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9" r:id="rId3"/>
    <p:sldId id="269" r:id="rId4"/>
    <p:sldId id="270" r:id="rId5"/>
    <p:sldId id="260" r:id="rId6"/>
    <p:sldId id="261" r:id="rId7"/>
    <p:sldId id="262" r:id="rId8"/>
    <p:sldId id="263" r:id="rId9"/>
    <p:sldId id="264" r:id="rId10"/>
    <p:sldId id="266" r:id="rId11"/>
    <p:sldId id="267" r:id="rId12"/>
    <p:sldId id="271" r:id="rId13"/>
    <p:sldId id="272" r:id="rId14"/>
    <p:sldId id="273" r:id="rId15"/>
    <p:sldId id="274" r:id="rId16"/>
    <p:sldId id="275" r:id="rId17"/>
    <p:sldId id="276" r:id="rId18"/>
    <p:sldId id="26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F0F03AC-E54A-434B-9ABF-EE204A262533}" type="datetimeFigureOut">
              <a:rPr lang="en-US" smtClean="0"/>
              <a:t>10/11/2023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04DAF33-A4C7-4F30-970E-A99BA855032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0F03AC-E54A-434B-9ABF-EE204A262533}"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4DAF33-A4C7-4F30-970E-A99BA855032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0F03AC-E54A-434B-9ABF-EE204A262533}"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4DAF33-A4C7-4F30-970E-A99BA855032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0F03AC-E54A-434B-9ABF-EE204A262533}"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4DAF33-A4C7-4F30-970E-A99BA855032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F0F03AC-E54A-434B-9ABF-EE204A262533}"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4DAF33-A4C7-4F30-970E-A99BA855032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F0F03AC-E54A-434B-9ABF-EE204A262533}"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4DAF33-A4C7-4F30-970E-A99BA855032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F0F03AC-E54A-434B-9ABF-EE204A262533}"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4DAF33-A4C7-4F30-970E-A99BA855032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F0F03AC-E54A-434B-9ABF-EE204A262533}"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4DAF33-A4C7-4F30-970E-A99BA855032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0F03AC-E54A-434B-9ABF-EE204A262533}"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4DAF33-A4C7-4F30-970E-A99BA855032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F0F03AC-E54A-434B-9ABF-EE204A262533}"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4DAF33-A4C7-4F30-970E-A99BA855032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F0F03AC-E54A-434B-9ABF-EE204A262533}"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04DAF33-A4C7-4F30-970E-A99BA855032C}"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F0F03AC-E54A-434B-9ABF-EE204A262533}" type="datetimeFigureOut">
              <a:rPr lang="en-US" smtClean="0"/>
              <a:t>10/11/2023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04DAF33-A4C7-4F30-970E-A99BA855032C}"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381000"/>
            <a:ext cx="7924800" cy="5715000"/>
          </a:xfrm>
        </p:spPr>
        <p:txBody>
          <a:bodyPr>
            <a:normAutofit fontScale="92500" lnSpcReduction="20000"/>
          </a:bodyPr>
          <a:lstStyle/>
          <a:p>
            <a:pPr algn="l"/>
            <a:r>
              <a:rPr lang="en-US" sz="4000" b="1" dirty="0" smtClean="0">
                <a:solidFill>
                  <a:schemeClr val="bg1"/>
                </a:solidFill>
              </a:rPr>
              <a:t>Personal  Travel Blog on IBM  Cloud Static Web Apps</a:t>
            </a:r>
          </a:p>
          <a:p>
            <a:pPr algn="l"/>
            <a:endParaRPr lang="en-US" sz="4000" b="1" dirty="0">
              <a:solidFill>
                <a:schemeClr val="bg1"/>
              </a:solidFill>
            </a:endParaRPr>
          </a:p>
          <a:p>
            <a:pPr algn="l"/>
            <a:endParaRPr lang="en-US" sz="4000" b="1" dirty="0" smtClean="0">
              <a:solidFill>
                <a:schemeClr val="bg1"/>
              </a:solidFill>
            </a:endParaRPr>
          </a:p>
          <a:p>
            <a:pPr algn="l"/>
            <a:r>
              <a:rPr lang="en-US" sz="4000" b="1" dirty="0" smtClean="0">
                <a:solidFill>
                  <a:schemeClr val="bg1"/>
                </a:solidFill>
              </a:rPr>
              <a:t>Submitted By,</a:t>
            </a:r>
          </a:p>
          <a:p>
            <a:pPr algn="l"/>
            <a:r>
              <a:rPr lang="en-US" sz="3200" b="1" dirty="0" err="1" smtClean="0">
                <a:solidFill>
                  <a:schemeClr val="bg1"/>
                </a:solidFill>
              </a:rPr>
              <a:t>Thamayanthi.J</a:t>
            </a:r>
            <a:endParaRPr lang="en-US" sz="3200" b="1" dirty="0" smtClean="0">
              <a:solidFill>
                <a:schemeClr val="bg1"/>
              </a:solidFill>
            </a:endParaRPr>
          </a:p>
          <a:p>
            <a:pPr algn="l"/>
            <a:r>
              <a:rPr lang="en-US" sz="3200" b="1" dirty="0" err="1" smtClean="0">
                <a:solidFill>
                  <a:schemeClr val="bg1"/>
                </a:solidFill>
              </a:rPr>
              <a:t>Udhayakumar.B</a:t>
            </a:r>
            <a:endParaRPr lang="en-US" sz="3200" b="1" dirty="0" smtClean="0">
              <a:solidFill>
                <a:schemeClr val="bg1"/>
              </a:solidFill>
            </a:endParaRPr>
          </a:p>
          <a:p>
            <a:pPr algn="l"/>
            <a:r>
              <a:rPr lang="en-US" sz="3200" b="1" dirty="0" err="1" smtClean="0">
                <a:solidFill>
                  <a:schemeClr val="bg1"/>
                </a:solidFill>
              </a:rPr>
              <a:t>Udhayakumar.M</a:t>
            </a:r>
            <a:endParaRPr lang="en-US" sz="3200" b="1" dirty="0" smtClean="0">
              <a:solidFill>
                <a:schemeClr val="bg1"/>
              </a:solidFill>
            </a:endParaRPr>
          </a:p>
          <a:p>
            <a:pPr algn="l"/>
            <a:r>
              <a:rPr lang="en-US" sz="3200" b="1" dirty="0" err="1" smtClean="0">
                <a:solidFill>
                  <a:schemeClr val="bg1"/>
                </a:solidFill>
              </a:rPr>
              <a:t>Viji.S</a:t>
            </a:r>
            <a:endParaRPr lang="en-US" sz="3200" b="1" dirty="0" smtClean="0">
              <a:solidFill>
                <a:schemeClr val="bg1"/>
              </a:solidFill>
            </a:endParaRPr>
          </a:p>
          <a:p>
            <a:pPr algn="l"/>
            <a:r>
              <a:rPr lang="en-US" sz="3200" b="1" dirty="0" err="1" smtClean="0">
                <a:solidFill>
                  <a:schemeClr val="bg1"/>
                </a:solidFill>
              </a:rPr>
              <a:t>Sudharsan.V</a:t>
            </a:r>
            <a:endParaRPr lang="en-US" sz="3200" b="1" dirty="0" smtClean="0">
              <a:solidFill>
                <a:schemeClr val="bg1"/>
              </a:solidFill>
            </a:endParaRPr>
          </a:p>
          <a:p>
            <a:pPr algn="l"/>
            <a:r>
              <a:rPr lang="en-US" sz="4000" b="1" dirty="0" smtClean="0">
                <a:solidFill>
                  <a:schemeClr val="bg1"/>
                </a:solidFill>
              </a:rPr>
              <a:t> </a:t>
            </a:r>
          </a:p>
          <a:p>
            <a:pPr algn="l"/>
            <a:endParaRPr lang="en-US" sz="4000" b="1" dirty="0" smtClean="0">
              <a:solidFill>
                <a:schemeClr val="bg1"/>
              </a:solidFill>
            </a:endParaRPr>
          </a:p>
          <a:p>
            <a:pPr algn="l"/>
            <a:endParaRPr lang="en-US" sz="4000" b="1" dirty="0" smtClean="0">
              <a:solidFill>
                <a:schemeClr val="bg1"/>
              </a:solidFill>
            </a:endParaRPr>
          </a:p>
          <a:p>
            <a:pPr algn="l"/>
            <a:endParaRPr lang="en-US" sz="4000" b="1" dirty="0" smtClean="0">
              <a:solidFill>
                <a:schemeClr val="bg1"/>
              </a:solidFill>
            </a:endParaRPr>
          </a:p>
          <a:p>
            <a:pPr algn="l"/>
            <a:endParaRPr lang="en-US" sz="4000" b="1" dirty="0" smtClean="0">
              <a:solidFill>
                <a:schemeClr val="bg1"/>
              </a:solidFill>
            </a:endParaRPr>
          </a:p>
          <a:p>
            <a:pPr algn="l"/>
            <a:endParaRPr lang="en-US" sz="4000" b="1" dirty="0" smtClean="0">
              <a:solidFill>
                <a:schemeClr val="bg1"/>
              </a:solidFill>
            </a:endParaRPr>
          </a:p>
          <a:p>
            <a:pPr algn="l"/>
            <a:endParaRPr lang="en-US" sz="4000" b="1"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2438400"/>
            <a:ext cx="4267200" cy="3352801"/>
          </a:xfrm>
          <a:prstGeom prst="rect">
            <a:avLst/>
          </a:prstGeom>
        </p:spPr>
      </p:pic>
    </p:spTree>
    <p:extLst>
      <p:ext uri="{BB962C8B-B14F-4D97-AF65-F5344CB8AC3E}">
        <p14:creationId xmlns:p14="http://schemas.microsoft.com/office/powerpoint/2010/main" val="1374532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0352" y="1447800"/>
            <a:ext cx="7772400" cy="2766576"/>
          </a:xfrm>
        </p:spPr>
        <p:txBody>
          <a:bodyPr/>
          <a:lstStyle/>
          <a:p>
            <a:r>
              <a:rPr lang="en-US" dirty="0" smtClean="0"/>
              <a:t>                         </a:t>
            </a:r>
            <a:r>
              <a:rPr lang="en-US" sz="4400" b="1" dirty="0" smtClean="0">
                <a:solidFill>
                  <a:schemeClr val="bg1"/>
                </a:solidFill>
              </a:rPr>
              <a:t>Design  Thinking</a:t>
            </a:r>
          </a:p>
          <a:p>
            <a:r>
              <a:rPr lang="en-US" sz="3600" b="1" dirty="0" smtClean="0">
                <a:solidFill>
                  <a:schemeClr val="bg1"/>
                </a:solidFill>
              </a:rPr>
              <a:t>IBM  Cloud  Setup:</a:t>
            </a:r>
          </a:p>
          <a:p>
            <a:r>
              <a:rPr lang="en-US" sz="3600" b="1" dirty="0">
                <a:solidFill>
                  <a:schemeClr val="bg1"/>
                </a:solidFill>
              </a:rPr>
              <a:t> </a:t>
            </a:r>
            <a:r>
              <a:rPr lang="en-US" sz="3600" b="1" dirty="0" smtClean="0">
                <a:solidFill>
                  <a:schemeClr val="bg1"/>
                </a:solidFill>
              </a:rPr>
              <a:t>     </a:t>
            </a:r>
            <a:r>
              <a:rPr lang="en-US" sz="2800" b="1" dirty="0" smtClean="0">
                <a:solidFill>
                  <a:schemeClr val="bg1"/>
                </a:solidFill>
              </a:rPr>
              <a:t>Set   up  an  account  on  IBM  Cloud  and   create   a  Static   Web  App  to  host  the  blog.</a:t>
            </a:r>
            <a:endParaRPr lang="en-US" sz="3600" dirty="0"/>
          </a:p>
        </p:txBody>
      </p:sp>
    </p:spTree>
    <p:extLst>
      <p:ext uri="{BB962C8B-B14F-4D97-AF65-F5344CB8AC3E}">
        <p14:creationId xmlns:p14="http://schemas.microsoft.com/office/powerpoint/2010/main" val="2171511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143000"/>
            <a:ext cx="7854696" cy="3838136"/>
          </a:xfrm>
        </p:spPr>
        <p:txBody>
          <a:bodyPr>
            <a:normAutofit/>
          </a:bodyPr>
          <a:lstStyle/>
          <a:p>
            <a:pPr algn="l"/>
            <a:r>
              <a:rPr lang="en-US" sz="4400" b="1" dirty="0" smtClean="0">
                <a:solidFill>
                  <a:schemeClr val="bg1"/>
                </a:solidFill>
              </a:rPr>
              <a:t>                  Design Thinking</a:t>
            </a:r>
          </a:p>
          <a:p>
            <a:pPr algn="l"/>
            <a:r>
              <a:rPr lang="en-US" sz="3600" b="1" dirty="0" smtClean="0">
                <a:solidFill>
                  <a:schemeClr val="bg1"/>
                </a:solidFill>
              </a:rPr>
              <a:t>Content  Management:</a:t>
            </a:r>
          </a:p>
          <a:p>
            <a:pPr algn="l"/>
            <a:r>
              <a:rPr lang="en-US" sz="2800" b="1" dirty="0">
                <a:solidFill>
                  <a:schemeClr val="bg1"/>
                </a:solidFill>
              </a:rPr>
              <a:t> </a:t>
            </a:r>
            <a:r>
              <a:rPr lang="en-US" sz="2800" b="1" dirty="0" smtClean="0">
                <a:solidFill>
                  <a:schemeClr val="bg1"/>
                </a:solidFill>
              </a:rPr>
              <a:t>       Choose  a  suitable  content  management   system(CMS)  or  static  site  generator  to  make  it easy  to  update  and  manage  the  blog. </a:t>
            </a:r>
            <a:endParaRPr lang="en-US" sz="2800" b="1" dirty="0">
              <a:solidFill>
                <a:schemeClr val="bg1"/>
              </a:solidFill>
            </a:endParaRPr>
          </a:p>
        </p:txBody>
      </p:sp>
    </p:spTree>
    <p:extLst>
      <p:ext uri="{BB962C8B-B14F-4D97-AF65-F5344CB8AC3E}">
        <p14:creationId xmlns:p14="http://schemas.microsoft.com/office/powerpoint/2010/main" val="1343888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6052" y="228600"/>
            <a:ext cx="7854696" cy="6248400"/>
          </a:xfrm>
        </p:spPr>
        <p:txBody>
          <a:bodyPr>
            <a:normAutofit/>
          </a:bodyPr>
          <a:lstStyle/>
          <a:p>
            <a:pPr algn="l"/>
            <a:r>
              <a:rPr lang="en-US" sz="4400" dirty="0" smtClean="0">
                <a:solidFill>
                  <a:schemeClr val="bg1"/>
                </a:solidFill>
                <a:latin typeface="Times New Roman" pitchFamily="18" charset="0"/>
                <a:cs typeface="Times New Roman" pitchFamily="18" charset="0"/>
              </a:rPr>
              <a:t>                   Methodologies</a:t>
            </a:r>
            <a:endParaRPr lang="en-US" sz="4400" dirty="0">
              <a:solidFill>
                <a:schemeClr val="bg1"/>
              </a:solidFill>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752600"/>
            <a:ext cx="7315200" cy="4191000"/>
          </a:xfrm>
          <a:prstGeom prst="rect">
            <a:avLst/>
          </a:prstGeom>
        </p:spPr>
      </p:pic>
    </p:spTree>
    <p:extLst>
      <p:ext uri="{BB962C8B-B14F-4D97-AF65-F5344CB8AC3E}">
        <p14:creationId xmlns:p14="http://schemas.microsoft.com/office/powerpoint/2010/main" val="1178742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458200" cy="6172200"/>
          </a:xfrm>
        </p:spPr>
        <p:txBody>
          <a:bodyPr>
            <a:normAutofit/>
          </a:bodyPr>
          <a:lstStyle/>
          <a:p>
            <a:pPr algn="l"/>
            <a:r>
              <a:rPr lang="en-US" sz="4400" dirty="0" smtClean="0">
                <a:solidFill>
                  <a:schemeClr val="bg1"/>
                </a:solidFill>
                <a:latin typeface="Times New Roman" pitchFamily="18" charset="0"/>
                <a:cs typeface="Times New Roman" pitchFamily="18" charset="0"/>
              </a:rPr>
              <a:t>                         Features</a:t>
            </a:r>
          </a:p>
          <a:p>
            <a:pPr algn="l"/>
            <a:r>
              <a:rPr lang="en-US" sz="2800" dirty="0">
                <a:solidFill>
                  <a:schemeClr val="bg1"/>
                </a:solidFill>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   Key features of the personal travel blog on IBM cloud static web app.</a:t>
            </a:r>
          </a:p>
          <a:p>
            <a:pPr marL="457200" indent="-457200" algn="l">
              <a:buFont typeface="Wingdings" pitchFamily="2" charset="2"/>
              <a:buChar char="v"/>
            </a:pPr>
            <a:r>
              <a:rPr lang="en-US" sz="2800" dirty="0" smtClean="0">
                <a:solidFill>
                  <a:schemeClr val="bg1"/>
                </a:solidFill>
                <a:latin typeface="Times New Roman" pitchFamily="18" charset="0"/>
                <a:cs typeface="Times New Roman" pitchFamily="18" charset="0"/>
              </a:rPr>
              <a:t>   User Authentication</a:t>
            </a:r>
          </a:p>
          <a:p>
            <a:pPr algn="l"/>
            <a:r>
              <a:rPr lang="en-US" sz="2800" dirty="0">
                <a:solidFill>
                  <a:schemeClr val="bg1"/>
                </a:solidFill>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            Secure login and registration for users.</a:t>
            </a:r>
          </a:p>
          <a:p>
            <a:pPr marL="457200" indent="-457200" algn="l">
              <a:buFont typeface="Wingdings" pitchFamily="2" charset="2"/>
              <a:buChar char="v"/>
            </a:pPr>
            <a:r>
              <a:rPr lang="en-US" sz="2800" dirty="0" smtClean="0">
                <a:solidFill>
                  <a:schemeClr val="bg1"/>
                </a:solidFill>
                <a:latin typeface="Times New Roman" pitchFamily="18" charset="0"/>
                <a:cs typeface="Times New Roman" pitchFamily="18" charset="0"/>
              </a:rPr>
              <a:t>   Blog Post Creation</a:t>
            </a:r>
          </a:p>
          <a:p>
            <a:pPr algn="l"/>
            <a:r>
              <a:rPr lang="en-US" sz="2800" dirty="0">
                <a:solidFill>
                  <a:schemeClr val="bg1"/>
                </a:solidFill>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             Ability to create , edit and delete blog posts.</a:t>
            </a:r>
          </a:p>
          <a:p>
            <a:pPr marL="457200" indent="-457200" algn="l">
              <a:buFont typeface="Wingdings" pitchFamily="2" charset="2"/>
              <a:buChar char="v"/>
            </a:pPr>
            <a:r>
              <a:rPr lang="en-US" sz="2800" dirty="0" smtClean="0">
                <a:solidFill>
                  <a:schemeClr val="bg1"/>
                </a:solidFill>
                <a:latin typeface="Times New Roman" pitchFamily="18" charset="0"/>
                <a:cs typeface="Times New Roman" pitchFamily="18" charset="0"/>
              </a:rPr>
              <a:t>   SEO Optimized</a:t>
            </a:r>
          </a:p>
          <a:p>
            <a:pPr algn="l"/>
            <a:r>
              <a:rPr lang="en-US" sz="2800" dirty="0">
                <a:solidFill>
                  <a:schemeClr val="bg1"/>
                </a:solidFill>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             Built-in tools for search engine optimization.</a:t>
            </a:r>
          </a:p>
          <a:p>
            <a:pPr marL="457200" indent="-457200" algn="l">
              <a:buFont typeface="Wingdings" pitchFamily="2" charset="2"/>
              <a:buChar char="v"/>
            </a:pPr>
            <a:r>
              <a:rPr lang="en-US" sz="2800" dirty="0" smtClean="0">
                <a:solidFill>
                  <a:schemeClr val="bg1"/>
                </a:solidFill>
                <a:latin typeface="Times New Roman" pitchFamily="18" charset="0"/>
                <a:cs typeface="Times New Roman" pitchFamily="18" charset="0"/>
              </a:rPr>
              <a:t>   Responsive design</a:t>
            </a:r>
          </a:p>
          <a:p>
            <a:pPr algn="l"/>
            <a:r>
              <a:rPr lang="en-US" sz="2800" dirty="0">
                <a:solidFill>
                  <a:schemeClr val="bg1"/>
                </a:solidFill>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              Adapts to different screen sizes and devices.</a:t>
            </a:r>
            <a:endParaRPr lang="en-US" sz="28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563319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52400"/>
            <a:ext cx="8229600" cy="6400800"/>
          </a:xfrm>
        </p:spPr>
        <p:txBody>
          <a:bodyPr>
            <a:normAutofit lnSpcReduction="10000"/>
          </a:bodyPr>
          <a:lstStyle/>
          <a:p>
            <a:pPr algn="l"/>
            <a:r>
              <a:rPr lang="en-US" sz="4400" b="1" dirty="0" smtClean="0">
                <a:solidFill>
                  <a:schemeClr val="bg1"/>
                </a:solidFill>
                <a:latin typeface="Times New Roman" pitchFamily="18" charset="0"/>
                <a:cs typeface="Times New Roman" pitchFamily="18" charset="0"/>
              </a:rPr>
              <a:t>                      Benefits</a:t>
            </a:r>
          </a:p>
          <a:p>
            <a:pPr algn="l"/>
            <a:r>
              <a:rPr lang="en-US" sz="2800" b="1" dirty="0">
                <a:solidFill>
                  <a:schemeClr val="bg1"/>
                </a:solidFill>
                <a:latin typeface="Times New Roman" pitchFamily="18" charset="0"/>
                <a:cs typeface="Times New Roman" pitchFamily="18" charset="0"/>
              </a:rPr>
              <a:t> </a:t>
            </a:r>
            <a:r>
              <a:rPr lang="en-US" sz="2800" b="1" dirty="0" smtClean="0">
                <a:solidFill>
                  <a:schemeClr val="bg1"/>
                </a:solidFill>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Advantages of using IBM cloud static web app for a personal travel app.</a:t>
            </a:r>
          </a:p>
          <a:p>
            <a:pPr marL="457200" indent="-457200" algn="l">
              <a:buFont typeface="Wingdings" pitchFamily="2" charset="2"/>
              <a:buChar char="v"/>
            </a:pPr>
            <a:r>
              <a:rPr lang="en-US" sz="2800" b="1" dirty="0" smtClean="0">
                <a:solidFill>
                  <a:schemeClr val="bg1"/>
                </a:solidFill>
                <a:latin typeface="Times New Roman" pitchFamily="18" charset="0"/>
                <a:cs typeface="Times New Roman" pitchFamily="18" charset="0"/>
              </a:rPr>
              <a:t>Cost effectiveness</a:t>
            </a:r>
          </a:p>
          <a:p>
            <a:pPr algn="l"/>
            <a:r>
              <a:rPr lang="en-US" sz="2800" dirty="0">
                <a:solidFill>
                  <a:schemeClr val="bg1"/>
                </a:solidFill>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         No server costs ,pay for storage and bandwidth usage.</a:t>
            </a:r>
          </a:p>
          <a:p>
            <a:pPr marL="457200" indent="-457200" algn="l">
              <a:buFont typeface="Wingdings" pitchFamily="2" charset="2"/>
              <a:buChar char="v"/>
            </a:pPr>
            <a:r>
              <a:rPr lang="en-US" sz="2800" b="1" dirty="0" smtClean="0">
                <a:solidFill>
                  <a:schemeClr val="bg1"/>
                </a:solidFill>
                <a:latin typeface="Times New Roman" pitchFamily="18" charset="0"/>
                <a:cs typeface="Times New Roman" pitchFamily="18" charset="0"/>
              </a:rPr>
              <a:t>Scalability</a:t>
            </a:r>
          </a:p>
          <a:p>
            <a:pPr algn="l"/>
            <a:r>
              <a:rPr lang="en-US" sz="2800" b="1" dirty="0">
                <a:solidFill>
                  <a:schemeClr val="bg1"/>
                </a:solidFill>
                <a:latin typeface="Times New Roman" pitchFamily="18" charset="0"/>
                <a:cs typeface="Times New Roman" pitchFamily="18" charset="0"/>
              </a:rPr>
              <a:t> </a:t>
            </a:r>
            <a:r>
              <a:rPr lang="en-US" sz="2800" b="1" dirty="0" smtClean="0">
                <a:solidFill>
                  <a:schemeClr val="bg1"/>
                </a:solidFill>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Easily handle high traffic and visitor numbers.</a:t>
            </a:r>
          </a:p>
          <a:p>
            <a:pPr marL="457200" indent="-457200" algn="l">
              <a:buFont typeface="Wingdings" pitchFamily="2" charset="2"/>
              <a:buChar char="v"/>
            </a:pPr>
            <a:r>
              <a:rPr lang="en-US" sz="2800" b="1" dirty="0" smtClean="0">
                <a:solidFill>
                  <a:schemeClr val="bg1"/>
                </a:solidFill>
                <a:latin typeface="Times New Roman" pitchFamily="18" charset="0"/>
                <a:cs typeface="Times New Roman" pitchFamily="18" charset="0"/>
              </a:rPr>
              <a:t>Performance</a:t>
            </a:r>
          </a:p>
          <a:p>
            <a:pPr algn="l"/>
            <a:r>
              <a:rPr lang="en-US" sz="2800" b="1" dirty="0">
                <a:solidFill>
                  <a:schemeClr val="bg1"/>
                </a:solidFill>
                <a:latin typeface="Times New Roman" pitchFamily="18" charset="0"/>
                <a:cs typeface="Times New Roman" pitchFamily="18" charset="0"/>
              </a:rPr>
              <a:t> </a:t>
            </a:r>
            <a:r>
              <a:rPr lang="en-US" sz="2800" b="1" dirty="0" smtClean="0">
                <a:solidFill>
                  <a:schemeClr val="bg1"/>
                </a:solidFill>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Fast load times and optimized content delivery.</a:t>
            </a:r>
          </a:p>
          <a:p>
            <a:pPr marL="457200" indent="-457200" algn="l">
              <a:buFont typeface="Wingdings" pitchFamily="2" charset="2"/>
              <a:buChar char="v"/>
            </a:pPr>
            <a:r>
              <a:rPr lang="en-US" sz="2800" b="1" dirty="0" smtClean="0">
                <a:solidFill>
                  <a:schemeClr val="bg1"/>
                </a:solidFill>
                <a:latin typeface="Times New Roman" pitchFamily="18" charset="0"/>
                <a:cs typeface="Times New Roman" pitchFamily="18" charset="0"/>
              </a:rPr>
              <a:t>Security</a:t>
            </a:r>
          </a:p>
          <a:p>
            <a:pPr algn="l"/>
            <a:r>
              <a:rPr lang="en-US" sz="2800" b="1" dirty="0">
                <a:solidFill>
                  <a:schemeClr val="bg1"/>
                </a:solidFill>
                <a:latin typeface="Times New Roman" pitchFamily="18" charset="0"/>
                <a:cs typeface="Times New Roman" pitchFamily="18" charset="0"/>
              </a:rPr>
              <a:t> </a:t>
            </a:r>
            <a:r>
              <a:rPr lang="en-US" sz="2800" b="1" dirty="0" smtClean="0">
                <a:solidFill>
                  <a:schemeClr val="bg1"/>
                </a:solidFill>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Built-in security measures and protection against attacks .</a:t>
            </a:r>
            <a:endParaRPr lang="en-US" sz="28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4069545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76200"/>
            <a:ext cx="8382000" cy="6781800"/>
          </a:xfrm>
        </p:spPr>
        <p:txBody>
          <a:bodyPr>
            <a:normAutofit/>
          </a:bodyPr>
          <a:lstStyle/>
          <a:p>
            <a:pPr algn="l"/>
            <a:r>
              <a:rPr lang="en-US" sz="4400" b="1" dirty="0" smtClean="0">
                <a:solidFill>
                  <a:schemeClr val="bg1"/>
                </a:solidFill>
              </a:rPr>
              <a:t>Monetization</a:t>
            </a:r>
            <a:endParaRPr lang="en-US" sz="4400" dirty="0">
              <a:solidFill>
                <a:schemeClr val="bg1"/>
              </a:solidFill>
              <a:latin typeface="Times New Roman" pitchFamily="18" charset="0"/>
              <a:cs typeface="Times New Roman" pitchFamily="18" charset="0"/>
            </a:endParaRPr>
          </a:p>
          <a:p>
            <a:pPr algn="l"/>
            <a:r>
              <a:rPr lang="en-US" sz="4400" b="1" dirty="0">
                <a:solidFill>
                  <a:schemeClr val="bg1"/>
                </a:solidFill>
                <a:latin typeface="Times New Roman" pitchFamily="18" charset="0"/>
                <a:cs typeface="Times New Roman" pitchFamily="18" charset="0"/>
              </a:rPr>
              <a:t> </a:t>
            </a:r>
            <a:r>
              <a:rPr lang="en-US" sz="4400" b="1" dirty="0" smtClean="0">
                <a:solidFill>
                  <a:schemeClr val="bg1"/>
                </a:solidFill>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Ways to monetize a personal  travel blog on IBM cloud static web app.</a:t>
            </a:r>
          </a:p>
          <a:p>
            <a:pPr marL="457200" indent="-457200" algn="l">
              <a:buFont typeface="Wingdings" pitchFamily="2" charset="2"/>
              <a:buChar char="v"/>
            </a:pPr>
            <a:r>
              <a:rPr lang="en-US" sz="2800" b="1" dirty="0" smtClean="0">
                <a:solidFill>
                  <a:schemeClr val="bg1"/>
                </a:solidFill>
              </a:rPr>
              <a:t>Ads</a:t>
            </a:r>
          </a:p>
          <a:p>
            <a:pPr algn="l"/>
            <a:r>
              <a:rPr lang="en-US" sz="2800" b="1" dirty="0">
                <a:solidFill>
                  <a:schemeClr val="bg1"/>
                </a:solidFill>
              </a:rPr>
              <a:t> </a:t>
            </a:r>
            <a:r>
              <a:rPr lang="en-US" sz="2800" b="1" dirty="0" smtClean="0">
                <a:solidFill>
                  <a:schemeClr val="bg1"/>
                </a:solidFill>
              </a:rPr>
              <a:t>          </a:t>
            </a:r>
            <a:r>
              <a:rPr lang="en-US" sz="2800" dirty="0" smtClean="0">
                <a:solidFill>
                  <a:schemeClr val="bg1"/>
                </a:solidFill>
              </a:rPr>
              <a:t>Display advertisement and earn revenue</a:t>
            </a:r>
          </a:p>
          <a:p>
            <a:pPr marL="457200" indent="-457200" algn="l">
              <a:buFont typeface="Wingdings" pitchFamily="2" charset="2"/>
              <a:buChar char="v"/>
            </a:pPr>
            <a:r>
              <a:rPr lang="en-US" sz="2800" b="1" dirty="0" smtClean="0">
                <a:solidFill>
                  <a:schemeClr val="bg1"/>
                </a:solidFill>
              </a:rPr>
              <a:t>Affiliate  Marketing</a:t>
            </a:r>
          </a:p>
          <a:p>
            <a:pPr algn="l"/>
            <a:r>
              <a:rPr lang="en-US" sz="2800" b="1" dirty="0">
                <a:solidFill>
                  <a:schemeClr val="bg1"/>
                </a:solidFill>
              </a:rPr>
              <a:t> </a:t>
            </a:r>
            <a:r>
              <a:rPr lang="en-US" sz="2800" b="1" dirty="0" smtClean="0">
                <a:solidFill>
                  <a:schemeClr val="bg1"/>
                </a:solidFill>
              </a:rPr>
              <a:t>           </a:t>
            </a:r>
            <a:r>
              <a:rPr lang="en-US" sz="2800" dirty="0" smtClean="0">
                <a:solidFill>
                  <a:schemeClr val="bg1"/>
                </a:solidFill>
              </a:rPr>
              <a:t>Promote product and earn commission on sales.</a:t>
            </a:r>
          </a:p>
          <a:p>
            <a:pPr marL="457200" indent="-457200" algn="l">
              <a:buFont typeface="Wingdings" pitchFamily="2" charset="2"/>
              <a:buChar char="v"/>
            </a:pPr>
            <a:r>
              <a:rPr lang="en-US" sz="2800" b="1" dirty="0" smtClean="0">
                <a:solidFill>
                  <a:schemeClr val="bg1"/>
                </a:solidFill>
              </a:rPr>
              <a:t>Sponsored Content</a:t>
            </a:r>
          </a:p>
          <a:p>
            <a:pPr algn="l"/>
            <a:r>
              <a:rPr lang="en-US" sz="2800" b="1" dirty="0">
                <a:solidFill>
                  <a:schemeClr val="bg1"/>
                </a:solidFill>
              </a:rPr>
              <a:t> </a:t>
            </a:r>
            <a:r>
              <a:rPr lang="en-US" sz="2800" b="1" dirty="0" smtClean="0">
                <a:solidFill>
                  <a:schemeClr val="bg1"/>
                </a:solidFill>
              </a:rPr>
              <a:t>            </a:t>
            </a:r>
            <a:r>
              <a:rPr lang="en-US" sz="2800" dirty="0" smtClean="0">
                <a:solidFill>
                  <a:schemeClr val="bg1"/>
                </a:solidFill>
              </a:rPr>
              <a:t>Collaborate with brands for sponsored posts.</a:t>
            </a:r>
          </a:p>
          <a:p>
            <a:pPr marL="457200" indent="-457200" algn="l">
              <a:buFont typeface="Wingdings" pitchFamily="2" charset="2"/>
              <a:buChar char="v"/>
            </a:pPr>
            <a:r>
              <a:rPr lang="en-US" sz="2800" b="1" dirty="0" smtClean="0">
                <a:solidFill>
                  <a:schemeClr val="bg1"/>
                </a:solidFill>
              </a:rPr>
              <a:t>E-commerce</a:t>
            </a:r>
          </a:p>
          <a:p>
            <a:pPr algn="l"/>
            <a:r>
              <a:rPr lang="en-US" sz="2800" b="1" dirty="0">
                <a:solidFill>
                  <a:schemeClr val="bg1"/>
                </a:solidFill>
              </a:rPr>
              <a:t> </a:t>
            </a:r>
            <a:r>
              <a:rPr lang="en-US" sz="2800" b="1" dirty="0" smtClean="0">
                <a:solidFill>
                  <a:schemeClr val="bg1"/>
                </a:solidFill>
              </a:rPr>
              <a:t>             </a:t>
            </a:r>
            <a:r>
              <a:rPr lang="en-US" sz="2800" dirty="0" smtClean="0">
                <a:solidFill>
                  <a:schemeClr val="bg1"/>
                </a:solidFill>
              </a:rPr>
              <a:t>sell travel-related or services. </a:t>
            </a:r>
            <a:endParaRPr lang="en-US" sz="2800" b="1" dirty="0" smtClean="0">
              <a:solidFill>
                <a:schemeClr val="bg1"/>
              </a:solidFill>
            </a:endParaRPr>
          </a:p>
          <a:p>
            <a:pPr algn="l"/>
            <a:endParaRPr lang="en-US" sz="2800" b="1" dirty="0" smtClean="0">
              <a:solidFill>
                <a:schemeClr val="bg1"/>
              </a:solidFill>
            </a:endParaRPr>
          </a:p>
        </p:txBody>
      </p:sp>
    </p:spTree>
    <p:extLst>
      <p:ext uri="{BB962C8B-B14F-4D97-AF65-F5344CB8AC3E}">
        <p14:creationId xmlns:p14="http://schemas.microsoft.com/office/powerpoint/2010/main" val="4127948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228600"/>
            <a:ext cx="7854696" cy="6400800"/>
          </a:xfrm>
        </p:spPr>
        <p:txBody>
          <a:bodyPr>
            <a:normAutofit lnSpcReduction="10000"/>
          </a:bodyPr>
          <a:lstStyle/>
          <a:p>
            <a:pPr algn="l"/>
            <a:r>
              <a:rPr lang="en-US" sz="4400" b="1" dirty="0" smtClean="0">
                <a:solidFill>
                  <a:schemeClr val="bg1"/>
                </a:solidFill>
              </a:rPr>
              <a:t>Challenges</a:t>
            </a:r>
          </a:p>
          <a:p>
            <a:pPr algn="l"/>
            <a:r>
              <a:rPr lang="en-US" sz="2800" b="1" dirty="0">
                <a:solidFill>
                  <a:schemeClr val="bg1"/>
                </a:solidFill>
              </a:rPr>
              <a:t> </a:t>
            </a:r>
            <a:r>
              <a:rPr lang="en-US" sz="2800" b="1" dirty="0" smtClean="0">
                <a:solidFill>
                  <a:schemeClr val="bg1"/>
                </a:solidFill>
              </a:rPr>
              <a:t>     </a:t>
            </a:r>
            <a:r>
              <a:rPr lang="en-US" sz="2800" dirty="0" smtClean="0">
                <a:solidFill>
                  <a:schemeClr val="bg1"/>
                </a:solidFill>
                <a:latin typeface="Times New Roman" pitchFamily="18" charset="0"/>
                <a:cs typeface="Times New Roman" pitchFamily="18" charset="0"/>
              </a:rPr>
              <a:t>  Potential challenges and how to overcome them.</a:t>
            </a:r>
          </a:p>
          <a:p>
            <a:pPr marL="457200" indent="-457200" algn="l">
              <a:buFont typeface="Wingdings" pitchFamily="2" charset="2"/>
              <a:buChar char="v"/>
            </a:pPr>
            <a:r>
              <a:rPr lang="en-US" sz="2800" b="1" dirty="0" smtClean="0">
                <a:solidFill>
                  <a:schemeClr val="bg1"/>
                </a:solidFill>
                <a:latin typeface="Times New Roman" pitchFamily="18" charset="0"/>
                <a:cs typeface="Times New Roman" pitchFamily="18" charset="0"/>
              </a:rPr>
              <a:t>Technical expertise</a:t>
            </a:r>
          </a:p>
          <a:p>
            <a:pPr algn="l"/>
            <a:r>
              <a:rPr lang="en-US" sz="2800" b="1" dirty="0">
                <a:solidFill>
                  <a:schemeClr val="bg1"/>
                </a:solidFill>
                <a:latin typeface="Times New Roman" pitchFamily="18" charset="0"/>
                <a:cs typeface="Times New Roman" pitchFamily="18" charset="0"/>
              </a:rPr>
              <a:t> </a:t>
            </a:r>
            <a:r>
              <a:rPr lang="en-US" sz="2800" b="1" dirty="0" smtClean="0">
                <a:solidFill>
                  <a:schemeClr val="bg1"/>
                </a:solidFill>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Learn web development and cloud technologies.</a:t>
            </a:r>
          </a:p>
          <a:p>
            <a:pPr marL="457200" indent="-457200" algn="l">
              <a:buFont typeface="Wingdings" pitchFamily="2" charset="2"/>
              <a:buChar char="v"/>
            </a:pPr>
            <a:r>
              <a:rPr lang="en-US" sz="2800" b="1" dirty="0" smtClean="0">
                <a:solidFill>
                  <a:schemeClr val="bg1"/>
                </a:solidFill>
                <a:latin typeface="Times New Roman" pitchFamily="18" charset="0"/>
                <a:cs typeface="Times New Roman" pitchFamily="18" charset="0"/>
              </a:rPr>
              <a:t>Content creation</a:t>
            </a:r>
          </a:p>
          <a:p>
            <a:pPr algn="l"/>
            <a:r>
              <a:rPr lang="en-US" sz="2800" b="1" dirty="0">
                <a:solidFill>
                  <a:schemeClr val="bg1"/>
                </a:solidFill>
                <a:latin typeface="Times New Roman" pitchFamily="18" charset="0"/>
                <a:cs typeface="Times New Roman" pitchFamily="18" charset="0"/>
              </a:rPr>
              <a:t> </a:t>
            </a:r>
            <a:r>
              <a:rPr lang="en-US" sz="2800" b="1" dirty="0" smtClean="0">
                <a:solidFill>
                  <a:schemeClr val="bg1"/>
                </a:solidFill>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Consistency produce quality travel content.</a:t>
            </a:r>
          </a:p>
          <a:p>
            <a:pPr marL="457200" indent="-457200" algn="l">
              <a:buFont typeface="Wingdings" pitchFamily="2" charset="2"/>
              <a:buChar char="v"/>
            </a:pPr>
            <a:r>
              <a:rPr lang="en-US" sz="2800" b="1" dirty="0" smtClean="0">
                <a:solidFill>
                  <a:schemeClr val="bg1"/>
                </a:solidFill>
                <a:latin typeface="Times New Roman" pitchFamily="18" charset="0"/>
                <a:cs typeface="Times New Roman" pitchFamily="18" charset="0"/>
              </a:rPr>
              <a:t>Marketing and promotion</a:t>
            </a:r>
          </a:p>
          <a:p>
            <a:pPr algn="l"/>
            <a:r>
              <a:rPr lang="en-US" sz="2800" b="1" dirty="0">
                <a:solidFill>
                  <a:schemeClr val="bg1"/>
                </a:solidFill>
                <a:latin typeface="Times New Roman" pitchFamily="18" charset="0"/>
                <a:cs typeface="Times New Roman" pitchFamily="18" charset="0"/>
              </a:rPr>
              <a:t> </a:t>
            </a:r>
            <a:r>
              <a:rPr lang="en-US" sz="2800" b="1" dirty="0" smtClean="0">
                <a:solidFill>
                  <a:schemeClr val="bg1"/>
                </a:solidFill>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Effective strategies for reaching a wider audience.</a:t>
            </a:r>
          </a:p>
          <a:p>
            <a:pPr marL="457200" indent="-457200" algn="l">
              <a:buFont typeface="Wingdings" pitchFamily="2" charset="2"/>
              <a:buChar char="v"/>
            </a:pPr>
            <a:r>
              <a:rPr lang="en-US" sz="2800" b="1" dirty="0" smtClean="0">
                <a:solidFill>
                  <a:schemeClr val="bg1"/>
                </a:solidFill>
              </a:rPr>
              <a:t>Monetization</a:t>
            </a:r>
          </a:p>
          <a:p>
            <a:pPr algn="l"/>
            <a:r>
              <a:rPr lang="en-US" sz="2800" dirty="0">
                <a:solidFill>
                  <a:schemeClr val="bg1"/>
                </a:solidFill>
              </a:rPr>
              <a:t> </a:t>
            </a:r>
            <a:r>
              <a:rPr lang="en-US" sz="2800" dirty="0" smtClean="0">
                <a:solidFill>
                  <a:schemeClr val="bg1"/>
                </a:solidFill>
              </a:rPr>
              <a:t>          Explore different revenue streams and optimize.</a:t>
            </a:r>
            <a:endParaRPr lang="en-US" sz="2800" dirty="0">
              <a:solidFill>
                <a:schemeClr val="bg1"/>
              </a:solidFill>
            </a:endParaRPr>
          </a:p>
        </p:txBody>
      </p:sp>
    </p:spTree>
    <p:extLst>
      <p:ext uri="{BB962C8B-B14F-4D97-AF65-F5344CB8AC3E}">
        <p14:creationId xmlns:p14="http://schemas.microsoft.com/office/powerpoint/2010/main" val="884284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304800"/>
            <a:ext cx="8077200" cy="6248400"/>
          </a:xfrm>
        </p:spPr>
        <p:txBody>
          <a:bodyPr>
            <a:normAutofit/>
          </a:bodyPr>
          <a:lstStyle/>
          <a:p>
            <a:pPr algn="l"/>
            <a:r>
              <a:rPr lang="en-US" sz="4400" b="1" dirty="0" smtClean="0">
                <a:solidFill>
                  <a:schemeClr val="bg1"/>
                </a:solidFill>
                <a:latin typeface="Times New Roman" pitchFamily="18" charset="0"/>
                <a:cs typeface="Times New Roman" pitchFamily="18" charset="0"/>
              </a:rPr>
              <a:t>Conclusion</a:t>
            </a:r>
          </a:p>
          <a:p>
            <a:pPr algn="l"/>
            <a:r>
              <a:rPr lang="en-US" sz="2800" b="1" dirty="0">
                <a:solidFill>
                  <a:schemeClr val="bg1"/>
                </a:solidFill>
                <a:latin typeface="Times New Roman" pitchFamily="18" charset="0"/>
                <a:cs typeface="Times New Roman" pitchFamily="18" charset="0"/>
              </a:rPr>
              <a:t> </a:t>
            </a:r>
            <a:r>
              <a:rPr lang="en-US" sz="2800" b="1" dirty="0" smtClean="0">
                <a:solidFill>
                  <a:schemeClr val="bg1"/>
                </a:solidFill>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Summary of the benefits and possibilities of personal travel blog on IBM cloud static web app.</a:t>
            </a:r>
          </a:p>
          <a:p>
            <a:pPr marL="457200" indent="-457200" algn="l">
              <a:buFont typeface="Wingdings" pitchFamily="2" charset="2"/>
              <a:buChar char="v"/>
            </a:pPr>
            <a:r>
              <a:rPr lang="en-US" sz="2800" b="1" dirty="0" smtClean="0">
                <a:solidFill>
                  <a:schemeClr val="bg1"/>
                </a:solidFill>
                <a:latin typeface="Times New Roman" pitchFamily="18" charset="0"/>
                <a:cs typeface="Times New Roman" pitchFamily="18" charset="0"/>
              </a:rPr>
              <a:t>Benefits </a:t>
            </a:r>
          </a:p>
          <a:p>
            <a:pPr algn="l"/>
            <a:r>
              <a:rPr lang="en-US" sz="2800" dirty="0">
                <a:solidFill>
                  <a:schemeClr val="bg1"/>
                </a:solidFill>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        Easy setup ,scalability and cost effectiveness.</a:t>
            </a:r>
          </a:p>
          <a:p>
            <a:pPr marL="457200" indent="-457200" algn="l">
              <a:buFont typeface="Wingdings" pitchFamily="2" charset="2"/>
              <a:buChar char="v"/>
            </a:pPr>
            <a:r>
              <a:rPr lang="en-US" sz="2800" b="1" dirty="0" smtClean="0">
                <a:solidFill>
                  <a:schemeClr val="bg1"/>
                </a:solidFill>
                <a:latin typeface="Times New Roman" pitchFamily="18" charset="0"/>
                <a:cs typeface="Times New Roman" pitchFamily="18" charset="0"/>
              </a:rPr>
              <a:t>Future</a:t>
            </a:r>
          </a:p>
          <a:p>
            <a:pPr algn="l"/>
            <a:r>
              <a:rPr lang="en-US" sz="2800" dirty="0">
                <a:solidFill>
                  <a:schemeClr val="bg1"/>
                </a:solidFill>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        Continued growth in travel blogging and online entrepreneurship.</a:t>
            </a:r>
          </a:p>
          <a:p>
            <a:pPr marL="457200" indent="-457200" algn="l">
              <a:buFont typeface="Wingdings" pitchFamily="2" charset="2"/>
              <a:buChar char="v"/>
            </a:pPr>
            <a:r>
              <a:rPr lang="en-US" sz="2800" b="1" dirty="0" smtClean="0">
                <a:solidFill>
                  <a:schemeClr val="bg1"/>
                </a:solidFill>
                <a:latin typeface="Times New Roman" pitchFamily="18" charset="0"/>
                <a:cs typeface="Times New Roman" pitchFamily="18" charset="0"/>
              </a:rPr>
              <a:t>Opportunities</a:t>
            </a:r>
          </a:p>
          <a:p>
            <a:pPr algn="l"/>
            <a:r>
              <a:rPr lang="en-US" sz="2800" dirty="0">
                <a:solidFill>
                  <a:schemeClr val="bg1"/>
                </a:solidFill>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        Monetization , audience growth and content creation.</a:t>
            </a:r>
            <a:endParaRPr lang="en-US" sz="2800" dirty="0" smtClean="0">
              <a:solidFill>
                <a:schemeClr val="bg1"/>
              </a:solidFill>
              <a:latin typeface="Times New Roman" pitchFamily="18" charset="0"/>
              <a:cs typeface="Times New Roman" pitchFamily="18" charset="0"/>
            </a:endParaRPr>
          </a:p>
          <a:p>
            <a:pPr algn="l"/>
            <a:endParaRPr lang="en-US" sz="28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4170934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2514600"/>
            <a:ext cx="7854696" cy="1905000"/>
          </a:xfrm>
        </p:spPr>
        <p:txBody>
          <a:bodyPr/>
          <a:lstStyle/>
          <a:p>
            <a:pPr algn="ctr"/>
            <a:endParaRPr lang="en-US" dirty="0" smtClean="0"/>
          </a:p>
          <a:p>
            <a:pPr algn="ctr"/>
            <a:r>
              <a:rPr lang="en-US" sz="4400" b="1" dirty="0" smtClean="0">
                <a:solidFill>
                  <a:schemeClr val="bg1"/>
                </a:solidFill>
              </a:rPr>
              <a:t>THANK  YOU </a:t>
            </a:r>
          </a:p>
          <a:p>
            <a:pPr algn="ctr"/>
            <a:endParaRPr lang="en-US" sz="4400" b="1" dirty="0">
              <a:solidFill>
                <a:schemeClr val="bg1"/>
              </a:solidFill>
            </a:endParaRPr>
          </a:p>
        </p:txBody>
      </p:sp>
    </p:spTree>
    <p:extLst>
      <p:ext uri="{BB962C8B-B14F-4D97-AF65-F5344CB8AC3E}">
        <p14:creationId xmlns:p14="http://schemas.microsoft.com/office/powerpoint/2010/main" val="946588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304800" y="152400"/>
            <a:ext cx="8083296" cy="5105400"/>
          </a:xfrm>
        </p:spPr>
        <p:txBody>
          <a:bodyPr>
            <a:normAutofit fontScale="70000" lnSpcReduction="20000"/>
          </a:bodyPr>
          <a:lstStyle/>
          <a:p>
            <a:pPr algn="l"/>
            <a:r>
              <a:rPr lang="en-US" sz="4000" b="1" dirty="0" smtClean="0">
                <a:solidFill>
                  <a:schemeClr val="bg1"/>
                </a:solidFill>
              </a:rPr>
              <a:t>Problem Statement</a:t>
            </a:r>
          </a:p>
          <a:p>
            <a:pPr algn="l"/>
            <a:endParaRPr lang="en-US" sz="4000" b="1" dirty="0" smtClean="0">
              <a:solidFill>
                <a:schemeClr val="bg1"/>
              </a:solidFill>
            </a:endParaRPr>
          </a:p>
          <a:p>
            <a:pPr algn="l"/>
            <a:endParaRPr lang="en-US" sz="2400" b="1" dirty="0" smtClean="0">
              <a:solidFill>
                <a:schemeClr val="bg1"/>
              </a:solidFill>
            </a:endParaRPr>
          </a:p>
          <a:p>
            <a:pPr marL="342900" indent="-342900" algn="l">
              <a:buFont typeface="Wingdings" pitchFamily="2" charset="2"/>
              <a:buChar char="§"/>
            </a:pPr>
            <a:r>
              <a:rPr lang="en-US" sz="2400" b="1" dirty="0" smtClean="0">
                <a:solidFill>
                  <a:schemeClr val="bg1"/>
                </a:solidFill>
              </a:rPr>
              <a:t>Create   a   personal  travel  blog  hosted  on  IBM  Cloud  Static  Web  Apps.</a:t>
            </a:r>
          </a:p>
          <a:p>
            <a:pPr marL="342900" indent="-342900" algn="l">
              <a:buFont typeface="Wingdings" pitchFamily="2" charset="2"/>
              <a:buChar char="§"/>
            </a:pPr>
            <a:endParaRPr lang="en-US" sz="2400" b="1" dirty="0" smtClean="0">
              <a:solidFill>
                <a:schemeClr val="bg1"/>
              </a:solidFill>
            </a:endParaRPr>
          </a:p>
          <a:p>
            <a:pPr marL="342900" indent="-342900" algn="l">
              <a:buFont typeface="Wingdings" pitchFamily="2" charset="2"/>
              <a:buChar char="§"/>
            </a:pPr>
            <a:r>
              <a:rPr lang="en-US" sz="2400" b="1" dirty="0" smtClean="0">
                <a:solidFill>
                  <a:schemeClr val="bg1"/>
                </a:solidFill>
              </a:rPr>
              <a:t>Share  your   travel  adventures,  tips,  and  captivating  photos with  the  world.</a:t>
            </a:r>
          </a:p>
          <a:p>
            <a:pPr marL="342900" indent="-342900" algn="l">
              <a:buFont typeface="Wingdings" pitchFamily="2" charset="2"/>
              <a:buChar char="§"/>
            </a:pPr>
            <a:endParaRPr lang="en-US" sz="2400" b="1" dirty="0" smtClean="0">
              <a:solidFill>
                <a:schemeClr val="bg1"/>
              </a:solidFill>
            </a:endParaRPr>
          </a:p>
          <a:p>
            <a:pPr marL="342900" indent="-342900" algn="l">
              <a:buFont typeface="Wingdings" pitchFamily="2" charset="2"/>
              <a:buChar char="§"/>
            </a:pPr>
            <a:r>
              <a:rPr lang="en-US" sz="2400" b="1" dirty="0" smtClean="0">
                <a:solidFill>
                  <a:schemeClr val="bg1"/>
                </a:solidFill>
              </a:rPr>
              <a:t>Use  IBM  Cloud  Static  Web  Apps  to easily  update  your  blog  and document  your  journeys.</a:t>
            </a:r>
          </a:p>
          <a:p>
            <a:pPr marL="342900" indent="-342900" algn="l">
              <a:buFont typeface="Wingdings" pitchFamily="2" charset="2"/>
              <a:buChar char="§"/>
            </a:pPr>
            <a:endParaRPr lang="en-US" sz="2400" b="1" dirty="0" smtClean="0">
              <a:solidFill>
                <a:schemeClr val="bg1"/>
              </a:solidFill>
            </a:endParaRPr>
          </a:p>
          <a:p>
            <a:pPr marL="342900" indent="-342900" algn="l">
              <a:buFont typeface="Wingdings" pitchFamily="2" charset="2"/>
              <a:buChar char="§"/>
            </a:pPr>
            <a:r>
              <a:rPr lang="en-US" sz="2400" b="1" dirty="0" smtClean="0">
                <a:solidFill>
                  <a:schemeClr val="bg1"/>
                </a:solidFill>
              </a:rPr>
              <a:t>Inspire  others  to  explore  the  beauty  of the  world  and forge  unforgettable  memories!</a:t>
            </a:r>
          </a:p>
          <a:p>
            <a:pPr marL="342900" indent="-342900" algn="l">
              <a:buFont typeface="Wingdings" pitchFamily="2" charset="2"/>
              <a:buChar char="§"/>
            </a:pPr>
            <a:endParaRPr lang="en-US" sz="2400" b="1" dirty="0" smtClean="0">
              <a:solidFill>
                <a:schemeClr val="bg1"/>
              </a:solidFill>
            </a:endParaRPr>
          </a:p>
          <a:p>
            <a:pPr marL="342900" indent="-342900" algn="l">
              <a:buFont typeface="Wingdings" pitchFamily="2" charset="2"/>
              <a:buChar char="§"/>
            </a:pPr>
            <a:endParaRPr lang="en-US" sz="2400" b="1" dirty="0" smtClean="0">
              <a:solidFill>
                <a:schemeClr val="bg1"/>
              </a:solidFill>
            </a:endParaRPr>
          </a:p>
          <a:p>
            <a:pPr marL="342900" indent="-342900" algn="l">
              <a:buFont typeface="Wingdings" pitchFamily="2" charset="2"/>
              <a:buChar char="§"/>
            </a:pPr>
            <a:endParaRPr lang="en-US" sz="2400" b="1" dirty="0" smtClean="0">
              <a:solidFill>
                <a:schemeClr val="bg1"/>
              </a:solidFill>
            </a:endParaRPr>
          </a:p>
          <a:p>
            <a:pPr algn="l"/>
            <a:r>
              <a:rPr lang="en-US" sz="2400" b="1" dirty="0" smtClean="0">
                <a:solidFill>
                  <a:schemeClr val="bg1"/>
                </a:solidFill>
              </a:rPr>
              <a:t>          </a:t>
            </a:r>
            <a:endParaRPr lang="en-US" sz="2400" b="1" dirty="0">
              <a:solidFill>
                <a:schemeClr val="bg1"/>
              </a:solidFill>
            </a:endParaRPr>
          </a:p>
        </p:txBody>
      </p:sp>
    </p:spTree>
    <p:extLst>
      <p:ext uri="{BB962C8B-B14F-4D97-AF65-F5344CB8AC3E}">
        <p14:creationId xmlns:p14="http://schemas.microsoft.com/office/powerpoint/2010/main" val="2793729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295400"/>
            <a:ext cx="7854696" cy="4724400"/>
          </a:xfrm>
        </p:spPr>
        <p:txBody>
          <a:bodyPr>
            <a:normAutofit/>
          </a:bodyPr>
          <a:lstStyle/>
          <a:p>
            <a:pPr algn="l"/>
            <a:r>
              <a:rPr lang="en-US" sz="4400" b="1" dirty="0" smtClean="0">
                <a:solidFill>
                  <a:schemeClr val="bg1"/>
                </a:solidFill>
                <a:latin typeface="Times New Roman" pitchFamily="18" charset="0"/>
                <a:cs typeface="Times New Roman" pitchFamily="18" charset="0"/>
              </a:rPr>
              <a:t>Abstract</a:t>
            </a:r>
          </a:p>
          <a:p>
            <a:pPr algn="l"/>
            <a:r>
              <a:rPr lang="en-US" sz="2800" b="1" dirty="0">
                <a:solidFill>
                  <a:schemeClr val="bg1"/>
                </a:solidFill>
                <a:latin typeface="Times New Roman" pitchFamily="18" charset="0"/>
                <a:cs typeface="Times New Roman" pitchFamily="18" charset="0"/>
              </a:rPr>
              <a:t> </a:t>
            </a:r>
            <a:r>
              <a:rPr lang="en-US" sz="2800" b="1" dirty="0" smtClean="0">
                <a:solidFill>
                  <a:schemeClr val="bg1"/>
                </a:solidFill>
                <a:latin typeface="Times New Roman" pitchFamily="18" charset="0"/>
                <a:cs typeface="Times New Roman" pitchFamily="18" charset="0"/>
              </a:rPr>
              <a:t>       Join  me  on  a  thrilling  adventure  as  I  delve into  world  of  personal  travel  blogging ,  powered  by  the incredible IBM  Cloud  Static  Web  App  platform.  In this blog,  I  will  share  my  globetrotting  escapades,  insider tips  on  the  most  captivating destination.</a:t>
            </a:r>
          </a:p>
          <a:p>
            <a:pPr algn="l"/>
            <a:endParaRPr lang="en-US" sz="3600" b="1" dirty="0" smtClean="0">
              <a:solidFill>
                <a:schemeClr val="bg1"/>
              </a:solidFill>
              <a:latin typeface="Times New Roman" pitchFamily="18" charset="0"/>
              <a:cs typeface="Times New Roman" pitchFamily="18" charset="0"/>
            </a:endParaRPr>
          </a:p>
          <a:p>
            <a:pPr algn="l"/>
            <a:endParaRPr lang="en-US" sz="3600" b="1" dirty="0">
              <a:solidFill>
                <a:schemeClr val="bg1"/>
              </a:solidFill>
              <a:latin typeface="Times New Roman" pitchFamily="18" charset="0"/>
              <a:cs typeface="Times New Roman" pitchFamily="18" charset="0"/>
            </a:endParaRPr>
          </a:p>
          <a:p>
            <a:pPr algn="l"/>
            <a:endParaRPr lang="en-US" sz="36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968016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533400"/>
            <a:ext cx="7854696" cy="6172200"/>
          </a:xfrm>
        </p:spPr>
        <p:txBody>
          <a:bodyPr>
            <a:normAutofit/>
          </a:bodyPr>
          <a:lstStyle/>
          <a:p>
            <a:pPr algn="l"/>
            <a:r>
              <a:rPr lang="en-US" sz="4400" b="1" dirty="0" smtClean="0">
                <a:solidFill>
                  <a:schemeClr val="bg1"/>
                </a:solidFill>
                <a:latin typeface="Times New Roman" pitchFamily="18" charset="0"/>
                <a:cs typeface="Times New Roman" pitchFamily="18" charset="0"/>
              </a:rPr>
              <a:t>        Existing Travel Blog App </a:t>
            </a:r>
            <a:endParaRPr lang="en-US" sz="4400" b="1" dirty="0">
              <a:solidFill>
                <a:schemeClr val="bg1"/>
              </a:solidFill>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0462" y="1371600"/>
            <a:ext cx="4770783" cy="5181600"/>
          </a:xfrm>
          <a:prstGeom prst="rect">
            <a:avLst/>
          </a:prstGeom>
        </p:spPr>
      </p:pic>
    </p:spTree>
    <p:extLst>
      <p:ext uri="{BB962C8B-B14F-4D97-AF65-F5344CB8AC3E}">
        <p14:creationId xmlns:p14="http://schemas.microsoft.com/office/powerpoint/2010/main" val="373617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2057400"/>
            <a:ext cx="7854696" cy="3352800"/>
          </a:xfrm>
        </p:spPr>
        <p:txBody>
          <a:bodyPr>
            <a:normAutofit/>
          </a:bodyPr>
          <a:lstStyle/>
          <a:p>
            <a:pPr algn="ctr"/>
            <a:r>
              <a:rPr lang="en-US" sz="4000" b="1" dirty="0" smtClean="0">
                <a:solidFill>
                  <a:schemeClr val="bg1"/>
                </a:solidFill>
              </a:rPr>
              <a:t>Problem   Definition  and  Design  Thinking</a:t>
            </a:r>
            <a:endParaRPr lang="en-US" sz="4000" b="1" dirty="0">
              <a:solidFill>
                <a:schemeClr val="bg1"/>
              </a:solidFill>
            </a:endParaRPr>
          </a:p>
        </p:txBody>
      </p:sp>
    </p:spTree>
    <p:extLst>
      <p:ext uri="{BB962C8B-B14F-4D97-AF65-F5344CB8AC3E}">
        <p14:creationId xmlns:p14="http://schemas.microsoft.com/office/powerpoint/2010/main" val="3446381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4102" y="400928"/>
            <a:ext cx="7854696" cy="5695072"/>
          </a:xfrm>
        </p:spPr>
        <p:txBody>
          <a:bodyPr/>
          <a:lstStyle/>
          <a:p>
            <a:pPr algn="l"/>
            <a:r>
              <a:rPr lang="en-US" dirty="0" smtClean="0"/>
              <a:t>                           </a:t>
            </a:r>
            <a:endParaRPr lang="en-US" sz="3200" b="1" dirty="0" smtClean="0">
              <a:solidFill>
                <a:schemeClr val="bg1"/>
              </a:solidFill>
            </a:endParaRPr>
          </a:p>
          <a:p>
            <a:pPr algn="l"/>
            <a:endParaRPr lang="en-US" dirty="0" smtClean="0"/>
          </a:p>
          <a:p>
            <a:pPr algn="l"/>
            <a:r>
              <a:rPr lang="en-US" sz="3200" b="1" dirty="0" smtClean="0">
                <a:solidFill>
                  <a:schemeClr val="bg1"/>
                </a:solidFill>
              </a:rPr>
              <a:t>Problem Definition:</a:t>
            </a:r>
          </a:p>
          <a:p>
            <a:pPr algn="l"/>
            <a:r>
              <a:rPr lang="en-US" sz="3200" b="1" dirty="0" smtClean="0">
                <a:solidFill>
                  <a:schemeClr val="bg1"/>
                </a:solidFill>
              </a:rPr>
              <a:t>     </a:t>
            </a:r>
            <a:r>
              <a:rPr lang="en-US" sz="2400" b="1" dirty="0" smtClean="0">
                <a:solidFill>
                  <a:schemeClr val="bg1"/>
                </a:solidFill>
              </a:rPr>
              <a:t>The  project is  to  create  a  personal  travel  blog  hosted  on  IBM  Cloud  Static  Web  Apps.  The  goal  is to  share  travel  adventures,  tips,  and  captivating  photos  to  inspire  others  to explore  the world  and  create  unforgettable  memories.  This involves  designing  the  blog  structure,  creating  engaging  content,  setting  up the  IBM  Cloud  static  Web  Apps,  and  ensuring  ease  of  updating  the blog.  </a:t>
            </a:r>
            <a:endParaRPr lang="en-US" sz="3200" b="1" dirty="0">
              <a:solidFill>
                <a:schemeClr val="bg1"/>
              </a:solidFill>
            </a:endParaRPr>
          </a:p>
          <a:p>
            <a:pPr algn="l"/>
            <a:r>
              <a:rPr lang="en-US" sz="3200" b="1" dirty="0" smtClean="0">
                <a:solidFill>
                  <a:schemeClr val="bg1"/>
                </a:solidFill>
              </a:rPr>
              <a:t>         </a:t>
            </a:r>
            <a:endParaRPr lang="en-US" sz="3200" b="1" dirty="0">
              <a:solidFill>
                <a:schemeClr val="bg1"/>
              </a:solidFill>
            </a:endParaRPr>
          </a:p>
        </p:txBody>
      </p:sp>
      <p:sp>
        <p:nvSpPr>
          <p:cNvPr id="4" name="Title 1"/>
          <p:cNvSpPr txBox="1">
            <a:spLocks/>
          </p:cNvSpPr>
          <p:nvPr/>
        </p:nvSpPr>
        <p:spPr>
          <a:xfrm>
            <a:off x="457200" y="1371600"/>
            <a:ext cx="7851648" cy="18288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l"/>
            <a:endParaRPr lang="en-US" dirty="0"/>
          </a:p>
        </p:txBody>
      </p:sp>
      <p:sp>
        <p:nvSpPr>
          <p:cNvPr id="5" name="Title 1"/>
          <p:cNvSpPr txBox="1">
            <a:spLocks/>
          </p:cNvSpPr>
          <p:nvPr/>
        </p:nvSpPr>
        <p:spPr>
          <a:xfrm>
            <a:off x="448333" y="0"/>
            <a:ext cx="7851648" cy="18288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l"/>
            <a:endParaRPr lang="en-US" dirty="0"/>
          </a:p>
        </p:txBody>
      </p:sp>
      <p:sp>
        <p:nvSpPr>
          <p:cNvPr id="6" name="Title 1"/>
          <p:cNvSpPr txBox="1">
            <a:spLocks/>
          </p:cNvSpPr>
          <p:nvPr/>
        </p:nvSpPr>
        <p:spPr>
          <a:xfrm>
            <a:off x="372133" y="0"/>
            <a:ext cx="7851648" cy="18288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l"/>
            <a:endParaRPr lang="en-US" dirty="0"/>
          </a:p>
        </p:txBody>
      </p:sp>
      <p:sp>
        <p:nvSpPr>
          <p:cNvPr id="7" name="Title 1"/>
          <p:cNvSpPr txBox="1">
            <a:spLocks/>
          </p:cNvSpPr>
          <p:nvPr/>
        </p:nvSpPr>
        <p:spPr>
          <a:xfrm>
            <a:off x="559169" y="2119744"/>
            <a:ext cx="7851648" cy="623455"/>
          </a:xfrm>
          <a:prstGeom prst="rect">
            <a:avLst/>
          </a:prstGeom>
          <a:ln>
            <a:noFill/>
          </a:ln>
        </p:spPr>
        <p:txBody>
          <a:bodyPr vert="horz" lIns="0" tIns="0" rIns="18288" bIns="0" anchor="b">
            <a:normAutofit fontScale="85000" lnSpcReduction="20000"/>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l"/>
            <a:endParaRPr lang="en-US" dirty="0"/>
          </a:p>
        </p:txBody>
      </p:sp>
      <p:sp>
        <p:nvSpPr>
          <p:cNvPr id="8" name="Title 1"/>
          <p:cNvSpPr txBox="1">
            <a:spLocks/>
          </p:cNvSpPr>
          <p:nvPr/>
        </p:nvSpPr>
        <p:spPr>
          <a:xfrm>
            <a:off x="474102" y="748144"/>
            <a:ext cx="7851648" cy="623455"/>
          </a:xfrm>
          <a:prstGeom prst="rect">
            <a:avLst/>
          </a:prstGeom>
          <a:ln>
            <a:noFill/>
          </a:ln>
        </p:spPr>
        <p:txBody>
          <a:bodyPr vert="horz" lIns="0" tIns="0" rIns="18288" bIns="0" anchor="b">
            <a:normAutofit fontScale="85000" lnSpcReduction="20000"/>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l"/>
            <a:endParaRPr lang="en-US" dirty="0"/>
          </a:p>
        </p:txBody>
      </p:sp>
      <p:sp>
        <p:nvSpPr>
          <p:cNvPr id="9" name="Title 1"/>
          <p:cNvSpPr txBox="1">
            <a:spLocks/>
          </p:cNvSpPr>
          <p:nvPr/>
        </p:nvSpPr>
        <p:spPr>
          <a:xfrm>
            <a:off x="397902" y="748144"/>
            <a:ext cx="7851648" cy="623455"/>
          </a:xfrm>
          <a:prstGeom prst="rect">
            <a:avLst/>
          </a:prstGeom>
          <a:ln>
            <a:noFill/>
          </a:ln>
        </p:spPr>
        <p:txBody>
          <a:bodyPr vert="horz" lIns="0" tIns="0" rIns="18288" bIns="0" anchor="b">
            <a:normAutofit fontScale="85000" lnSpcReduction="20000"/>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l"/>
            <a:endParaRPr lang="en-US" dirty="0"/>
          </a:p>
        </p:txBody>
      </p:sp>
    </p:spTree>
    <p:extLst>
      <p:ext uri="{BB962C8B-B14F-4D97-AF65-F5344CB8AC3E}">
        <p14:creationId xmlns:p14="http://schemas.microsoft.com/office/powerpoint/2010/main" val="1439859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685800"/>
            <a:ext cx="7854696" cy="5334000"/>
          </a:xfrm>
        </p:spPr>
        <p:txBody>
          <a:bodyPr>
            <a:normAutofit/>
          </a:bodyPr>
          <a:lstStyle/>
          <a:p>
            <a:pPr algn="l"/>
            <a:r>
              <a:rPr lang="en-US" sz="4400" b="1" dirty="0">
                <a:solidFill>
                  <a:schemeClr val="bg1"/>
                </a:solidFill>
              </a:rPr>
              <a:t> </a:t>
            </a:r>
            <a:r>
              <a:rPr lang="en-US" sz="4400" b="1" dirty="0" smtClean="0">
                <a:solidFill>
                  <a:schemeClr val="bg1"/>
                </a:solidFill>
              </a:rPr>
              <a:t>          Design  Thinking</a:t>
            </a:r>
          </a:p>
          <a:p>
            <a:pPr algn="l"/>
            <a:r>
              <a:rPr lang="en-US" sz="3600" b="1" dirty="0" smtClean="0">
                <a:solidFill>
                  <a:schemeClr val="bg1"/>
                </a:solidFill>
              </a:rPr>
              <a:t>Content   Planning:</a:t>
            </a:r>
          </a:p>
          <a:p>
            <a:pPr algn="l"/>
            <a:r>
              <a:rPr lang="en-US" sz="3600" b="1" dirty="0">
                <a:solidFill>
                  <a:schemeClr val="bg1"/>
                </a:solidFill>
              </a:rPr>
              <a:t> </a:t>
            </a:r>
            <a:r>
              <a:rPr lang="en-US" sz="3600" b="1" dirty="0" smtClean="0">
                <a:solidFill>
                  <a:schemeClr val="bg1"/>
                </a:solidFill>
              </a:rPr>
              <a:t>        </a:t>
            </a:r>
            <a:r>
              <a:rPr lang="en-US" sz="2400" b="1" dirty="0" smtClean="0">
                <a:solidFill>
                  <a:schemeClr val="bg1"/>
                </a:solidFill>
              </a:rPr>
              <a:t>Plan   the  blog’s  structure,  including  section  for  travel  stories,  tips,  photos,  and possibly  a  map  showing  the  places  visited.</a:t>
            </a:r>
            <a:endParaRPr lang="en-US" sz="3600" b="1" dirty="0">
              <a:solidFill>
                <a:schemeClr val="bg1"/>
              </a:solidFill>
            </a:endParaRPr>
          </a:p>
        </p:txBody>
      </p:sp>
    </p:spTree>
    <p:extLst>
      <p:ext uri="{BB962C8B-B14F-4D97-AF65-F5344CB8AC3E}">
        <p14:creationId xmlns:p14="http://schemas.microsoft.com/office/powerpoint/2010/main" val="40701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838200"/>
            <a:ext cx="7854696" cy="4343400"/>
          </a:xfrm>
        </p:spPr>
        <p:txBody>
          <a:bodyPr/>
          <a:lstStyle/>
          <a:p>
            <a:pPr algn="l"/>
            <a:r>
              <a:rPr lang="en-US" dirty="0" smtClean="0"/>
              <a:t>                        </a:t>
            </a:r>
            <a:r>
              <a:rPr lang="en-US" sz="4400" b="1" dirty="0" smtClean="0">
                <a:solidFill>
                  <a:schemeClr val="bg1"/>
                </a:solidFill>
              </a:rPr>
              <a:t>Design Thinking</a:t>
            </a:r>
          </a:p>
          <a:p>
            <a:pPr algn="l"/>
            <a:endParaRPr lang="en-US" dirty="0" smtClean="0"/>
          </a:p>
          <a:p>
            <a:pPr algn="l"/>
            <a:r>
              <a:rPr lang="en-US" sz="3600" b="1" dirty="0" smtClean="0">
                <a:solidFill>
                  <a:schemeClr val="bg1"/>
                </a:solidFill>
              </a:rPr>
              <a:t>Content   Creation:</a:t>
            </a:r>
          </a:p>
          <a:p>
            <a:pPr algn="l"/>
            <a:r>
              <a:rPr lang="en-US" sz="3600" b="1" dirty="0">
                <a:solidFill>
                  <a:schemeClr val="bg1"/>
                </a:solidFill>
              </a:rPr>
              <a:t> </a:t>
            </a:r>
            <a:r>
              <a:rPr lang="en-US" sz="3600" b="1" dirty="0" smtClean="0">
                <a:solidFill>
                  <a:schemeClr val="bg1"/>
                </a:solidFill>
              </a:rPr>
              <a:t>       </a:t>
            </a:r>
            <a:r>
              <a:rPr lang="en-US" sz="2800" b="1" dirty="0" smtClean="0">
                <a:solidFill>
                  <a:schemeClr val="bg1"/>
                </a:solidFill>
              </a:rPr>
              <a:t>Write  engaging   travel  stories ,  share  useful  tips,  and curate  captivating  photos  from  your  journeys.</a:t>
            </a:r>
            <a:endParaRPr lang="en-US" sz="3600" b="1" dirty="0">
              <a:solidFill>
                <a:schemeClr val="bg1"/>
              </a:solidFill>
            </a:endParaRPr>
          </a:p>
        </p:txBody>
      </p:sp>
    </p:spTree>
    <p:extLst>
      <p:ext uri="{BB962C8B-B14F-4D97-AF65-F5344CB8AC3E}">
        <p14:creationId xmlns:p14="http://schemas.microsoft.com/office/powerpoint/2010/main" val="217086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143000"/>
            <a:ext cx="7854696" cy="3886200"/>
          </a:xfrm>
        </p:spPr>
        <p:txBody>
          <a:bodyPr>
            <a:normAutofit/>
          </a:bodyPr>
          <a:lstStyle/>
          <a:p>
            <a:pPr algn="l"/>
            <a:r>
              <a:rPr lang="en-US" sz="4400" b="1" dirty="0" smtClean="0">
                <a:solidFill>
                  <a:schemeClr val="bg1"/>
                </a:solidFill>
              </a:rPr>
              <a:t>                Design  Thinking</a:t>
            </a:r>
          </a:p>
          <a:p>
            <a:pPr algn="l"/>
            <a:r>
              <a:rPr lang="en-US" sz="3200" b="1" dirty="0" smtClean="0">
                <a:solidFill>
                  <a:schemeClr val="bg1"/>
                </a:solidFill>
              </a:rPr>
              <a:t>Website   Design:</a:t>
            </a:r>
          </a:p>
          <a:p>
            <a:pPr algn="l"/>
            <a:r>
              <a:rPr lang="en-US" sz="3200" b="1" dirty="0">
                <a:solidFill>
                  <a:schemeClr val="bg1"/>
                </a:solidFill>
              </a:rPr>
              <a:t> </a:t>
            </a:r>
            <a:r>
              <a:rPr lang="en-US" sz="3200" b="1" dirty="0" smtClean="0">
                <a:solidFill>
                  <a:schemeClr val="bg1"/>
                </a:solidFill>
              </a:rPr>
              <a:t>     </a:t>
            </a:r>
            <a:r>
              <a:rPr lang="en-US" sz="2800" b="1" dirty="0" smtClean="0">
                <a:solidFill>
                  <a:schemeClr val="bg1"/>
                </a:solidFill>
              </a:rPr>
              <a:t>Design   an   aesthetically   pleasing  and  user – friendly   layout  for  the  blog  using  HTML,  CSS,  and  possibly   JavaScript  for interactive  elements.</a:t>
            </a:r>
            <a:r>
              <a:rPr lang="en-US" sz="4400" b="1" dirty="0" smtClean="0">
                <a:solidFill>
                  <a:schemeClr val="bg1"/>
                </a:solidFill>
              </a:rPr>
              <a:t>            </a:t>
            </a:r>
            <a:endParaRPr lang="en-US" sz="4400" b="1" dirty="0">
              <a:solidFill>
                <a:schemeClr val="bg1"/>
              </a:solidFill>
            </a:endParaRPr>
          </a:p>
        </p:txBody>
      </p:sp>
    </p:spTree>
    <p:extLst>
      <p:ext uri="{BB962C8B-B14F-4D97-AF65-F5344CB8AC3E}">
        <p14:creationId xmlns:p14="http://schemas.microsoft.com/office/powerpoint/2010/main" val="19551145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244</TotalTime>
  <Words>635</Words>
  <Application>Microsoft Office PowerPoint</Application>
  <PresentationFormat>On-screen Show (4:3)</PresentationFormat>
  <Paragraphs>105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Welcome</dc:creator>
  <cp:lastModifiedBy>Welcome</cp:lastModifiedBy>
  <cp:revision>23</cp:revision>
  <dcterms:created xsi:type="dcterms:W3CDTF">2023-09-29T12:34:32Z</dcterms:created>
  <dcterms:modified xsi:type="dcterms:W3CDTF">2023-10-11T09:06:20Z</dcterms:modified>
</cp:coreProperties>
</file>