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rebuchet MS" charset="1" panose="020B0603020202020204"/>
      <p:regular r:id="rId14"/>
    </p:embeddedFont>
    <p:embeddedFont>
      <p:font typeface="Trebuchet MS Bold" charset="1" panose="020B0703020202020204"/>
      <p:regular r:id="rId15"/>
    </p:embeddedFont>
    <p:embeddedFont>
      <p:font typeface="Trebuchet MS Italics" charset="1" panose="020B0603020202090204"/>
      <p:regular r:id="rId16"/>
    </p:embeddedFont>
    <p:embeddedFont>
      <p:font typeface="Trebuchet MS Bold Italics" charset="1" panose="020B070302020209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65A4"/>
            </a:solidFill>
          </p:spPr>
        </p:sp>
      </p:grpSp>
      <p:sp>
        <p:nvSpPr>
          <p:cNvPr name="Freeform 20" id="20"/>
          <p:cNvSpPr/>
          <p:nvPr/>
        </p:nvSpPr>
        <p:spPr>
          <a:xfrm flipH="false" flipV="false" rot="0">
            <a:off x="-3404711" y="-1127075"/>
            <a:ext cx="21692712" cy="11414075"/>
          </a:xfrm>
          <a:custGeom>
            <a:avLst/>
            <a:gdLst/>
            <a:ahLst/>
            <a:cxnLst/>
            <a:rect r="r" b="b" t="t" l="l"/>
            <a:pathLst>
              <a:path h="11414075" w="21692712">
                <a:moveTo>
                  <a:pt x="0" y="0"/>
                </a:moveTo>
                <a:lnTo>
                  <a:pt x="21692713" y="0"/>
                </a:lnTo>
                <a:lnTo>
                  <a:pt x="21692713" y="11414075"/>
                </a:lnTo>
                <a:lnTo>
                  <a:pt x="0" y="114140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233670" y="3762554"/>
            <a:ext cx="12665932" cy="1678686"/>
          </a:xfrm>
          <a:prstGeom prst="rect">
            <a:avLst/>
          </a:prstGeom>
        </p:spPr>
        <p:txBody>
          <a:bodyPr anchor="t" rtlCol="false" tIns="0" lIns="0" bIns="0" rIns="0">
            <a:spAutoFit/>
          </a:bodyPr>
          <a:lstStyle/>
          <a:p>
            <a:pPr algn="l">
              <a:lnSpc>
                <a:spcPts val="10692"/>
              </a:lnSpc>
            </a:pPr>
            <a:r>
              <a:rPr lang="en-US" sz="9900">
                <a:solidFill>
                  <a:srgbClr val="47C3D3"/>
                </a:solidFill>
                <a:latin typeface="Trebuchet MS Bold"/>
              </a:rPr>
              <a:t>Keylogger &amp; Security</a:t>
            </a:r>
          </a:p>
        </p:txBody>
      </p:sp>
      <p:sp>
        <p:nvSpPr>
          <p:cNvPr name="TextBox 22" id="22"/>
          <p:cNvSpPr txBox="true"/>
          <p:nvPr/>
        </p:nvSpPr>
        <p:spPr>
          <a:xfrm rot="0">
            <a:off x="4233670" y="6074017"/>
            <a:ext cx="11714213" cy="1517523"/>
          </a:xfrm>
          <a:prstGeom prst="rect">
            <a:avLst/>
          </a:prstGeom>
        </p:spPr>
        <p:txBody>
          <a:bodyPr anchor="t" rtlCol="false" tIns="0" lIns="0" bIns="0" rIns="0">
            <a:spAutoFit/>
          </a:bodyPr>
          <a:lstStyle/>
          <a:p>
            <a:pPr algn="l">
              <a:lnSpc>
                <a:spcPts val="2916"/>
              </a:lnSpc>
            </a:pPr>
            <a:r>
              <a:rPr lang="en-US" sz="2700">
                <a:solidFill>
                  <a:srgbClr val="BAE4FF"/>
                </a:solidFill>
                <a:latin typeface="Arial"/>
              </a:rPr>
              <a:t>Presented by:</a:t>
            </a:r>
          </a:p>
          <a:p>
            <a:pPr algn="l">
              <a:lnSpc>
                <a:spcPts val="2916"/>
              </a:lnSpc>
            </a:pPr>
            <a:r>
              <a:rPr lang="en-US" sz="2700">
                <a:solidFill>
                  <a:srgbClr val="BAE4FF"/>
                </a:solidFill>
                <a:latin typeface="Arial"/>
              </a:rPr>
              <a:t>Udhayakumar S</a:t>
            </a:r>
          </a:p>
          <a:p>
            <a:pPr algn="l">
              <a:lnSpc>
                <a:spcPts val="2916"/>
              </a:lnSpc>
            </a:pPr>
            <a:r>
              <a:rPr lang="en-US" sz="2700">
                <a:solidFill>
                  <a:srgbClr val="BAE4FF"/>
                </a:solidFill>
                <a:latin typeface="Arial"/>
              </a:rPr>
              <a:t>Sri Muthukumaran Institute Of Technology</a:t>
            </a:r>
          </a:p>
          <a:p>
            <a:pPr algn="l">
              <a:lnSpc>
                <a:spcPts val="2916"/>
              </a:lnSpc>
            </a:pPr>
            <a:r>
              <a:rPr lang="en-US" sz="2700">
                <a:solidFill>
                  <a:srgbClr val="BAE4FF"/>
                </a:solidFill>
                <a:latin typeface="Arial"/>
              </a:rPr>
              <a:t>IT Department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90" y="1581135"/>
            <a:ext cx="4362450" cy="590656"/>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FUTURE SCOPE:</a:t>
            </a:r>
          </a:p>
        </p:txBody>
      </p:sp>
      <p:sp>
        <p:nvSpPr>
          <p:cNvPr name="TextBox 26" id="26"/>
          <p:cNvSpPr txBox="true"/>
          <p:nvPr/>
        </p:nvSpPr>
        <p:spPr>
          <a:xfrm rot="0">
            <a:off x="758190" y="2682231"/>
            <a:ext cx="11032905" cy="5701635"/>
          </a:xfrm>
          <a:prstGeom prst="rect">
            <a:avLst/>
          </a:prstGeom>
        </p:spPr>
        <p:txBody>
          <a:bodyPr anchor="t" rtlCol="false" tIns="0" lIns="0" bIns="0" rIns="0">
            <a:spAutoFit/>
          </a:bodyPr>
          <a:lstStyle/>
          <a:p>
            <a:pPr algn="just">
              <a:lnSpc>
                <a:spcPts val="3600"/>
              </a:lnSpc>
            </a:pPr>
            <a:r>
              <a:rPr lang="en-US" sz="3000">
                <a:solidFill>
                  <a:srgbClr val="BAE4FF"/>
                </a:solidFill>
                <a:latin typeface="Arial"/>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65A4"/>
            </a:solidFill>
          </p:spPr>
        </p:sp>
      </p:grpSp>
      <p:grpSp>
        <p:nvGrpSpPr>
          <p:cNvPr name="Group 20" id="20"/>
          <p:cNvGrpSpPr/>
          <p:nvPr/>
        </p:nvGrpSpPr>
        <p:grpSpPr>
          <a:xfrm rot="0">
            <a:off x="-24445" y="0"/>
            <a:ext cx="18312447" cy="10287000"/>
            <a:chOff x="0" y="0"/>
            <a:chExt cx="24416596" cy="13716000"/>
          </a:xfrm>
        </p:grpSpPr>
        <p:sp>
          <p:nvSpPr>
            <p:cNvPr name="Freeform 21" id="21"/>
            <p:cNvSpPr/>
            <p:nvPr/>
          </p:nvSpPr>
          <p:spPr>
            <a:xfrm flipH="false" flipV="false" rot="0">
              <a:off x="0" y="0"/>
              <a:ext cx="24416638" cy="13716000"/>
            </a:xfrm>
            <a:custGeom>
              <a:avLst/>
              <a:gdLst/>
              <a:ahLst/>
              <a:cxnLst/>
              <a:rect r="r" b="b" t="t" l="l"/>
              <a:pathLst>
                <a:path h="13716000" w="24416638">
                  <a:moveTo>
                    <a:pt x="7267956" y="0"/>
                  </a:moveTo>
                  <a:lnTo>
                    <a:pt x="24416638" y="0"/>
                  </a:lnTo>
                  <a:lnTo>
                    <a:pt x="24416638" y="13716000"/>
                  </a:lnTo>
                  <a:lnTo>
                    <a:pt x="23352378" y="13716000"/>
                  </a:lnTo>
                  <a:lnTo>
                    <a:pt x="1425956" y="13716000"/>
                  </a:lnTo>
                  <a:lnTo>
                    <a:pt x="0" y="13716000"/>
                  </a:lnTo>
                  <a:lnTo>
                    <a:pt x="0" y="6293612"/>
                  </a:lnTo>
                  <a:lnTo>
                    <a:pt x="3710051" y="2583561"/>
                  </a:lnTo>
                  <a:lnTo>
                    <a:pt x="4684522" y="2583561"/>
                  </a:lnTo>
                  <a:close/>
                </a:path>
              </a:pathLst>
            </a:custGeom>
            <a:solidFill>
              <a:srgbClr val="47C3D3">
                <a:alpha val="73725"/>
              </a:srgbClr>
            </a:solidFill>
          </p:spPr>
        </p:sp>
      </p:grpSp>
      <p:grpSp>
        <p:nvGrpSpPr>
          <p:cNvPr name="Group 22" id="22"/>
          <p:cNvGrpSpPr/>
          <p:nvPr/>
        </p:nvGrpSpPr>
        <p:grpSpPr>
          <a:xfrm rot="5400000">
            <a:off x="4000500" y="-4000502"/>
            <a:ext cx="10287000" cy="18288003"/>
            <a:chOff x="0" y="0"/>
            <a:chExt cx="13716000" cy="24384004"/>
          </a:xfrm>
        </p:grpSpPr>
        <p:sp>
          <p:nvSpPr>
            <p:cNvPr name="Freeform 23" id="23"/>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65A4"/>
            </a:solidFill>
          </p:spPr>
        </p:sp>
      </p:grpSp>
      <p:grpSp>
        <p:nvGrpSpPr>
          <p:cNvPr name="Group 24" id="24"/>
          <p:cNvGrpSpPr/>
          <p:nvPr/>
        </p:nvGrpSpPr>
        <p:grpSpPr>
          <a:xfrm rot="5400000">
            <a:off x="4000500" y="-4000502"/>
            <a:ext cx="10287000" cy="18288003"/>
            <a:chOff x="0" y="0"/>
            <a:chExt cx="13716000" cy="24384004"/>
          </a:xfrm>
        </p:grpSpPr>
        <p:sp>
          <p:nvSpPr>
            <p:cNvPr name="Freeform 25" id="25"/>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3352">
                <a:alpha val="89804"/>
              </a:srgbClr>
            </a:solidFill>
          </p:spPr>
        </p:sp>
      </p:grpSp>
      <p:grpSp>
        <p:nvGrpSpPr>
          <p:cNvPr name="Group 26" id="26"/>
          <p:cNvGrpSpPr/>
          <p:nvPr/>
        </p:nvGrpSpPr>
        <p:grpSpPr>
          <a:xfrm rot="-8100000">
            <a:off x="-1094848" y="-1823784"/>
            <a:ext cx="9065282" cy="12640616"/>
            <a:chOff x="0" y="0"/>
            <a:chExt cx="12087042" cy="16854154"/>
          </a:xfrm>
        </p:grpSpPr>
        <p:sp>
          <p:nvSpPr>
            <p:cNvPr name="Freeform 27" id="27"/>
            <p:cNvSpPr/>
            <p:nvPr/>
          </p:nvSpPr>
          <p:spPr>
            <a:xfrm flipH="false" flipV="false" rot="0">
              <a:off x="0" y="0"/>
              <a:ext cx="12087098" cy="16854170"/>
            </a:xfrm>
            <a:custGeom>
              <a:avLst/>
              <a:gdLst/>
              <a:ahLst/>
              <a:cxnLst/>
              <a:rect r="r" b="b" t="t" l="l"/>
              <a:pathLst>
                <a:path h="16854170" w="12087098">
                  <a:moveTo>
                    <a:pt x="12087098" y="8535035"/>
                  </a:moveTo>
                  <a:lnTo>
                    <a:pt x="3767963" y="16854170"/>
                  </a:lnTo>
                  <a:lnTo>
                    <a:pt x="0" y="16854170"/>
                  </a:lnTo>
                  <a:lnTo>
                    <a:pt x="0" y="3551936"/>
                  </a:lnTo>
                  <a:lnTo>
                    <a:pt x="3551936" y="0"/>
                  </a:lnTo>
                  <a:close/>
                </a:path>
              </a:pathLst>
            </a:custGeom>
            <a:solidFill>
              <a:srgbClr val="003352"/>
            </a:solidFill>
          </p:spPr>
        </p:sp>
      </p:grpSp>
      <p:grpSp>
        <p:nvGrpSpPr>
          <p:cNvPr name="Group 28" id="28"/>
          <p:cNvGrpSpPr/>
          <p:nvPr/>
        </p:nvGrpSpPr>
        <p:grpSpPr>
          <a:xfrm rot="-8100000">
            <a:off x="-1717847" y="-3185780"/>
            <a:ext cx="9065282" cy="13513320"/>
            <a:chOff x="0" y="0"/>
            <a:chExt cx="12087042" cy="18017760"/>
          </a:xfrm>
        </p:grpSpPr>
        <p:sp>
          <p:nvSpPr>
            <p:cNvPr name="Freeform 29" id="29"/>
            <p:cNvSpPr/>
            <p:nvPr/>
          </p:nvSpPr>
          <p:spPr>
            <a:xfrm flipH="false" flipV="false" rot="0">
              <a:off x="0" y="0"/>
              <a:ext cx="12087098" cy="18017744"/>
            </a:xfrm>
            <a:custGeom>
              <a:avLst/>
              <a:gdLst/>
              <a:ahLst/>
              <a:cxnLst/>
              <a:rect r="r" b="b" t="t" l="l"/>
              <a:pathLst>
                <a:path h="18017744" w="12087098">
                  <a:moveTo>
                    <a:pt x="12087098" y="9698736"/>
                  </a:moveTo>
                  <a:lnTo>
                    <a:pt x="3767963" y="18017744"/>
                  </a:lnTo>
                  <a:lnTo>
                    <a:pt x="0" y="18017744"/>
                  </a:lnTo>
                  <a:lnTo>
                    <a:pt x="0" y="2388362"/>
                  </a:lnTo>
                  <a:lnTo>
                    <a:pt x="2388362" y="0"/>
                  </a:lnTo>
                  <a:close/>
                </a:path>
              </a:pathLst>
            </a:custGeom>
            <a:solidFill>
              <a:srgbClr val="0065A4"/>
            </a:solidFill>
          </p:spPr>
        </p:sp>
      </p:grpSp>
      <p:grpSp>
        <p:nvGrpSpPr>
          <p:cNvPr name="Group 30" id="30"/>
          <p:cNvGrpSpPr/>
          <p:nvPr/>
        </p:nvGrpSpPr>
        <p:grpSpPr>
          <a:xfrm rot="-2700000">
            <a:off x="-4021730" y="-698939"/>
            <a:ext cx="12958678" cy="8609643"/>
            <a:chOff x="0" y="0"/>
            <a:chExt cx="17278238" cy="11479524"/>
          </a:xfrm>
        </p:grpSpPr>
        <p:sp>
          <p:nvSpPr>
            <p:cNvPr name="Freeform 31" id="31"/>
            <p:cNvSpPr/>
            <p:nvPr/>
          </p:nvSpPr>
          <p:spPr>
            <a:xfrm flipH="false" flipV="false" rot="0">
              <a:off x="0" y="0"/>
              <a:ext cx="17278350" cy="11479530"/>
            </a:xfrm>
            <a:custGeom>
              <a:avLst/>
              <a:gdLst/>
              <a:ahLst/>
              <a:cxnLst/>
              <a:rect r="r" b="b" t="t" l="l"/>
              <a:pathLst>
                <a:path h="11479530" w="17278350">
                  <a:moveTo>
                    <a:pt x="9698736" y="0"/>
                  </a:moveTo>
                  <a:lnTo>
                    <a:pt x="17278350" y="7579614"/>
                  </a:lnTo>
                  <a:lnTo>
                    <a:pt x="17278350" y="11479530"/>
                  </a:lnTo>
                  <a:lnTo>
                    <a:pt x="1780921" y="11479530"/>
                  </a:lnTo>
                  <a:lnTo>
                    <a:pt x="0" y="9698736"/>
                  </a:lnTo>
                  <a:close/>
                </a:path>
              </a:pathLst>
            </a:custGeom>
            <a:solidFill>
              <a:srgbClr val="003352">
                <a:alpha val="50980"/>
              </a:srgbClr>
            </a:solidFill>
          </p:spPr>
        </p:sp>
      </p:grpSp>
      <p:sp>
        <p:nvSpPr>
          <p:cNvPr name="TextBox 32" id="32"/>
          <p:cNvSpPr txBox="true"/>
          <p:nvPr/>
        </p:nvSpPr>
        <p:spPr>
          <a:xfrm rot="0">
            <a:off x="10765472" y="4342257"/>
            <a:ext cx="5154418" cy="1688211"/>
          </a:xfrm>
          <a:prstGeom prst="rect">
            <a:avLst/>
          </a:prstGeom>
        </p:spPr>
        <p:txBody>
          <a:bodyPr anchor="t" rtlCol="false" tIns="0" lIns="0" bIns="0" rIns="0">
            <a:spAutoFit/>
          </a:bodyPr>
          <a:lstStyle/>
          <a:p>
            <a:pPr algn="l">
              <a:lnSpc>
                <a:spcPts val="8748"/>
              </a:lnSpc>
            </a:pPr>
            <a:r>
              <a:rPr lang="en-US" sz="8100">
                <a:solidFill>
                  <a:srgbClr val="FFFFFF"/>
                </a:solidFill>
                <a:latin typeface="Trebuchet MS Bold"/>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4360"/>
            </a:solidFill>
          </p:spPr>
        </p:sp>
      </p:grpSp>
      <p:grpSp>
        <p:nvGrpSpPr>
          <p:cNvPr name="Group 20" id="20"/>
          <p:cNvGrpSpPr/>
          <p:nvPr/>
        </p:nvGrpSpPr>
        <p:grpSpPr>
          <a:xfrm rot="0">
            <a:off x="0" y="0"/>
            <a:ext cx="18288000" cy="10294118"/>
            <a:chOff x="0" y="0"/>
            <a:chExt cx="24384000" cy="13725490"/>
          </a:xfrm>
        </p:grpSpPr>
        <p:sp>
          <p:nvSpPr>
            <p:cNvPr name="Freeform 21" id="21"/>
            <p:cNvSpPr/>
            <p:nvPr/>
          </p:nvSpPr>
          <p:spPr>
            <a:xfrm flipH="false" flipV="false" rot="0">
              <a:off x="0" y="0"/>
              <a:ext cx="24384000" cy="13725525"/>
            </a:xfrm>
            <a:custGeom>
              <a:avLst/>
              <a:gdLst/>
              <a:ahLst/>
              <a:cxnLst/>
              <a:rect r="r" b="b" t="t" l="l"/>
              <a:pathLst>
                <a:path h="13725525" w="24384000">
                  <a:moveTo>
                    <a:pt x="0" y="0"/>
                  </a:moveTo>
                  <a:lnTo>
                    <a:pt x="15109444" y="0"/>
                  </a:lnTo>
                  <a:lnTo>
                    <a:pt x="20533359" y="5434203"/>
                  </a:lnTo>
                  <a:lnTo>
                    <a:pt x="22579076" y="5434203"/>
                  </a:lnTo>
                  <a:lnTo>
                    <a:pt x="24384000" y="7242556"/>
                  </a:lnTo>
                  <a:lnTo>
                    <a:pt x="24384000" y="13725525"/>
                  </a:lnTo>
                  <a:lnTo>
                    <a:pt x="0" y="13725525"/>
                  </a:lnTo>
                  <a:close/>
                </a:path>
              </a:pathLst>
            </a:custGeom>
            <a:solidFill>
              <a:srgbClr val="47C3D3">
                <a:alpha val="73725"/>
              </a:srgbClr>
            </a:solidFill>
          </p:spPr>
        </p:sp>
      </p:grpSp>
      <p:grpSp>
        <p:nvGrpSpPr>
          <p:cNvPr name="Group 22" id="22"/>
          <p:cNvGrpSpPr/>
          <p:nvPr/>
        </p:nvGrpSpPr>
        <p:grpSpPr>
          <a:xfrm rot="-5400000">
            <a:off x="3940207"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8776515" y="-15974"/>
            <a:ext cx="9489231" cy="9521180"/>
            <a:chOff x="0" y="0"/>
            <a:chExt cx="12652308" cy="12694906"/>
          </a:xfrm>
        </p:grpSpPr>
        <p:sp>
          <p:nvSpPr>
            <p:cNvPr name="Freeform 25" id="25"/>
            <p:cNvSpPr/>
            <p:nvPr/>
          </p:nvSpPr>
          <p:spPr>
            <a:xfrm flipH="false" flipV="false" rot="0">
              <a:off x="0" y="0"/>
              <a:ext cx="12652248" cy="12694920"/>
            </a:xfrm>
            <a:custGeom>
              <a:avLst/>
              <a:gdLst/>
              <a:ahLst/>
              <a:cxnLst/>
              <a:rect r="r" b="b" t="t" l="l"/>
              <a:pathLst>
                <a:path h="12694920" w="12652248">
                  <a:moveTo>
                    <a:pt x="0" y="0"/>
                  </a:moveTo>
                  <a:lnTo>
                    <a:pt x="0" y="12694920"/>
                  </a:lnTo>
                  <a:lnTo>
                    <a:pt x="12652248" y="0"/>
                  </a:lnTo>
                  <a:close/>
                </a:path>
              </a:pathLst>
            </a:custGeom>
            <a:solidFill>
              <a:srgbClr val="003352"/>
            </a:solidFill>
          </p:spPr>
        </p:sp>
      </p:grpSp>
      <p:grpSp>
        <p:nvGrpSpPr>
          <p:cNvPr name="Group 26" id="26"/>
          <p:cNvGrpSpPr/>
          <p:nvPr/>
        </p:nvGrpSpPr>
        <p:grpSpPr>
          <a:xfrm rot="-5400000">
            <a:off x="3996942" y="-3996941"/>
            <a:ext cx="10294116" cy="18288000"/>
            <a:chOff x="0" y="0"/>
            <a:chExt cx="13725488" cy="24384000"/>
          </a:xfrm>
        </p:grpSpPr>
        <p:sp>
          <p:nvSpPr>
            <p:cNvPr name="Freeform 27" id="27"/>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grpSp>
        <p:nvGrpSpPr>
          <p:cNvPr name="Group 28" id="28"/>
          <p:cNvGrpSpPr/>
          <p:nvPr/>
        </p:nvGrpSpPr>
        <p:grpSpPr>
          <a:xfrm rot="2700000">
            <a:off x="14503476" y="2106588"/>
            <a:ext cx="6609222" cy="7948858"/>
            <a:chOff x="0" y="0"/>
            <a:chExt cx="8812296" cy="10598478"/>
          </a:xfrm>
        </p:grpSpPr>
        <p:sp>
          <p:nvSpPr>
            <p:cNvPr name="Freeform 29" id="29"/>
            <p:cNvSpPr/>
            <p:nvPr/>
          </p:nvSpPr>
          <p:spPr>
            <a:xfrm flipH="false" flipV="false" rot="0">
              <a:off x="0" y="0"/>
              <a:ext cx="8812276" cy="10598531"/>
            </a:xfrm>
            <a:custGeom>
              <a:avLst/>
              <a:gdLst/>
              <a:ahLst/>
              <a:cxnLst/>
              <a:rect r="r" b="b" t="t" l="l"/>
              <a:pathLst>
                <a:path h="10598531" w="8812276">
                  <a:moveTo>
                    <a:pt x="0" y="0"/>
                  </a:moveTo>
                  <a:lnTo>
                    <a:pt x="8812276" y="8812276"/>
                  </a:lnTo>
                  <a:lnTo>
                    <a:pt x="7026148" y="10598531"/>
                  </a:lnTo>
                  <a:lnTo>
                    <a:pt x="0" y="10598531"/>
                  </a:lnTo>
                  <a:close/>
                </a:path>
              </a:pathLst>
            </a:custGeom>
            <a:solidFill>
              <a:srgbClr val="003352"/>
            </a:solidFill>
          </p:spPr>
        </p:sp>
      </p:grpSp>
      <p:grpSp>
        <p:nvGrpSpPr>
          <p:cNvPr name="Group 30" id="30"/>
          <p:cNvGrpSpPr/>
          <p:nvPr/>
        </p:nvGrpSpPr>
        <p:grpSpPr>
          <a:xfrm rot="8100000">
            <a:off x="14375362" y="1632145"/>
            <a:ext cx="7608270" cy="7265253"/>
            <a:chOff x="0" y="0"/>
            <a:chExt cx="10144360" cy="9687004"/>
          </a:xfrm>
        </p:grpSpPr>
        <p:sp>
          <p:nvSpPr>
            <p:cNvPr name="Freeform 31" id="31"/>
            <p:cNvSpPr/>
            <p:nvPr/>
          </p:nvSpPr>
          <p:spPr>
            <a:xfrm flipH="false" flipV="false" rot="0">
              <a:off x="0" y="0"/>
              <a:ext cx="10144379" cy="9687052"/>
            </a:xfrm>
            <a:custGeom>
              <a:avLst/>
              <a:gdLst/>
              <a:ahLst/>
              <a:cxnLst/>
              <a:rect r="r" b="b" t="t" l="l"/>
              <a:pathLst>
                <a:path h="9687052" w="10144379">
                  <a:moveTo>
                    <a:pt x="0" y="9687052"/>
                  </a:moveTo>
                  <a:lnTo>
                    <a:pt x="9687052" y="0"/>
                  </a:lnTo>
                  <a:lnTo>
                    <a:pt x="10144379" y="457327"/>
                  </a:lnTo>
                  <a:lnTo>
                    <a:pt x="10144379" y="9686925"/>
                  </a:lnTo>
                  <a:close/>
                </a:path>
              </a:pathLst>
            </a:custGeom>
            <a:solidFill>
              <a:srgbClr val="0065A4"/>
            </a:solidFill>
          </p:spPr>
        </p:sp>
      </p:grpSp>
      <p:grpSp>
        <p:nvGrpSpPr>
          <p:cNvPr name="Group 32" id="32"/>
          <p:cNvGrpSpPr/>
          <p:nvPr/>
        </p:nvGrpSpPr>
        <p:grpSpPr>
          <a:xfrm rot="2700000">
            <a:off x="17157877" y="8498628"/>
            <a:ext cx="1316667" cy="2633334"/>
            <a:chOff x="0" y="0"/>
            <a:chExt cx="1755556" cy="3511112"/>
          </a:xfrm>
        </p:grpSpPr>
        <p:sp>
          <p:nvSpPr>
            <p:cNvPr name="Freeform 33" id="33"/>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34" id="34"/>
          <p:cNvGrpSpPr/>
          <p:nvPr/>
        </p:nvGrpSpPr>
        <p:grpSpPr>
          <a:xfrm rot="8100000">
            <a:off x="15873397" y="8762115"/>
            <a:ext cx="3558522" cy="1779261"/>
            <a:chOff x="0" y="0"/>
            <a:chExt cx="4744696" cy="2372348"/>
          </a:xfrm>
        </p:grpSpPr>
        <p:sp>
          <p:nvSpPr>
            <p:cNvPr name="Freeform 35" id="35"/>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6" id="36"/>
          <p:cNvSpPr/>
          <p:nvPr/>
        </p:nvSpPr>
        <p:spPr>
          <a:xfrm flipH="false" flipV="false" rot="0">
            <a:off x="-45299" y="-1631124"/>
            <a:ext cx="3687556" cy="3249865"/>
          </a:xfrm>
          <a:custGeom>
            <a:avLst/>
            <a:gdLst/>
            <a:ahLst/>
            <a:cxnLst/>
            <a:rect r="r" b="b" t="t" l="l"/>
            <a:pathLst>
              <a:path h="3249865" w="3687556">
                <a:moveTo>
                  <a:pt x="0" y="0"/>
                </a:moveTo>
                <a:lnTo>
                  <a:pt x="3687555" y="0"/>
                </a:lnTo>
                <a:lnTo>
                  <a:pt x="3687555" y="3249865"/>
                </a:lnTo>
                <a:lnTo>
                  <a:pt x="0" y="32498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2617604" y="-874235"/>
            <a:ext cx="1979349" cy="1736084"/>
          </a:xfrm>
          <a:custGeom>
            <a:avLst/>
            <a:gdLst/>
            <a:ahLst/>
            <a:cxnLst/>
            <a:rect r="r" b="b" t="t" l="l"/>
            <a:pathLst>
              <a:path h="1736084" w="1979349">
                <a:moveTo>
                  <a:pt x="0" y="0"/>
                </a:moveTo>
                <a:lnTo>
                  <a:pt x="1979349" y="0"/>
                </a:lnTo>
                <a:lnTo>
                  <a:pt x="1979349" y="1736084"/>
                </a:lnTo>
                <a:lnTo>
                  <a:pt x="0" y="1736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1045682" y="2193227"/>
            <a:ext cx="2739750" cy="606204"/>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OUTLINE:</a:t>
            </a:r>
          </a:p>
        </p:txBody>
      </p:sp>
      <p:sp>
        <p:nvSpPr>
          <p:cNvPr name="TextBox 39" id="39"/>
          <p:cNvSpPr txBox="true"/>
          <p:nvPr/>
        </p:nvSpPr>
        <p:spPr>
          <a:xfrm rot="0">
            <a:off x="1045682" y="3172121"/>
            <a:ext cx="10021824" cy="4959753"/>
          </a:xfrm>
          <a:prstGeom prst="rect">
            <a:avLst/>
          </a:prstGeom>
        </p:spPr>
        <p:txBody>
          <a:bodyPr anchor="t" rtlCol="false" tIns="0" lIns="0" bIns="0" rIns="0">
            <a:spAutoFit/>
          </a:bodyPr>
          <a:lstStyle/>
          <a:p>
            <a:pPr algn="l" marL="542925" indent="-271462" lvl="1">
              <a:lnSpc>
                <a:spcPts val="3240"/>
              </a:lnSpc>
              <a:buFont typeface="Arial"/>
              <a:buChar char="•"/>
            </a:pPr>
            <a:r>
              <a:rPr lang="en-US" sz="3000">
                <a:solidFill>
                  <a:srgbClr val="BAE4FF"/>
                </a:solidFill>
                <a:latin typeface="Arial Bold"/>
              </a:rPr>
              <a:t>Introduction</a:t>
            </a:r>
          </a:p>
          <a:p>
            <a:pPr algn="l" marL="542925" indent="-271462" lvl="1">
              <a:lnSpc>
                <a:spcPts val="3240"/>
              </a:lnSpc>
              <a:buFont typeface="Arial"/>
              <a:buChar char="•"/>
            </a:pPr>
            <a:r>
              <a:rPr lang="en-US" sz="3000">
                <a:solidFill>
                  <a:srgbClr val="BAE4FF"/>
                </a:solidFill>
                <a:latin typeface="Arial Bold"/>
              </a:rPr>
              <a:t>Problem Statement</a:t>
            </a:r>
          </a:p>
          <a:p>
            <a:pPr algn="l" marL="542925" indent="-271462" lvl="1">
              <a:lnSpc>
                <a:spcPts val="3240"/>
              </a:lnSpc>
              <a:buFont typeface="Arial"/>
              <a:buChar char="•"/>
            </a:pPr>
            <a:r>
              <a:rPr lang="en-US" sz="3000">
                <a:solidFill>
                  <a:srgbClr val="BAE4FF"/>
                </a:solidFill>
                <a:latin typeface="Arial Bold"/>
              </a:rPr>
              <a:t>Proposed Solution</a:t>
            </a:r>
          </a:p>
          <a:p>
            <a:pPr algn="l" marL="542925" indent="-271462" lvl="1">
              <a:lnSpc>
                <a:spcPts val="3240"/>
              </a:lnSpc>
              <a:buFont typeface="Arial"/>
              <a:buChar char="•"/>
            </a:pPr>
            <a:r>
              <a:rPr lang="en-US" sz="3000">
                <a:solidFill>
                  <a:srgbClr val="BAE4FF"/>
                </a:solidFill>
                <a:latin typeface="Arial Bold"/>
              </a:rPr>
              <a:t>System Development Approach</a:t>
            </a:r>
          </a:p>
          <a:p>
            <a:pPr algn="l" marL="542925" indent="-271462" lvl="1">
              <a:lnSpc>
                <a:spcPts val="3240"/>
              </a:lnSpc>
              <a:buFont typeface="Arial"/>
              <a:buChar char="•"/>
            </a:pPr>
            <a:r>
              <a:rPr lang="en-US" sz="3000">
                <a:solidFill>
                  <a:srgbClr val="BAE4FF"/>
                </a:solidFill>
                <a:latin typeface="Arial Bold"/>
              </a:rPr>
              <a:t>Algorithm &amp; Deployment  </a:t>
            </a:r>
          </a:p>
          <a:p>
            <a:pPr algn="l" marL="542925" indent="-271462" lvl="1">
              <a:lnSpc>
                <a:spcPts val="3240"/>
              </a:lnSpc>
              <a:buFont typeface="Arial"/>
              <a:buChar char="•"/>
            </a:pPr>
            <a:r>
              <a:rPr lang="en-US" sz="3000">
                <a:solidFill>
                  <a:srgbClr val="BAE4FF"/>
                </a:solidFill>
                <a:latin typeface="Arial Bold"/>
              </a:rPr>
              <a:t>Result </a:t>
            </a:r>
          </a:p>
          <a:p>
            <a:pPr algn="l" marL="542925" indent="-271462" lvl="1">
              <a:lnSpc>
                <a:spcPts val="3240"/>
              </a:lnSpc>
              <a:buFont typeface="Arial"/>
              <a:buChar char="•"/>
            </a:pPr>
            <a:r>
              <a:rPr lang="en-US" sz="3000">
                <a:solidFill>
                  <a:srgbClr val="BAE4FF"/>
                </a:solidFill>
                <a:latin typeface="Arial Bold"/>
              </a:rPr>
              <a:t>Conclusion</a:t>
            </a:r>
          </a:p>
          <a:p>
            <a:pPr algn="l" marL="542925" indent="-271462" lvl="1">
              <a:lnSpc>
                <a:spcPts val="3240"/>
              </a:lnSpc>
              <a:buFont typeface="Arial"/>
              <a:buChar char="•"/>
            </a:pPr>
            <a:r>
              <a:rPr lang="en-US" sz="3000">
                <a:solidFill>
                  <a:srgbClr val="BAE4FF"/>
                </a:solidFill>
                <a:latin typeface="Arial Bold"/>
              </a:rPr>
              <a:t>Future Scope</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90" y="2353785"/>
            <a:ext cx="4202896" cy="673756"/>
          </a:xfrm>
          <a:prstGeom prst="rect">
            <a:avLst/>
          </a:prstGeom>
        </p:spPr>
        <p:txBody>
          <a:bodyPr anchor="t" rtlCol="false" tIns="0" lIns="0" bIns="0" rIns="0">
            <a:spAutoFit/>
          </a:bodyPr>
          <a:lstStyle/>
          <a:p>
            <a:pPr algn="l">
              <a:lnSpc>
                <a:spcPts val="4536"/>
              </a:lnSpc>
            </a:pPr>
            <a:r>
              <a:rPr lang="en-US" sz="4200" spc="-105">
                <a:solidFill>
                  <a:srgbClr val="FFFFFF"/>
                </a:solidFill>
                <a:latin typeface="Trebuchet MS Bold"/>
              </a:rPr>
              <a:t>INTRODUCTION:</a:t>
            </a:r>
          </a:p>
        </p:txBody>
      </p:sp>
      <p:sp>
        <p:nvSpPr>
          <p:cNvPr name="TextBox 26" id="26"/>
          <p:cNvSpPr txBox="true"/>
          <p:nvPr/>
        </p:nvSpPr>
        <p:spPr>
          <a:xfrm rot="0">
            <a:off x="758190" y="3417906"/>
            <a:ext cx="11298827" cy="3583392"/>
          </a:xfrm>
          <a:prstGeom prst="rect">
            <a:avLst/>
          </a:prstGeom>
        </p:spPr>
        <p:txBody>
          <a:bodyPr anchor="t" rtlCol="false" tIns="0" lIns="0" bIns="0" rIns="0">
            <a:spAutoFit/>
          </a:bodyPr>
          <a:lstStyle/>
          <a:p>
            <a:pPr algn="just">
              <a:lnSpc>
                <a:spcPts val="3600"/>
              </a:lnSpc>
            </a:pPr>
            <a:r>
              <a:rPr lang="en-US" sz="3000">
                <a:solidFill>
                  <a:srgbClr val="BAE4FF"/>
                </a:solidFill>
                <a:latin typeface="Arial"/>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3352"/>
            </a:solidFill>
          </p:spPr>
        </p:sp>
      </p:grpSp>
      <p:grpSp>
        <p:nvGrpSpPr>
          <p:cNvPr name="Group 20" id="20"/>
          <p:cNvGrpSpPr/>
          <p:nvPr/>
        </p:nvGrpSpPr>
        <p:grpSpPr>
          <a:xfrm rot="-5400000">
            <a:off x="4283643" y="-3710242"/>
            <a:ext cx="10294114" cy="17714600"/>
            <a:chOff x="0" y="0"/>
            <a:chExt cx="13725486" cy="23619466"/>
          </a:xfrm>
        </p:grpSpPr>
        <p:sp>
          <p:nvSpPr>
            <p:cNvPr name="Freeform 21" id="21"/>
            <p:cNvSpPr/>
            <p:nvPr/>
          </p:nvSpPr>
          <p:spPr>
            <a:xfrm flipH="false" flipV="false" rot="0">
              <a:off x="0" y="0"/>
              <a:ext cx="13725525" cy="23619461"/>
            </a:xfrm>
            <a:custGeom>
              <a:avLst/>
              <a:gdLst/>
              <a:ahLst/>
              <a:cxnLst/>
              <a:rect r="r" b="b" t="t" l="l"/>
              <a:pathLst>
                <a:path h="23619461" w="13725525">
                  <a:moveTo>
                    <a:pt x="13725525" y="0"/>
                  </a:moveTo>
                  <a:lnTo>
                    <a:pt x="13725525" y="8202803"/>
                  </a:lnTo>
                  <a:lnTo>
                    <a:pt x="8294624" y="8202803"/>
                  </a:lnTo>
                  <a:lnTo>
                    <a:pt x="13725525" y="8202803"/>
                  </a:lnTo>
                  <a:lnTo>
                    <a:pt x="8294624" y="13644880"/>
                  </a:lnTo>
                  <a:lnTo>
                    <a:pt x="8294624" y="15948788"/>
                  </a:lnTo>
                  <a:lnTo>
                    <a:pt x="614045" y="23619461"/>
                  </a:lnTo>
                  <a:lnTo>
                    <a:pt x="0" y="23619461"/>
                  </a:lnTo>
                  <a:lnTo>
                    <a:pt x="0" y="0"/>
                  </a:lnTo>
                  <a:close/>
                </a:path>
              </a:pathLst>
            </a:custGeom>
            <a:solidFill>
              <a:srgbClr val="000000"/>
            </a:solidFill>
          </p:spPr>
        </p:sp>
      </p:grpSp>
      <p:grpSp>
        <p:nvGrpSpPr>
          <p:cNvPr name="Group 22" id="22"/>
          <p:cNvGrpSpPr/>
          <p:nvPr/>
        </p:nvGrpSpPr>
        <p:grpSpPr>
          <a:xfrm rot="-5400000">
            <a:off x="3940209"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3996943" y="-3996940"/>
            <a:ext cx="10294116" cy="18288000"/>
            <a:chOff x="0" y="0"/>
            <a:chExt cx="13725488" cy="24384000"/>
          </a:xfrm>
        </p:grpSpPr>
        <p:sp>
          <p:nvSpPr>
            <p:cNvPr name="Freeform 25" id="25"/>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4706"/>
              </a:srgbClr>
            </a:solidFill>
          </p:spPr>
        </p:sp>
      </p:grpSp>
      <p:sp>
        <p:nvSpPr>
          <p:cNvPr name="Freeform 26" id="26"/>
          <p:cNvSpPr/>
          <p:nvPr/>
        </p:nvSpPr>
        <p:spPr>
          <a:xfrm flipH="false" flipV="false" rot="0">
            <a:off x="13711570" y="1765313"/>
            <a:ext cx="8754350" cy="8718557"/>
          </a:xfrm>
          <a:custGeom>
            <a:avLst/>
            <a:gdLst/>
            <a:ahLst/>
            <a:cxnLst/>
            <a:rect r="r" b="b" t="t" l="l"/>
            <a:pathLst>
              <a:path h="8718557" w="8754350">
                <a:moveTo>
                  <a:pt x="0" y="0"/>
                </a:moveTo>
                <a:lnTo>
                  <a:pt x="8754350" y="0"/>
                </a:lnTo>
                <a:lnTo>
                  <a:pt x="8754350" y="8718558"/>
                </a:lnTo>
                <a:lnTo>
                  <a:pt x="0" y="8718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7" id="27"/>
          <p:cNvGrpSpPr/>
          <p:nvPr/>
        </p:nvGrpSpPr>
        <p:grpSpPr>
          <a:xfrm rot="2700000">
            <a:off x="17157877" y="8498628"/>
            <a:ext cx="1316667" cy="2633334"/>
            <a:chOff x="0" y="0"/>
            <a:chExt cx="1755556" cy="3511112"/>
          </a:xfrm>
        </p:grpSpPr>
        <p:sp>
          <p:nvSpPr>
            <p:cNvPr name="Freeform 28" id="28"/>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29" id="29"/>
          <p:cNvGrpSpPr/>
          <p:nvPr/>
        </p:nvGrpSpPr>
        <p:grpSpPr>
          <a:xfrm rot="8100000">
            <a:off x="15873397" y="8762115"/>
            <a:ext cx="3558522" cy="1779261"/>
            <a:chOff x="0" y="0"/>
            <a:chExt cx="4744696" cy="2372348"/>
          </a:xfrm>
        </p:grpSpPr>
        <p:sp>
          <p:nvSpPr>
            <p:cNvPr name="Freeform 30" id="30"/>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1" id="31"/>
          <p:cNvSpPr/>
          <p:nvPr/>
        </p:nvSpPr>
        <p:spPr>
          <a:xfrm flipH="false" flipV="false" rot="0">
            <a:off x="14428617" y="9177759"/>
            <a:ext cx="2465341" cy="2232632"/>
          </a:xfrm>
          <a:custGeom>
            <a:avLst/>
            <a:gdLst/>
            <a:ahLst/>
            <a:cxnLst/>
            <a:rect r="r" b="b" t="t" l="l"/>
            <a:pathLst>
              <a:path h="2232632" w="2465341">
                <a:moveTo>
                  <a:pt x="0" y="0"/>
                </a:moveTo>
                <a:lnTo>
                  <a:pt x="2465340" y="0"/>
                </a:lnTo>
                <a:lnTo>
                  <a:pt x="2465340" y="2232632"/>
                </a:lnTo>
                <a:lnTo>
                  <a:pt x="0" y="22326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2" id="32"/>
          <p:cNvSpPr txBox="true"/>
          <p:nvPr/>
        </p:nvSpPr>
        <p:spPr>
          <a:xfrm rot="0">
            <a:off x="667412" y="3274887"/>
            <a:ext cx="6126760" cy="648193"/>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PROBLEM STATEMENT:</a:t>
            </a:r>
          </a:p>
        </p:txBody>
      </p:sp>
      <p:sp>
        <p:nvSpPr>
          <p:cNvPr name="TextBox 33" id="33"/>
          <p:cNvSpPr txBox="true"/>
          <p:nvPr/>
        </p:nvSpPr>
        <p:spPr>
          <a:xfrm rot="0">
            <a:off x="667412" y="4453851"/>
            <a:ext cx="11473581" cy="3618061"/>
          </a:xfrm>
          <a:prstGeom prst="rect">
            <a:avLst/>
          </a:prstGeom>
        </p:spPr>
        <p:txBody>
          <a:bodyPr anchor="t" rtlCol="false" tIns="0" lIns="0" bIns="0" rIns="0">
            <a:spAutoFit/>
          </a:bodyPr>
          <a:lstStyle/>
          <a:p>
            <a:pPr algn="just">
              <a:lnSpc>
                <a:spcPts val="3240"/>
              </a:lnSpc>
            </a:pPr>
            <a:r>
              <a:rPr lang="en-US" sz="3000">
                <a:solidFill>
                  <a:srgbClr val="BAE4FF"/>
                </a:solidFill>
                <a:latin typeface="Aria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88" y="2073866"/>
            <a:ext cx="5852113" cy="590657"/>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PROPOSED SOLUTION:</a:t>
            </a:r>
          </a:p>
        </p:txBody>
      </p:sp>
      <p:sp>
        <p:nvSpPr>
          <p:cNvPr name="TextBox 26" id="26"/>
          <p:cNvSpPr txBox="true"/>
          <p:nvPr/>
        </p:nvSpPr>
        <p:spPr>
          <a:xfrm rot="0">
            <a:off x="758190" y="3291942"/>
            <a:ext cx="11480774" cy="6011612"/>
          </a:xfrm>
          <a:prstGeom prst="rect">
            <a:avLst/>
          </a:prstGeom>
        </p:spPr>
        <p:txBody>
          <a:bodyPr anchor="t" rtlCol="false" tIns="0" lIns="0" bIns="0" rIns="0">
            <a:spAutoFit/>
          </a:bodyPr>
          <a:lstStyle/>
          <a:p>
            <a:pPr algn="just" marL="542925" indent="-271462" lvl="1">
              <a:lnSpc>
                <a:spcPts val="3600"/>
              </a:lnSpc>
              <a:buFont typeface="Arial"/>
              <a:buChar char="•"/>
            </a:pPr>
            <a:r>
              <a:rPr lang="en-US" sz="3000">
                <a:solidFill>
                  <a:srgbClr val="BAE4FF"/>
                </a:solidFill>
                <a:latin typeface="Arial"/>
              </a:rPr>
              <a:t>Our solution employs signature-based detection, anomaly detection, and behavior analysis to combat keylogger threats effectively.</a:t>
            </a:r>
          </a:p>
          <a:p>
            <a:pPr algn="just" marL="542925" indent="-271462" lvl="1">
              <a:lnSpc>
                <a:spcPts val="3600"/>
              </a:lnSpc>
              <a:buFont typeface="Arial"/>
              <a:buChar char="•"/>
            </a:pPr>
            <a:r>
              <a:rPr lang="en-US" sz="3000">
                <a:solidFill>
                  <a:srgbClr val="BAE4FF"/>
                </a:solidFill>
                <a:latin typeface="Arial"/>
              </a:rPr>
              <a:t>Using machine learning, it adapts dynamically to new threats, ensuring continuous protection.</a:t>
            </a:r>
          </a:p>
          <a:p>
            <a:pPr algn="just" marL="542925" indent="-271462" lvl="1">
              <a:lnSpc>
                <a:spcPts val="3600"/>
              </a:lnSpc>
              <a:buFont typeface="Arial"/>
              <a:buChar char="•"/>
            </a:pPr>
            <a:r>
              <a:rPr lang="en-US" sz="3000">
                <a:solidFill>
                  <a:srgbClr val="BAE4FF"/>
                </a:solidFill>
                <a:latin typeface="Arial"/>
              </a:rPr>
              <a:t>Proactive features like real-time keystroke encryption and secure input handling prevent data compromise. </a:t>
            </a:r>
          </a:p>
          <a:p>
            <a:pPr algn="just" marL="542925" indent="-271462" lvl="1">
              <a:lnSpc>
                <a:spcPts val="3600"/>
              </a:lnSpc>
              <a:buFont typeface="Arial"/>
              <a:buChar char="•"/>
            </a:pPr>
            <a:r>
              <a:rPr lang="en-US" sz="3000">
                <a:solidFill>
                  <a:srgbClr val="BAE4FF"/>
                </a:solidFill>
                <a:latin typeface="Arial"/>
              </a:rPr>
              <a:t>Lightweight and compatible, it seamlessly integrates with existing cybersecurity infrastructures.</a:t>
            </a:r>
          </a:p>
          <a:p>
            <a:pPr algn="just" marL="542925" indent="-271462" lvl="1">
              <a:lnSpc>
                <a:spcPts val="3600"/>
              </a:lnSpc>
              <a:buFont typeface="Arial"/>
              <a:buChar char="•"/>
            </a:pPr>
            <a:r>
              <a:rPr lang="en-US" sz="3000">
                <a:solidFill>
                  <a:srgbClr val="BAE4FF"/>
                </a:solidFill>
                <a:latin typeface="Arial"/>
              </a:rPr>
              <a:t>Regular updates and threat intelligence feeds keep our solution resilient against emerging threats.</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3352"/>
            </a:solidFill>
          </p:spPr>
        </p:sp>
      </p:grpSp>
      <p:grpSp>
        <p:nvGrpSpPr>
          <p:cNvPr name="Group 20" id="20"/>
          <p:cNvGrpSpPr/>
          <p:nvPr/>
        </p:nvGrpSpPr>
        <p:grpSpPr>
          <a:xfrm rot="-5400000">
            <a:off x="4283643" y="-3710242"/>
            <a:ext cx="10294114" cy="17714600"/>
            <a:chOff x="0" y="0"/>
            <a:chExt cx="13725486" cy="23619466"/>
          </a:xfrm>
        </p:grpSpPr>
        <p:sp>
          <p:nvSpPr>
            <p:cNvPr name="Freeform 21" id="21"/>
            <p:cNvSpPr/>
            <p:nvPr/>
          </p:nvSpPr>
          <p:spPr>
            <a:xfrm flipH="false" flipV="false" rot="0">
              <a:off x="0" y="0"/>
              <a:ext cx="13725525" cy="23619461"/>
            </a:xfrm>
            <a:custGeom>
              <a:avLst/>
              <a:gdLst/>
              <a:ahLst/>
              <a:cxnLst/>
              <a:rect r="r" b="b" t="t" l="l"/>
              <a:pathLst>
                <a:path h="23619461" w="13725525">
                  <a:moveTo>
                    <a:pt x="13725525" y="0"/>
                  </a:moveTo>
                  <a:lnTo>
                    <a:pt x="13725525" y="8202803"/>
                  </a:lnTo>
                  <a:lnTo>
                    <a:pt x="8294624" y="8202803"/>
                  </a:lnTo>
                  <a:lnTo>
                    <a:pt x="13725525" y="8202803"/>
                  </a:lnTo>
                  <a:lnTo>
                    <a:pt x="8294624" y="13644880"/>
                  </a:lnTo>
                  <a:lnTo>
                    <a:pt x="8294624" y="15948788"/>
                  </a:lnTo>
                  <a:lnTo>
                    <a:pt x="614045" y="23619461"/>
                  </a:lnTo>
                  <a:lnTo>
                    <a:pt x="0" y="23619461"/>
                  </a:lnTo>
                  <a:lnTo>
                    <a:pt x="0" y="0"/>
                  </a:lnTo>
                  <a:close/>
                </a:path>
              </a:pathLst>
            </a:custGeom>
            <a:solidFill>
              <a:srgbClr val="000000"/>
            </a:solidFill>
          </p:spPr>
        </p:sp>
      </p:grpSp>
      <p:grpSp>
        <p:nvGrpSpPr>
          <p:cNvPr name="Group 22" id="22"/>
          <p:cNvGrpSpPr/>
          <p:nvPr/>
        </p:nvGrpSpPr>
        <p:grpSpPr>
          <a:xfrm rot="-5400000">
            <a:off x="3940209"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3996943" y="-3996940"/>
            <a:ext cx="10294116" cy="18288000"/>
            <a:chOff x="0" y="0"/>
            <a:chExt cx="13725488" cy="24384000"/>
          </a:xfrm>
        </p:grpSpPr>
        <p:sp>
          <p:nvSpPr>
            <p:cNvPr name="Freeform 25" id="25"/>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4706"/>
              </a:srgbClr>
            </a:solidFill>
          </p:spPr>
        </p:sp>
      </p:grpSp>
      <p:sp>
        <p:nvSpPr>
          <p:cNvPr name="Freeform 26" id="26"/>
          <p:cNvSpPr/>
          <p:nvPr/>
        </p:nvSpPr>
        <p:spPr>
          <a:xfrm flipH="false" flipV="false" rot="0">
            <a:off x="13711570" y="1765313"/>
            <a:ext cx="8754350" cy="8718557"/>
          </a:xfrm>
          <a:custGeom>
            <a:avLst/>
            <a:gdLst/>
            <a:ahLst/>
            <a:cxnLst/>
            <a:rect r="r" b="b" t="t" l="l"/>
            <a:pathLst>
              <a:path h="8718557" w="8754350">
                <a:moveTo>
                  <a:pt x="0" y="0"/>
                </a:moveTo>
                <a:lnTo>
                  <a:pt x="8754350" y="0"/>
                </a:lnTo>
                <a:lnTo>
                  <a:pt x="8754350" y="8718558"/>
                </a:lnTo>
                <a:lnTo>
                  <a:pt x="0" y="8718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7" id="27"/>
          <p:cNvGrpSpPr/>
          <p:nvPr/>
        </p:nvGrpSpPr>
        <p:grpSpPr>
          <a:xfrm rot="2700000">
            <a:off x="17157877" y="8498628"/>
            <a:ext cx="1316667" cy="2633334"/>
            <a:chOff x="0" y="0"/>
            <a:chExt cx="1755556" cy="3511112"/>
          </a:xfrm>
        </p:grpSpPr>
        <p:sp>
          <p:nvSpPr>
            <p:cNvPr name="Freeform 28" id="28"/>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29" id="29"/>
          <p:cNvGrpSpPr/>
          <p:nvPr/>
        </p:nvGrpSpPr>
        <p:grpSpPr>
          <a:xfrm rot="8100000">
            <a:off x="15873397" y="8762115"/>
            <a:ext cx="3558522" cy="1779261"/>
            <a:chOff x="0" y="0"/>
            <a:chExt cx="4744696" cy="2372348"/>
          </a:xfrm>
        </p:grpSpPr>
        <p:sp>
          <p:nvSpPr>
            <p:cNvPr name="Freeform 30" id="30"/>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1" id="31"/>
          <p:cNvSpPr/>
          <p:nvPr/>
        </p:nvSpPr>
        <p:spPr>
          <a:xfrm flipH="false" flipV="false" rot="0">
            <a:off x="14428617" y="9177759"/>
            <a:ext cx="2465341" cy="2232632"/>
          </a:xfrm>
          <a:custGeom>
            <a:avLst/>
            <a:gdLst/>
            <a:ahLst/>
            <a:cxnLst/>
            <a:rect r="r" b="b" t="t" l="l"/>
            <a:pathLst>
              <a:path h="2232632" w="2465341">
                <a:moveTo>
                  <a:pt x="0" y="0"/>
                </a:moveTo>
                <a:lnTo>
                  <a:pt x="2465340" y="0"/>
                </a:lnTo>
                <a:lnTo>
                  <a:pt x="2465340" y="2232632"/>
                </a:lnTo>
                <a:lnTo>
                  <a:pt x="0" y="22326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2" id="32"/>
          <p:cNvSpPr txBox="true"/>
          <p:nvPr/>
        </p:nvSpPr>
        <p:spPr>
          <a:xfrm rot="0">
            <a:off x="667412" y="699637"/>
            <a:ext cx="5301381" cy="648193"/>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SYSTEM APPROACH:</a:t>
            </a:r>
          </a:p>
        </p:txBody>
      </p:sp>
      <p:sp>
        <p:nvSpPr>
          <p:cNvPr name="TextBox 33" id="33"/>
          <p:cNvSpPr txBox="true"/>
          <p:nvPr/>
        </p:nvSpPr>
        <p:spPr>
          <a:xfrm rot="0">
            <a:off x="667410" y="1808621"/>
            <a:ext cx="13013132" cy="7816841"/>
          </a:xfrm>
          <a:prstGeom prst="rect">
            <a:avLst/>
          </a:prstGeom>
        </p:spPr>
        <p:txBody>
          <a:bodyPr anchor="t" rtlCol="false" tIns="0" lIns="0" bIns="0" rIns="0">
            <a:spAutoFit/>
          </a:bodyPr>
          <a:lstStyle/>
          <a:p>
            <a:pPr algn="just" marL="488632" indent="-244316" lvl="1">
              <a:lnSpc>
                <a:spcPts val="2916"/>
              </a:lnSpc>
              <a:buFont typeface="Arial"/>
              <a:buChar char="•"/>
            </a:pPr>
            <a:r>
              <a:rPr lang="en-US" sz="2700">
                <a:solidFill>
                  <a:srgbClr val="BAE4FF"/>
                </a:solidFill>
                <a:latin typeface="Arial"/>
              </a:rPr>
              <a:t>Language: Our solution is developed primarily in Python, leveraging its versatility and extensive library support.</a:t>
            </a:r>
          </a:p>
          <a:p>
            <a:pPr algn="just" marL="488632" indent="-244316" lvl="1">
              <a:lnSpc>
                <a:spcPts val="2916"/>
              </a:lnSpc>
              <a:buFont typeface="Arial"/>
              <a:buChar char="•"/>
            </a:pPr>
            <a:r>
              <a:rPr lang="en-US" sz="2700">
                <a:solidFill>
                  <a:srgbClr val="BAE4FF"/>
                </a:solidFill>
                <a:latin typeface="Arial"/>
              </a:rPr>
              <a:t>Libraries: We utilize Tkinter for GUI development, pynput for keyboard monitoring functionality, and json for data serialization.</a:t>
            </a:r>
          </a:p>
          <a:p>
            <a:pPr algn="just" marL="488632" indent="-244316" lvl="1">
              <a:lnSpc>
                <a:spcPts val="2916"/>
              </a:lnSpc>
              <a:buFont typeface="Arial"/>
              <a:buChar char="•"/>
            </a:pPr>
            <a:r>
              <a:rPr lang="en-US" sz="2700">
                <a:solidFill>
                  <a:srgbClr val="BAE4FF"/>
                </a:solidFill>
                <a:latin typeface="Arial"/>
              </a:rPr>
              <a:t>System Requirements: The system requires a Python environment with Tkinter and pynput libraries installed.</a:t>
            </a:r>
          </a:p>
          <a:p>
            <a:pPr algn="just" marL="488632" indent="-244316" lvl="1">
              <a:lnSpc>
                <a:spcPts val="2916"/>
              </a:lnSpc>
              <a:buFont typeface="Arial"/>
              <a:buChar char="•"/>
            </a:pPr>
            <a:r>
              <a:rPr lang="en-US" sz="2700">
                <a:solidFill>
                  <a:srgbClr val="BAE4FF"/>
                </a:solidFill>
                <a:latin typeface="Arial"/>
              </a:rPr>
              <a:t>Methodology: Our development methodology follows agile principles, with a focus on user requirements, modularity, and rigorous testing.</a:t>
            </a:r>
          </a:p>
          <a:p>
            <a:pPr algn="just" marL="488632" indent="-244316" lvl="1">
              <a:lnSpc>
                <a:spcPts val="2916"/>
              </a:lnSpc>
              <a:buFont typeface="Arial"/>
              <a:buChar char="•"/>
            </a:pPr>
            <a:r>
              <a:rPr lang="en-US" sz="2700">
                <a:solidFill>
                  <a:srgbClr val="BAE4FF"/>
                </a:solidFill>
                <a:latin typeface="Arial"/>
              </a:rPr>
              <a:t>Development Process: We prioritize user-centric requirements gathering, followed by iterative development cycles emphasizing code quality and reliability.</a:t>
            </a:r>
          </a:p>
          <a:p>
            <a:pPr algn="just" marL="488632" indent="-244316" lvl="1">
              <a:lnSpc>
                <a:spcPts val="2916"/>
              </a:lnSpc>
              <a:buFont typeface="Arial"/>
              <a:buChar char="•"/>
            </a:pPr>
            <a:r>
              <a:rPr lang="en-US" sz="2700">
                <a:solidFill>
                  <a:srgbClr val="BAE4FF"/>
                </a:solidFill>
                <a:latin typeface="Arial"/>
              </a:rPr>
              <a:t>Testing and Quality Assurance: Rigorous testing, including unit tests and integration tests, ensures functionality, security, and performance.</a:t>
            </a:r>
          </a:p>
          <a:p>
            <a:pPr algn="just" marL="488632" indent="-244316" lvl="1">
              <a:lnSpc>
                <a:spcPts val="2916"/>
              </a:lnSpc>
              <a:buFont typeface="Arial"/>
              <a:buChar char="•"/>
            </a:pPr>
            <a:r>
              <a:rPr lang="en-US" sz="2700">
                <a:solidFill>
                  <a:srgbClr val="BAE4FF"/>
                </a:solidFill>
                <a:latin typeface="Arial"/>
              </a:rPr>
              <a:t>Deployment and Automation: Automation tools such as Jenkins and Docker streamline deployment processes, ensuring efficiency and consistency.</a:t>
            </a:r>
          </a:p>
          <a:p>
            <a:pPr algn="just" marL="488632" indent="-244316" lvl="1">
              <a:lnSpc>
                <a:spcPts val="2916"/>
              </a:lnSpc>
              <a:buFont typeface="Arial"/>
              <a:buChar char="•"/>
            </a:pPr>
            <a:r>
              <a:rPr lang="en-US" sz="2700">
                <a:solidFill>
                  <a:srgbClr val="BAE4FF"/>
                </a:solidFill>
                <a:latin typeface="Arial"/>
              </a:rPr>
              <a:t>Monitoring and Maintenance: Post-deployment monitoring mechanisms track system performance and security incidents, enabling proactive maintenance and updates.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90" y="1021546"/>
            <a:ext cx="8037778" cy="590656"/>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ALGORITHM &amp; DEPLOYMENT:</a:t>
            </a:r>
          </a:p>
        </p:txBody>
      </p:sp>
      <p:sp>
        <p:nvSpPr>
          <p:cNvPr name="TextBox 26" id="26"/>
          <p:cNvSpPr txBox="true"/>
          <p:nvPr/>
        </p:nvSpPr>
        <p:spPr>
          <a:xfrm rot="0">
            <a:off x="758190" y="2127876"/>
            <a:ext cx="11634729" cy="7455596"/>
          </a:xfrm>
          <a:prstGeom prst="rect">
            <a:avLst/>
          </a:prstGeom>
        </p:spPr>
        <p:txBody>
          <a:bodyPr anchor="t" rtlCol="false" tIns="0" lIns="0" bIns="0" rIns="0">
            <a:spAutoFit/>
          </a:bodyPr>
          <a:lstStyle/>
          <a:p>
            <a:pPr algn="just" marL="488632" indent="-244316" lvl="1">
              <a:lnSpc>
                <a:spcPts val="3240"/>
              </a:lnSpc>
              <a:buFont typeface="Arial"/>
              <a:buChar char="•"/>
            </a:pPr>
            <a:r>
              <a:rPr lang="en-US" sz="2700">
                <a:solidFill>
                  <a:srgbClr val="BAE4FF"/>
                </a:solidFill>
                <a:latin typeface="Arial"/>
              </a:rPr>
              <a:t>Algorithm Overview:</a:t>
            </a:r>
          </a:p>
          <a:p>
            <a:pPr algn="just" marL="1174432" indent="-391478" lvl="2">
              <a:lnSpc>
                <a:spcPts val="3240"/>
              </a:lnSpc>
              <a:buFont typeface="Arial"/>
              <a:buChar char="⚬"/>
            </a:pPr>
            <a:r>
              <a:rPr lang="en-US" sz="2700">
                <a:solidFill>
                  <a:srgbClr val="BAE4FF"/>
                </a:solidFill>
                <a:latin typeface="Arial"/>
              </a:rPr>
              <a:t>Our keylogger detection algorithm is designed to analyze keystroke patterns in real-time. It distinguishes between normal typing behavior and potentially malicious keylogger activity.</a:t>
            </a:r>
          </a:p>
          <a:p>
            <a:pPr algn="just" marL="488632" indent="-244316" lvl="1">
              <a:lnSpc>
                <a:spcPts val="3240"/>
              </a:lnSpc>
              <a:buFont typeface="Arial"/>
              <a:buChar char="•"/>
            </a:pPr>
            <a:r>
              <a:rPr lang="en-US" sz="2700">
                <a:solidFill>
                  <a:srgbClr val="BAE4FF"/>
                </a:solidFill>
                <a:latin typeface="Arial"/>
              </a:rPr>
              <a:t>Data Input:</a:t>
            </a:r>
          </a:p>
          <a:p>
            <a:pPr algn="just" marL="1174432" indent="-391478" lvl="2">
              <a:lnSpc>
                <a:spcPts val="3240"/>
              </a:lnSpc>
              <a:buFont typeface="Arial"/>
              <a:buChar char="⚬"/>
            </a:pPr>
            <a:r>
              <a:rPr lang="en-US" sz="2700">
                <a:solidFill>
                  <a:srgbClr val="BAE4FF"/>
                </a:solidFill>
                <a:latin typeface="Arial"/>
              </a:rPr>
              <a:t>The algorithm takes input from keystroke events captured by the pynput library. It also considers contextual information such as timestamps and application focus.</a:t>
            </a:r>
          </a:p>
          <a:p>
            <a:pPr algn="just" marL="488632" indent="-244316" lvl="1">
              <a:lnSpc>
                <a:spcPts val="3240"/>
              </a:lnSpc>
              <a:buFont typeface="Arial"/>
              <a:buChar char="•"/>
            </a:pPr>
            <a:r>
              <a:rPr lang="en-US" sz="2700">
                <a:solidFill>
                  <a:srgbClr val="BAE4FF"/>
                </a:solidFill>
                <a:latin typeface="Arial"/>
              </a:rPr>
              <a:t>Training:</a:t>
            </a:r>
          </a:p>
          <a:p>
            <a:pPr algn="just" marL="1174432" indent="-391478" lvl="2">
              <a:lnSpc>
                <a:spcPts val="3240"/>
              </a:lnSpc>
              <a:buFont typeface="Arial"/>
              <a:buChar char="⚬"/>
            </a:pPr>
            <a:r>
              <a:rPr lang="en-US" sz="2700">
                <a:solidFill>
                  <a:srgbClr val="BAE4FF"/>
                </a:solidFill>
                <a:latin typeface="Arial"/>
              </a:rPr>
              <a:t>The algorithm employs a heuristic approach and learns from observed keystroke patterns. It continuously refines its detection capabilities based on real-world usage scenarios.</a:t>
            </a:r>
          </a:p>
          <a:p>
            <a:pPr algn="just" marL="488632" indent="-244316" lvl="1">
              <a:lnSpc>
                <a:spcPts val="3240"/>
              </a:lnSpc>
              <a:buFont typeface="Arial"/>
              <a:buChar char="•"/>
            </a:pPr>
            <a:r>
              <a:rPr lang="en-US" sz="2700">
                <a:solidFill>
                  <a:srgbClr val="BAE4FF"/>
                </a:solidFill>
                <a:latin typeface="Arial"/>
              </a:rPr>
              <a:t>Prediction:</a:t>
            </a:r>
          </a:p>
          <a:p>
            <a:pPr algn="just" marL="1174432" indent="-391478" lvl="2">
              <a:lnSpc>
                <a:spcPts val="3240"/>
              </a:lnSpc>
              <a:buFont typeface="Arial"/>
              <a:buChar char="⚬"/>
            </a:pPr>
            <a:r>
              <a:rPr lang="en-US" sz="2700">
                <a:solidFill>
                  <a:srgbClr val="BAE4FF"/>
                </a:solidFill>
                <a:latin typeface="Arial"/>
              </a:rPr>
              <a:t>Once deployed, the algorithm monitors keystroke events in real-time.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65A4"/>
            </a:solidFill>
          </p:spPr>
        </p:sp>
      </p:grpSp>
      <p:grpSp>
        <p:nvGrpSpPr>
          <p:cNvPr name="Group 20" id="20"/>
          <p:cNvGrpSpPr/>
          <p:nvPr/>
        </p:nvGrpSpPr>
        <p:grpSpPr>
          <a:xfrm rot="0">
            <a:off x="-24445" y="0"/>
            <a:ext cx="18312447" cy="10287000"/>
            <a:chOff x="0" y="0"/>
            <a:chExt cx="24416596" cy="13716000"/>
          </a:xfrm>
        </p:grpSpPr>
        <p:sp>
          <p:nvSpPr>
            <p:cNvPr name="Freeform 21" id="21"/>
            <p:cNvSpPr/>
            <p:nvPr/>
          </p:nvSpPr>
          <p:spPr>
            <a:xfrm flipH="false" flipV="false" rot="0">
              <a:off x="0" y="0"/>
              <a:ext cx="24416638" cy="13716000"/>
            </a:xfrm>
            <a:custGeom>
              <a:avLst/>
              <a:gdLst/>
              <a:ahLst/>
              <a:cxnLst/>
              <a:rect r="r" b="b" t="t" l="l"/>
              <a:pathLst>
                <a:path h="13716000" w="24416638">
                  <a:moveTo>
                    <a:pt x="7267956" y="0"/>
                  </a:moveTo>
                  <a:lnTo>
                    <a:pt x="24416638" y="0"/>
                  </a:lnTo>
                  <a:lnTo>
                    <a:pt x="24416638" y="13716000"/>
                  </a:lnTo>
                  <a:lnTo>
                    <a:pt x="23352378" y="13716000"/>
                  </a:lnTo>
                  <a:lnTo>
                    <a:pt x="1425956" y="13716000"/>
                  </a:lnTo>
                  <a:lnTo>
                    <a:pt x="0" y="13716000"/>
                  </a:lnTo>
                  <a:lnTo>
                    <a:pt x="0" y="6293612"/>
                  </a:lnTo>
                  <a:lnTo>
                    <a:pt x="3710051" y="2583561"/>
                  </a:lnTo>
                  <a:lnTo>
                    <a:pt x="4684522" y="2583561"/>
                  </a:lnTo>
                  <a:close/>
                </a:path>
              </a:pathLst>
            </a:custGeom>
            <a:solidFill>
              <a:srgbClr val="47C3D3">
                <a:alpha val="73725"/>
              </a:srgbClr>
            </a:solidFill>
          </p:spPr>
        </p:sp>
      </p:grpSp>
      <p:grpSp>
        <p:nvGrpSpPr>
          <p:cNvPr name="Group 22" id="22"/>
          <p:cNvGrpSpPr/>
          <p:nvPr/>
        </p:nvGrpSpPr>
        <p:grpSpPr>
          <a:xfrm rot="5400000">
            <a:off x="4000500" y="-4000502"/>
            <a:ext cx="10287000" cy="18288003"/>
            <a:chOff x="0" y="0"/>
            <a:chExt cx="13716000" cy="24384004"/>
          </a:xfrm>
        </p:grpSpPr>
        <p:sp>
          <p:nvSpPr>
            <p:cNvPr name="Freeform 23" id="23"/>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65A4"/>
            </a:solidFill>
          </p:spPr>
        </p:sp>
      </p:grpSp>
      <p:grpSp>
        <p:nvGrpSpPr>
          <p:cNvPr name="Group 24" id="24"/>
          <p:cNvGrpSpPr/>
          <p:nvPr/>
        </p:nvGrpSpPr>
        <p:grpSpPr>
          <a:xfrm rot="5400000">
            <a:off x="4000500" y="-4000502"/>
            <a:ext cx="10287000" cy="18288003"/>
            <a:chOff x="0" y="0"/>
            <a:chExt cx="13716000" cy="24384004"/>
          </a:xfrm>
        </p:grpSpPr>
        <p:sp>
          <p:nvSpPr>
            <p:cNvPr name="Freeform 25" id="25"/>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3352">
                <a:alpha val="89804"/>
              </a:srgbClr>
            </a:solidFill>
          </p:spPr>
        </p:sp>
      </p:grpSp>
      <p:sp>
        <p:nvSpPr>
          <p:cNvPr name="Freeform 26" id="26"/>
          <p:cNvSpPr/>
          <p:nvPr/>
        </p:nvSpPr>
        <p:spPr>
          <a:xfrm flipH="false" flipV="false" rot="0">
            <a:off x="1" y="0"/>
            <a:ext cx="10322949" cy="10288313"/>
          </a:xfrm>
          <a:custGeom>
            <a:avLst/>
            <a:gdLst/>
            <a:ahLst/>
            <a:cxnLst/>
            <a:rect r="r" b="b" t="t" l="l"/>
            <a:pathLst>
              <a:path h="10288313" w="10322949">
                <a:moveTo>
                  <a:pt x="0" y="0"/>
                </a:moveTo>
                <a:lnTo>
                  <a:pt x="10322949" y="0"/>
                </a:lnTo>
                <a:lnTo>
                  <a:pt x="10322949" y="10288313"/>
                </a:lnTo>
                <a:lnTo>
                  <a:pt x="0" y="102883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7" id="27"/>
          <p:cNvSpPr txBox="true"/>
          <p:nvPr/>
        </p:nvSpPr>
        <p:spPr>
          <a:xfrm rot="0">
            <a:off x="877356" y="1368581"/>
            <a:ext cx="2362233" cy="656192"/>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RESULT:</a:t>
            </a:r>
          </a:p>
        </p:txBody>
      </p:sp>
      <p:sp>
        <p:nvSpPr>
          <p:cNvPr name="Freeform 28" id="28"/>
          <p:cNvSpPr/>
          <p:nvPr/>
        </p:nvSpPr>
        <p:spPr>
          <a:xfrm flipH="false" flipV="false" rot="0">
            <a:off x="1269012" y="2883402"/>
            <a:ext cx="7161243" cy="5667861"/>
          </a:xfrm>
          <a:custGeom>
            <a:avLst/>
            <a:gdLst/>
            <a:ahLst/>
            <a:cxnLst/>
            <a:rect r="r" b="b" t="t" l="l"/>
            <a:pathLst>
              <a:path h="5667861" w="7161243">
                <a:moveTo>
                  <a:pt x="0" y="0"/>
                </a:moveTo>
                <a:lnTo>
                  <a:pt x="7161243" y="0"/>
                </a:lnTo>
                <a:lnTo>
                  <a:pt x="7161243" y="5667861"/>
                </a:lnTo>
                <a:lnTo>
                  <a:pt x="0" y="5667861"/>
                </a:lnTo>
                <a:lnTo>
                  <a:pt x="0" y="0"/>
                </a:lnTo>
                <a:close/>
              </a:path>
            </a:pathLst>
          </a:custGeom>
          <a:blipFill>
            <a:blip r:embed="rId8"/>
            <a:stretch>
              <a:fillRect l="0" t="0" r="0" b="0"/>
            </a:stretch>
          </a:blipFill>
        </p:spPr>
      </p:sp>
      <p:sp>
        <p:nvSpPr>
          <p:cNvPr name="Freeform 29" id="29"/>
          <p:cNvSpPr/>
          <p:nvPr/>
        </p:nvSpPr>
        <p:spPr>
          <a:xfrm flipH="false" flipV="false" rot="0">
            <a:off x="9544773" y="2867203"/>
            <a:ext cx="7204692" cy="5772650"/>
          </a:xfrm>
          <a:custGeom>
            <a:avLst/>
            <a:gdLst/>
            <a:ahLst/>
            <a:cxnLst/>
            <a:rect r="r" b="b" t="t" l="l"/>
            <a:pathLst>
              <a:path h="5772650" w="7204692">
                <a:moveTo>
                  <a:pt x="0" y="0"/>
                </a:moveTo>
                <a:lnTo>
                  <a:pt x="7204692" y="0"/>
                </a:lnTo>
                <a:lnTo>
                  <a:pt x="7204692" y="5772650"/>
                </a:lnTo>
                <a:lnTo>
                  <a:pt x="0" y="5772650"/>
                </a:lnTo>
                <a:lnTo>
                  <a:pt x="0" y="0"/>
                </a:lnTo>
                <a:close/>
              </a:path>
            </a:pathLst>
          </a:custGeom>
          <a:blipFill>
            <a:blip r:embed="rId9"/>
            <a:stretch>
              <a:fillRect l="0" t="0" r="0" b="0"/>
            </a:stretch>
          </a:blip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4360"/>
            </a:solidFill>
          </p:spPr>
        </p:sp>
      </p:grpSp>
      <p:grpSp>
        <p:nvGrpSpPr>
          <p:cNvPr name="Group 20" id="20"/>
          <p:cNvGrpSpPr/>
          <p:nvPr/>
        </p:nvGrpSpPr>
        <p:grpSpPr>
          <a:xfrm rot="0">
            <a:off x="0" y="0"/>
            <a:ext cx="18288000" cy="10294118"/>
            <a:chOff x="0" y="0"/>
            <a:chExt cx="24384000" cy="13725490"/>
          </a:xfrm>
        </p:grpSpPr>
        <p:sp>
          <p:nvSpPr>
            <p:cNvPr name="Freeform 21" id="21"/>
            <p:cNvSpPr/>
            <p:nvPr/>
          </p:nvSpPr>
          <p:spPr>
            <a:xfrm flipH="false" flipV="false" rot="0">
              <a:off x="0" y="0"/>
              <a:ext cx="24384000" cy="13725525"/>
            </a:xfrm>
            <a:custGeom>
              <a:avLst/>
              <a:gdLst/>
              <a:ahLst/>
              <a:cxnLst/>
              <a:rect r="r" b="b" t="t" l="l"/>
              <a:pathLst>
                <a:path h="13725525" w="24384000">
                  <a:moveTo>
                    <a:pt x="0" y="0"/>
                  </a:moveTo>
                  <a:lnTo>
                    <a:pt x="15109444" y="0"/>
                  </a:lnTo>
                  <a:lnTo>
                    <a:pt x="20533359" y="5434203"/>
                  </a:lnTo>
                  <a:lnTo>
                    <a:pt x="22579076" y="5434203"/>
                  </a:lnTo>
                  <a:lnTo>
                    <a:pt x="24384000" y="7242556"/>
                  </a:lnTo>
                  <a:lnTo>
                    <a:pt x="24384000" y="13725525"/>
                  </a:lnTo>
                  <a:lnTo>
                    <a:pt x="0" y="13725525"/>
                  </a:lnTo>
                  <a:close/>
                </a:path>
              </a:pathLst>
            </a:custGeom>
            <a:solidFill>
              <a:srgbClr val="47C3D3">
                <a:alpha val="73725"/>
              </a:srgbClr>
            </a:solidFill>
          </p:spPr>
        </p:sp>
      </p:grpSp>
      <p:grpSp>
        <p:nvGrpSpPr>
          <p:cNvPr name="Group 22" id="22"/>
          <p:cNvGrpSpPr/>
          <p:nvPr/>
        </p:nvGrpSpPr>
        <p:grpSpPr>
          <a:xfrm rot="-5400000">
            <a:off x="3940207"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8776515" y="-15974"/>
            <a:ext cx="9489231" cy="9521180"/>
            <a:chOff x="0" y="0"/>
            <a:chExt cx="12652308" cy="12694906"/>
          </a:xfrm>
        </p:grpSpPr>
        <p:sp>
          <p:nvSpPr>
            <p:cNvPr name="Freeform 25" id="25"/>
            <p:cNvSpPr/>
            <p:nvPr/>
          </p:nvSpPr>
          <p:spPr>
            <a:xfrm flipH="false" flipV="false" rot="0">
              <a:off x="0" y="0"/>
              <a:ext cx="12652248" cy="12694920"/>
            </a:xfrm>
            <a:custGeom>
              <a:avLst/>
              <a:gdLst/>
              <a:ahLst/>
              <a:cxnLst/>
              <a:rect r="r" b="b" t="t" l="l"/>
              <a:pathLst>
                <a:path h="12694920" w="12652248">
                  <a:moveTo>
                    <a:pt x="0" y="0"/>
                  </a:moveTo>
                  <a:lnTo>
                    <a:pt x="0" y="12694920"/>
                  </a:lnTo>
                  <a:lnTo>
                    <a:pt x="12652248" y="0"/>
                  </a:lnTo>
                  <a:close/>
                </a:path>
              </a:pathLst>
            </a:custGeom>
            <a:solidFill>
              <a:srgbClr val="003352"/>
            </a:solidFill>
          </p:spPr>
        </p:sp>
      </p:grpSp>
      <p:grpSp>
        <p:nvGrpSpPr>
          <p:cNvPr name="Group 26" id="26"/>
          <p:cNvGrpSpPr/>
          <p:nvPr/>
        </p:nvGrpSpPr>
        <p:grpSpPr>
          <a:xfrm rot="-5400000">
            <a:off x="3996942" y="-3996941"/>
            <a:ext cx="10294116" cy="18288000"/>
            <a:chOff x="0" y="0"/>
            <a:chExt cx="13725488" cy="24384000"/>
          </a:xfrm>
        </p:grpSpPr>
        <p:sp>
          <p:nvSpPr>
            <p:cNvPr name="Freeform 27" id="27"/>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grpSp>
        <p:nvGrpSpPr>
          <p:cNvPr name="Group 28" id="28"/>
          <p:cNvGrpSpPr/>
          <p:nvPr/>
        </p:nvGrpSpPr>
        <p:grpSpPr>
          <a:xfrm rot="2700000">
            <a:off x="14503476" y="2106588"/>
            <a:ext cx="6609222" cy="7948858"/>
            <a:chOff x="0" y="0"/>
            <a:chExt cx="8812296" cy="10598478"/>
          </a:xfrm>
        </p:grpSpPr>
        <p:sp>
          <p:nvSpPr>
            <p:cNvPr name="Freeform 29" id="29"/>
            <p:cNvSpPr/>
            <p:nvPr/>
          </p:nvSpPr>
          <p:spPr>
            <a:xfrm flipH="false" flipV="false" rot="0">
              <a:off x="0" y="0"/>
              <a:ext cx="8812276" cy="10598531"/>
            </a:xfrm>
            <a:custGeom>
              <a:avLst/>
              <a:gdLst/>
              <a:ahLst/>
              <a:cxnLst/>
              <a:rect r="r" b="b" t="t" l="l"/>
              <a:pathLst>
                <a:path h="10598531" w="8812276">
                  <a:moveTo>
                    <a:pt x="0" y="0"/>
                  </a:moveTo>
                  <a:lnTo>
                    <a:pt x="8812276" y="8812276"/>
                  </a:lnTo>
                  <a:lnTo>
                    <a:pt x="7026148" y="10598531"/>
                  </a:lnTo>
                  <a:lnTo>
                    <a:pt x="0" y="10598531"/>
                  </a:lnTo>
                  <a:close/>
                </a:path>
              </a:pathLst>
            </a:custGeom>
            <a:solidFill>
              <a:srgbClr val="003352"/>
            </a:solidFill>
          </p:spPr>
        </p:sp>
      </p:grpSp>
      <p:grpSp>
        <p:nvGrpSpPr>
          <p:cNvPr name="Group 30" id="30"/>
          <p:cNvGrpSpPr/>
          <p:nvPr/>
        </p:nvGrpSpPr>
        <p:grpSpPr>
          <a:xfrm rot="8100000">
            <a:off x="14375362" y="1632145"/>
            <a:ext cx="7608270" cy="7265253"/>
            <a:chOff x="0" y="0"/>
            <a:chExt cx="10144360" cy="9687004"/>
          </a:xfrm>
        </p:grpSpPr>
        <p:sp>
          <p:nvSpPr>
            <p:cNvPr name="Freeform 31" id="31"/>
            <p:cNvSpPr/>
            <p:nvPr/>
          </p:nvSpPr>
          <p:spPr>
            <a:xfrm flipH="false" flipV="false" rot="0">
              <a:off x="0" y="0"/>
              <a:ext cx="10144379" cy="9687052"/>
            </a:xfrm>
            <a:custGeom>
              <a:avLst/>
              <a:gdLst/>
              <a:ahLst/>
              <a:cxnLst/>
              <a:rect r="r" b="b" t="t" l="l"/>
              <a:pathLst>
                <a:path h="9687052" w="10144379">
                  <a:moveTo>
                    <a:pt x="0" y="9687052"/>
                  </a:moveTo>
                  <a:lnTo>
                    <a:pt x="9687052" y="0"/>
                  </a:lnTo>
                  <a:lnTo>
                    <a:pt x="10144379" y="457327"/>
                  </a:lnTo>
                  <a:lnTo>
                    <a:pt x="10144379" y="9686925"/>
                  </a:lnTo>
                  <a:close/>
                </a:path>
              </a:pathLst>
            </a:custGeom>
            <a:solidFill>
              <a:srgbClr val="0065A4"/>
            </a:solidFill>
          </p:spPr>
        </p:sp>
      </p:grpSp>
      <p:grpSp>
        <p:nvGrpSpPr>
          <p:cNvPr name="Group 32" id="32"/>
          <p:cNvGrpSpPr/>
          <p:nvPr/>
        </p:nvGrpSpPr>
        <p:grpSpPr>
          <a:xfrm rot="2700000">
            <a:off x="17157877" y="8498628"/>
            <a:ext cx="1316667" cy="2633334"/>
            <a:chOff x="0" y="0"/>
            <a:chExt cx="1755556" cy="3511112"/>
          </a:xfrm>
        </p:grpSpPr>
        <p:sp>
          <p:nvSpPr>
            <p:cNvPr name="Freeform 33" id="33"/>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34" id="34"/>
          <p:cNvGrpSpPr/>
          <p:nvPr/>
        </p:nvGrpSpPr>
        <p:grpSpPr>
          <a:xfrm rot="8100000">
            <a:off x="15873397" y="8762115"/>
            <a:ext cx="3558522" cy="1779261"/>
            <a:chOff x="0" y="0"/>
            <a:chExt cx="4744696" cy="2372348"/>
          </a:xfrm>
        </p:grpSpPr>
        <p:sp>
          <p:nvSpPr>
            <p:cNvPr name="Freeform 35" id="35"/>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6" id="36"/>
          <p:cNvSpPr/>
          <p:nvPr/>
        </p:nvSpPr>
        <p:spPr>
          <a:xfrm flipH="false" flipV="false" rot="0">
            <a:off x="-45299" y="-1631124"/>
            <a:ext cx="3687556" cy="3249865"/>
          </a:xfrm>
          <a:custGeom>
            <a:avLst/>
            <a:gdLst/>
            <a:ahLst/>
            <a:cxnLst/>
            <a:rect r="r" b="b" t="t" l="l"/>
            <a:pathLst>
              <a:path h="3249865" w="3687556">
                <a:moveTo>
                  <a:pt x="0" y="0"/>
                </a:moveTo>
                <a:lnTo>
                  <a:pt x="3687555" y="0"/>
                </a:lnTo>
                <a:lnTo>
                  <a:pt x="3687555" y="3249865"/>
                </a:lnTo>
                <a:lnTo>
                  <a:pt x="0" y="32498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2617604" y="-874235"/>
            <a:ext cx="1979349" cy="1736084"/>
          </a:xfrm>
          <a:custGeom>
            <a:avLst/>
            <a:gdLst/>
            <a:ahLst/>
            <a:cxnLst/>
            <a:rect r="r" b="b" t="t" l="l"/>
            <a:pathLst>
              <a:path h="1736084" w="1979349">
                <a:moveTo>
                  <a:pt x="0" y="0"/>
                </a:moveTo>
                <a:lnTo>
                  <a:pt x="1979349" y="0"/>
                </a:lnTo>
                <a:lnTo>
                  <a:pt x="1979349" y="1736084"/>
                </a:lnTo>
                <a:lnTo>
                  <a:pt x="0" y="1736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1045680" y="2703046"/>
            <a:ext cx="3775448" cy="606204"/>
          </a:xfrm>
          <a:prstGeom prst="rect">
            <a:avLst/>
          </a:prstGeom>
        </p:spPr>
        <p:txBody>
          <a:bodyPr anchor="t" rtlCol="false" tIns="0" lIns="0" bIns="0" rIns="0">
            <a:spAutoFit/>
          </a:bodyPr>
          <a:lstStyle/>
          <a:p>
            <a:pPr algn="l">
              <a:lnSpc>
                <a:spcPts val="4519"/>
              </a:lnSpc>
            </a:pPr>
            <a:r>
              <a:rPr lang="en-US" sz="4185">
                <a:solidFill>
                  <a:srgbClr val="FFFFFF"/>
                </a:solidFill>
                <a:latin typeface="Trebuchet MS Bold"/>
              </a:rPr>
              <a:t>CONCLUSION:</a:t>
            </a:r>
          </a:p>
        </p:txBody>
      </p:sp>
      <p:sp>
        <p:nvSpPr>
          <p:cNvPr name="TextBox 39" id="39"/>
          <p:cNvSpPr txBox="true"/>
          <p:nvPr/>
        </p:nvSpPr>
        <p:spPr>
          <a:xfrm rot="0">
            <a:off x="1045680" y="3819673"/>
            <a:ext cx="10423508" cy="3160248"/>
          </a:xfrm>
          <a:prstGeom prst="rect">
            <a:avLst/>
          </a:prstGeom>
        </p:spPr>
        <p:txBody>
          <a:bodyPr anchor="t" rtlCol="false" tIns="0" lIns="0" bIns="0" rIns="0">
            <a:spAutoFit/>
          </a:bodyPr>
          <a:lstStyle/>
          <a:p>
            <a:pPr algn="just">
              <a:lnSpc>
                <a:spcPts val="3240"/>
              </a:lnSpc>
            </a:pPr>
            <a:r>
              <a:rPr lang="en-US" sz="3000">
                <a:solidFill>
                  <a:srgbClr val="BAE4FF"/>
                </a:solidFill>
                <a:latin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DAGDHhlmJ1M</dc:identifier>
  <dcterms:modified xsi:type="dcterms:W3CDTF">2011-08-01T06:04:30Z</dcterms:modified>
  <cp:revision>1</cp:revision>
  <dc:title>Keylogger &amp; Security (1)-1.pptx</dc:title>
</cp:coreProperties>
</file>