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Poppins" panose="020B0604020202020204" charset="0"/>
      <p:regular r:id="rId20"/>
    </p:embeddedFont>
    <p:embeddedFont>
      <p:font typeface="Alike Bold" panose="020B0604020202020204" charset="0"/>
      <p:regular r:id="rId21"/>
    </p:embeddedFont>
    <p:embeddedFont>
      <p:font typeface="Alice" panose="020B0604020202020204" charset="0"/>
      <p:regular r:id="rId22"/>
    </p:embeddedFont>
    <p:embeddedFont>
      <p:font typeface="Alegreya SC Bold" panose="020B0604020202020204" charset="0"/>
      <p:regular r:id="rId23"/>
    </p:embeddedFont>
    <p:embeddedFont>
      <p:font typeface="League Spartan" panose="020B0604020202020204" charset="0"/>
      <p:regular r:id="rId24"/>
    </p:embeddedFont>
    <p:embeddedFont>
      <p:font typeface="Calibri" panose="020F0502020204030204" pitchFamily="34" charset="0"/>
      <p:regular r:id="rId25"/>
      <p:bold r:id="rId26"/>
      <p:italic r:id="rId27"/>
      <p:boldItalic r:id="rId28"/>
    </p:embeddedFont>
    <p:embeddedFont>
      <p:font typeface="Alike" panose="020B0604020202020204" charset="0"/>
      <p:regular r:id="rId29"/>
    </p:embeddedFont>
    <p:embeddedFont>
      <p:font typeface="Poppins Bold"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7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6.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648322" y="2911769"/>
            <a:ext cx="7218503" cy="1376768"/>
          </a:xfrm>
          <a:prstGeom prst="rect">
            <a:avLst/>
          </a:prstGeom>
        </p:spPr>
        <p:txBody>
          <a:bodyPr lIns="0" tIns="0" rIns="0" bIns="0" rtlCol="0" anchor="t">
            <a:spAutoFit/>
          </a:bodyPr>
          <a:lstStyle/>
          <a:p>
            <a:pPr algn="l">
              <a:lnSpc>
                <a:spcPts val="11265"/>
              </a:lnSpc>
              <a:spcBef>
                <a:spcPct val="0"/>
              </a:spcBef>
            </a:pPr>
            <a:r>
              <a:rPr lang="en-US" sz="8046" b="1">
                <a:solidFill>
                  <a:srgbClr val="000000"/>
                </a:solidFill>
                <a:latin typeface="Alegreya SC Bold"/>
                <a:ea typeface="Alegreya SC Bold"/>
                <a:cs typeface="Alegreya SC Bold"/>
                <a:sym typeface="Alegreya SC Bold"/>
              </a:rPr>
              <a:t>PETPALS</a:t>
            </a:r>
          </a:p>
        </p:txBody>
      </p:sp>
      <p:sp>
        <p:nvSpPr>
          <p:cNvPr id="7" name="TextBox 7"/>
          <p:cNvSpPr txBox="1"/>
          <p:nvPr/>
        </p:nvSpPr>
        <p:spPr>
          <a:xfrm>
            <a:off x="3648322" y="4106715"/>
            <a:ext cx="10991397" cy="1627688"/>
          </a:xfrm>
          <a:prstGeom prst="rect">
            <a:avLst/>
          </a:prstGeom>
        </p:spPr>
        <p:txBody>
          <a:bodyPr lIns="0" tIns="0" rIns="0" bIns="0" rtlCol="0" anchor="t">
            <a:spAutoFit/>
          </a:bodyPr>
          <a:lstStyle/>
          <a:p>
            <a:pPr algn="l">
              <a:lnSpc>
                <a:spcPts val="13343"/>
              </a:lnSpc>
              <a:spcBef>
                <a:spcPct val="0"/>
              </a:spcBef>
            </a:pPr>
            <a:r>
              <a:rPr lang="en-US" sz="9530">
                <a:solidFill>
                  <a:srgbClr val="593C8F"/>
                </a:solidFill>
                <a:latin typeface="League Spartan"/>
                <a:ea typeface="League Spartan"/>
                <a:cs typeface="League Spartan"/>
                <a:sym typeface="League Spartan"/>
              </a:rPr>
              <a:t>NETWORK</a:t>
            </a:r>
          </a:p>
        </p:txBody>
      </p:sp>
      <p:sp>
        <p:nvSpPr>
          <p:cNvPr id="8" name="AutoShape 8"/>
          <p:cNvSpPr/>
          <p:nvPr/>
        </p:nvSpPr>
        <p:spPr>
          <a:xfrm flipV="1">
            <a:off x="3648322" y="5611372"/>
            <a:ext cx="9687995" cy="20505"/>
          </a:xfrm>
          <a:prstGeom prst="line">
            <a:avLst/>
          </a:prstGeom>
          <a:ln w="38100" cap="flat">
            <a:solidFill>
              <a:srgbClr val="000000"/>
            </a:solidFill>
            <a:prstDash val="solid"/>
            <a:headEnd type="none" w="sm" len="sm"/>
            <a:tailEnd type="none" w="sm" len="sm"/>
          </a:ln>
        </p:spPr>
      </p:sp>
      <p:sp>
        <p:nvSpPr>
          <p:cNvPr id="9" name="Freeform 9"/>
          <p:cNvSpPr/>
          <p:nvPr/>
        </p:nvSpPr>
        <p:spPr>
          <a:xfrm>
            <a:off x="13763158" y="387350"/>
            <a:ext cx="4160184" cy="4114800"/>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xmlns="" r:embed="rId4"/>
                </a:ext>
              </a:extLst>
            </a:blip>
            <a:stretch>
              <a:fillRect/>
            </a:stretch>
          </a:blipFill>
        </p:spPr>
      </p:sp>
      <p:sp>
        <p:nvSpPr>
          <p:cNvPr id="10" name="TextBox 10"/>
          <p:cNvSpPr txBox="1"/>
          <p:nvPr/>
        </p:nvSpPr>
        <p:spPr>
          <a:xfrm>
            <a:off x="3648322" y="5962793"/>
            <a:ext cx="6583633" cy="433987"/>
          </a:xfrm>
          <a:prstGeom prst="rect">
            <a:avLst/>
          </a:prstGeom>
        </p:spPr>
        <p:txBody>
          <a:bodyPr lIns="0" tIns="0" rIns="0" bIns="0" rtlCol="0" anchor="t">
            <a:spAutoFit/>
          </a:bodyPr>
          <a:lstStyle/>
          <a:p>
            <a:pPr algn="l">
              <a:lnSpc>
                <a:spcPts val="3379"/>
              </a:lnSpc>
              <a:spcBef>
                <a:spcPct val="0"/>
              </a:spcBef>
            </a:pPr>
            <a:r>
              <a:rPr lang="en-US" sz="2413" b="1">
                <a:solidFill>
                  <a:srgbClr val="000000"/>
                </a:solidFill>
                <a:latin typeface="Poppins Bold"/>
                <a:ea typeface="Poppins Bold"/>
                <a:cs typeface="Poppins Bold"/>
                <a:sym typeface="Poppins Bold"/>
              </a:rPr>
              <a:t>Mentor : Mrs.Vinothini M, AP/IT</a:t>
            </a:r>
          </a:p>
        </p:txBody>
      </p:sp>
      <p:sp>
        <p:nvSpPr>
          <p:cNvPr id="11" name="TextBox 11"/>
          <p:cNvSpPr txBox="1"/>
          <p:nvPr/>
        </p:nvSpPr>
        <p:spPr>
          <a:xfrm>
            <a:off x="10853915" y="7458710"/>
            <a:ext cx="6865512" cy="1799590"/>
          </a:xfrm>
          <a:prstGeom prst="rect">
            <a:avLst/>
          </a:prstGeom>
        </p:spPr>
        <p:txBody>
          <a:bodyPr lIns="0" tIns="0" rIns="0" bIns="0" rtlCol="0" anchor="t">
            <a:spAutoFit/>
          </a:bodyPr>
          <a:lstStyle/>
          <a:p>
            <a:pPr algn="l">
              <a:lnSpc>
                <a:spcPts val="4759"/>
              </a:lnSpc>
            </a:pPr>
            <a:r>
              <a:rPr lang="en-US" sz="3399">
                <a:solidFill>
                  <a:srgbClr val="000000"/>
                </a:solidFill>
                <a:latin typeface="Alice"/>
                <a:ea typeface="Alice"/>
                <a:cs typeface="Alice"/>
                <a:sym typeface="Alice"/>
              </a:rPr>
              <a:t>Narmatha S           (95072215036)  Priyadharshini P  (95072215041)</a:t>
            </a:r>
          </a:p>
          <a:p>
            <a:pPr algn="l">
              <a:lnSpc>
                <a:spcPts val="4759"/>
              </a:lnSpc>
            </a:pPr>
            <a:r>
              <a:rPr lang="en-US" sz="3399">
                <a:solidFill>
                  <a:srgbClr val="000000"/>
                </a:solidFill>
                <a:latin typeface="Alice"/>
                <a:ea typeface="Alice"/>
                <a:cs typeface="Alice"/>
                <a:sym typeface="Alice"/>
              </a:rPr>
              <a:t>Udhayaprabha S   (95072215054)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a:grpSpLocks noChangeAspect="1"/>
          </p:cNvGrpSpPr>
          <p:nvPr/>
        </p:nvGrpSpPr>
        <p:grpSpPr>
          <a:xfrm>
            <a:off x="1028700" y="1290317"/>
            <a:ext cx="6850188" cy="3853183"/>
            <a:chOff x="0" y="0"/>
            <a:chExt cx="11289030" cy="6350000"/>
          </a:xfrm>
        </p:grpSpPr>
        <p:sp>
          <p:nvSpPr>
            <p:cNvPr id="4" name="Freeform 4"/>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stretch>
                <a:fillRect l="-7044" r="-7044"/>
              </a:stretch>
            </a:blipFill>
          </p:spPr>
        </p:sp>
      </p:grpSp>
      <p:grpSp>
        <p:nvGrpSpPr>
          <p:cNvPr id="5" name="Group 5"/>
          <p:cNvGrpSpPr>
            <a:grpSpLocks noChangeAspect="1"/>
          </p:cNvGrpSpPr>
          <p:nvPr/>
        </p:nvGrpSpPr>
        <p:grpSpPr>
          <a:xfrm>
            <a:off x="9762108" y="1290317"/>
            <a:ext cx="6850188" cy="3853183"/>
            <a:chOff x="0" y="0"/>
            <a:chExt cx="11289030" cy="6350000"/>
          </a:xfrm>
        </p:grpSpPr>
        <p:sp>
          <p:nvSpPr>
            <p:cNvPr id="6" name="Freeform 6"/>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4"/>
              <a:stretch>
                <a:fillRect l="-4724" r="-4724"/>
              </a:stretch>
            </a:blipFill>
          </p:spPr>
        </p:sp>
      </p:grpSp>
      <p:grpSp>
        <p:nvGrpSpPr>
          <p:cNvPr id="7" name="Group 7"/>
          <p:cNvGrpSpPr>
            <a:grpSpLocks noChangeAspect="1"/>
          </p:cNvGrpSpPr>
          <p:nvPr/>
        </p:nvGrpSpPr>
        <p:grpSpPr>
          <a:xfrm>
            <a:off x="1028700" y="5968152"/>
            <a:ext cx="6850188" cy="3853183"/>
            <a:chOff x="0" y="0"/>
            <a:chExt cx="11289030" cy="6350000"/>
          </a:xfrm>
        </p:grpSpPr>
        <p:sp>
          <p:nvSpPr>
            <p:cNvPr id="8" name="Freeform 8"/>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5"/>
              <a:stretch>
                <a:fillRect t="-655" b="-655"/>
              </a:stretch>
            </a:blipFill>
          </p:spPr>
        </p:sp>
      </p:grpSp>
      <p:grpSp>
        <p:nvGrpSpPr>
          <p:cNvPr id="9" name="Group 9"/>
          <p:cNvGrpSpPr>
            <a:grpSpLocks noChangeAspect="1"/>
          </p:cNvGrpSpPr>
          <p:nvPr/>
        </p:nvGrpSpPr>
        <p:grpSpPr>
          <a:xfrm>
            <a:off x="9762108" y="5968152"/>
            <a:ext cx="6850188" cy="3853183"/>
            <a:chOff x="0" y="0"/>
            <a:chExt cx="11289030" cy="6350000"/>
          </a:xfrm>
        </p:grpSpPr>
        <p:sp>
          <p:nvSpPr>
            <p:cNvPr id="10" name="Freeform 10"/>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6"/>
              <a:stretch>
                <a:fillRect l="-9309" r="-9309"/>
              </a:stretch>
            </a:blipFill>
          </p:spPr>
        </p:sp>
      </p:grpSp>
      <p:sp>
        <p:nvSpPr>
          <p:cNvPr id="11" name="TextBox 11"/>
          <p:cNvSpPr txBox="1"/>
          <p:nvPr/>
        </p:nvSpPr>
        <p:spPr>
          <a:xfrm>
            <a:off x="7971115" y="290462"/>
            <a:ext cx="2345770" cy="738238"/>
          </a:xfrm>
          <a:prstGeom prst="rect">
            <a:avLst/>
          </a:prstGeom>
        </p:spPr>
        <p:txBody>
          <a:bodyPr lIns="0" tIns="0" rIns="0" bIns="0" rtlCol="0" anchor="t">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OUTPUT</a:t>
            </a:r>
          </a:p>
        </p:txBody>
      </p:sp>
      <p:sp>
        <p:nvSpPr>
          <p:cNvPr id="12" name="AutoShape 12"/>
          <p:cNvSpPr/>
          <p:nvPr/>
        </p:nvSpPr>
        <p:spPr>
          <a:xfrm>
            <a:off x="7971115" y="1028700"/>
            <a:ext cx="2283329" cy="0"/>
          </a:xfrm>
          <a:prstGeom prst="line">
            <a:avLst/>
          </a:prstGeom>
          <a:ln w="38100" cap="flat">
            <a:solidFill>
              <a:srgbClr val="000000"/>
            </a:solidFill>
            <a:prstDash val="solid"/>
            <a:headEnd type="none" w="sm" len="sm"/>
            <a:tailEnd type="none" w="sm" len="sm"/>
          </a:ln>
        </p:spPr>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a:grpSpLocks noChangeAspect="1"/>
          </p:cNvGrpSpPr>
          <p:nvPr/>
        </p:nvGrpSpPr>
        <p:grpSpPr>
          <a:xfrm>
            <a:off x="1028700" y="1290317"/>
            <a:ext cx="6850188" cy="3853183"/>
            <a:chOff x="0" y="0"/>
            <a:chExt cx="11289030" cy="6350000"/>
          </a:xfrm>
        </p:grpSpPr>
        <p:sp>
          <p:nvSpPr>
            <p:cNvPr id="4" name="Freeform 4"/>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stretch>
                <a:fillRect l="-6431" r="-46377"/>
              </a:stretch>
            </a:blipFill>
          </p:spPr>
        </p:sp>
      </p:grpSp>
      <p:grpSp>
        <p:nvGrpSpPr>
          <p:cNvPr id="5" name="Group 5"/>
          <p:cNvGrpSpPr>
            <a:grpSpLocks noChangeAspect="1"/>
          </p:cNvGrpSpPr>
          <p:nvPr/>
        </p:nvGrpSpPr>
        <p:grpSpPr>
          <a:xfrm>
            <a:off x="9762108" y="1290317"/>
            <a:ext cx="6850188" cy="3853183"/>
            <a:chOff x="0" y="0"/>
            <a:chExt cx="11289030" cy="6350000"/>
          </a:xfrm>
        </p:grpSpPr>
        <p:sp>
          <p:nvSpPr>
            <p:cNvPr id="6" name="Freeform 6"/>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4"/>
              <a:stretch>
                <a:fillRect l="-934" r="-39064"/>
              </a:stretch>
            </a:blipFill>
          </p:spPr>
        </p:sp>
      </p:grpSp>
      <p:grpSp>
        <p:nvGrpSpPr>
          <p:cNvPr id="7" name="Group 7"/>
          <p:cNvGrpSpPr>
            <a:grpSpLocks noChangeAspect="1"/>
          </p:cNvGrpSpPr>
          <p:nvPr/>
        </p:nvGrpSpPr>
        <p:grpSpPr>
          <a:xfrm>
            <a:off x="1028700" y="5968152"/>
            <a:ext cx="6850188" cy="3853183"/>
            <a:chOff x="0" y="0"/>
            <a:chExt cx="11289030" cy="6350000"/>
          </a:xfrm>
        </p:grpSpPr>
        <p:sp>
          <p:nvSpPr>
            <p:cNvPr id="8" name="Freeform 8"/>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5"/>
              <a:stretch>
                <a:fillRect t="-655" b="-655"/>
              </a:stretch>
            </a:blipFill>
          </p:spPr>
        </p:sp>
      </p:grpSp>
      <p:grpSp>
        <p:nvGrpSpPr>
          <p:cNvPr id="9" name="Group 9"/>
          <p:cNvGrpSpPr>
            <a:grpSpLocks noChangeAspect="1"/>
          </p:cNvGrpSpPr>
          <p:nvPr/>
        </p:nvGrpSpPr>
        <p:grpSpPr>
          <a:xfrm>
            <a:off x="9762108" y="5968152"/>
            <a:ext cx="6850188" cy="3853183"/>
            <a:chOff x="0" y="0"/>
            <a:chExt cx="11289030" cy="6350000"/>
          </a:xfrm>
        </p:grpSpPr>
        <p:sp>
          <p:nvSpPr>
            <p:cNvPr id="10" name="Freeform 10"/>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6"/>
              <a:stretch>
                <a:fillRect l="-19925" r="-19925"/>
              </a:stretch>
            </a:blipFill>
          </p:spPr>
        </p:sp>
      </p:grpSp>
      <p:sp>
        <p:nvSpPr>
          <p:cNvPr id="11" name="TextBox 11"/>
          <p:cNvSpPr txBox="1"/>
          <p:nvPr/>
        </p:nvSpPr>
        <p:spPr>
          <a:xfrm>
            <a:off x="7879060" y="125503"/>
            <a:ext cx="4957463" cy="738238"/>
          </a:xfrm>
          <a:prstGeom prst="rect">
            <a:avLst/>
          </a:prstGeom>
        </p:spPr>
        <p:txBody>
          <a:bodyPr lIns="0" tIns="0" rIns="0" bIns="0" rtlCol="0" anchor="t">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OUTPUT</a:t>
            </a:r>
          </a:p>
        </p:txBody>
      </p:sp>
      <p:sp>
        <p:nvSpPr>
          <p:cNvPr id="12" name="AutoShape 12"/>
          <p:cNvSpPr/>
          <p:nvPr/>
        </p:nvSpPr>
        <p:spPr>
          <a:xfrm>
            <a:off x="7879060" y="882791"/>
            <a:ext cx="2108362" cy="0"/>
          </a:xfrm>
          <a:prstGeom prst="line">
            <a:avLst/>
          </a:prstGeom>
          <a:ln w="38100" cap="flat">
            <a:solidFill>
              <a:srgbClr val="000000"/>
            </a:solidFill>
            <a:prstDash val="solid"/>
            <a:headEnd type="none" w="sm" len="sm"/>
            <a:tailEnd type="none" w="sm" len="sm"/>
          </a:ln>
        </p:spPr>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a:grpSpLocks noChangeAspect="1"/>
          </p:cNvGrpSpPr>
          <p:nvPr/>
        </p:nvGrpSpPr>
        <p:grpSpPr>
          <a:xfrm>
            <a:off x="1028700" y="1290317"/>
            <a:ext cx="6850188" cy="3853183"/>
            <a:chOff x="0" y="0"/>
            <a:chExt cx="11289030" cy="6350000"/>
          </a:xfrm>
        </p:grpSpPr>
        <p:sp>
          <p:nvSpPr>
            <p:cNvPr id="4" name="Freeform 4"/>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stretch>
                <a:fillRect l="-8253" r="-8253"/>
              </a:stretch>
            </a:blipFill>
          </p:spPr>
        </p:sp>
      </p:grpSp>
      <p:grpSp>
        <p:nvGrpSpPr>
          <p:cNvPr id="5" name="Group 5"/>
          <p:cNvGrpSpPr>
            <a:grpSpLocks noChangeAspect="1"/>
          </p:cNvGrpSpPr>
          <p:nvPr/>
        </p:nvGrpSpPr>
        <p:grpSpPr>
          <a:xfrm>
            <a:off x="9762108" y="1290317"/>
            <a:ext cx="6850188" cy="3853183"/>
            <a:chOff x="0" y="0"/>
            <a:chExt cx="11289030" cy="6350000"/>
          </a:xfrm>
        </p:grpSpPr>
        <p:sp>
          <p:nvSpPr>
            <p:cNvPr id="6" name="Freeform 6"/>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4"/>
              <a:stretch>
                <a:fillRect l="-9008" r="-9008"/>
              </a:stretch>
            </a:blipFill>
          </p:spPr>
        </p:sp>
      </p:grpSp>
      <p:grpSp>
        <p:nvGrpSpPr>
          <p:cNvPr id="7" name="Group 7"/>
          <p:cNvGrpSpPr>
            <a:grpSpLocks noChangeAspect="1"/>
          </p:cNvGrpSpPr>
          <p:nvPr/>
        </p:nvGrpSpPr>
        <p:grpSpPr>
          <a:xfrm>
            <a:off x="1028700" y="5968152"/>
            <a:ext cx="6850188" cy="3853183"/>
            <a:chOff x="0" y="0"/>
            <a:chExt cx="11289030" cy="6350000"/>
          </a:xfrm>
        </p:grpSpPr>
        <p:sp>
          <p:nvSpPr>
            <p:cNvPr id="8" name="Freeform 8"/>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5"/>
              <a:stretch>
                <a:fillRect l="-3346" r="-3346"/>
              </a:stretch>
            </a:blipFill>
          </p:spPr>
        </p:sp>
      </p:grpSp>
      <p:grpSp>
        <p:nvGrpSpPr>
          <p:cNvPr id="9" name="Group 9"/>
          <p:cNvGrpSpPr>
            <a:grpSpLocks noChangeAspect="1"/>
          </p:cNvGrpSpPr>
          <p:nvPr/>
        </p:nvGrpSpPr>
        <p:grpSpPr>
          <a:xfrm>
            <a:off x="9762108" y="5968152"/>
            <a:ext cx="6850188" cy="3853183"/>
            <a:chOff x="0" y="0"/>
            <a:chExt cx="11289030" cy="6350000"/>
          </a:xfrm>
        </p:grpSpPr>
        <p:sp>
          <p:nvSpPr>
            <p:cNvPr id="10" name="Freeform 10"/>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6"/>
              <a:stretch>
                <a:fillRect l="-4072" r="-4072"/>
              </a:stretch>
            </a:blipFill>
          </p:spPr>
        </p:sp>
      </p:grpSp>
      <p:sp>
        <p:nvSpPr>
          <p:cNvPr id="11" name="TextBox 11"/>
          <p:cNvSpPr txBox="1"/>
          <p:nvPr/>
        </p:nvSpPr>
        <p:spPr>
          <a:xfrm>
            <a:off x="7878888" y="135028"/>
            <a:ext cx="4957463" cy="738238"/>
          </a:xfrm>
          <a:prstGeom prst="rect">
            <a:avLst/>
          </a:prstGeom>
        </p:spPr>
        <p:txBody>
          <a:bodyPr lIns="0" tIns="0" rIns="0" bIns="0" rtlCol="0" anchor="t">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OUTPUT</a:t>
            </a:r>
          </a:p>
        </p:txBody>
      </p:sp>
      <p:sp>
        <p:nvSpPr>
          <p:cNvPr id="12" name="AutoShape 12"/>
          <p:cNvSpPr/>
          <p:nvPr/>
        </p:nvSpPr>
        <p:spPr>
          <a:xfrm>
            <a:off x="7878888" y="873266"/>
            <a:ext cx="2478731" cy="0"/>
          </a:xfrm>
          <a:prstGeom prst="line">
            <a:avLst/>
          </a:prstGeom>
          <a:ln w="38100" cap="flat">
            <a:solidFill>
              <a:srgbClr val="000000"/>
            </a:solidFill>
            <a:prstDash val="solid"/>
            <a:headEnd type="none" w="sm" len="sm"/>
            <a:tailEnd type="none" w="sm" len="sm"/>
          </a:ln>
        </p:spPr>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a:grpSpLocks noChangeAspect="1"/>
          </p:cNvGrpSpPr>
          <p:nvPr/>
        </p:nvGrpSpPr>
        <p:grpSpPr>
          <a:xfrm>
            <a:off x="1028700" y="1290317"/>
            <a:ext cx="6850188" cy="3853183"/>
            <a:chOff x="0" y="0"/>
            <a:chExt cx="11289030" cy="6350000"/>
          </a:xfrm>
        </p:grpSpPr>
        <p:sp>
          <p:nvSpPr>
            <p:cNvPr id="4" name="Freeform 4"/>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stretch>
                <a:fillRect l="-11502" r="-11502"/>
              </a:stretch>
            </a:blipFill>
          </p:spPr>
        </p:sp>
      </p:grpSp>
      <p:grpSp>
        <p:nvGrpSpPr>
          <p:cNvPr id="5" name="Group 5"/>
          <p:cNvGrpSpPr>
            <a:grpSpLocks noChangeAspect="1"/>
          </p:cNvGrpSpPr>
          <p:nvPr/>
        </p:nvGrpSpPr>
        <p:grpSpPr>
          <a:xfrm>
            <a:off x="9762108" y="1290317"/>
            <a:ext cx="6850188" cy="3853183"/>
            <a:chOff x="0" y="0"/>
            <a:chExt cx="11289030" cy="6350000"/>
          </a:xfrm>
        </p:grpSpPr>
        <p:sp>
          <p:nvSpPr>
            <p:cNvPr id="6" name="Freeform 6"/>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4"/>
              <a:stretch>
                <a:fillRect l="-3900" r="-3900"/>
              </a:stretch>
            </a:blipFill>
          </p:spPr>
        </p:sp>
      </p:grpSp>
      <p:grpSp>
        <p:nvGrpSpPr>
          <p:cNvPr id="7" name="Group 7"/>
          <p:cNvGrpSpPr>
            <a:grpSpLocks noChangeAspect="1"/>
          </p:cNvGrpSpPr>
          <p:nvPr/>
        </p:nvGrpSpPr>
        <p:grpSpPr>
          <a:xfrm>
            <a:off x="5718906" y="6122679"/>
            <a:ext cx="6850188" cy="3853183"/>
            <a:chOff x="0" y="0"/>
            <a:chExt cx="11289030" cy="6350000"/>
          </a:xfrm>
        </p:grpSpPr>
        <p:sp>
          <p:nvSpPr>
            <p:cNvPr id="8" name="Freeform 8"/>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5"/>
              <a:stretch>
                <a:fillRect l="-22786" r="-22786"/>
              </a:stretch>
            </a:blipFill>
          </p:spPr>
        </p:sp>
      </p:grpSp>
      <p:sp>
        <p:nvSpPr>
          <p:cNvPr id="9" name="TextBox 9"/>
          <p:cNvSpPr txBox="1"/>
          <p:nvPr/>
        </p:nvSpPr>
        <p:spPr>
          <a:xfrm>
            <a:off x="7878888" y="135028"/>
            <a:ext cx="4957463" cy="738238"/>
          </a:xfrm>
          <a:prstGeom prst="rect">
            <a:avLst/>
          </a:prstGeom>
        </p:spPr>
        <p:txBody>
          <a:bodyPr lIns="0" tIns="0" rIns="0" bIns="0" rtlCol="0" anchor="t">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OUTPUT</a:t>
            </a:r>
          </a:p>
        </p:txBody>
      </p:sp>
      <p:sp>
        <p:nvSpPr>
          <p:cNvPr id="10" name="AutoShape 10"/>
          <p:cNvSpPr/>
          <p:nvPr/>
        </p:nvSpPr>
        <p:spPr>
          <a:xfrm>
            <a:off x="7960873" y="873266"/>
            <a:ext cx="2396747" cy="0"/>
          </a:xfrm>
          <a:prstGeom prst="line">
            <a:avLst/>
          </a:prstGeom>
          <a:ln w="38100" cap="flat">
            <a:solidFill>
              <a:srgbClr val="000000"/>
            </a:solidFill>
            <a:prstDash val="solid"/>
            <a:headEnd type="none" w="sm" len="sm"/>
            <a:tailEnd type="none" w="sm" len="sm"/>
          </a:ln>
        </p:spPr>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8700" y="4988392"/>
            <a:ext cx="4957463" cy="738238"/>
          </a:xfrm>
          <a:prstGeom prst="rect">
            <a:avLst/>
          </a:prstGeom>
        </p:spPr>
        <p:txBody>
          <a:bodyPr lIns="0" tIns="0" rIns="0" bIns="0" rtlCol="0" anchor="t">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DESCRIPTION</a:t>
            </a:r>
          </a:p>
        </p:txBody>
      </p:sp>
      <p:sp>
        <p:nvSpPr>
          <p:cNvPr id="4" name="AutoShape 4"/>
          <p:cNvSpPr/>
          <p:nvPr/>
        </p:nvSpPr>
        <p:spPr>
          <a:xfrm flipV="1">
            <a:off x="1029771" y="5745679"/>
            <a:ext cx="3862904" cy="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567690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9315004" y="225019"/>
            <a:ext cx="259084" cy="25908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28700" y="4427021"/>
            <a:ext cx="3908693" cy="624732"/>
          </a:xfrm>
          <a:prstGeom prst="rect">
            <a:avLst/>
          </a:prstGeom>
        </p:spPr>
        <p:txBody>
          <a:bodyPr lIns="0" tIns="0" rIns="0" bIns="0" rtlCol="0" anchor="t">
            <a:spAutoFit/>
          </a:bodyPr>
          <a:lstStyle/>
          <a:p>
            <a:pPr algn="l">
              <a:lnSpc>
                <a:spcPts val="4940"/>
              </a:lnSpc>
              <a:spcBef>
                <a:spcPct val="0"/>
              </a:spcBef>
            </a:pPr>
            <a:r>
              <a:rPr lang="en-US" sz="3529">
                <a:solidFill>
                  <a:srgbClr val="000000"/>
                </a:solidFill>
                <a:latin typeface="Poppins"/>
                <a:ea typeface="Poppins"/>
                <a:cs typeface="Poppins"/>
                <a:sym typeface="Poppins"/>
              </a:rPr>
              <a:t>MODULES AND ITS</a:t>
            </a:r>
          </a:p>
        </p:txBody>
      </p:sp>
      <p:sp>
        <p:nvSpPr>
          <p:cNvPr id="12" name="TextBox 12"/>
          <p:cNvSpPr txBox="1"/>
          <p:nvPr/>
        </p:nvSpPr>
        <p:spPr>
          <a:xfrm>
            <a:off x="9764203" y="186919"/>
            <a:ext cx="8028331" cy="9736295"/>
          </a:xfrm>
          <a:prstGeom prst="rect">
            <a:avLst/>
          </a:prstGeom>
        </p:spPr>
        <p:txBody>
          <a:bodyPr lIns="0" tIns="0" rIns="0" bIns="0" rtlCol="0" anchor="t">
            <a:spAutoFit/>
          </a:bodyPr>
          <a:lstStyle/>
          <a:p>
            <a:pPr algn="just">
              <a:lnSpc>
                <a:spcPts val="2528"/>
              </a:lnSpc>
            </a:pPr>
            <a:r>
              <a:rPr lang="en-US" sz="1806">
                <a:solidFill>
                  <a:srgbClr val="000000"/>
                </a:solidFill>
                <a:latin typeface="Alike Bold"/>
                <a:ea typeface="Alike Bold"/>
                <a:cs typeface="Alike Bold"/>
                <a:sym typeface="Alike Bold"/>
              </a:rPr>
              <a:t>React.js (Frontend Development)</a:t>
            </a:r>
          </a:p>
          <a:p>
            <a:pPr algn="just">
              <a:lnSpc>
                <a:spcPts val="2528"/>
              </a:lnSpc>
            </a:pPr>
            <a:r>
              <a:rPr lang="en-US" sz="1806">
                <a:solidFill>
                  <a:srgbClr val="000000"/>
                </a:solidFill>
                <a:latin typeface="Alike"/>
                <a:ea typeface="Alike"/>
                <a:cs typeface="Alike"/>
                <a:sym typeface="Alike"/>
              </a:rPr>
              <a:t>React.js is used to build a fast, dynamic, and responsive user interface. It ensures a smooth user experience while browsing pet listings, booking services, and managing carts and orders.</a:t>
            </a:r>
          </a:p>
          <a:p>
            <a:pPr algn="just">
              <a:lnSpc>
                <a:spcPts val="2528"/>
              </a:lnSpc>
            </a:pPr>
            <a:endParaRPr lang="en-US" sz="1806">
              <a:solidFill>
                <a:srgbClr val="000000"/>
              </a:solidFill>
              <a:latin typeface="Alike"/>
              <a:ea typeface="Alike"/>
              <a:cs typeface="Alike"/>
              <a:sym typeface="Alike"/>
            </a:endParaRPr>
          </a:p>
          <a:p>
            <a:pPr algn="just">
              <a:lnSpc>
                <a:spcPts val="2528"/>
              </a:lnSpc>
            </a:pPr>
            <a:r>
              <a:rPr lang="en-US" sz="1806">
                <a:solidFill>
                  <a:srgbClr val="000000"/>
                </a:solidFill>
                <a:latin typeface="Alike Bold"/>
                <a:ea typeface="Alike Bold"/>
                <a:cs typeface="Alike Bold"/>
                <a:sym typeface="Alike Bold"/>
              </a:rPr>
              <a:t>MySQL (Database Management)</a:t>
            </a:r>
          </a:p>
          <a:p>
            <a:pPr algn="just">
              <a:lnSpc>
                <a:spcPts val="2528"/>
              </a:lnSpc>
            </a:pPr>
            <a:r>
              <a:rPr lang="en-US" sz="1806">
                <a:solidFill>
                  <a:srgbClr val="000000"/>
                </a:solidFill>
                <a:latin typeface="Alike"/>
                <a:ea typeface="Alike"/>
                <a:cs typeface="Alike"/>
                <a:sym typeface="Alike"/>
              </a:rPr>
              <a:t>MySQL serves as the robust backend database to securely store and manage user profiles, pet adoption records, product inventories, healthcare data, and transaction histories.</a:t>
            </a:r>
          </a:p>
          <a:p>
            <a:pPr algn="just">
              <a:lnSpc>
                <a:spcPts val="2528"/>
              </a:lnSpc>
            </a:pPr>
            <a:endParaRPr lang="en-US" sz="1806">
              <a:solidFill>
                <a:srgbClr val="000000"/>
              </a:solidFill>
              <a:latin typeface="Alike"/>
              <a:ea typeface="Alike"/>
              <a:cs typeface="Alike"/>
              <a:sym typeface="Alike"/>
            </a:endParaRPr>
          </a:p>
          <a:p>
            <a:pPr algn="just">
              <a:lnSpc>
                <a:spcPts val="2528"/>
              </a:lnSpc>
            </a:pPr>
            <a:r>
              <a:rPr lang="en-US" sz="1806">
                <a:solidFill>
                  <a:srgbClr val="000000"/>
                </a:solidFill>
                <a:latin typeface="Alike Bold"/>
                <a:ea typeface="Alike Bold"/>
                <a:cs typeface="Alike Bold"/>
                <a:sym typeface="Alike Bold"/>
              </a:rPr>
              <a:t>Node.js (Server-Side Development)</a:t>
            </a:r>
          </a:p>
          <a:p>
            <a:pPr algn="just">
              <a:lnSpc>
                <a:spcPts val="2528"/>
              </a:lnSpc>
            </a:pPr>
            <a:r>
              <a:rPr lang="en-US" sz="1806">
                <a:solidFill>
                  <a:srgbClr val="000000"/>
                </a:solidFill>
                <a:latin typeface="Alike"/>
                <a:ea typeface="Alike"/>
                <a:cs typeface="Alike"/>
                <a:sym typeface="Alike"/>
              </a:rPr>
              <a:t>Node.js, along with Express.js, is used to build the backend server, handling all API requests, authentication processes, and communication between the frontend and database.</a:t>
            </a:r>
          </a:p>
          <a:p>
            <a:pPr algn="just">
              <a:lnSpc>
                <a:spcPts val="2528"/>
              </a:lnSpc>
            </a:pPr>
            <a:endParaRPr lang="en-US" sz="1806">
              <a:solidFill>
                <a:srgbClr val="000000"/>
              </a:solidFill>
              <a:latin typeface="Alike"/>
              <a:ea typeface="Alike"/>
              <a:cs typeface="Alike"/>
              <a:sym typeface="Alike"/>
            </a:endParaRPr>
          </a:p>
          <a:p>
            <a:pPr algn="just">
              <a:lnSpc>
                <a:spcPts val="2528"/>
              </a:lnSpc>
            </a:pPr>
            <a:r>
              <a:rPr lang="en-US" sz="1806">
                <a:solidFill>
                  <a:srgbClr val="000000"/>
                </a:solidFill>
                <a:latin typeface="Alike"/>
                <a:ea typeface="Alike"/>
                <a:cs typeface="Alike"/>
                <a:sym typeface="Alike"/>
              </a:rPr>
              <a:t>F</a:t>
            </a:r>
            <a:r>
              <a:rPr lang="en-US" sz="1806">
                <a:solidFill>
                  <a:srgbClr val="000000"/>
                </a:solidFill>
                <a:latin typeface="Alike Bold"/>
                <a:ea typeface="Alike Bold"/>
                <a:cs typeface="Alike Bold"/>
                <a:sym typeface="Alike Bold"/>
              </a:rPr>
              <a:t>irebase (Authentication &amp; Cloud Functions)</a:t>
            </a:r>
          </a:p>
          <a:p>
            <a:pPr algn="just">
              <a:lnSpc>
                <a:spcPts val="2528"/>
              </a:lnSpc>
            </a:pPr>
            <a:r>
              <a:rPr lang="en-US" sz="1806">
                <a:solidFill>
                  <a:srgbClr val="000000"/>
                </a:solidFill>
                <a:latin typeface="Alike"/>
                <a:ea typeface="Alike"/>
                <a:cs typeface="Alike"/>
                <a:sym typeface="Alike"/>
              </a:rPr>
              <a:t>Firebase provides secure user authentication for login and registration. It can also be optionally used for cloud storage of pet images and real-time database service</a:t>
            </a:r>
          </a:p>
          <a:p>
            <a:pPr algn="just">
              <a:lnSpc>
                <a:spcPts val="2528"/>
              </a:lnSpc>
            </a:pPr>
            <a:endParaRPr lang="en-US" sz="1806">
              <a:solidFill>
                <a:srgbClr val="000000"/>
              </a:solidFill>
              <a:latin typeface="Alike"/>
              <a:ea typeface="Alike"/>
              <a:cs typeface="Alike"/>
              <a:sym typeface="Alike"/>
            </a:endParaRPr>
          </a:p>
          <a:p>
            <a:pPr algn="just">
              <a:lnSpc>
                <a:spcPts val="2528"/>
              </a:lnSpc>
            </a:pPr>
            <a:r>
              <a:rPr lang="en-US" sz="1806">
                <a:solidFill>
                  <a:srgbClr val="000000"/>
                </a:solidFill>
                <a:latin typeface="Alike Bold"/>
                <a:ea typeface="Alike Bold"/>
                <a:cs typeface="Alike Bold"/>
                <a:sym typeface="Alike Bold"/>
              </a:rPr>
              <a:t>Deployment (Firebase Hosting)</a:t>
            </a:r>
          </a:p>
          <a:p>
            <a:pPr algn="just">
              <a:lnSpc>
                <a:spcPts val="2528"/>
              </a:lnSpc>
            </a:pPr>
            <a:r>
              <a:rPr lang="en-US" sz="1806">
                <a:solidFill>
                  <a:srgbClr val="000000"/>
                </a:solidFill>
                <a:latin typeface="Alike"/>
                <a:ea typeface="Alike"/>
                <a:cs typeface="Alike"/>
                <a:sym typeface="Alike"/>
              </a:rPr>
              <a:t> The PetPals Network platform is deployed through Firebase Hosting, offering high performance, SSL security, and real-time scalability. This ensures seamless user access, quick load times, and a reliable experience across all devices.</a:t>
            </a:r>
          </a:p>
          <a:p>
            <a:pPr algn="just">
              <a:lnSpc>
                <a:spcPts val="2528"/>
              </a:lnSpc>
            </a:pPr>
            <a:endParaRPr lang="en-US" sz="1806">
              <a:solidFill>
                <a:srgbClr val="000000"/>
              </a:solidFill>
              <a:latin typeface="Alike"/>
              <a:ea typeface="Alike"/>
              <a:cs typeface="Alike"/>
              <a:sym typeface="Alike"/>
            </a:endParaRPr>
          </a:p>
          <a:p>
            <a:pPr algn="just">
              <a:lnSpc>
                <a:spcPts val="2528"/>
              </a:lnSpc>
            </a:pPr>
            <a:r>
              <a:rPr lang="en-US" sz="1806">
                <a:solidFill>
                  <a:srgbClr val="000000"/>
                </a:solidFill>
                <a:latin typeface="Alike Bold"/>
                <a:ea typeface="Alike Bold"/>
                <a:cs typeface="Alike Bold"/>
                <a:sym typeface="Alike Bold"/>
              </a:rPr>
              <a:t>GitHub (Version Control &amp; Collaboration)</a:t>
            </a:r>
          </a:p>
          <a:p>
            <a:pPr algn="just">
              <a:lnSpc>
                <a:spcPts val="2528"/>
              </a:lnSpc>
              <a:spcBef>
                <a:spcPct val="0"/>
              </a:spcBef>
            </a:pPr>
            <a:r>
              <a:rPr lang="en-US" sz="1806">
                <a:solidFill>
                  <a:srgbClr val="000000"/>
                </a:solidFill>
                <a:latin typeface="Alike"/>
                <a:ea typeface="Alike"/>
                <a:cs typeface="Alike"/>
                <a:sym typeface="Alike"/>
              </a:rPr>
              <a:t>GitHub is utilized for version control, enabling efficient collaboration, tracking changes, and maintaining a structured and updated codebase throughout the development cycle.</a:t>
            </a:r>
          </a:p>
          <a:p>
            <a:pPr algn="just">
              <a:lnSpc>
                <a:spcPts val="2528"/>
              </a:lnSpc>
              <a:spcBef>
                <a:spcPct val="0"/>
              </a:spcBef>
            </a:pPr>
            <a:endParaRPr lang="en-US" sz="1806">
              <a:solidFill>
                <a:srgbClr val="000000"/>
              </a:solidFill>
              <a:latin typeface="Alike"/>
              <a:ea typeface="Alike"/>
              <a:cs typeface="Alike"/>
              <a:sym typeface="Alike"/>
            </a:endParaRPr>
          </a:p>
        </p:txBody>
      </p:sp>
      <p:grpSp>
        <p:nvGrpSpPr>
          <p:cNvPr id="13" name="Group 13"/>
          <p:cNvGrpSpPr/>
          <p:nvPr/>
        </p:nvGrpSpPr>
        <p:grpSpPr>
          <a:xfrm>
            <a:off x="9315004" y="3372087"/>
            <a:ext cx="248728" cy="24872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p:spPr>
        </p:sp>
        <p:sp>
          <p:nvSpPr>
            <p:cNvPr id="15" name="TextBox 1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9315004" y="1798553"/>
            <a:ext cx="259084" cy="25908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p:spPr>
        </p:sp>
        <p:sp>
          <p:nvSpPr>
            <p:cNvPr id="18" name="TextBox 18"/>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9315004" y="4927389"/>
            <a:ext cx="259084" cy="259084"/>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9315004" y="6482691"/>
            <a:ext cx="259084" cy="259084"/>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p:spPr>
        </p:sp>
        <p:sp>
          <p:nvSpPr>
            <p:cNvPr id="24" name="TextBox 24"/>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9315004" y="8407310"/>
            <a:ext cx="259084" cy="259084"/>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3C8F"/>
            </a:solidFill>
          </p:spPr>
        </p:sp>
        <p:sp>
          <p:nvSpPr>
            <p:cNvPr id="27" name="TextBox 2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6343974" y="1556712"/>
            <a:ext cx="7278998" cy="811751"/>
          </a:xfrm>
          <a:prstGeom prst="rect">
            <a:avLst/>
          </a:prstGeom>
        </p:spPr>
        <p:txBody>
          <a:bodyPr lIns="0" tIns="0" rIns="0" bIns="0" rtlCol="0" anchor="t">
            <a:spAutoFit/>
          </a:bodyPr>
          <a:lstStyle/>
          <a:p>
            <a:pPr algn="ctr">
              <a:lnSpc>
                <a:spcPts val="6693"/>
              </a:lnSpc>
              <a:spcBef>
                <a:spcPct val="0"/>
              </a:spcBef>
            </a:pPr>
            <a:r>
              <a:rPr lang="en-US" sz="4780">
                <a:solidFill>
                  <a:srgbClr val="593C8F"/>
                </a:solidFill>
                <a:latin typeface="League Spartan"/>
                <a:ea typeface="League Spartan"/>
                <a:cs typeface="League Spartan"/>
                <a:sym typeface="League Spartan"/>
              </a:rPr>
              <a:t>RESULT</a:t>
            </a:r>
          </a:p>
        </p:txBody>
      </p:sp>
      <p:sp>
        <p:nvSpPr>
          <p:cNvPr id="4" name="AutoShape 4"/>
          <p:cNvSpPr/>
          <p:nvPr/>
        </p:nvSpPr>
        <p:spPr>
          <a:xfrm>
            <a:off x="8776378" y="2368463"/>
            <a:ext cx="2413989" cy="0"/>
          </a:xfrm>
          <a:prstGeom prst="line">
            <a:avLst/>
          </a:prstGeom>
          <a:ln w="38100" cap="flat">
            <a:solidFill>
              <a:srgbClr val="000000"/>
            </a:solidFill>
            <a:prstDash val="solid"/>
            <a:headEnd type="none" w="sm" len="sm"/>
            <a:tailEnd type="none" w="sm" len="sm"/>
          </a:ln>
        </p:spPr>
      </p:sp>
      <p:sp>
        <p:nvSpPr>
          <p:cNvPr id="5" name="TextBox 5"/>
          <p:cNvSpPr txBox="1"/>
          <p:nvPr/>
        </p:nvSpPr>
        <p:spPr>
          <a:xfrm>
            <a:off x="4792881" y="2749608"/>
            <a:ext cx="11116027" cy="6250495"/>
          </a:xfrm>
          <a:prstGeom prst="rect">
            <a:avLst/>
          </a:prstGeom>
        </p:spPr>
        <p:txBody>
          <a:bodyPr lIns="0" tIns="0" rIns="0" bIns="0" rtlCol="0" anchor="t">
            <a:spAutoFit/>
          </a:bodyPr>
          <a:lstStyle/>
          <a:p>
            <a:pPr algn="just">
              <a:lnSpc>
                <a:spcPts val="3559"/>
              </a:lnSpc>
            </a:pPr>
            <a:r>
              <a:rPr lang="en-US" sz="2542">
                <a:solidFill>
                  <a:srgbClr val="000000"/>
                </a:solidFill>
                <a:latin typeface="Alike"/>
                <a:ea typeface="Alike"/>
                <a:cs typeface="Alike"/>
                <a:sym typeface="Alike"/>
              </a:rPr>
              <a:t>The development of the PetPals Network successfully achieved its primary objectives of integrating pet adoption, healthcare management, and pet product commerce into a unified platform. Users can easily browse available pets, access healthcare services, purchase pet-related products, and schedule veterinary consultations through an intuitive and responsive interface. The adoption of React.js for the frontend ensured smooth navigation and dynamic user interactions, while MySQL provided a stable and scalable backend to manage all user, pet, and product data efficiently. Secure authentication through Firebase enhanced platform reliability. The deployed system demonstrated strong performance, real-time updates, and a high level of user engagement, effectively bridging the gap between pet seekers, service providers, and veterinarians. Overall, the platform offers a seamless, efficient, and comprehensive digital ecosystem for pet enthusiasts.</a:t>
            </a:r>
          </a:p>
          <a:p>
            <a:pPr algn="just">
              <a:lnSpc>
                <a:spcPts val="3559"/>
              </a:lnSpc>
              <a:spcBef>
                <a:spcPct val="0"/>
              </a:spcBef>
            </a:pPr>
            <a:endParaRPr lang="en-US" sz="2542">
              <a:solidFill>
                <a:srgbClr val="000000"/>
              </a:solidFill>
              <a:latin typeface="Alike"/>
              <a:ea typeface="Alike"/>
              <a:cs typeface="Alike"/>
              <a:sym typeface="Alike"/>
            </a:endParaRPr>
          </a:p>
        </p:txBody>
      </p:sp>
      <p:grpSp>
        <p:nvGrpSpPr>
          <p:cNvPr id="6" name="Group 6"/>
          <p:cNvGrpSpPr/>
          <p:nvPr/>
        </p:nvGrpSpPr>
        <p:grpSpPr>
          <a:xfrm>
            <a:off x="0" y="0"/>
            <a:ext cx="3521382" cy="10287000"/>
            <a:chOff x="0" y="0"/>
            <a:chExt cx="927442" cy="2709333"/>
          </a:xfrm>
        </p:grpSpPr>
        <p:sp>
          <p:nvSpPr>
            <p:cNvPr id="7" name="Freeform 7"/>
            <p:cNvSpPr/>
            <p:nvPr/>
          </p:nvSpPr>
          <p:spPr>
            <a:xfrm>
              <a:off x="0" y="0"/>
              <a:ext cx="927442" cy="2709333"/>
            </a:xfrm>
            <a:custGeom>
              <a:avLst/>
              <a:gdLst/>
              <a:ahLst/>
              <a:cxnLst/>
              <a:rect l="l" t="t" r="r" b="b"/>
              <a:pathLst>
                <a:path w="927442" h="2709333">
                  <a:moveTo>
                    <a:pt x="0" y="0"/>
                  </a:moveTo>
                  <a:lnTo>
                    <a:pt x="927442" y="0"/>
                  </a:lnTo>
                  <a:lnTo>
                    <a:pt x="927442" y="2709333"/>
                  </a:lnTo>
                  <a:lnTo>
                    <a:pt x="0" y="2709333"/>
                  </a:lnTo>
                  <a:close/>
                </a:path>
              </a:pathLst>
            </a:custGeom>
            <a:solidFill>
              <a:srgbClr val="593C8F"/>
            </a:solidFill>
          </p:spPr>
        </p:sp>
        <p:sp>
          <p:nvSpPr>
            <p:cNvPr id="8" name="TextBox 8"/>
            <p:cNvSpPr txBox="1"/>
            <p:nvPr/>
          </p:nvSpPr>
          <p:spPr>
            <a:xfrm>
              <a:off x="0" y="-47625"/>
              <a:ext cx="927442" cy="2756958"/>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9941"/>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8700" y="4719622"/>
            <a:ext cx="3924300" cy="807913"/>
          </a:xfrm>
          <a:prstGeom prst="rect">
            <a:avLst/>
          </a:prstGeom>
        </p:spPr>
        <p:txBody>
          <a:bodyPr wrap="square" lIns="0" tIns="0" rIns="0" bIns="0" rtlCol="0" anchor="t">
            <a:spAutoFit/>
          </a:bodyPr>
          <a:lstStyle/>
          <a:p>
            <a:pPr algn="l">
              <a:lnSpc>
                <a:spcPts val="6298"/>
              </a:lnSpc>
              <a:spcBef>
                <a:spcPct val="0"/>
              </a:spcBef>
            </a:pPr>
            <a:r>
              <a:rPr lang="en-US" sz="4498" dirty="0">
                <a:solidFill>
                  <a:srgbClr val="593C8F"/>
                </a:solidFill>
                <a:latin typeface="League Spartan"/>
                <a:ea typeface="League Spartan"/>
                <a:cs typeface="League Spartan"/>
                <a:sym typeface="League Spartan"/>
              </a:rPr>
              <a:t>REFERENCES</a:t>
            </a:r>
          </a:p>
        </p:txBody>
      </p:sp>
      <p:sp>
        <p:nvSpPr>
          <p:cNvPr id="4" name="AutoShape 4"/>
          <p:cNvSpPr/>
          <p:nvPr/>
        </p:nvSpPr>
        <p:spPr>
          <a:xfrm flipV="1">
            <a:off x="1028796" y="5500703"/>
            <a:ext cx="3774244" cy="1905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5401923" y="1028700"/>
            <a:ext cx="297452" cy="8229600"/>
            <a:chOff x="0" y="0"/>
            <a:chExt cx="78341" cy="2167467"/>
          </a:xfrm>
        </p:grpSpPr>
        <p:sp>
          <p:nvSpPr>
            <p:cNvPr id="6" name="Freeform 6"/>
            <p:cNvSpPr/>
            <p:nvPr/>
          </p:nvSpPr>
          <p:spPr>
            <a:xfrm>
              <a:off x="0" y="0"/>
              <a:ext cx="78341" cy="2167467"/>
            </a:xfrm>
            <a:custGeom>
              <a:avLst/>
              <a:gdLst/>
              <a:ahLst/>
              <a:cxnLst/>
              <a:rect l="l" t="t" r="r" b="b"/>
              <a:pathLst>
                <a:path w="78341" h="2167467">
                  <a:moveTo>
                    <a:pt x="0" y="0"/>
                  </a:moveTo>
                  <a:lnTo>
                    <a:pt x="78341" y="0"/>
                  </a:lnTo>
                  <a:lnTo>
                    <a:pt x="78341" y="2167467"/>
                  </a:lnTo>
                  <a:lnTo>
                    <a:pt x="0" y="2167467"/>
                  </a:lnTo>
                  <a:close/>
                </a:path>
              </a:pathLst>
            </a:custGeom>
            <a:solidFill>
              <a:srgbClr val="593C8F"/>
            </a:solidFill>
          </p:spPr>
        </p:sp>
        <p:sp>
          <p:nvSpPr>
            <p:cNvPr id="7" name="TextBox 7"/>
            <p:cNvSpPr txBox="1"/>
            <p:nvPr/>
          </p:nvSpPr>
          <p:spPr>
            <a:xfrm>
              <a:off x="0" y="-47625"/>
              <a:ext cx="78341" cy="2215092"/>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6298161" y="1330968"/>
            <a:ext cx="11336916" cy="7586964"/>
          </a:xfrm>
          <a:prstGeom prst="rect">
            <a:avLst/>
          </a:prstGeom>
        </p:spPr>
        <p:txBody>
          <a:bodyPr lIns="0" tIns="0" rIns="0" bIns="0" rtlCol="0" anchor="t">
            <a:spAutoFit/>
          </a:bodyPr>
          <a:lstStyle/>
          <a:p>
            <a:pPr algn="just">
              <a:lnSpc>
                <a:spcPts val="2870"/>
              </a:lnSpc>
            </a:pPr>
            <a:r>
              <a:rPr lang="en-US" sz="2050">
                <a:solidFill>
                  <a:srgbClr val="040606"/>
                </a:solidFill>
                <a:latin typeface="Alike Bold"/>
                <a:ea typeface="Alike Bold"/>
                <a:cs typeface="Alike Bold"/>
                <a:sym typeface="Alike Bold"/>
              </a:rPr>
              <a:t>[1].</a:t>
            </a:r>
            <a:r>
              <a:rPr lang="en-US" sz="2050">
                <a:solidFill>
                  <a:srgbClr val="040606"/>
                </a:solidFill>
                <a:latin typeface="Alike"/>
                <a:ea typeface="Alike"/>
                <a:cs typeface="Alike"/>
                <a:sym typeface="Alike"/>
              </a:rPr>
              <a:t> A. Joshi, R. Kapadia,</a:t>
            </a:r>
          </a:p>
          <a:p>
            <a:pPr algn="just">
              <a:lnSpc>
                <a:spcPts val="2870"/>
              </a:lnSpc>
            </a:pPr>
            <a:r>
              <a:rPr lang="en-US" sz="2050">
                <a:solidFill>
                  <a:srgbClr val="040606"/>
                </a:solidFill>
                <a:latin typeface="Alike Bold"/>
                <a:ea typeface="Alike Bold"/>
                <a:cs typeface="Alike Bold"/>
                <a:sym typeface="Alike Bold"/>
              </a:rPr>
              <a:t>"Design and Development of an Online Pet Portal Using React.js and Firebase",</a:t>
            </a:r>
          </a:p>
          <a:p>
            <a:pPr algn="just">
              <a:lnSpc>
                <a:spcPts val="2870"/>
              </a:lnSpc>
            </a:pPr>
            <a:r>
              <a:rPr lang="en-US" sz="2050">
                <a:solidFill>
                  <a:srgbClr val="040606"/>
                </a:solidFill>
                <a:latin typeface="Alike"/>
                <a:ea typeface="Alike"/>
                <a:cs typeface="Alike"/>
                <a:sym typeface="Alike"/>
              </a:rPr>
              <a:t>International Journal of Emerging Technologies in Engineering Research, 2022.</a:t>
            </a:r>
          </a:p>
          <a:p>
            <a:pPr algn="just">
              <a:lnSpc>
                <a:spcPts val="2870"/>
              </a:lnSpc>
            </a:pPr>
            <a:endParaRPr lang="en-US" sz="2050">
              <a:solidFill>
                <a:srgbClr val="040606"/>
              </a:solidFill>
              <a:latin typeface="Alike"/>
              <a:ea typeface="Alike"/>
              <a:cs typeface="Alike"/>
              <a:sym typeface="Alike"/>
            </a:endParaRPr>
          </a:p>
          <a:p>
            <a:pPr algn="just">
              <a:lnSpc>
                <a:spcPts val="2870"/>
              </a:lnSpc>
            </a:pPr>
            <a:r>
              <a:rPr lang="en-US" sz="2050">
                <a:solidFill>
                  <a:srgbClr val="040606"/>
                </a:solidFill>
                <a:latin typeface="Alike Bold"/>
                <a:ea typeface="Alike Bold"/>
                <a:cs typeface="Alike Bold"/>
                <a:sym typeface="Alike Bold"/>
              </a:rPr>
              <a:t>[2]. </a:t>
            </a:r>
            <a:r>
              <a:rPr lang="en-US" sz="2050">
                <a:solidFill>
                  <a:srgbClr val="040606"/>
                </a:solidFill>
                <a:latin typeface="Alike"/>
                <a:ea typeface="Alike"/>
                <a:cs typeface="Alike"/>
                <a:sym typeface="Alike"/>
              </a:rPr>
              <a:t>A. N. Prathamesh, R. K. Radhika,</a:t>
            </a:r>
          </a:p>
          <a:p>
            <a:pPr algn="just">
              <a:lnSpc>
                <a:spcPts val="2870"/>
              </a:lnSpc>
            </a:pPr>
            <a:r>
              <a:rPr lang="en-US" sz="2050">
                <a:solidFill>
                  <a:srgbClr val="040606"/>
                </a:solidFill>
                <a:latin typeface="Alike Bold"/>
                <a:ea typeface="Alike Bold"/>
                <a:cs typeface="Alike Bold"/>
                <a:sym typeface="Alike Bold"/>
              </a:rPr>
              <a:t>"Smart Pet Healthcare Monitoring System using IoT",</a:t>
            </a:r>
          </a:p>
          <a:p>
            <a:pPr algn="just">
              <a:lnSpc>
                <a:spcPts val="2870"/>
              </a:lnSpc>
            </a:pPr>
            <a:r>
              <a:rPr lang="en-US" sz="2050">
                <a:solidFill>
                  <a:srgbClr val="040606"/>
                </a:solidFill>
                <a:latin typeface="Alike"/>
                <a:ea typeface="Alike"/>
                <a:cs typeface="Alike"/>
                <a:sym typeface="Alike"/>
              </a:rPr>
              <a:t>IEEE International Conference on Smart Technologies and Management, 2020.</a:t>
            </a:r>
          </a:p>
          <a:p>
            <a:pPr algn="just">
              <a:lnSpc>
                <a:spcPts val="2870"/>
              </a:lnSpc>
            </a:pPr>
            <a:endParaRPr lang="en-US" sz="2050">
              <a:solidFill>
                <a:srgbClr val="040606"/>
              </a:solidFill>
              <a:latin typeface="Alike"/>
              <a:ea typeface="Alike"/>
              <a:cs typeface="Alike"/>
              <a:sym typeface="Alike"/>
            </a:endParaRPr>
          </a:p>
          <a:p>
            <a:pPr algn="just">
              <a:lnSpc>
                <a:spcPts val="2870"/>
              </a:lnSpc>
            </a:pPr>
            <a:r>
              <a:rPr lang="en-US" sz="2050">
                <a:solidFill>
                  <a:srgbClr val="040606"/>
                </a:solidFill>
                <a:latin typeface="Alike Bold"/>
                <a:ea typeface="Alike Bold"/>
                <a:cs typeface="Alike Bold"/>
                <a:sym typeface="Alike Bold"/>
              </a:rPr>
              <a:t>[3]. </a:t>
            </a:r>
            <a:r>
              <a:rPr lang="en-US" sz="2050">
                <a:solidFill>
                  <a:srgbClr val="040606"/>
                </a:solidFill>
                <a:latin typeface="Alike"/>
                <a:ea typeface="Alike"/>
                <a:cs typeface="Alike"/>
                <a:sym typeface="Alike"/>
              </a:rPr>
              <a:t>Ankit Jain, Neha Mehta,</a:t>
            </a:r>
          </a:p>
          <a:p>
            <a:pPr algn="just">
              <a:lnSpc>
                <a:spcPts val="2870"/>
              </a:lnSpc>
            </a:pPr>
            <a:r>
              <a:rPr lang="en-US" sz="2050">
                <a:solidFill>
                  <a:srgbClr val="040606"/>
                </a:solidFill>
                <a:latin typeface="Alike Bold"/>
                <a:ea typeface="Alike Bold"/>
                <a:cs typeface="Alike Bold"/>
                <a:sym typeface="Alike Bold"/>
              </a:rPr>
              <a:t>"Development of an Online Pet Store Using MERN Stack",</a:t>
            </a:r>
          </a:p>
          <a:p>
            <a:pPr algn="just">
              <a:lnSpc>
                <a:spcPts val="2870"/>
              </a:lnSpc>
            </a:pPr>
            <a:r>
              <a:rPr lang="en-US" sz="2050">
                <a:solidFill>
                  <a:srgbClr val="040606"/>
                </a:solidFill>
                <a:latin typeface="Alike"/>
                <a:ea typeface="Alike"/>
                <a:cs typeface="Alike"/>
                <a:sym typeface="Alike"/>
              </a:rPr>
              <a:t>International Journal of Scientific Research in Computer Science, 2021.</a:t>
            </a:r>
          </a:p>
          <a:p>
            <a:pPr algn="just">
              <a:lnSpc>
                <a:spcPts val="2870"/>
              </a:lnSpc>
            </a:pPr>
            <a:endParaRPr lang="en-US" sz="2050">
              <a:solidFill>
                <a:srgbClr val="040606"/>
              </a:solidFill>
              <a:latin typeface="Alike"/>
              <a:ea typeface="Alike"/>
              <a:cs typeface="Alike"/>
              <a:sym typeface="Alike"/>
            </a:endParaRPr>
          </a:p>
          <a:p>
            <a:pPr algn="just">
              <a:lnSpc>
                <a:spcPts val="2870"/>
              </a:lnSpc>
            </a:pPr>
            <a:r>
              <a:rPr lang="en-US" sz="2050">
                <a:solidFill>
                  <a:srgbClr val="040606"/>
                </a:solidFill>
                <a:latin typeface="Alike Bold"/>
                <a:ea typeface="Alike Bold"/>
                <a:cs typeface="Alike Bold"/>
                <a:sym typeface="Alike Bold"/>
              </a:rPr>
              <a:t>[4]. </a:t>
            </a:r>
            <a:r>
              <a:rPr lang="en-US" sz="2050">
                <a:solidFill>
                  <a:srgbClr val="040606"/>
                </a:solidFill>
                <a:latin typeface="Alike"/>
                <a:ea typeface="Alike"/>
                <a:cs typeface="Alike"/>
                <a:sym typeface="Alike"/>
              </a:rPr>
              <a:t>D. Menon, V. Suresh,</a:t>
            </a:r>
          </a:p>
          <a:p>
            <a:pPr algn="just">
              <a:lnSpc>
                <a:spcPts val="2870"/>
              </a:lnSpc>
            </a:pPr>
            <a:r>
              <a:rPr lang="en-US" sz="2050">
                <a:solidFill>
                  <a:srgbClr val="040606"/>
                </a:solidFill>
                <a:latin typeface="Alike Bold"/>
                <a:ea typeface="Alike Bold"/>
                <a:cs typeface="Alike Bold"/>
                <a:sym typeface="Alike Bold"/>
              </a:rPr>
              <a:t>"Blockchain-Enabled Secure Pet Adoption Registry",</a:t>
            </a:r>
          </a:p>
          <a:p>
            <a:pPr algn="just">
              <a:lnSpc>
                <a:spcPts val="2870"/>
              </a:lnSpc>
            </a:pPr>
            <a:r>
              <a:rPr lang="en-US" sz="2050">
                <a:solidFill>
                  <a:srgbClr val="040606"/>
                </a:solidFill>
                <a:latin typeface="Alike"/>
                <a:ea typeface="Alike"/>
                <a:cs typeface="Alike"/>
                <a:sym typeface="Alike"/>
              </a:rPr>
              <a:t>IEEE Access, 2023.</a:t>
            </a:r>
          </a:p>
          <a:p>
            <a:pPr algn="just">
              <a:lnSpc>
                <a:spcPts val="2870"/>
              </a:lnSpc>
            </a:pPr>
            <a:endParaRPr lang="en-US" sz="2050">
              <a:solidFill>
                <a:srgbClr val="040606"/>
              </a:solidFill>
              <a:latin typeface="Alike"/>
              <a:ea typeface="Alike"/>
              <a:cs typeface="Alike"/>
              <a:sym typeface="Alike"/>
            </a:endParaRPr>
          </a:p>
          <a:p>
            <a:pPr algn="just">
              <a:lnSpc>
                <a:spcPts val="2870"/>
              </a:lnSpc>
            </a:pPr>
            <a:r>
              <a:rPr lang="en-US" sz="2050">
                <a:solidFill>
                  <a:srgbClr val="040606"/>
                </a:solidFill>
                <a:latin typeface="Alike Bold"/>
                <a:ea typeface="Alike Bold"/>
                <a:cs typeface="Alike Bold"/>
                <a:sym typeface="Alike Bold"/>
              </a:rPr>
              <a:t>[5]. </a:t>
            </a:r>
            <a:r>
              <a:rPr lang="en-US" sz="2050">
                <a:solidFill>
                  <a:srgbClr val="040606"/>
                </a:solidFill>
                <a:latin typeface="Alike"/>
                <a:ea typeface="Alike"/>
                <a:cs typeface="Alike"/>
                <a:sym typeface="Alike"/>
              </a:rPr>
              <a:t>Hina Gull, Asma A. Alharbi, Lama A. Alahmari, Roaa S. Alghamdi, Salma S. Nasser, Samar S. Alqahtani,</a:t>
            </a:r>
          </a:p>
          <a:p>
            <a:pPr algn="just">
              <a:lnSpc>
                <a:spcPts val="2870"/>
              </a:lnSpc>
            </a:pPr>
            <a:r>
              <a:rPr lang="en-US" sz="2050">
                <a:solidFill>
                  <a:srgbClr val="040606"/>
                </a:solidFill>
                <a:latin typeface="Alike Bold"/>
                <a:ea typeface="Alike Bold"/>
                <a:cs typeface="Alike Bold"/>
                <a:sym typeface="Alike Bold"/>
              </a:rPr>
              <a:t>"Vet the Pet: Design of an Intelligent Health Prediction System and Health Care Application for Furry Friends in Saudi Arabia",</a:t>
            </a:r>
          </a:p>
          <a:p>
            <a:pPr algn="just">
              <a:lnSpc>
                <a:spcPts val="2870"/>
              </a:lnSpc>
            </a:pPr>
            <a:r>
              <a:rPr lang="en-US" sz="2050">
                <a:solidFill>
                  <a:srgbClr val="040606"/>
                </a:solidFill>
                <a:latin typeface="Alike"/>
                <a:ea typeface="Alike"/>
                <a:cs typeface="Alike"/>
                <a:sym typeface="Alike"/>
              </a:rPr>
              <a:t>IEEE, 2021.</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8700" y="4988392"/>
            <a:ext cx="4957463" cy="1499939"/>
          </a:xfrm>
          <a:prstGeom prst="rect">
            <a:avLst/>
          </a:prstGeom>
        </p:spPr>
        <p:txBody>
          <a:bodyPr lIns="0" tIns="0" rIns="0" bIns="0" rtlCol="0" anchor="t">
            <a:spAutoFit/>
          </a:bodyPr>
          <a:lstStyle/>
          <a:p>
            <a:pPr algn="l">
              <a:lnSpc>
                <a:spcPts val="6018"/>
              </a:lnSpc>
            </a:pPr>
            <a:r>
              <a:rPr lang="en-US" sz="4298">
                <a:solidFill>
                  <a:srgbClr val="593C8F"/>
                </a:solidFill>
                <a:latin typeface="League Spartan"/>
                <a:ea typeface="League Spartan"/>
                <a:cs typeface="League Spartan"/>
                <a:sym typeface="League Spartan"/>
              </a:rPr>
              <a:t>PUBLICATION</a:t>
            </a:r>
          </a:p>
          <a:p>
            <a:pPr algn="l">
              <a:lnSpc>
                <a:spcPts val="6018"/>
              </a:lnSpc>
              <a:spcBef>
                <a:spcPct val="0"/>
              </a:spcBef>
            </a:pPr>
            <a:r>
              <a:rPr lang="en-US" sz="4298">
                <a:solidFill>
                  <a:srgbClr val="593C8F"/>
                </a:solidFill>
                <a:latin typeface="League Spartan"/>
                <a:ea typeface="League Spartan"/>
                <a:cs typeface="League Spartan"/>
                <a:sym typeface="League Spartan"/>
              </a:rPr>
              <a:t>DETAILS</a:t>
            </a:r>
          </a:p>
        </p:txBody>
      </p:sp>
      <p:sp>
        <p:nvSpPr>
          <p:cNvPr id="4" name="AutoShape 4"/>
          <p:cNvSpPr/>
          <p:nvPr/>
        </p:nvSpPr>
        <p:spPr>
          <a:xfrm flipV="1">
            <a:off x="1029771" y="6545480"/>
            <a:ext cx="3774244" cy="19050"/>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5629255" y="2571750"/>
            <a:ext cx="290233" cy="5143500"/>
            <a:chOff x="0" y="0"/>
            <a:chExt cx="76440" cy="1354667"/>
          </a:xfrm>
        </p:grpSpPr>
        <p:sp>
          <p:nvSpPr>
            <p:cNvPr id="6" name="Freeform 6"/>
            <p:cNvSpPr/>
            <p:nvPr/>
          </p:nvSpPr>
          <p:spPr>
            <a:xfrm>
              <a:off x="0" y="0"/>
              <a:ext cx="76440" cy="1354667"/>
            </a:xfrm>
            <a:custGeom>
              <a:avLst/>
              <a:gdLst/>
              <a:ahLst/>
              <a:cxnLst/>
              <a:rect l="l" t="t" r="r" b="b"/>
              <a:pathLst>
                <a:path w="76440" h="1354667">
                  <a:moveTo>
                    <a:pt x="0" y="0"/>
                  </a:moveTo>
                  <a:lnTo>
                    <a:pt x="76440" y="0"/>
                  </a:lnTo>
                  <a:lnTo>
                    <a:pt x="76440" y="1354667"/>
                  </a:lnTo>
                  <a:lnTo>
                    <a:pt x="0" y="1354667"/>
                  </a:lnTo>
                  <a:close/>
                </a:path>
              </a:pathLst>
            </a:custGeom>
            <a:solidFill>
              <a:srgbClr val="593C8F"/>
            </a:solidFill>
          </p:spPr>
        </p:sp>
        <p:sp>
          <p:nvSpPr>
            <p:cNvPr id="7" name="TextBox 7"/>
            <p:cNvSpPr txBox="1"/>
            <p:nvPr/>
          </p:nvSpPr>
          <p:spPr>
            <a:xfrm>
              <a:off x="0" y="-47625"/>
              <a:ext cx="76440" cy="1402292"/>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028700" y="4411284"/>
            <a:ext cx="3255770" cy="624732"/>
          </a:xfrm>
          <a:prstGeom prst="rect">
            <a:avLst/>
          </a:prstGeom>
        </p:spPr>
        <p:txBody>
          <a:bodyPr lIns="0" tIns="0" rIns="0" bIns="0" rtlCol="0" anchor="t">
            <a:spAutoFit/>
          </a:bodyPr>
          <a:lstStyle/>
          <a:p>
            <a:pPr algn="l">
              <a:lnSpc>
                <a:spcPts val="4940"/>
              </a:lnSpc>
              <a:spcBef>
                <a:spcPct val="0"/>
              </a:spcBef>
            </a:pPr>
            <a:r>
              <a:rPr lang="en-US" sz="3529">
                <a:solidFill>
                  <a:srgbClr val="000000"/>
                </a:solidFill>
                <a:latin typeface="Poppins"/>
                <a:ea typeface="Poppins"/>
                <a:cs typeface="Poppins"/>
                <a:sym typeface="Poppins"/>
              </a:rPr>
              <a:t>JOURNAL</a:t>
            </a:r>
          </a:p>
        </p:txBody>
      </p:sp>
      <p:sp>
        <p:nvSpPr>
          <p:cNvPr id="9" name="TextBox 9"/>
          <p:cNvSpPr txBox="1"/>
          <p:nvPr/>
        </p:nvSpPr>
        <p:spPr>
          <a:xfrm>
            <a:off x="6814838" y="4449384"/>
            <a:ext cx="10247292" cy="2971165"/>
          </a:xfrm>
          <a:prstGeom prst="rect">
            <a:avLst/>
          </a:prstGeom>
        </p:spPr>
        <p:txBody>
          <a:bodyPr lIns="0" tIns="0" rIns="0" bIns="0" rtlCol="0" anchor="t">
            <a:spAutoFit/>
          </a:bodyPr>
          <a:lstStyle/>
          <a:p>
            <a:pPr marL="734059" lvl="1" indent="-367030" algn="just">
              <a:lnSpc>
                <a:spcPts val="4759"/>
              </a:lnSpc>
              <a:buFont typeface="Arial"/>
              <a:buChar char="•"/>
            </a:pPr>
            <a:r>
              <a:rPr lang="en-US" sz="3399">
                <a:solidFill>
                  <a:srgbClr val="000000"/>
                </a:solidFill>
                <a:latin typeface="Alike Bold"/>
                <a:ea typeface="Alike Bold"/>
                <a:cs typeface="Alike Bold"/>
                <a:sym typeface="Alike Bold"/>
              </a:rPr>
              <a:t>Journal Name : </a:t>
            </a:r>
            <a:r>
              <a:rPr lang="en-US" sz="3399">
                <a:solidFill>
                  <a:srgbClr val="000000"/>
                </a:solidFill>
                <a:latin typeface="Alike"/>
                <a:ea typeface="Alike"/>
                <a:cs typeface="Alike"/>
                <a:sym typeface="Alike"/>
              </a:rPr>
              <a:t>International Journal of Research in Engineering and Management (IJSREM)</a:t>
            </a:r>
          </a:p>
          <a:p>
            <a:pPr marL="734059" lvl="1" indent="-367030" algn="just">
              <a:lnSpc>
                <a:spcPts val="4759"/>
              </a:lnSpc>
              <a:buFont typeface="Arial"/>
              <a:buChar char="•"/>
            </a:pPr>
            <a:r>
              <a:rPr lang="en-US" sz="3399">
                <a:solidFill>
                  <a:srgbClr val="000000"/>
                </a:solidFill>
                <a:latin typeface="Alike Bold"/>
                <a:ea typeface="Alike Bold"/>
                <a:cs typeface="Alike Bold"/>
                <a:sym typeface="Alike Bold"/>
              </a:rPr>
              <a:t>Journal Number :</a:t>
            </a:r>
            <a:r>
              <a:rPr lang="en-US" sz="3399">
                <a:solidFill>
                  <a:srgbClr val="000000"/>
                </a:solidFill>
                <a:latin typeface="Alike"/>
                <a:ea typeface="Alike"/>
                <a:cs typeface="Alike"/>
                <a:sym typeface="Alike"/>
              </a:rPr>
              <a:t> ISSN 2582-3930</a:t>
            </a:r>
          </a:p>
          <a:p>
            <a:pPr marL="734059" lvl="1" indent="-367030" algn="just">
              <a:lnSpc>
                <a:spcPts val="4759"/>
              </a:lnSpc>
              <a:buFont typeface="Arial"/>
              <a:buChar char="•"/>
            </a:pPr>
            <a:r>
              <a:rPr lang="en-US" sz="3399">
                <a:solidFill>
                  <a:srgbClr val="000000"/>
                </a:solidFill>
                <a:latin typeface="Alike Bold"/>
                <a:ea typeface="Alike Bold"/>
                <a:cs typeface="Alike Bold"/>
                <a:sym typeface="Alike Bold"/>
              </a:rPr>
              <a:t>Volume : </a:t>
            </a:r>
            <a:r>
              <a:rPr lang="en-US" sz="3399">
                <a:solidFill>
                  <a:srgbClr val="000000"/>
                </a:solidFill>
                <a:latin typeface="Alike"/>
                <a:ea typeface="Alike"/>
                <a:cs typeface="Alike"/>
                <a:sym typeface="Alike"/>
              </a:rPr>
              <a:t>09 </a:t>
            </a:r>
            <a:r>
              <a:rPr lang="en-US" sz="3399">
                <a:solidFill>
                  <a:srgbClr val="000000"/>
                </a:solidFill>
                <a:latin typeface="Alike Bold"/>
                <a:ea typeface="Alike Bold"/>
                <a:cs typeface="Alike Bold"/>
                <a:sym typeface="Alike Bold"/>
              </a:rPr>
              <a:t>Issue :</a:t>
            </a:r>
            <a:r>
              <a:rPr lang="en-US" sz="3399">
                <a:solidFill>
                  <a:srgbClr val="000000"/>
                </a:solidFill>
                <a:latin typeface="Alike"/>
                <a:ea typeface="Alike"/>
                <a:cs typeface="Alike"/>
                <a:sym typeface="Alike"/>
              </a:rPr>
              <a:t> 04</a:t>
            </a:r>
          </a:p>
          <a:p>
            <a:pPr algn="just">
              <a:lnSpc>
                <a:spcPts val="4759"/>
              </a:lnSpc>
            </a:pPr>
            <a:endParaRPr lang="en-US" sz="3399">
              <a:solidFill>
                <a:srgbClr val="000000"/>
              </a:solidFill>
              <a:latin typeface="Alike"/>
              <a:ea typeface="Alike"/>
              <a:cs typeface="Alike"/>
              <a:sym typeface="Alike"/>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4532123"/>
            <a:ext cx="18288000" cy="5754877"/>
            <a:chOff x="0" y="0"/>
            <a:chExt cx="4816593" cy="1515688"/>
          </a:xfrm>
        </p:grpSpPr>
        <p:sp>
          <p:nvSpPr>
            <p:cNvPr id="3" name="Freeform 3"/>
            <p:cNvSpPr/>
            <p:nvPr/>
          </p:nvSpPr>
          <p:spPr>
            <a:xfrm>
              <a:off x="0" y="0"/>
              <a:ext cx="4816592" cy="1515688"/>
            </a:xfrm>
            <a:custGeom>
              <a:avLst/>
              <a:gdLst/>
              <a:ahLst/>
              <a:cxnLst/>
              <a:rect l="l" t="t" r="r" b="b"/>
              <a:pathLst>
                <a:path w="4816592" h="1515688">
                  <a:moveTo>
                    <a:pt x="0" y="0"/>
                  </a:moveTo>
                  <a:lnTo>
                    <a:pt x="4816592" y="0"/>
                  </a:lnTo>
                  <a:lnTo>
                    <a:pt x="4816592" y="1515688"/>
                  </a:lnTo>
                  <a:lnTo>
                    <a:pt x="0" y="1515688"/>
                  </a:lnTo>
                  <a:close/>
                </a:path>
              </a:pathLst>
            </a:custGeom>
            <a:solidFill>
              <a:srgbClr val="FFFFFF">
                <a:alpha val="90980"/>
              </a:srgbClr>
            </a:solidFill>
          </p:spPr>
        </p:sp>
        <p:sp>
          <p:nvSpPr>
            <p:cNvPr id="4" name="TextBox 4"/>
            <p:cNvSpPr txBox="1"/>
            <p:nvPr/>
          </p:nvSpPr>
          <p:spPr>
            <a:xfrm>
              <a:off x="0" y="-47625"/>
              <a:ext cx="4816593" cy="156331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4072171" y="3768345"/>
            <a:ext cx="10143658" cy="1375155"/>
          </a:xfrm>
          <a:prstGeom prst="rect">
            <a:avLst/>
          </a:prstGeom>
        </p:spPr>
        <p:txBody>
          <a:bodyPr lIns="0" tIns="0" rIns="0" bIns="0" rtlCol="0" anchor="t">
            <a:spAutoFit/>
          </a:bodyPr>
          <a:lstStyle/>
          <a:p>
            <a:pPr algn="ctr">
              <a:lnSpc>
                <a:spcPts val="11272"/>
              </a:lnSpc>
              <a:spcBef>
                <a:spcPct val="0"/>
              </a:spcBef>
            </a:pPr>
            <a:r>
              <a:rPr lang="en-US" sz="8051">
                <a:solidFill>
                  <a:srgbClr val="593C8F"/>
                </a:solidFill>
                <a:latin typeface="League Spartan"/>
                <a:ea typeface="League Spartan"/>
                <a:cs typeface="League Spartan"/>
                <a:sym typeface="League Spartan"/>
              </a:rPr>
              <a:t>THANK YOU</a:t>
            </a:r>
          </a:p>
        </p:txBody>
      </p:sp>
      <p:sp>
        <p:nvSpPr>
          <p:cNvPr id="6" name="AutoShape 6"/>
          <p:cNvSpPr/>
          <p:nvPr/>
        </p:nvSpPr>
        <p:spPr>
          <a:xfrm>
            <a:off x="6146613" y="5124450"/>
            <a:ext cx="6212494" cy="0"/>
          </a:xfrm>
          <a:prstGeom prst="line">
            <a:avLst/>
          </a:prstGeom>
          <a:ln w="38100" cap="flat">
            <a:solidFill>
              <a:srgbClr val="000000"/>
            </a:solidFill>
            <a:prstDash val="solid"/>
            <a:headEnd type="none" w="sm" len="sm"/>
            <a:tailEnd type="none" w="sm" len="sm"/>
          </a:ln>
        </p:spPr>
      </p:sp>
      <p:grpSp>
        <p:nvGrpSpPr>
          <p:cNvPr id="7" name="Group 7"/>
          <p:cNvGrpSpPr/>
          <p:nvPr/>
        </p:nvGrpSpPr>
        <p:grpSpPr>
          <a:xfrm>
            <a:off x="0" y="0"/>
            <a:ext cx="4072171" cy="10287000"/>
            <a:chOff x="0" y="0"/>
            <a:chExt cx="1072506" cy="2709333"/>
          </a:xfrm>
        </p:grpSpPr>
        <p:sp>
          <p:nvSpPr>
            <p:cNvPr id="8" name="Freeform 8"/>
            <p:cNvSpPr/>
            <p:nvPr/>
          </p:nvSpPr>
          <p:spPr>
            <a:xfrm>
              <a:off x="0" y="0"/>
              <a:ext cx="1072506" cy="2709333"/>
            </a:xfrm>
            <a:custGeom>
              <a:avLst/>
              <a:gdLst/>
              <a:ahLst/>
              <a:cxnLst/>
              <a:rect l="l" t="t" r="r" b="b"/>
              <a:pathLst>
                <a:path w="1072506" h="2709333">
                  <a:moveTo>
                    <a:pt x="0" y="0"/>
                  </a:moveTo>
                  <a:lnTo>
                    <a:pt x="1072506" y="0"/>
                  </a:lnTo>
                  <a:lnTo>
                    <a:pt x="1072506" y="2709333"/>
                  </a:lnTo>
                  <a:lnTo>
                    <a:pt x="0" y="2709333"/>
                  </a:lnTo>
                  <a:close/>
                </a:path>
              </a:pathLst>
            </a:custGeom>
            <a:solidFill>
              <a:srgbClr val="593C8F"/>
            </a:solidFill>
          </p:spPr>
        </p:sp>
        <p:sp>
          <p:nvSpPr>
            <p:cNvPr id="9" name="TextBox 9"/>
            <p:cNvSpPr txBox="1"/>
            <p:nvPr/>
          </p:nvSpPr>
          <p:spPr>
            <a:xfrm>
              <a:off x="0" y="-47625"/>
              <a:ext cx="1072506" cy="2756958"/>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6185831" y="5095875"/>
            <a:ext cx="6173276" cy="462824"/>
          </a:xfrm>
          <a:prstGeom prst="rect">
            <a:avLst/>
          </a:prstGeom>
        </p:spPr>
        <p:txBody>
          <a:bodyPr lIns="0" tIns="0" rIns="0" bIns="0" rtlCol="0" anchor="t">
            <a:spAutoFit/>
          </a:bodyPr>
          <a:lstStyle/>
          <a:p>
            <a:pPr marL="0" lvl="0" indent="0" algn="l">
              <a:lnSpc>
                <a:spcPts val="3890"/>
              </a:lnSpc>
              <a:spcBef>
                <a:spcPct val="0"/>
              </a:spcBef>
            </a:pPr>
            <a:r>
              <a:rPr lang="en-US" sz="2778">
                <a:solidFill>
                  <a:srgbClr val="000000"/>
                </a:solidFill>
                <a:latin typeface="Alike"/>
                <a:ea typeface="Alike"/>
                <a:cs typeface="Alike"/>
                <a:sym typeface="Alike"/>
              </a:rPr>
              <a:t>https://pet-adoption-d9977.web.app/</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9792" y="1448579"/>
            <a:ext cx="6403577" cy="738537"/>
          </a:xfrm>
          <a:prstGeom prst="rect">
            <a:avLst/>
          </a:prstGeom>
        </p:spPr>
        <p:txBody>
          <a:bodyPr lIns="0" tIns="0" rIns="0" bIns="0" rtlCol="0" anchor="t">
            <a:spAutoFit/>
          </a:bodyPr>
          <a:lstStyle/>
          <a:p>
            <a:pPr algn="ctr">
              <a:lnSpc>
                <a:spcPts val="6018"/>
              </a:lnSpc>
              <a:spcBef>
                <a:spcPct val="0"/>
              </a:spcBef>
            </a:pPr>
            <a:r>
              <a:rPr lang="en-US" sz="4298">
                <a:solidFill>
                  <a:srgbClr val="593C8F"/>
                </a:solidFill>
                <a:latin typeface="League Spartan"/>
                <a:ea typeface="League Spartan"/>
                <a:cs typeface="League Spartan"/>
                <a:sym typeface="League Spartan"/>
              </a:rPr>
              <a:t>PROBLEM STATEMENT </a:t>
            </a:r>
          </a:p>
        </p:txBody>
      </p:sp>
      <p:sp>
        <p:nvSpPr>
          <p:cNvPr id="4" name="AutoShape 4"/>
          <p:cNvSpPr/>
          <p:nvPr/>
        </p:nvSpPr>
        <p:spPr>
          <a:xfrm flipV="1">
            <a:off x="1028720" y="2186707"/>
            <a:ext cx="1071" cy="109"/>
          </a:xfrm>
          <a:prstGeom prst="line">
            <a:avLst/>
          </a:prstGeom>
          <a:ln w="19050" cap="flat">
            <a:solidFill>
              <a:srgbClr val="000000"/>
            </a:solidFill>
            <a:prstDash val="solid"/>
            <a:headEnd type="none" w="sm" len="sm"/>
            <a:tailEnd type="none" w="sm" len="sm"/>
          </a:ln>
        </p:spPr>
      </p:sp>
      <p:sp>
        <p:nvSpPr>
          <p:cNvPr id="5" name="AutoShape 5"/>
          <p:cNvSpPr/>
          <p:nvPr/>
        </p:nvSpPr>
        <p:spPr>
          <a:xfrm>
            <a:off x="1027718" y="2367361"/>
            <a:ext cx="6407724" cy="0"/>
          </a:xfrm>
          <a:prstGeom prst="line">
            <a:avLst/>
          </a:prstGeom>
          <a:ln w="38100" cap="flat">
            <a:solidFill>
              <a:srgbClr val="000000"/>
            </a:solidFill>
            <a:prstDash val="solid"/>
            <a:headEnd type="none" w="sm" len="sm"/>
            <a:tailEnd type="none" w="sm" len="sm"/>
          </a:ln>
        </p:spPr>
      </p:sp>
      <p:sp>
        <p:nvSpPr>
          <p:cNvPr id="6" name="Freeform 6"/>
          <p:cNvSpPr/>
          <p:nvPr/>
        </p:nvSpPr>
        <p:spPr>
          <a:xfrm>
            <a:off x="8195999" y="0"/>
            <a:ext cx="10092001" cy="10287000"/>
          </a:xfrm>
          <a:custGeom>
            <a:avLst/>
            <a:gdLst/>
            <a:ahLst/>
            <a:cxnLst/>
            <a:rect l="l" t="t" r="r" b="b"/>
            <a:pathLst>
              <a:path w="10092001" h="10287000">
                <a:moveTo>
                  <a:pt x="0" y="0"/>
                </a:moveTo>
                <a:lnTo>
                  <a:pt x="10092001" y="0"/>
                </a:lnTo>
                <a:lnTo>
                  <a:pt x="10092001" y="10287000"/>
                </a:lnTo>
                <a:lnTo>
                  <a:pt x="0" y="10287000"/>
                </a:lnTo>
                <a:lnTo>
                  <a:pt x="0" y="0"/>
                </a:lnTo>
                <a:close/>
              </a:path>
            </a:pathLst>
          </a:custGeom>
          <a:blipFill>
            <a:blip r:embed="rId3"/>
            <a:stretch>
              <a:fillRect l="-80006" t="-1948" r="-7119" b="-1314"/>
            </a:stretch>
          </a:blipFill>
        </p:spPr>
      </p:sp>
      <p:sp>
        <p:nvSpPr>
          <p:cNvPr id="7" name="TextBox 7"/>
          <p:cNvSpPr txBox="1"/>
          <p:nvPr/>
        </p:nvSpPr>
        <p:spPr>
          <a:xfrm>
            <a:off x="1029792" y="2491186"/>
            <a:ext cx="6403577" cy="7613015"/>
          </a:xfrm>
          <a:prstGeom prst="rect">
            <a:avLst/>
          </a:prstGeom>
        </p:spPr>
        <p:txBody>
          <a:bodyPr lIns="0" tIns="0" rIns="0" bIns="0" rtlCol="0" anchor="t">
            <a:spAutoFit/>
          </a:bodyPr>
          <a:lstStyle/>
          <a:p>
            <a:pPr marL="464186" lvl="1" indent="-232093" algn="just">
              <a:lnSpc>
                <a:spcPts val="3010"/>
              </a:lnSpc>
              <a:spcBef>
                <a:spcPct val="0"/>
              </a:spcBef>
              <a:buFont typeface="Arial"/>
              <a:buChar char="•"/>
            </a:pPr>
            <a:r>
              <a:rPr lang="en-US" sz="2150">
                <a:solidFill>
                  <a:srgbClr val="000000"/>
                </a:solidFill>
                <a:latin typeface="Alike"/>
                <a:ea typeface="Alike"/>
                <a:cs typeface="Alike"/>
                <a:sym typeface="Alike"/>
              </a:rPr>
              <a:t>Users face difficulty managing pet adoption, healthcare, and product purchases across multiple disconnected platforms, leading to inefficiency and poor user experience.</a:t>
            </a:r>
          </a:p>
          <a:p>
            <a:pPr algn="just">
              <a:lnSpc>
                <a:spcPts val="3010"/>
              </a:lnSpc>
              <a:spcBef>
                <a:spcPct val="0"/>
              </a:spcBef>
            </a:pPr>
            <a:endParaRPr lang="en-US" sz="2150">
              <a:solidFill>
                <a:srgbClr val="000000"/>
              </a:solidFill>
              <a:latin typeface="Alike"/>
              <a:ea typeface="Alike"/>
              <a:cs typeface="Alike"/>
              <a:sym typeface="Alike"/>
            </a:endParaRPr>
          </a:p>
          <a:p>
            <a:pPr marL="464186" lvl="1" indent="-232093" algn="just">
              <a:lnSpc>
                <a:spcPts val="3010"/>
              </a:lnSpc>
              <a:spcBef>
                <a:spcPct val="0"/>
              </a:spcBef>
              <a:buFont typeface="Arial"/>
              <a:buChar char="•"/>
            </a:pPr>
            <a:r>
              <a:rPr lang="en-US" sz="2150">
                <a:solidFill>
                  <a:srgbClr val="000000"/>
                </a:solidFill>
                <a:latin typeface="Alike"/>
                <a:ea typeface="Alike"/>
                <a:cs typeface="Alike"/>
                <a:sym typeface="Alike"/>
              </a:rPr>
              <a:t>Existing platforms often fail to provide updated pet listings, personalized healthcare suggestions, or product recommendations tailored to individual pet needs.</a:t>
            </a:r>
          </a:p>
          <a:p>
            <a:pPr algn="just">
              <a:lnSpc>
                <a:spcPts val="3010"/>
              </a:lnSpc>
              <a:spcBef>
                <a:spcPct val="0"/>
              </a:spcBef>
            </a:pPr>
            <a:endParaRPr lang="en-US" sz="2150">
              <a:solidFill>
                <a:srgbClr val="000000"/>
              </a:solidFill>
              <a:latin typeface="Alike"/>
              <a:ea typeface="Alike"/>
              <a:cs typeface="Alike"/>
              <a:sym typeface="Alike"/>
            </a:endParaRPr>
          </a:p>
          <a:p>
            <a:pPr marL="464186" lvl="1" indent="-232093" algn="just">
              <a:lnSpc>
                <a:spcPts val="3010"/>
              </a:lnSpc>
              <a:spcBef>
                <a:spcPct val="0"/>
              </a:spcBef>
              <a:buFont typeface="Arial"/>
              <a:buChar char="•"/>
            </a:pPr>
            <a:r>
              <a:rPr lang="en-US" sz="2150">
                <a:solidFill>
                  <a:srgbClr val="000000"/>
                </a:solidFill>
                <a:latin typeface="Alike"/>
                <a:ea typeface="Alike"/>
                <a:cs typeface="Alike"/>
                <a:sym typeface="Alike"/>
              </a:rPr>
              <a:t>There is a lack of online platforms offering disease diagnosis modules, streamlined veterinary appointment booking, and access to comprehensive pet healthcare services.</a:t>
            </a:r>
          </a:p>
          <a:p>
            <a:pPr algn="just">
              <a:lnSpc>
                <a:spcPts val="3010"/>
              </a:lnSpc>
              <a:spcBef>
                <a:spcPct val="0"/>
              </a:spcBef>
            </a:pPr>
            <a:endParaRPr lang="en-US" sz="2150">
              <a:solidFill>
                <a:srgbClr val="000000"/>
              </a:solidFill>
              <a:latin typeface="Alike"/>
              <a:ea typeface="Alike"/>
              <a:cs typeface="Alike"/>
              <a:sym typeface="Alike"/>
            </a:endParaRPr>
          </a:p>
          <a:p>
            <a:pPr marL="464186" lvl="1" indent="-232093" algn="just">
              <a:lnSpc>
                <a:spcPts val="3010"/>
              </a:lnSpc>
              <a:spcBef>
                <a:spcPct val="0"/>
              </a:spcBef>
              <a:buFont typeface="Arial"/>
              <a:buChar char="•"/>
            </a:pPr>
            <a:r>
              <a:rPr lang="en-US" sz="2150">
                <a:solidFill>
                  <a:srgbClr val="000000"/>
                </a:solidFill>
                <a:latin typeface="Alike"/>
                <a:ea typeface="Alike"/>
                <a:cs typeface="Alike"/>
                <a:sym typeface="Alike"/>
              </a:rPr>
              <a:t>Many systems suffer from poor inventory control, limited service management options, and scalability problems, resulting in stockouts, appointment delays, and user dissatisfaction.</a:t>
            </a:r>
          </a:p>
          <a:p>
            <a:pPr algn="l">
              <a:lnSpc>
                <a:spcPts val="3010"/>
              </a:lnSpc>
              <a:spcBef>
                <a:spcPct val="0"/>
              </a:spcBef>
            </a:pPr>
            <a:endParaRPr lang="en-US" sz="2150">
              <a:solidFill>
                <a:srgbClr val="000000"/>
              </a:solidFill>
              <a:latin typeface="Alike"/>
              <a:ea typeface="Alike"/>
              <a:cs typeface="Alike"/>
              <a:sym typeface="Alike"/>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499600" cy="10287000"/>
            <a:chOff x="0" y="0"/>
            <a:chExt cx="2501952" cy="2709333"/>
          </a:xfrm>
        </p:grpSpPr>
        <p:sp>
          <p:nvSpPr>
            <p:cNvPr id="3" name="Freeform 3"/>
            <p:cNvSpPr/>
            <p:nvPr/>
          </p:nvSpPr>
          <p:spPr>
            <a:xfrm>
              <a:off x="0" y="0"/>
              <a:ext cx="2501952" cy="2709333"/>
            </a:xfrm>
            <a:custGeom>
              <a:avLst/>
              <a:gdLst/>
              <a:ahLst/>
              <a:cxnLst/>
              <a:rect l="l" t="t" r="r" b="b"/>
              <a:pathLst>
                <a:path w="2501952" h="2709333">
                  <a:moveTo>
                    <a:pt x="0" y="0"/>
                  </a:moveTo>
                  <a:lnTo>
                    <a:pt x="2501952" y="0"/>
                  </a:lnTo>
                  <a:lnTo>
                    <a:pt x="2501952" y="2709333"/>
                  </a:lnTo>
                  <a:lnTo>
                    <a:pt x="0" y="2709333"/>
                  </a:lnTo>
                  <a:close/>
                </a:path>
              </a:pathLst>
            </a:custGeom>
            <a:solidFill>
              <a:srgbClr val="593C8F"/>
            </a:solidFill>
          </p:spPr>
        </p:sp>
        <p:sp>
          <p:nvSpPr>
            <p:cNvPr id="4" name="TextBox 4"/>
            <p:cNvSpPr txBox="1"/>
            <p:nvPr/>
          </p:nvSpPr>
          <p:spPr>
            <a:xfrm>
              <a:off x="0" y="-47625"/>
              <a:ext cx="2501952" cy="2756958"/>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165370" y="489900"/>
            <a:ext cx="6417963" cy="762032"/>
          </a:xfrm>
          <a:prstGeom prst="rect">
            <a:avLst/>
          </a:prstGeom>
        </p:spPr>
        <p:txBody>
          <a:bodyPr lIns="0" tIns="0" rIns="0" bIns="0" rtlCol="0" anchor="t">
            <a:spAutoFit/>
          </a:bodyPr>
          <a:lstStyle/>
          <a:p>
            <a:pPr algn="l">
              <a:lnSpc>
                <a:spcPts val="6298"/>
              </a:lnSpc>
              <a:spcBef>
                <a:spcPct val="0"/>
              </a:spcBef>
            </a:pPr>
            <a:r>
              <a:rPr lang="en-US" sz="4498">
                <a:solidFill>
                  <a:srgbClr val="FFFFFF"/>
                </a:solidFill>
                <a:latin typeface="League Spartan"/>
                <a:ea typeface="League Spartan"/>
                <a:cs typeface="League Spartan"/>
                <a:sym typeface="League Spartan"/>
              </a:rPr>
              <a:t>ABSTRACT</a:t>
            </a:r>
          </a:p>
        </p:txBody>
      </p:sp>
      <p:sp>
        <p:nvSpPr>
          <p:cNvPr id="6" name="AutoShape 6"/>
          <p:cNvSpPr/>
          <p:nvPr/>
        </p:nvSpPr>
        <p:spPr>
          <a:xfrm>
            <a:off x="2165370" y="1228138"/>
            <a:ext cx="3208981" cy="23794"/>
          </a:xfrm>
          <a:prstGeom prst="line">
            <a:avLst/>
          </a:prstGeom>
          <a:ln w="38100" cap="flat">
            <a:solidFill>
              <a:srgbClr val="FFFFFF"/>
            </a:solidFill>
            <a:prstDash val="solid"/>
            <a:headEnd type="none" w="sm" len="sm"/>
            <a:tailEnd type="none" w="sm" len="sm"/>
          </a:ln>
        </p:spPr>
      </p:sp>
      <p:grpSp>
        <p:nvGrpSpPr>
          <p:cNvPr id="7" name="Group 7"/>
          <p:cNvGrpSpPr>
            <a:grpSpLocks noChangeAspect="1"/>
          </p:cNvGrpSpPr>
          <p:nvPr/>
        </p:nvGrpSpPr>
        <p:grpSpPr>
          <a:xfrm>
            <a:off x="8583333" y="1209088"/>
            <a:ext cx="7618923" cy="7868824"/>
            <a:chOff x="0" y="0"/>
            <a:chExt cx="6350000" cy="6558280"/>
          </a:xfrm>
        </p:grpSpPr>
        <p:sp>
          <p:nvSpPr>
            <p:cNvPr id="8" name="Freeform 8"/>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1679" r="-1679"/>
              </a:stretch>
            </a:blipFill>
          </p:spPr>
        </p:sp>
        <p:sp>
          <p:nvSpPr>
            <p:cNvPr id="9" name="Freeform 9"/>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D2D2D2"/>
            </a:solidFill>
          </p:spPr>
        </p:sp>
      </p:grpSp>
      <p:sp>
        <p:nvSpPr>
          <p:cNvPr id="10" name="TextBox 10"/>
          <p:cNvSpPr txBox="1"/>
          <p:nvPr/>
        </p:nvSpPr>
        <p:spPr>
          <a:xfrm>
            <a:off x="469974" y="1485580"/>
            <a:ext cx="7812841" cy="8179467"/>
          </a:xfrm>
          <a:prstGeom prst="rect">
            <a:avLst/>
          </a:prstGeom>
        </p:spPr>
        <p:txBody>
          <a:bodyPr lIns="0" tIns="0" rIns="0" bIns="0" rtlCol="0" anchor="t">
            <a:spAutoFit/>
          </a:bodyPr>
          <a:lstStyle/>
          <a:p>
            <a:pPr algn="just">
              <a:lnSpc>
                <a:spcPts val="3288"/>
              </a:lnSpc>
            </a:pPr>
            <a:r>
              <a:rPr lang="en-US" sz="2348">
                <a:solidFill>
                  <a:srgbClr val="FFFFFF"/>
                </a:solidFill>
                <a:latin typeface="Alice"/>
                <a:ea typeface="Alice"/>
                <a:cs typeface="Alice"/>
                <a:sym typeface="Alice"/>
              </a:rPr>
              <a:t>PetPals Network is a full-stack web application that seamlessly integrates pet adoption, healthcare services, and pet product commerce into a single, intuitive platform. Developed using React.js for the frontend and MySQL for the backend, the system ensures dynamic user interactions and reliable data management. Users can explore pets for adoption, purchase essential supplies, diagnose pet health conditions through a symptom-based module, and schedule veterinary consultations within the platform. It also offers access to specialized pet services, including grooming, training programs, health checkups, and behavioral therapy. With real-time inventory updates, personalized recommendations, structured checkout processes, and a responsive design, PetPals Network delivers an efficient and engaging user experience. Built with scalability, security, and future growth in mind, the platform aims to revolutionize the pet care ecosystem by enhancing accessibility, efficiency, and service quality for pet owners, shelters, and veterinarians.</a:t>
            </a:r>
          </a:p>
          <a:p>
            <a:pPr algn="just">
              <a:lnSpc>
                <a:spcPts val="3288"/>
              </a:lnSpc>
              <a:spcBef>
                <a:spcPct val="0"/>
              </a:spcBef>
            </a:pPr>
            <a:endParaRPr lang="en-US" sz="2348">
              <a:solidFill>
                <a:srgbClr val="FFFFFF"/>
              </a:solidFill>
              <a:latin typeface="Alice"/>
              <a:ea typeface="Alice"/>
              <a:cs typeface="Alice"/>
              <a:sym typeface="Alice"/>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8720" y="1494821"/>
            <a:ext cx="6544963" cy="738238"/>
          </a:xfrm>
          <a:prstGeom prst="rect">
            <a:avLst/>
          </a:prstGeom>
        </p:spPr>
        <p:txBody>
          <a:bodyPr lIns="0" tIns="0" rIns="0" bIns="0" rtlCol="0" anchor="t">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INTRODUCTION</a:t>
            </a:r>
          </a:p>
        </p:txBody>
      </p:sp>
      <p:sp>
        <p:nvSpPr>
          <p:cNvPr id="4" name="AutoShape 4"/>
          <p:cNvSpPr/>
          <p:nvPr/>
        </p:nvSpPr>
        <p:spPr>
          <a:xfrm flipH="1">
            <a:off x="1028720" y="2186817"/>
            <a:ext cx="0" cy="0"/>
          </a:xfrm>
          <a:prstGeom prst="line">
            <a:avLst/>
          </a:prstGeom>
          <a:ln w="19050" cap="flat">
            <a:solidFill>
              <a:srgbClr val="000000"/>
            </a:solidFill>
            <a:prstDash val="solid"/>
            <a:headEnd type="none" w="sm" len="sm"/>
            <a:tailEnd type="none" w="sm" len="sm"/>
          </a:ln>
        </p:spPr>
      </p:sp>
      <p:sp>
        <p:nvSpPr>
          <p:cNvPr id="5" name="AutoShape 5"/>
          <p:cNvSpPr/>
          <p:nvPr/>
        </p:nvSpPr>
        <p:spPr>
          <a:xfrm>
            <a:off x="1029792" y="2252109"/>
            <a:ext cx="4393639" cy="0"/>
          </a:xfrm>
          <a:prstGeom prst="line">
            <a:avLst/>
          </a:prstGeom>
          <a:ln w="38100" cap="flat">
            <a:solidFill>
              <a:srgbClr val="000000"/>
            </a:solidFill>
            <a:prstDash val="solid"/>
            <a:headEnd type="none" w="sm" len="sm"/>
            <a:tailEnd type="none" w="sm" len="sm"/>
          </a:ln>
        </p:spPr>
      </p:sp>
      <p:grpSp>
        <p:nvGrpSpPr>
          <p:cNvPr id="6" name="Group 6"/>
          <p:cNvGrpSpPr>
            <a:grpSpLocks noChangeAspect="1"/>
          </p:cNvGrpSpPr>
          <p:nvPr/>
        </p:nvGrpSpPr>
        <p:grpSpPr>
          <a:xfrm>
            <a:off x="10671810" y="1081600"/>
            <a:ext cx="6094969" cy="3428377"/>
            <a:chOff x="0" y="0"/>
            <a:chExt cx="11289030" cy="6350000"/>
          </a:xfrm>
        </p:grpSpPr>
        <p:sp>
          <p:nvSpPr>
            <p:cNvPr id="7" name="Freeform 7"/>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stretch>
                <a:fillRect l="-1304" r="-1304"/>
              </a:stretch>
            </a:blipFill>
          </p:spPr>
        </p:sp>
      </p:grpSp>
      <p:grpSp>
        <p:nvGrpSpPr>
          <p:cNvPr id="8" name="Group 8"/>
          <p:cNvGrpSpPr>
            <a:grpSpLocks noChangeAspect="1"/>
          </p:cNvGrpSpPr>
          <p:nvPr/>
        </p:nvGrpSpPr>
        <p:grpSpPr>
          <a:xfrm>
            <a:off x="10671810" y="5408135"/>
            <a:ext cx="6094969" cy="3428377"/>
            <a:chOff x="0" y="0"/>
            <a:chExt cx="11289030" cy="6350000"/>
          </a:xfrm>
        </p:grpSpPr>
        <p:sp>
          <p:nvSpPr>
            <p:cNvPr id="9" name="Freeform 9"/>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4"/>
              <a:stretch>
                <a:fillRect t="-9533" b="-9533"/>
              </a:stretch>
            </a:blipFill>
          </p:spPr>
        </p:sp>
      </p:grpSp>
      <p:grpSp>
        <p:nvGrpSpPr>
          <p:cNvPr id="10" name="Group 10"/>
          <p:cNvGrpSpPr/>
          <p:nvPr/>
        </p:nvGrpSpPr>
        <p:grpSpPr>
          <a:xfrm>
            <a:off x="7810500" y="0"/>
            <a:ext cx="3086100" cy="10287000"/>
            <a:chOff x="0" y="0"/>
            <a:chExt cx="812800" cy="2709333"/>
          </a:xfrm>
        </p:grpSpPr>
        <p:sp>
          <p:nvSpPr>
            <p:cNvPr id="11" name="Freeform 11"/>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2" name="TextBox 12"/>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3" name="Freeform 13"/>
          <p:cNvSpPr/>
          <p:nvPr/>
        </p:nvSpPr>
        <p:spPr>
          <a:xfrm>
            <a:off x="2605227" y="9359891"/>
            <a:ext cx="2087283" cy="521821"/>
          </a:xfrm>
          <a:custGeom>
            <a:avLst/>
            <a:gdLst/>
            <a:ahLst/>
            <a:cxnLst/>
            <a:rect l="l" t="t" r="r" b="b"/>
            <a:pathLst>
              <a:path w="2087283" h="521821">
                <a:moveTo>
                  <a:pt x="0" y="0"/>
                </a:moveTo>
                <a:lnTo>
                  <a:pt x="2087283" y="0"/>
                </a:lnTo>
                <a:lnTo>
                  <a:pt x="2087283" y="521820"/>
                </a:lnTo>
                <a:lnTo>
                  <a:pt x="0" y="521820"/>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14" name="TextBox 14"/>
          <p:cNvSpPr txBox="1"/>
          <p:nvPr/>
        </p:nvSpPr>
        <p:spPr>
          <a:xfrm>
            <a:off x="227954" y="2649664"/>
            <a:ext cx="6841830" cy="7232047"/>
          </a:xfrm>
          <a:prstGeom prst="rect">
            <a:avLst/>
          </a:prstGeom>
        </p:spPr>
        <p:txBody>
          <a:bodyPr lIns="0" tIns="0" rIns="0" bIns="0" rtlCol="0" anchor="t">
            <a:spAutoFit/>
          </a:bodyPr>
          <a:lstStyle/>
          <a:p>
            <a:pPr marL="463910" lvl="1" indent="-231955" algn="just">
              <a:lnSpc>
                <a:spcPts val="3008"/>
              </a:lnSpc>
              <a:buFont typeface="Arial"/>
              <a:buChar char="•"/>
            </a:pPr>
            <a:r>
              <a:rPr lang="en-US" sz="2148">
                <a:solidFill>
                  <a:srgbClr val="000000"/>
                </a:solidFill>
                <a:latin typeface="Alike"/>
                <a:ea typeface="Alike"/>
                <a:cs typeface="Alike"/>
                <a:sym typeface="Alike"/>
              </a:rPr>
              <a:t>PetPals Network is a full-stack web application integrating pet adoption, healthcare management, and pet product commerce into a single seamless platform.</a:t>
            </a:r>
          </a:p>
          <a:p>
            <a:pPr algn="just">
              <a:lnSpc>
                <a:spcPts val="3008"/>
              </a:lnSpc>
            </a:pPr>
            <a:endParaRPr lang="en-US" sz="2148">
              <a:solidFill>
                <a:srgbClr val="000000"/>
              </a:solidFill>
              <a:latin typeface="Alike"/>
              <a:ea typeface="Alike"/>
              <a:cs typeface="Alike"/>
              <a:sym typeface="Alike"/>
            </a:endParaRPr>
          </a:p>
          <a:p>
            <a:pPr marL="463910" lvl="1" indent="-231955" algn="just">
              <a:lnSpc>
                <a:spcPts val="3008"/>
              </a:lnSpc>
              <a:buFont typeface="Arial"/>
              <a:buChar char="•"/>
            </a:pPr>
            <a:r>
              <a:rPr lang="en-US" sz="2148">
                <a:solidFill>
                  <a:srgbClr val="000000"/>
                </a:solidFill>
                <a:latin typeface="Alike"/>
                <a:ea typeface="Alike"/>
                <a:cs typeface="Alike"/>
                <a:sym typeface="Alike"/>
              </a:rPr>
              <a:t>The frontend is built using React.js for a highly interactive, responsive, and user-friendly experience across devices.</a:t>
            </a:r>
          </a:p>
          <a:p>
            <a:pPr algn="just">
              <a:lnSpc>
                <a:spcPts val="3008"/>
              </a:lnSpc>
            </a:pPr>
            <a:endParaRPr lang="en-US" sz="2148">
              <a:solidFill>
                <a:srgbClr val="000000"/>
              </a:solidFill>
              <a:latin typeface="Alike"/>
              <a:ea typeface="Alike"/>
              <a:cs typeface="Alike"/>
              <a:sym typeface="Alike"/>
            </a:endParaRPr>
          </a:p>
          <a:p>
            <a:pPr marL="463910" lvl="1" indent="-231955" algn="just">
              <a:lnSpc>
                <a:spcPts val="3008"/>
              </a:lnSpc>
              <a:buFont typeface="Arial"/>
              <a:buChar char="•"/>
            </a:pPr>
            <a:r>
              <a:rPr lang="en-US" sz="2148">
                <a:solidFill>
                  <a:srgbClr val="000000"/>
                </a:solidFill>
                <a:latin typeface="Alike"/>
                <a:ea typeface="Alike"/>
                <a:cs typeface="Alike"/>
                <a:sym typeface="Alike"/>
              </a:rPr>
              <a:t>MySQL is used for backend operations, ensuring secure, efficient, and scalable management of pet, product, healthcare, and user data.</a:t>
            </a:r>
          </a:p>
          <a:p>
            <a:pPr algn="just">
              <a:lnSpc>
                <a:spcPts val="3008"/>
              </a:lnSpc>
            </a:pPr>
            <a:endParaRPr lang="en-US" sz="2148">
              <a:solidFill>
                <a:srgbClr val="000000"/>
              </a:solidFill>
              <a:latin typeface="Alike"/>
              <a:ea typeface="Alike"/>
              <a:cs typeface="Alike"/>
              <a:sym typeface="Alike"/>
            </a:endParaRPr>
          </a:p>
          <a:p>
            <a:pPr marL="463910" lvl="1" indent="-231955" algn="just">
              <a:lnSpc>
                <a:spcPts val="3008"/>
              </a:lnSpc>
              <a:buFont typeface="Arial"/>
              <a:buChar char="•"/>
            </a:pPr>
            <a:r>
              <a:rPr lang="en-US" sz="2148">
                <a:solidFill>
                  <a:srgbClr val="000000"/>
                </a:solidFill>
                <a:latin typeface="Alike"/>
                <a:ea typeface="Alike"/>
                <a:cs typeface="Alike"/>
                <a:sym typeface="Alike"/>
              </a:rPr>
              <a:t>The platform enables pet adoption exploration, disease diagnosis assistance, veterinary appointment scheduling, and online purchasing of pet supplies.</a:t>
            </a:r>
          </a:p>
          <a:p>
            <a:pPr algn="just">
              <a:lnSpc>
                <a:spcPts val="3008"/>
              </a:lnSpc>
            </a:pPr>
            <a:endParaRPr lang="en-US" sz="2148">
              <a:solidFill>
                <a:srgbClr val="000000"/>
              </a:solidFill>
              <a:latin typeface="Alike"/>
              <a:ea typeface="Alike"/>
              <a:cs typeface="Alike"/>
              <a:sym typeface="Alike"/>
            </a:endParaRPr>
          </a:p>
          <a:p>
            <a:pPr algn="just">
              <a:lnSpc>
                <a:spcPts val="3008"/>
              </a:lnSpc>
              <a:spcBef>
                <a:spcPct val="0"/>
              </a:spcBef>
            </a:pPr>
            <a:endParaRPr lang="en-US" sz="2148">
              <a:solidFill>
                <a:srgbClr val="000000"/>
              </a:solidFill>
              <a:latin typeface="Alike"/>
              <a:ea typeface="Alike"/>
              <a:cs typeface="Alike"/>
              <a:sym typeface="Alike"/>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rot="-400">
            <a:off x="5051048" y="608382"/>
            <a:ext cx="4957463" cy="679482"/>
          </a:xfrm>
          <a:prstGeom prst="rect">
            <a:avLst/>
          </a:prstGeom>
        </p:spPr>
        <p:txBody>
          <a:bodyPr lIns="0" tIns="0" rIns="0" bIns="0" rtlCol="0" anchor="t">
            <a:spAutoFit/>
          </a:bodyPr>
          <a:lstStyle/>
          <a:p>
            <a:pPr algn="l">
              <a:lnSpc>
                <a:spcPts val="5598"/>
              </a:lnSpc>
              <a:spcBef>
                <a:spcPct val="0"/>
              </a:spcBef>
            </a:pPr>
            <a:r>
              <a:rPr lang="en-US" sz="3998">
                <a:solidFill>
                  <a:srgbClr val="593C8F"/>
                </a:solidFill>
                <a:latin typeface="League Spartan"/>
                <a:ea typeface="League Spartan"/>
                <a:cs typeface="League Spartan"/>
                <a:sym typeface="League Spartan"/>
              </a:rPr>
              <a:t>OBJECTIVES</a:t>
            </a:r>
          </a:p>
        </p:txBody>
      </p:sp>
      <p:sp>
        <p:nvSpPr>
          <p:cNvPr id="4" name="AutoShape 4"/>
          <p:cNvSpPr/>
          <p:nvPr/>
        </p:nvSpPr>
        <p:spPr>
          <a:xfrm flipV="1">
            <a:off x="5035766" y="1287767"/>
            <a:ext cx="3324206" cy="49258"/>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grpSp>
        <p:nvGrpSpPr>
          <p:cNvPr id="8" name="Group 8"/>
          <p:cNvGrpSpPr>
            <a:grpSpLocks noChangeAspect="1"/>
          </p:cNvGrpSpPr>
          <p:nvPr/>
        </p:nvGrpSpPr>
        <p:grpSpPr>
          <a:xfrm>
            <a:off x="11037253" y="1116529"/>
            <a:ext cx="5993196" cy="8053941"/>
            <a:chOff x="0" y="0"/>
            <a:chExt cx="3663950" cy="4923790"/>
          </a:xfrm>
        </p:grpSpPr>
        <p:sp>
          <p:nvSpPr>
            <p:cNvPr id="9" name="Freeform 9"/>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3"/>
              <a:stretch>
                <a:fillRect l="-71733" r="-71733"/>
              </a:stretch>
            </a:blipFill>
          </p:spPr>
        </p:sp>
        <p:sp>
          <p:nvSpPr>
            <p:cNvPr id="10" name="Freeform 10"/>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00000"/>
            </a:solidFill>
          </p:spPr>
        </p:sp>
      </p:grpSp>
      <p:sp>
        <p:nvSpPr>
          <p:cNvPr id="11" name="TextBox 11"/>
          <p:cNvSpPr txBox="1"/>
          <p:nvPr/>
        </p:nvSpPr>
        <p:spPr>
          <a:xfrm>
            <a:off x="3433381" y="1748950"/>
            <a:ext cx="7256590" cy="8538050"/>
          </a:xfrm>
          <a:prstGeom prst="rect">
            <a:avLst/>
          </a:prstGeom>
        </p:spPr>
        <p:txBody>
          <a:bodyPr lIns="0" tIns="0" rIns="0" bIns="0" rtlCol="0" anchor="t">
            <a:spAutoFit/>
          </a:bodyPr>
          <a:lstStyle/>
          <a:p>
            <a:pPr marL="454752" lvl="1" indent="-227376" algn="just">
              <a:lnSpc>
                <a:spcPts val="2948"/>
              </a:lnSpc>
              <a:buFont typeface="Arial"/>
              <a:buChar char="•"/>
            </a:pPr>
            <a:r>
              <a:rPr lang="en-US" sz="2106">
                <a:solidFill>
                  <a:srgbClr val="000000"/>
                </a:solidFill>
                <a:latin typeface="Alike"/>
                <a:ea typeface="Alike"/>
                <a:cs typeface="Alike"/>
                <a:sym typeface="Alike"/>
              </a:rPr>
              <a:t>To build a comprehensive digital platform that integrates pet adoption services, healthcare management, and pet product commerce within a single ecosystem.</a:t>
            </a:r>
          </a:p>
          <a:p>
            <a:pPr algn="just">
              <a:lnSpc>
                <a:spcPts val="2948"/>
              </a:lnSpc>
            </a:pPr>
            <a:endParaRPr lang="en-US" sz="2106">
              <a:solidFill>
                <a:srgbClr val="000000"/>
              </a:solidFill>
              <a:latin typeface="Alike"/>
              <a:ea typeface="Alike"/>
              <a:cs typeface="Alike"/>
              <a:sym typeface="Alike"/>
            </a:endParaRPr>
          </a:p>
          <a:p>
            <a:pPr marL="454752" lvl="1" indent="-227376" algn="just">
              <a:lnSpc>
                <a:spcPts val="2948"/>
              </a:lnSpc>
              <a:buFont typeface="Arial"/>
              <a:buChar char="•"/>
            </a:pPr>
            <a:r>
              <a:rPr lang="en-US" sz="2106">
                <a:solidFill>
                  <a:srgbClr val="000000"/>
                </a:solidFill>
                <a:latin typeface="Alike"/>
                <a:ea typeface="Alike"/>
                <a:cs typeface="Alike"/>
                <a:sym typeface="Alike"/>
              </a:rPr>
              <a:t>To deliver a seamless user experience through an intuitive, responsive, and dynamic frontend developed using React.js technology.</a:t>
            </a:r>
          </a:p>
          <a:p>
            <a:pPr algn="just">
              <a:lnSpc>
                <a:spcPts val="2948"/>
              </a:lnSpc>
            </a:pPr>
            <a:endParaRPr lang="en-US" sz="2106">
              <a:solidFill>
                <a:srgbClr val="000000"/>
              </a:solidFill>
              <a:latin typeface="Alike"/>
              <a:ea typeface="Alike"/>
              <a:cs typeface="Alike"/>
              <a:sym typeface="Alike"/>
            </a:endParaRPr>
          </a:p>
          <a:p>
            <a:pPr marL="454752" lvl="1" indent="-227376" algn="just">
              <a:lnSpc>
                <a:spcPts val="2948"/>
              </a:lnSpc>
              <a:buFont typeface="Arial"/>
              <a:buChar char="•"/>
            </a:pPr>
            <a:r>
              <a:rPr lang="en-US" sz="2106">
                <a:solidFill>
                  <a:srgbClr val="000000"/>
                </a:solidFill>
                <a:latin typeface="Alike"/>
                <a:ea typeface="Alike"/>
                <a:cs typeface="Alike"/>
                <a:sym typeface="Alike"/>
              </a:rPr>
              <a:t>To ensure secure and efficient data management by utilizing MySQL for handling user profiles, pet listings, service bookings, inventory, and order records.</a:t>
            </a:r>
          </a:p>
          <a:p>
            <a:pPr algn="just">
              <a:lnSpc>
                <a:spcPts val="2948"/>
              </a:lnSpc>
            </a:pPr>
            <a:endParaRPr lang="en-US" sz="2106">
              <a:solidFill>
                <a:srgbClr val="000000"/>
              </a:solidFill>
              <a:latin typeface="Alike"/>
              <a:ea typeface="Alike"/>
              <a:cs typeface="Alike"/>
              <a:sym typeface="Alike"/>
            </a:endParaRPr>
          </a:p>
          <a:p>
            <a:pPr marL="454752" lvl="1" indent="-227376" algn="just">
              <a:lnSpc>
                <a:spcPts val="2948"/>
              </a:lnSpc>
              <a:buFont typeface="Arial"/>
              <a:buChar char="•"/>
            </a:pPr>
            <a:r>
              <a:rPr lang="en-US" sz="2106">
                <a:solidFill>
                  <a:srgbClr val="000000"/>
                </a:solidFill>
                <a:latin typeface="Alike"/>
                <a:ea typeface="Alike"/>
                <a:cs typeface="Alike"/>
                <a:sym typeface="Alike"/>
              </a:rPr>
              <a:t>To implement intelligent recommendation systems for personalized product suggestions, grooming/training services, and pet disease diagnosis using AI and machine learning algorithms.</a:t>
            </a:r>
          </a:p>
          <a:p>
            <a:pPr algn="just">
              <a:lnSpc>
                <a:spcPts val="2948"/>
              </a:lnSpc>
            </a:pPr>
            <a:endParaRPr lang="en-US" sz="2106">
              <a:solidFill>
                <a:srgbClr val="000000"/>
              </a:solidFill>
              <a:latin typeface="Alike"/>
              <a:ea typeface="Alike"/>
              <a:cs typeface="Alike"/>
              <a:sym typeface="Alike"/>
            </a:endParaRPr>
          </a:p>
          <a:p>
            <a:pPr marL="454752" lvl="1" indent="-227376" algn="just">
              <a:lnSpc>
                <a:spcPts val="2948"/>
              </a:lnSpc>
              <a:buFont typeface="Arial"/>
              <a:buChar char="•"/>
            </a:pPr>
            <a:r>
              <a:rPr lang="en-US" sz="2106">
                <a:solidFill>
                  <a:srgbClr val="000000"/>
                </a:solidFill>
                <a:latin typeface="Alike"/>
                <a:ea typeface="Alike"/>
                <a:cs typeface="Alike"/>
                <a:sym typeface="Alike"/>
              </a:rPr>
              <a:t>To enhance connectivity between users, service providers, and veterinarians by offering real-time service booking, product purchasing, and consultation scheduling capabilities.</a:t>
            </a:r>
          </a:p>
          <a:p>
            <a:pPr algn="just">
              <a:lnSpc>
                <a:spcPts val="2948"/>
              </a:lnSpc>
              <a:spcBef>
                <a:spcPct val="0"/>
              </a:spcBef>
            </a:pPr>
            <a:endParaRPr lang="en-US" sz="2106">
              <a:solidFill>
                <a:srgbClr val="000000"/>
              </a:solidFill>
              <a:latin typeface="Alike"/>
              <a:ea typeface="Alike"/>
              <a:cs typeface="Alike"/>
              <a:sym typeface="Alike"/>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22976" y="290462"/>
            <a:ext cx="6042048" cy="738238"/>
          </a:xfrm>
          <a:prstGeom prst="rect">
            <a:avLst/>
          </a:prstGeom>
        </p:spPr>
        <p:txBody>
          <a:bodyPr lIns="0" tIns="0" rIns="0" bIns="0" rtlCol="0" anchor="t">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LITERATURE SURVEY</a:t>
            </a:r>
          </a:p>
        </p:txBody>
      </p:sp>
      <p:sp>
        <p:nvSpPr>
          <p:cNvPr id="3" name="AutoShape 3"/>
          <p:cNvSpPr/>
          <p:nvPr/>
        </p:nvSpPr>
        <p:spPr>
          <a:xfrm flipV="1">
            <a:off x="6122976" y="1028700"/>
            <a:ext cx="5744744" cy="0"/>
          </a:xfrm>
          <a:prstGeom prst="line">
            <a:avLst/>
          </a:prstGeom>
          <a:ln w="38100" cap="flat">
            <a:solidFill>
              <a:srgbClr val="000000"/>
            </a:solidFill>
            <a:prstDash val="solid"/>
            <a:headEnd type="none" w="sm" len="sm"/>
            <a:tailEnd type="none" w="sm" len="sm"/>
          </a:ln>
        </p:spPr>
      </p:sp>
      <p:sp>
        <p:nvSpPr>
          <p:cNvPr id="4" name="Freeform 4"/>
          <p:cNvSpPr/>
          <p:nvPr/>
        </p:nvSpPr>
        <p:spPr>
          <a:xfrm>
            <a:off x="5226096" y="1312193"/>
            <a:ext cx="7711441" cy="8663892"/>
          </a:xfrm>
          <a:custGeom>
            <a:avLst/>
            <a:gdLst/>
            <a:ahLst/>
            <a:cxnLst/>
            <a:rect l="l" t="t" r="r" b="b"/>
            <a:pathLst>
              <a:path w="7711441" h="8663892">
                <a:moveTo>
                  <a:pt x="0" y="0"/>
                </a:moveTo>
                <a:lnTo>
                  <a:pt x="7711441" y="0"/>
                </a:lnTo>
                <a:lnTo>
                  <a:pt x="7711441" y="8663891"/>
                </a:lnTo>
                <a:lnTo>
                  <a:pt x="0" y="8663891"/>
                </a:lnTo>
                <a:lnTo>
                  <a:pt x="0" y="0"/>
                </a:lnTo>
                <a:close/>
              </a:path>
            </a:pathLst>
          </a:custGeom>
          <a:blipFill>
            <a:blip r:embed="rId2"/>
            <a:stretch>
              <a:fillRect l="-806" t="-954" r="-2419" b="-848"/>
            </a:stretch>
          </a:blipFill>
          <a:ln w="38100" cap="sq">
            <a:solidFill>
              <a:srgbClr val="593C8F"/>
            </a:solidFill>
            <a:prstDash val="solid"/>
            <a:miter/>
          </a:ln>
        </p:spPr>
      </p:sp>
      <p:grpSp>
        <p:nvGrpSpPr>
          <p:cNvPr id="5" name="Group 5"/>
          <p:cNvGrpSpPr/>
          <p:nvPr/>
        </p:nvGrpSpPr>
        <p:grpSpPr>
          <a:xfrm>
            <a:off x="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028700" y="1494821"/>
            <a:ext cx="5144012" cy="738238"/>
          </a:xfrm>
          <a:prstGeom prst="rect">
            <a:avLst/>
          </a:prstGeom>
        </p:spPr>
        <p:txBody>
          <a:bodyPr lIns="0" tIns="0" rIns="0" bIns="0" rtlCol="0" anchor="t">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EXISTING SYSTEM</a:t>
            </a:r>
          </a:p>
        </p:txBody>
      </p:sp>
      <p:sp>
        <p:nvSpPr>
          <p:cNvPr id="4" name="AutoShape 4"/>
          <p:cNvSpPr/>
          <p:nvPr/>
        </p:nvSpPr>
        <p:spPr>
          <a:xfrm>
            <a:off x="1029771" y="2252109"/>
            <a:ext cx="5089101" cy="136408"/>
          </a:xfrm>
          <a:prstGeom prst="line">
            <a:avLst/>
          </a:prstGeom>
          <a:ln w="38100" cap="flat">
            <a:solidFill>
              <a:srgbClr val="000000"/>
            </a:solidFill>
            <a:prstDash val="solid"/>
            <a:headEnd type="none" w="sm" len="sm"/>
            <a:tailEnd type="none" w="sm" len="sm"/>
          </a:ln>
        </p:spPr>
      </p:sp>
      <p:grpSp>
        <p:nvGrpSpPr>
          <p:cNvPr id="5" name="Group 5"/>
          <p:cNvGrpSpPr/>
          <p:nvPr/>
        </p:nvGrpSpPr>
        <p:grpSpPr>
          <a:xfrm>
            <a:off x="1520190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9796158" y="2689946"/>
            <a:ext cx="7214776" cy="4907109"/>
          </a:xfrm>
          <a:custGeom>
            <a:avLst/>
            <a:gdLst/>
            <a:ahLst/>
            <a:cxnLst/>
            <a:rect l="l" t="t" r="r" b="b"/>
            <a:pathLst>
              <a:path w="7214776" h="4907109">
                <a:moveTo>
                  <a:pt x="0" y="0"/>
                </a:moveTo>
                <a:lnTo>
                  <a:pt x="7214776" y="0"/>
                </a:lnTo>
                <a:lnTo>
                  <a:pt x="7214776" y="4907108"/>
                </a:lnTo>
                <a:lnTo>
                  <a:pt x="0" y="4907108"/>
                </a:lnTo>
                <a:lnTo>
                  <a:pt x="0" y="0"/>
                </a:lnTo>
                <a:close/>
              </a:path>
            </a:pathLst>
          </a:custGeom>
          <a:blipFill>
            <a:blip r:embed="rId3"/>
            <a:stretch>
              <a:fillRect/>
            </a:stretch>
          </a:blipFill>
        </p:spPr>
      </p:sp>
      <p:sp>
        <p:nvSpPr>
          <p:cNvPr id="9" name="TextBox 9"/>
          <p:cNvSpPr txBox="1"/>
          <p:nvPr/>
        </p:nvSpPr>
        <p:spPr>
          <a:xfrm>
            <a:off x="414465" y="2642321"/>
            <a:ext cx="8729535" cy="7530465"/>
          </a:xfrm>
          <a:prstGeom prst="rect">
            <a:avLst/>
          </a:prstGeom>
        </p:spPr>
        <p:txBody>
          <a:bodyPr lIns="0" tIns="0" rIns="0" bIns="0" rtlCol="0" anchor="t">
            <a:spAutoFit/>
          </a:bodyPr>
          <a:lstStyle/>
          <a:p>
            <a:pPr marL="518158" lvl="1" indent="-259079" algn="just">
              <a:lnSpc>
                <a:spcPts val="3359"/>
              </a:lnSpc>
              <a:buFont typeface="Arial"/>
              <a:buChar char="•"/>
            </a:pPr>
            <a:r>
              <a:rPr lang="en-US" sz="2399">
                <a:solidFill>
                  <a:srgbClr val="000000"/>
                </a:solidFill>
                <a:latin typeface="Alike Bold"/>
                <a:ea typeface="Alike Bold"/>
                <a:cs typeface="Alike Bold"/>
                <a:sym typeface="Alike Bold"/>
              </a:rPr>
              <a:t>Fragmented Services: </a:t>
            </a:r>
            <a:r>
              <a:rPr lang="en-US" sz="2399">
                <a:solidFill>
                  <a:srgbClr val="000000"/>
                </a:solidFill>
                <a:latin typeface="Alike"/>
                <a:ea typeface="Alike"/>
                <a:cs typeface="Alike"/>
                <a:sym typeface="Alike"/>
              </a:rPr>
              <a:t>Current platforms separately handle pet adoption, healthcare consultations, and pet product commerce without offering a unified solution.</a:t>
            </a:r>
          </a:p>
          <a:p>
            <a:pPr algn="just">
              <a:lnSpc>
                <a:spcPts val="3359"/>
              </a:lnSpc>
            </a:pPr>
            <a:endParaRPr lang="en-US" sz="2399">
              <a:solidFill>
                <a:srgbClr val="000000"/>
              </a:solidFill>
              <a:latin typeface="Alike"/>
              <a:ea typeface="Alike"/>
              <a:cs typeface="Alike"/>
              <a:sym typeface="Alike"/>
            </a:endParaRPr>
          </a:p>
          <a:p>
            <a:pPr marL="518158" lvl="1" indent="-259079" algn="just">
              <a:lnSpc>
                <a:spcPts val="3359"/>
              </a:lnSpc>
              <a:buFont typeface="Arial"/>
              <a:buChar char="•"/>
            </a:pPr>
            <a:r>
              <a:rPr lang="en-US" sz="2399">
                <a:solidFill>
                  <a:srgbClr val="000000"/>
                </a:solidFill>
                <a:latin typeface="Alike Bold"/>
                <a:ea typeface="Alike Bold"/>
                <a:cs typeface="Alike Bold"/>
                <a:sym typeface="Alike Bold"/>
              </a:rPr>
              <a:t>Limited Personalization:</a:t>
            </a:r>
            <a:r>
              <a:rPr lang="en-US" sz="2399">
                <a:solidFill>
                  <a:srgbClr val="000000"/>
                </a:solidFill>
                <a:latin typeface="Alike"/>
                <a:ea typeface="Alike"/>
                <a:cs typeface="Alike"/>
                <a:sym typeface="Alike"/>
              </a:rPr>
              <a:t> Most existing systems lack machine learning-driven personalized recommendations for pet healthcare, grooming, training, or product suggestions.</a:t>
            </a:r>
          </a:p>
          <a:p>
            <a:pPr algn="just">
              <a:lnSpc>
                <a:spcPts val="3359"/>
              </a:lnSpc>
            </a:pPr>
            <a:endParaRPr lang="en-US" sz="2399">
              <a:solidFill>
                <a:srgbClr val="000000"/>
              </a:solidFill>
              <a:latin typeface="Alike"/>
              <a:ea typeface="Alike"/>
              <a:cs typeface="Alike"/>
              <a:sym typeface="Alike"/>
            </a:endParaRPr>
          </a:p>
          <a:p>
            <a:pPr marL="518158" lvl="1" indent="-259079" algn="just">
              <a:lnSpc>
                <a:spcPts val="3359"/>
              </a:lnSpc>
              <a:buFont typeface="Arial"/>
              <a:buChar char="•"/>
            </a:pPr>
            <a:r>
              <a:rPr lang="en-US" sz="2399">
                <a:solidFill>
                  <a:srgbClr val="000000"/>
                </a:solidFill>
                <a:latin typeface="Alike Bold"/>
                <a:ea typeface="Alike Bold"/>
                <a:cs typeface="Alike Bold"/>
                <a:sym typeface="Alike Bold"/>
              </a:rPr>
              <a:t>Inefficient User Experience:</a:t>
            </a:r>
            <a:r>
              <a:rPr lang="en-US" sz="2399">
                <a:solidFill>
                  <a:srgbClr val="000000"/>
                </a:solidFill>
                <a:latin typeface="Alike"/>
                <a:ea typeface="Alike"/>
                <a:cs typeface="Alike"/>
                <a:sym typeface="Alike"/>
              </a:rPr>
              <a:t> Users must navigate multiple websites or apps for adopting pets, buying products, and booking veterinary services, causing inconvenience and confusion.</a:t>
            </a:r>
          </a:p>
          <a:p>
            <a:pPr algn="just">
              <a:lnSpc>
                <a:spcPts val="3359"/>
              </a:lnSpc>
            </a:pPr>
            <a:endParaRPr lang="en-US" sz="2399">
              <a:solidFill>
                <a:srgbClr val="000000"/>
              </a:solidFill>
              <a:latin typeface="Alike"/>
              <a:ea typeface="Alike"/>
              <a:cs typeface="Alike"/>
              <a:sym typeface="Alike"/>
            </a:endParaRPr>
          </a:p>
          <a:p>
            <a:pPr marL="518158" lvl="1" indent="-259079" algn="just">
              <a:lnSpc>
                <a:spcPts val="3359"/>
              </a:lnSpc>
              <a:buFont typeface="Arial"/>
              <a:buChar char="•"/>
            </a:pPr>
            <a:r>
              <a:rPr lang="en-US" sz="2399">
                <a:solidFill>
                  <a:srgbClr val="000000"/>
                </a:solidFill>
                <a:latin typeface="Alike Bold"/>
                <a:ea typeface="Alike Bold"/>
                <a:cs typeface="Alike Bold"/>
                <a:sym typeface="Alike Bold"/>
              </a:rPr>
              <a:t>Lack of Integrated Healthcare Support:</a:t>
            </a:r>
            <a:r>
              <a:rPr lang="en-US" sz="2399">
                <a:solidFill>
                  <a:srgbClr val="000000"/>
                </a:solidFill>
                <a:latin typeface="Alike"/>
                <a:ea typeface="Alike"/>
                <a:cs typeface="Alike"/>
                <a:sym typeface="Alike"/>
              </a:rPr>
              <a:t> Existing pet adoption platforms rarely offer integrated health diagnosis tools or real-time veterinary consultation scheduling.</a:t>
            </a:r>
          </a:p>
          <a:p>
            <a:pPr algn="just">
              <a:lnSpc>
                <a:spcPts val="3359"/>
              </a:lnSpc>
              <a:spcBef>
                <a:spcPct val="0"/>
              </a:spcBef>
            </a:pPr>
            <a:endParaRPr lang="en-US" sz="2399">
              <a:solidFill>
                <a:srgbClr val="000000"/>
              </a:solidFill>
              <a:latin typeface="Alike"/>
              <a:ea typeface="Alike"/>
              <a:cs typeface="Alike"/>
              <a:sym typeface="Alike"/>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1452134" y="1396667"/>
            <a:ext cx="5323798" cy="679482"/>
          </a:xfrm>
          <a:prstGeom prst="rect">
            <a:avLst/>
          </a:prstGeom>
        </p:spPr>
        <p:txBody>
          <a:bodyPr lIns="0" tIns="0" rIns="0" bIns="0" rtlCol="0" anchor="t">
            <a:spAutoFit/>
          </a:bodyPr>
          <a:lstStyle/>
          <a:p>
            <a:pPr algn="l">
              <a:lnSpc>
                <a:spcPts val="5598"/>
              </a:lnSpc>
              <a:spcBef>
                <a:spcPct val="0"/>
              </a:spcBef>
            </a:pPr>
            <a:r>
              <a:rPr lang="en-US" sz="3998">
                <a:solidFill>
                  <a:srgbClr val="593C8F"/>
                </a:solidFill>
                <a:latin typeface="League Spartan"/>
                <a:ea typeface="League Spartan"/>
                <a:cs typeface="League Spartan"/>
                <a:sym typeface="League Spartan"/>
              </a:rPr>
              <a:t>PROPOSED SYSTEM</a:t>
            </a:r>
          </a:p>
        </p:txBody>
      </p:sp>
      <p:sp>
        <p:nvSpPr>
          <p:cNvPr id="4" name="AutoShape 4"/>
          <p:cNvSpPr/>
          <p:nvPr/>
        </p:nvSpPr>
        <p:spPr>
          <a:xfrm>
            <a:off x="1452134" y="2076148"/>
            <a:ext cx="5169951" cy="124366"/>
          </a:xfrm>
          <a:prstGeom prst="line">
            <a:avLst/>
          </a:prstGeom>
          <a:ln w="38100" cap="flat">
            <a:solidFill>
              <a:srgbClr val="000000"/>
            </a:solidFill>
            <a:prstDash val="solid"/>
            <a:headEnd type="none" w="sm" len="sm"/>
            <a:tailEnd type="none" w="sm" len="sm"/>
          </a:ln>
        </p:spPr>
      </p:sp>
      <p:sp>
        <p:nvSpPr>
          <p:cNvPr id="5" name="Freeform 5"/>
          <p:cNvSpPr/>
          <p:nvPr/>
        </p:nvSpPr>
        <p:spPr>
          <a:xfrm>
            <a:off x="3505674" y="9769900"/>
            <a:ext cx="1589818" cy="397454"/>
          </a:xfrm>
          <a:custGeom>
            <a:avLst/>
            <a:gdLst/>
            <a:ahLst/>
            <a:cxnLst/>
            <a:rect l="l" t="t" r="r" b="b"/>
            <a:pathLst>
              <a:path w="1589818" h="397454">
                <a:moveTo>
                  <a:pt x="0" y="0"/>
                </a:moveTo>
                <a:lnTo>
                  <a:pt x="1589817" y="0"/>
                </a:lnTo>
                <a:lnTo>
                  <a:pt x="1589817" y="397454"/>
                </a:lnTo>
                <a:lnTo>
                  <a:pt x="0" y="39745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grpSp>
        <p:nvGrpSpPr>
          <p:cNvPr id="6" name="Group 6"/>
          <p:cNvGrpSpPr/>
          <p:nvPr/>
        </p:nvGrpSpPr>
        <p:grpSpPr>
          <a:xfrm>
            <a:off x="9470269" y="0"/>
            <a:ext cx="8817731" cy="10287000"/>
            <a:chOff x="0" y="0"/>
            <a:chExt cx="2322365" cy="2709333"/>
          </a:xfrm>
        </p:grpSpPr>
        <p:sp>
          <p:nvSpPr>
            <p:cNvPr id="7" name="Freeform 7"/>
            <p:cNvSpPr/>
            <p:nvPr/>
          </p:nvSpPr>
          <p:spPr>
            <a:xfrm>
              <a:off x="0" y="0"/>
              <a:ext cx="2322365" cy="2709333"/>
            </a:xfrm>
            <a:custGeom>
              <a:avLst/>
              <a:gdLst/>
              <a:ahLst/>
              <a:cxnLst/>
              <a:rect l="l" t="t" r="r" b="b"/>
              <a:pathLst>
                <a:path w="2322365" h="2709333">
                  <a:moveTo>
                    <a:pt x="0" y="0"/>
                  </a:moveTo>
                  <a:lnTo>
                    <a:pt x="2322365" y="0"/>
                  </a:lnTo>
                  <a:lnTo>
                    <a:pt x="2322365" y="2709333"/>
                  </a:lnTo>
                  <a:lnTo>
                    <a:pt x="0" y="2709333"/>
                  </a:lnTo>
                  <a:close/>
                </a:path>
              </a:pathLst>
            </a:custGeom>
            <a:solidFill>
              <a:srgbClr val="593C8F"/>
            </a:solidFill>
          </p:spPr>
        </p:sp>
        <p:sp>
          <p:nvSpPr>
            <p:cNvPr id="8" name="TextBox 8"/>
            <p:cNvSpPr txBox="1"/>
            <p:nvPr/>
          </p:nvSpPr>
          <p:spPr>
            <a:xfrm>
              <a:off x="0" y="-47625"/>
              <a:ext cx="2322365"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a:grpSpLocks noChangeAspect="1"/>
          </p:cNvGrpSpPr>
          <p:nvPr/>
        </p:nvGrpSpPr>
        <p:grpSpPr>
          <a:xfrm>
            <a:off x="8623901" y="1645172"/>
            <a:ext cx="5255234" cy="6996656"/>
            <a:chOff x="0" y="0"/>
            <a:chExt cx="3663950" cy="4878070"/>
          </a:xfrm>
        </p:grpSpPr>
        <p:sp>
          <p:nvSpPr>
            <p:cNvPr id="10" name="Freeform 10"/>
            <p:cNvSpPr/>
            <p:nvPr/>
          </p:nvSpPr>
          <p:spPr>
            <a:xfrm>
              <a:off x="31750" y="31750"/>
              <a:ext cx="3600450" cy="4814570"/>
            </a:xfrm>
            <a:custGeom>
              <a:avLst/>
              <a:gdLst/>
              <a:ahLst/>
              <a:cxnLst/>
              <a:rect l="l" t="t" r="r" b="b"/>
              <a:pathLst>
                <a:path w="3600450" h="4814570">
                  <a:moveTo>
                    <a:pt x="0" y="0"/>
                  </a:moveTo>
                  <a:lnTo>
                    <a:pt x="3600450" y="0"/>
                  </a:lnTo>
                  <a:lnTo>
                    <a:pt x="3600450" y="4814570"/>
                  </a:lnTo>
                  <a:lnTo>
                    <a:pt x="0" y="4814570"/>
                  </a:lnTo>
                  <a:close/>
                </a:path>
              </a:pathLst>
            </a:custGeom>
            <a:blipFill>
              <a:blip r:embed="rId5"/>
              <a:stretch>
                <a:fillRect l="-43709" r="-94282"/>
              </a:stretch>
            </a:blipFill>
          </p:spPr>
        </p:sp>
        <p:sp>
          <p:nvSpPr>
            <p:cNvPr id="11" name="Freeform 11"/>
            <p:cNvSpPr/>
            <p:nvPr/>
          </p:nvSpPr>
          <p:spPr>
            <a:xfrm>
              <a:off x="0" y="0"/>
              <a:ext cx="3663950" cy="4878070"/>
            </a:xfrm>
            <a:custGeom>
              <a:avLst/>
              <a:gdLst/>
              <a:ahLst/>
              <a:cxnLst/>
              <a:rect l="l" t="t" r="r" b="b"/>
              <a:pathLst>
                <a:path w="3663950" h="4878070">
                  <a:moveTo>
                    <a:pt x="3663950" y="4878070"/>
                  </a:moveTo>
                  <a:lnTo>
                    <a:pt x="0" y="4878070"/>
                  </a:lnTo>
                  <a:lnTo>
                    <a:pt x="0" y="0"/>
                  </a:lnTo>
                  <a:lnTo>
                    <a:pt x="3663950" y="0"/>
                  </a:lnTo>
                  <a:lnTo>
                    <a:pt x="3663950" y="4878070"/>
                  </a:lnTo>
                  <a:close/>
                  <a:moveTo>
                    <a:pt x="63500" y="4814570"/>
                  </a:moveTo>
                  <a:lnTo>
                    <a:pt x="3600450" y="4814570"/>
                  </a:lnTo>
                  <a:lnTo>
                    <a:pt x="3600450" y="63500"/>
                  </a:lnTo>
                  <a:lnTo>
                    <a:pt x="63500" y="63500"/>
                  </a:lnTo>
                  <a:lnTo>
                    <a:pt x="63500" y="4814570"/>
                  </a:lnTo>
                  <a:close/>
                </a:path>
              </a:pathLst>
            </a:custGeom>
            <a:solidFill>
              <a:srgbClr val="FFFFFF"/>
            </a:solidFill>
          </p:spPr>
        </p:sp>
      </p:grpSp>
      <p:sp>
        <p:nvSpPr>
          <p:cNvPr id="12" name="TextBox 12"/>
          <p:cNvSpPr txBox="1"/>
          <p:nvPr/>
        </p:nvSpPr>
        <p:spPr>
          <a:xfrm>
            <a:off x="600793" y="2459734"/>
            <a:ext cx="7026479" cy="6907530"/>
          </a:xfrm>
          <a:prstGeom prst="rect">
            <a:avLst/>
          </a:prstGeom>
        </p:spPr>
        <p:txBody>
          <a:bodyPr lIns="0" tIns="0" rIns="0" bIns="0" rtlCol="0" anchor="t">
            <a:spAutoFit/>
          </a:bodyPr>
          <a:lstStyle/>
          <a:p>
            <a:pPr marL="388620" lvl="1" indent="-194310" algn="just">
              <a:lnSpc>
                <a:spcPts val="2520"/>
              </a:lnSpc>
              <a:buFont typeface="Arial"/>
              <a:buChar char="•"/>
            </a:pPr>
            <a:r>
              <a:rPr lang="en-US" sz="1800">
                <a:solidFill>
                  <a:srgbClr val="000000"/>
                </a:solidFill>
                <a:latin typeface="Alike"/>
                <a:ea typeface="Alike"/>
                <a:cs typeface="Alike"/>
                <a:sym typeface="Alike"/>
              </a:rPr>
              <a:t>PetPals Network brings together pet adoption, healthcare services, veterinary consultations, and pet product commerce into a single web-based platform, ensuring a complete solution for pet owners and adopters.</a:t>
            </a:r>
          </a:p>
          <a:p>
            <a:pPr algn="just">
              <a:lnSpc>
                <a:spcPts val="2520"/>
              </a:lnSpc>
            </a:pPr>
            <a:endParaRPr lang="en-US" sz="1800">
              <a:solidFill>
                <a:srgbClr val="000000"/>
              </a:solidFill>
              <a:latin typeface="Alike"/>
              <a:ea typeface="Alike"/>
              <a:cs typeface="Alike"/>
              <a:sym typeface="Alike"/>
            </a:endParaRPr>
          </a:p>
          <a:p>
            <a:pPr marL="388620" lvl="1" indent="-194310" algn="just">
              <a:lnSpc>
                <a:spcPts val="2520"/>
              </a:lnSpc>
              <a:buFont typeface="Arial"/>
              <a:buChar char="•"/>
            </a:pPr>
            <a:r>
              <a:rPr lang="en-US" sz="1800">
                <a:solidFill>
                  <a:srgbClr val="000000"/>
                </a:solidFill>
                <a:latin typeface="Alike"/>
                <a:ea typeface="Alike"/>
                <a:cs typeface="Alike"/>
                <a:sym typeface="Alike"/>
              </a:rPr>
              <a:t>The system is divided into clearly defined modules  Pet Adoption, Pet Healthcare Management, Veterinary Appointment Scheduling, Pet Product Shopping, and Service Registrations.</a:t>
            </a:r>
          </a:p>
          <a:p>
            <a:pPr algn="just">
              <a:lnSpc>
                <a:spcPts val="2520"/>
              </a:lnSpc>
            </a:pPr>
            <a:endParaRPr lang="en-US" sz="1800">
              <a:solidFill>
                <a:srgbClr val="000000"/>
              </a:solidFill>
              <a:latin typeface="Alike"/>
              <a:ea typeface="Alike"/>
              <a:cs typeface="Alike"/>
              <a:sym typeface="Alike"/>
            </a:endParaRPr>
          </a:p>
          <a:p>
            <a:pPr marL="388620" lvl="1" indent="-194310" algn="just">
              <a:lnSpc>
                <a:spcPts val="2520"/>
              </a:lnSpc>
              <a:buFont typeface="Arial"/>
              <a:buChar char="•"/>
            </a:pPr>
            <a:r>
              <a:rPr lang="en-US" sz="1800">
                <a:solidFill>
                  <a:srgbClr val="000000"/>
                </a:solidFill>
                <a:latin typeface="Alike"/>
                <a:ea typeface="Alike"/>
                <a:cs typeface="Alike"/>
                <a:sym typeface="Alike"/>
              </a:rPr>
              <a:t>Pet profiles, service availability, and product inventories are updated in real-time, ensuring users always access the latest information without delays or inconsistencies.</a:t>
            </a:r>
          </a:p>
          <a:p>
            <a:pPr algn="just">
              <a:lnSpc>
                <a:spcPts val="2520"/>
              </a:lnSpc>
            </a:pPr>
            <a:endParaRPr lang="en-US" sz="1800">
              <a:solidFill>
                <a:srgbClr val="000000"/>
              </a:solidFill>
              <a:latin typeface="Alike"/>
              <a:ea typeface="Alike"/>
              <a:cs typeface="Alike"/>
              <a:sym typeface="Alike"/>
            </a:endParaRPr>
          </a:p>
          <a:p>
            <a:pPr marL="388620" lvl="1" indent="-194310" algn="just">
              <a:lnSpc>
                <a:spcPts val="2520"/>
              </a:lnSpc>
              <a:buFont typeface="Arial"/>
              <a:buChar char="•"/>
            </a:pPr>
            <a:r>
              <a:rPr lang="en-US" sz="1800">
                <a:solidFill>
                  <a:srgbClr val="000000"/>
                </a:solidFill>
                <a:latin typeface="Alike"/>
                <a:ea typeface="Alike"/>
                <a:cs typeface="Alike"/>
                <a:sym typeface="Alike"/>
              </a:rPr>
              <a:t>Designed with React.js, the platform offers a highly responsive and intuitive user interface, making browsing, booking services, and shopping for pet needs seamless across all devices.</a:t>
            </a:r>
          </a:p>
          <a:p>
            <a:pPr algn="just">
              <a:lnSpc>
                <a:spcPts val="2520"/>
              </a:lnSpc>
            </a:pPr>
            <a:endParaRPr lang="en-US" sz="1800">
              <a:solidFill>
                <a:srgbClr val="000000"/>
              </a:solidFill>
              <a:latin typeface="Alike"/>
              <a:ea typeface="Alike"/>
              <a:cs typeface="Alike"/>
              <a:sym typeface="Alike"/>
            </a:endParaRPr>
          </a:p>
          <a:p>
            <a:pPr marL="388620" lvl="1" indent="-194310" algn="just">
              <a:lnSpc>
                <a:spcPts val="2520"/>
              </a:lnSpc>
              <a:buFont typeface="Arial"/>
              <a:buChar char="•"/>
            </a:pPr>
            <a:r>
              <a:rPr lang="en-US" sz="1800">
                <a:solidFill>
                  <a:srgbClr val="000000"/>
                </a:solidFill>
                <a:latin typeface="Alike"/>
                <a:ea typeface="Alike"/>
                <a:cs typeface="Alike"/>
                <a:sym typeface="Alike"/>
              </a:rPr>
              <a:t>Using MySQL, the backend securely handles large volumes of user data, pet details, appointments, and product orders, ensuring robust performance and scalability as the platform grows.</a:t>
            </a:r>
          </a:p>
          <a:p>
            <a:pPr algn="l">
              <a:lnSpc>
                <a:spcPts val="2520"/>
              </a:lnSpc>
              <a:spcBef>
                <a:spcPct val="0"/>
              </a:spcBef>
            </a:pPr>
            <a:endParaRPr lang="en-US" sz="1800">
              <a:solidFill>
                <a:srgbClr val="000000"/>
              </a:solidFill>
              <a:latin typeface="Alike"/>
              <a:ea typeface="Alike"/>
              <a:cs typeface="Alike"/>
              <a:sym typeface="Alike"/>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00187" y="290462"/>
            <a:ext cx="7312027" cy="738238"/>
          </a:xfrm>
          <a:prstGeom prst="rect">
            <a:avLst/>
          </a:prstGeom>
        </p:spPr>
        <p:txBody>
          <a:bodyPr lIns="0" tIns="0" rIns="0" bIns="0" rtlCol="0" anchor="t">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ARCHITECTURE DIAGRAM</a:t>
            </a:r>
          </a:p>
        </p:txBody>
      </p:sp>
      <p:sp>
        <p:nvSpPr>
          <p:cNvPr id="3" name="AutoShape 3"/>
          <p:cNvSpPr/>
          <p:nvPr/>
        </p:nvSpPr>
        <p:spPr>
          <a:xfrm flipV="1">
            <a:off x="5500187" y="1028700"/>
            <a:ext cx="7285845" cy="0"/>
          </a:xfrm>
          <a:prstGeom prst="line">
            <a:avLst/>
          </a:prstGeom>
          <a:ln w="38100" cap="flat">
            <a:solidFill>
              <a:srgbClr val="000000"/>
            </a:solidFill>
            <a:prstDash val="solid"/>
            <a:headEnd type="none" w="sm" len="sm"/>
            <a:tailEnd type="none" w="sm" len="sm"/>
          </a:ln>
        </p:spPr>
      </p:sp>
      <p:grpSp>
        <p:nvGrpSpPr>
          <p:cNvPr id="4" name="Group 4"/>
          <p:cNvGrpSpPr/>
          <p:nvPr/>
        </p:nvGrpSpPr>
        <p:grpSpPr>
          <a:xfrm>
            <a:off x="0" y="0"/>
            <a:ext cx="3086100" cy="10287000"/>
            <a:chOff x="0" y="0"/>
            <a:chExt cx="812800" cy="2709333"/>
          </a:xfrm>
        </p:grpSpPr>
        <p:sp>
          <p:nvSpPr>
            <p:cNvPr id="5" name="Freeform 5"/>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6" name="TextBox 6"/>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5748920" y="1234299"/>
            <a:ext cx="6814561" cy="9052701"/>
          </a:xfrm>
          <a:custGeom>
            <a:avLst/>
            <a:gdLst/>
            <a:ahLst/>
            <a:cxnLst/>
            <a:rect l="l" t="t" r="r" b="b"/>
            <a:pathLst>
              <a:path w="6814561" h="9052701">
                <a:moveTo>
                  <a:pt x="0" y="0"/>
                </a:moveTo>
                <a:lnTo>
                  <a:pt x="6814561" y="0"/>
                </a:lnTo>
                <a:lnTo>
                  <a:pt x="6814561" y="9052701"/>
                </a:lnTo>
                <a:lnTo>
                  <a:pt x="0" y="9052701"/>
                </a:lnTo>
                <a:lnTo>
                  <a:pt x="0" y="0"/>
                </a:lnTo>
                <a:close/>
              </a:path>
            </a:pathLst>
          </a:custGeom>
          <a:blipFill>
            <a:blip r:embed="rId2"/>
            <a:stretch>
              <a:fillRect l="-694" t="-485" b="-2237"/>
            </a:stretch>
          </a:blipFill>
        </p:spPr>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1353</Words>
  <Application>Microsoft Office PowerPoint</Application>
  <PresentationFormat>Custom</PresentationFormat>
  <Paragraphs>106</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Poppins</vt:lpstr>
      <vt:lpstr>Alike Bold</vt:lpstr>
      <vt:lpstr>Arial</vt:lpstr>
      <vt:lpstr>Alice</vt:lpstr>
      <vt:lpstr>Alegreya SC Bold</vt:lpstr>
      <vt:lpstr>League Spartan</vt:lpstr>
      <vt:lpstr>Calibri</vt:lpstr>
      <vt:lpstr>Alike</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&amp;  white business profile presentation</dc:title>
  <dc:creator>IAS DREAMER</dc:creator>
  <cp:lastModifiedBy>Microsoft account</cp:lastModifiedBy>
  <cp:revision>2</cp:revision>
  <dcterms:created xsi:type="dcterms:W3CDTF">2006-08-16T00:00:00Z</dcterms:created>
  <dcterms:modified xsi:type="dcterms:W3CDTF">2025-05-20T11:15:19Z</dcterms:modified>
  <dc:identifier>DAGlNRivmfs</dc:identifier>
</cp:coreProperties>
</file>