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61" d="100"/>
          <a:sy n="61" d="100"/>
        </p:scale>
        <p:origin x="99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2" name="Slide Image Placeholder 1"/>
          <p:cNvSpPr>
            <a:spLocks noChangeAspect="1" noRot="1" noGrp="1"/>
          </p:cNvSpPr>
          <p:nvPr>
            <p:ph type="sldImg"/>
          </p:nvPr>
        </p:nvSpPr>
        <p:spPr/>
      </p:sp>
      <p:sp>
        <p:nvSpPr>
          <p:cNvPr id="1048603" name="Notes Placeholder 2"/>
          <p:cNvSpPr>
            <a:spLocks noGrp="1"/>
          </p:cNvSpPr>
          <p:nvPr>
            <p:ph type="body" idx="1"/>
          </p:nvPr>
        </p:nvSpPr>
        <p:spPr/>
        <p:txBody>
          <a:bodyPr/>
          <a:p>
            <a:endParaRPr dirty="0" lang="en-IN"/>
          </a:p>
        </p:txBody>
      </p:sp>
      <p:sp>
        <p:nvSpPr>
          <p:cNvPr id="104860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type="body" idx="1"/>
          </p:nvPr>
        </p:nvSpPr>
        <p:spPr/>
        <p:txBody>
          <a:bodyPr bIns="0" lIns="0" rIns="0" tIns="0"/>
          <a:p/>
        </p:txBody>
      </p:sp>
      <p:sp>
        <p:nvSpPr>
          <p:cNvPr id="104869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1" name=""/>
        <p:cNvGrpSpPr/>
        <p:nvPr/>
      </p:nvGrpSpPr>
      <p:grpSpPr>
        <a:xfrm>
          <a:off x="0" y="0"/>
          <a:ext cx="0" cy="0"/>
          <a:chOff x="0" y="0"/>
          <a:chExt cx="0" cy="0"/>
        </a:xfrm>
      </p:grpSpPr>
      <p:sp>
        <p:nvSpPr>
          <p:cNvPr id="104870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6"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7"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8"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676400" y="351710"/>
            <a:ext cx="8458200" cy="509114"/>
          </a:xfrm>
          <a:prstGeom prst="rect"/>
        </p:spPr>
        <p:txBody>
          <a:bodyPr bIns="0" lIns="0" rIns="0" rtlCol="0" tIns="16510" vert="horz" wrap="square">
            <a:spAutoFit/>
          </a:bodyPr>
          <a:p>
            <a:pPr algn="ctr">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a:t>
            </a:r>
            <a:r>
              <a:rPr b="1" dirty="0" lang="en-US" smtClean="0">
                <a:solidFill>
                  <a:srgbClr val="0F0F0F"/>
                </a:solidFill>
                <a:latin typeface="Times New Roman" panose="02020603050405020304" pitchFamily="18" charset="0"/>
                <a:cs typeface="Times New Roman" panose="02020603050405020304" pitchFamily="18" charset="0"/>
              </a:rPr>
              <a:t>Excel</a:t>
            </a: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graphicFrame>
        <p:nvGraphicFramePr>
          <p:cNvPr id="4194304" name="Table 7"/>
          <p:cNvGraphicFramePr>
            <a:graphicFrameLocks noGrp="1"/>
          </p:cNvGraphicFramePr>
          <p:nvPr/>
        </p:nvGraphicFramePr>
        <p:xfrm>
          <a:off x="1482778" y="2919368"/>
          <a:ext cx="9413822" cy="2567032"/>
        </p:xfrm>
        <a:graphic>
          <a:graphicData uri="http://schemas.openxmlformats.org/drawingml/2006/table">
            <a:tbl>
              <a:tblPr firstRow="1" bandRow="1">
                <a:tableStyleId>{5A111915-BE36-4E01-A7E5-04B1672EAD32}</a:tableStyleId>
              </a:tblPr>
              <a:tblGrid>
                <a:gridCol w="2568333"/>
                <a:gridCol w="6845489"/>
              </a:tblGrid>
              <a:tr h="543169">
                <a:tc>
                  <a:txBody>
                    <a:bodyPr/>
                    <a:p>
                      <a:r>
                        <a:rPr b="1" dirty="0" sz="1800" lang="en-US" smtClean="0">
                          <a:latin typeface="Bookman Old Style" panose="02050604050505020204" pitchFamily="18" charset="0"/>
                        </a:rPr>
                        <a:t>STUDENT NAME</a:t>
                      </a:r>
                      <a:endParaRPr b="1" dirty="0" lang="en-IN">
                        <a:latin typeface="Bookman Old Style" panose="02050604050505020204" pitchFamily="18" charset="0"/>
                      </a:endParaRPr>
                    </a:p>
                  </a:txBody>
                </a:tc>
                <a:tc>
                  <a:txBody>
                    <a:bodyPr/>
                    <a:p>
                      <a:r>
                        <a:rPr altLang="en" b="1" dirty="0" sz="1800" lang="en-US" smtClean="0">
                          <a:latin typeface="Bookman Old Style" panose="02050604050505020204" pitchFamily="18" charset="0"/>
                        </a:rPr>
                        <a:t>U</a:t>
                      </a:r>
                      <a:r>
                        <a:rPr altLang="en" b="1" dirty="0" sz="1800" lang="en-US" smtClean="0">
                          <a:latin typeface="Bookman Old Style" panose="02050604050505020204" pitchFamily="18" charset="0"/>
                        </a:rPr>
                        <a:t>D</a:t>
                      </a:r>
                      <a:r>
                        <a:rPr altLang="en" b="1" dirty="0" sz="1800" lang="en-US" smtClean="0">
                          <a:latin typeface="Bookman Old Style" panose="02050604050505020204" pitchFamily="18" charset="0"/>
                        </a:rPr>
                        <a:t>H</a:t>
                      </a:r>
                      <a:r>
                        <a:rPr altLang="en" b="1" dirty="0" sz="1800" lang="en-US" smtClean="0">
                          <a:latin typeface="Bookman Old Style" panose="02050604050505020204" pitchFamily="18" charset="0"/>
                        </a:rPr>
                        <a:t>A</a:t>
                      </a:r>
                      <a:r>
                        <a:rPr altLang="en" b="1" dirty="0" sz="1800" lang="en-US" smtClean="0">
                          <a:latin typeface="Bookman Old Style" panose="02050604050505020204" pitchFamily="18" charset="0"/>
                        </a:rPr>
                        <a:t>YAPRIYA </a:t>
                      </a:r>
                      <a:r>
                        <a:rPr altLang="en" b="1" dirty="0" sz="1800" lang="en-US" smtClean="0">
                          <a:latin typeface="Bookman Old Style" panose="02050604050505020204" pitchFamily="18" charset="0"/>
                        </a:rPr>
                        <a:t> </a:t>
                      </a:r>
                      <a:r>
                        <a:rPr altLang="en" b="1" dirty="0" sz="1800" lang="en-US" smtClean="0">
                          <a:latin typeface="Bookman Old Style" panose="02050604050505020204" pitchFamily="18" charset="0"/>
                        </a:rPr>
                        <a:t>K</a:t>
                      </a:r>
                      <a:endParaRPr b="1" dirty="0" lang="en-IN">
                        <a:latin typeface="Bookman Old Style" panose="02050604050505020204" pitchFamily="18" charset="0"/>
                      </a:endParaRPr>
                    </a:p>
                  </a:txBody>
                </a:tc>
              </a:tr>
              <a:tr h="543169">
                <a:tc>
                  <a:txBody>
                    <a:bodyPr/>
                    <a:p>
                      <a:r>
                        <a:rPr b="1" dirty="0" sz="1800" lang="en-US" smtClean="0">
                          <a:latin typeface="Bookman Old Style" panose="02050604050505020204" pitchFamily="18" charset="0"/>
                        </a:rPr>
                        <a:t>REGISTER NO </a:t>
                      </a:r>
                      <a:endParaRPr b="1" dirty="0" lang="en-IN">
                        <a:latin typeface="Bookman Old Style" panose="02050604050505020204" pitchFamily="18" charset="0"/>
                      </a:endParaRPr>
                    </a:p>
                  </a:txBody>
                </a:tc>
                <a:tc>
                  <a:txBody>
                    <a:bodyPr/>
                    <a:p>
                      <a:pPr defTabSz="914400" eaLnBrk="1" fontAlgn="auto" hangingPunct="1" indent="0" latinLnBrk="0" lvl="0" marL="0" marR="0">
                        <a:lnSpc>
                          <a:spcPct val="100000"/>
                        </a:lnSpc>
                        <a:spcBef>
                          <a:spcPts val="0"/>
                        </a:spcBef>
                        <a:spcAft>
                          <a:spcPts val="0"/>
                        </a:spcAft>
                        <a:buClrTx/>
                        <a:buSzTx/>
                        <a:buFontTx/>
                        <a:buNone/>
                      </a:pPr>
                      <a:r>
                        <a:rPr b="1" dirty="0" sz="1800" lang="en-US" smtClean="0">
                          <a:latin typeface="Bookman Old Style" panose="02050604050505020204" pitchFamily="18" charset="0"/>
                        </a:rPr>
                        <a:t>122</a:t>
                      </a:r>
                      <a:r>
                        <a:rPr altLang="en" b="1" dirty="0" sz="1800" lang="en-US" smtClean="0">
                          <a:latin typeface="Bookman Old Style" panose="02050604050505020204" pitchFamily="18" charset="0"/>
                        </a:rPr>
                        <a:t>2</a:t>
                      </a:r>
                      <a:r>
                        <a:rPr altLang="en" b="1" dirty="0" sz="1800" lang="en-US" smtClean="0">
                          <a:latin typeface="Bookman Old Style" panose="02050604050505020204" pitchFamily="18" charset="0"/>
                        </a:rPr>
                        <a:t>0</a:t>
                      </a:r>
                      <a:r>
                        <a:rPr altLang="en" b="1" dirty="0" sz="1800" lang="en-US" smtClean="0">
                          <a:latin typeface="Bookman Old Style" panose="02050604050505020204" pitchFamily="18" charset="0"/>
                        </a:rPr>
                        <a:t>0</a:t>
                      </a:r>
                      <a:r>
                        <a:rPr altLang="en" b="1" dirty="0" sz="1800" lang="en-US" smtClean="0">
                          <a:latin typeface="Bookman Old Style" panose="02050604050505020204" pitchFamily="18" charset="0"/>
                        </a:rPr>
                        <a:t>1</a:t>
                      </a:r>
                      <a:r>
                        <a:rPr altLang="en" b="1" dirty="0" sz="1800" lang="en-US" smtClean="0">
                          <a:latin typeface="Bookman Old Style" panose="02050604050505020204" pitchFamily="18" charset="0"/>
                        </a:rPr>
                        <a:t>0</a:t>
                      </a:r>
                      <a:r>
                        <a:rPr altLang="en" b="1" dirty="0" sz="1800" lang="en-US" smtClean="0">
                          <a:latin typeface="Bookman Old Style" panose="02050604050505020204" pitchFamily="18" charset="0"/>
                        </a:rPr>
                        <a:t>5</a:t>
                      </a:r>
                      <a:endParaRPr altLang="en-US" lang="zh-CN"/>
                    </a:p>
                  </a:txBody>
                </a:tc>
              </a:tr>
              <a:tr h="543169">
                <a:tc>
                  <a:txBody>
                    <a:bodyPr/>
                    <a:p>
                      <a:r>
                        <a:rPr b="1" dirty="0" sz="1800" lang="en-US" smtClean="0">
                          <a:latin typeface="Bookman Old Style" panose="02050604050505020204" pitchFamily="18" charset="0"/>
                        </a:rPr>
                        <a:t>DEPARTMENT</a:t>
                      </a:r>
                      <a:endParaRPr b="1" dirty="0" lang="en-IN">
                        <a:latin typeface="Bookman Old Style" panose="02050604050505020204" pitchFamily="18" charset="0"/>
                      </a:endParaRPr>
                    </a:p>
                  </a:txBody>
                </a:tc>
                <a:tc>
                  <a:txBody>
                    <a:bodyPr/>
                    <a:p>
                      <a:r>
                        <a:rPr b="1" dirty="0" lang="en-US" smtClean="0">
                          <a:latin typeface="Bookman Old Style" panose="02050604050505020204" pitchFamily="18" charset="0"/>
                        </a:rPr>
                        <a:t>B.COM (CS)</a:t>
                      </a:r>
                      <a:endParaRPr b="1" dirty="0" lang="en-IN">
                        <a:latin typeface="Bookman Old Style" panose="02050604050505020204" pitchFamily="18" charset="0"/>
                      </a:endParaRPr>
                    </a:p>
                  </a:txBody>
                </a:tc>
              </a:tr>
              <a:tr h="937525">
                <a:tc>
                  <a:txBody>
                    <a:bodyPr/>
                    <a:p>
                      <a:r>
                        <a:rPr b="1" dirty="0" sz="1800" lang="en-US" smtClean="0">
                          <a:latin typeface="Bookman Old Style" panose="02050604050505020204" pitchFamily="18" charset="0"/>
                        </a:rPr>
                        <a:t>COLLEGE</a:t>
                      </a:r>
                      <a:endParaRPr b="1" dirty="0" lang="en-IN">
                        <a:latin typeface="Bookman Old Style" panose="02050604050505020204" pitchFamily="18" charset="0"/>
                      </a:endParaRPr>
                    </a:p>
                  </a:txBody>
                </a:tc>
                <a:tc>
                  <a:txBody>
                    <a:bodyPr/>
                    <a:p>
                      <a:pPr defTabSz="914400" eaLnBrk="1" fontAlgn="auto" hangingPunct="1" indent="0" latinLnBrk="0" lvl="0" marL="0" marR="0">
                        <a:lnSpc>
                          <a:spcPct val="100000"/>
                        </a:lnSpc>
                        <a:spcBef>
                          <a:spcPts val="0"/>
                        </a:spcBef>
                        <a:spcAft>
                          <a:spcPts val="0"/>
                        </a:spcAft>
                        <a:buClrTx/>
                        <a:buSzTx/>
                        <a:buFontTx/>
                        <a:buNone/>
                      </a:pPr>
                      <a:r>
                        <a:rPr b="1" dirty="0" sz="1800" lang="en-US" smtClean="0">
                          <a:latin typeface="Bookman Old Style" panose="02050604050505020204" pitchFamily="18" charset="0"/>
                        </a:rPr>
                        <a:t>PACHAIYAPPAS COLLEGE FOR WOMEN, KANCHIPURAM</a:t>
                      </a:r>
                    </a:p>
                  </a:txBody>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Title 1"/>
          <p:cNvSpPr>
            <a:spLocks noGrp="1"/>
          </p:cNvSpPr>
          <p:nvPr>
            <p:ph type="title"/>
          </p:nvPr>
        </p:nvSpPr>
        <p:spPr>
          <a:xfrm>
            <a:off x="755332" y="385444"/>
            <a:ext cx="10681335" cy="723901"/>
          </a:xfrm>
        </p:spPr>
        <p:txBody>
          <a:bodyPr/>
          <a:p>
            <a:pPr algn="ctr"/>
            <a:r>
              <a:rPr dirty="0" lang="en-IN" smtClean="0">
                <a:latin typeface="Bookman Old Style" panose="02050604050505020204" pitchFamily="18" charset="0"/>
              </a:rPr>
              <a:t>DATASET DESCRIPTION</a:t>
            </a:r>
            <a:endParaRPr dirty="0" lang="en-IN">
              <a:latin typeface="Bookman Old Style" panose="02050604050505020204" pitchFamily="18" charset="0"/>
            </a:endParaRPr>
          </a:p>
        </p:txBody>
      </p:sp>
      <p:sp>
        <p:nvSpPr>
          <p:cNvPr id="1048671" name="TextBox 3"/>
          <p:cNvSpPr txBox="1"/>
          <p:nvPr/>
        </p:nvSpPr>
        <p:spPr>
          <a:xfrm>
            <a:off x="457200" y="1295400"/>
            <a:ext cx="11277600" cy="4892041"/>
          </a:xfrm>
          <a:prstGeom prst="rect"/>
          <a:noFill/>
        </p:spPr>
        <p:txBody>
          <a:bodyPr wrap="square">
            <a:spAutoFit/>
          </a:bodyPr>
          <a:p>
            <a:pPr algn="l" fontAlgn="base">
              <a:lnSpc>
                <a:spcPct val="150000"/>
              </a:lnSpc>
            </a:pPr>
            <a:r>
              <a:rPr b="1" dirty="0" i="0" lang="en-US">
                <a:solidFill>
                  <a:srgbClr val="202124"/>
                </a:solidFill>
                <a:effectLst/>
                <a:latin typeface="Bookman Old Style" panose="02050604050505020204" pitchFamily="18" charset="0"/>
              </a:rPr>
              <a:t>Descriptions for each of the columns in the dataset:</a:t>
            </a:r>
          </a:p>
          <a:p>
            <a:pPr fontAlgn="base">
              <a:lnSpc>
                <a:spcPct val="150000"/>
              </a:lnSpc>
              <a:buFont typeface="+mj-lt"/>
              <a:buAutoNum type="arabicPeriod"/>
            </a:pPr>
            <a:r>
              <a:rPr b="1" dirty="0" i="0" lang="en-US">
                <a:solidFill>
                  <a:srgbClr val="3C4043"/>
                </a:solidFill>
                <a:effectLst/>
                <a:latin typeface="Bookman Old Style" panose="02050604050505020204" pitchFamily="18" charset="0"/>
              </a:rPr>
              <a:t>Employee ID:</a:t>
            </a:r>
            <a:r>
              <a:rPr b="0" dirty="0" i="0" lang="en-US">
                <a:solidFill>
                  <a:srgbClr val="3C4043"/>
                </a:solidFill>
                <a:effectLst/>
                <a:latin typeface="Bookman Old Style" panose="02050604050505020204" pitchFamily="18" charset="0"/>
              </a:rPr>
              <a:t> </a:t>
            </a:r>
            <a:r>
              <a:rPr dirty="0" lang="en-US">
                <a:solidFill>
                  <a:srgbClr val="3C4043"/>
                </a:solidFill>
                <a:latin typeface="Bookman Old Style" panose="02050604050505020204" pitchFamily="18" charset="0"/>
              </a:rPr>
              <a:t>122101181.</a:t>
            </a:r>
            <a:endParaRPr b="0" dirty="0" i="0" lang="en-US">
              <a:solidFill>
                <a:srgbClr val="3C4043"/>
              </a:solidFill>
              <a:effectLst/>
              <a:latin typeface="Bookman Old Style" panose="02050604050505020204" pitchFamily="18" charset="0"/>
            </a:endParaRPr>
          </a:p>
          <a:p>
            <a:pPr algn="l" fontAlgn="base">
              <a:lnSpc>
                <a:spcPct val="150000"/>
              </a:lnSpc>
              <a:buFont typeface="+mj-lt"/>
              <a:buAutoNum type="arabicPeriod"/>
            </a:pPr>
            <a:r>
              <a:rPr b="1" dirty="0" i="0" lang="en-US">
                <a:solidFill>
                  <a:srgbClr val="3C4043"/>
                </a:solidFill>
                <a:effectLst/>
                <a:latin typeface="Bookman Old Style" panose="02050604050505020204" pitchFamily="18" charset="0"/>
              </a:rPr>
              <a:t>First Name:</a:t>
            </a:r>
            <a:r>
              <a:rPr b="0" dirty="0" i="0" lang="en-US">
                <a:solidFill>
                  <a:srgbClr val="3C4043"/>
                </a:solidFill>
                <a:effectLst/>
                <a:latin typeface="Bookman Old Style" panose="02050604050505020204" pitchFamily="18" charset="0"/>
              </a:rPr>
              <a:t> </a:t>
            </a:r>
            <a:r>
              <a:rPr b="0" dirty="0" i="0" lang="en-US" smtClean="0">
                <a:solidFill>
                  <a:srgbClr val="3C4043"/>
                </a:solidFill>
                <a:effectLst/>
                <a:latin typeface="Bookman Old Style" panose="02050604050505020204" pitchFamily="18" charset="0"/>
              </a:rPr>
              <a:t>K.SHIVADHARSHINI.</a:t>
            </a:r>
            <a:endParaRPr b="0" dirty="0" i="0" lang="en-US">
              <a:solidFill>
                <a:srgbClr val="3C4043"/>
              </a:solidFill>
              <a:effectLst/>
              <a:latin typeface="Bookman Old Style" panose="02050604050505020204" pitchFamily="18" charset="0"/>
            </a:endParaRPr>
          </a:p>
          <a:p>
            <a:pPr algn="l" fontAlgn="base">
              <a:lnSpc>
                <a:spcPct val="150000"/>
              </a:lnSpc>
              <a:buFont typeface="+mj-lt"/>
              <a:buAutoNum type="arabicPeriod"/>
            </a:pPr>
            <a:r>
              <a:rPr b="1" dirty="0" i="0" lang="en-US">
                <a:solidFill>
                  <a:srgbClr val="3C4043"/>
                </a:solidFill>
                <a:effectLst/>
                <a:latin typeface="Bookman Old Style" panose="02050604050505020204" pitchFamily="18" charset="0"/>
              </a:rPr>
              <a:t>Last Name:</a:t>
            </a:r>
            <a:r>
              <a:rPr b="0" dirty="0" i="0" lang="en-US">
                <a:solidFill>
                  <a:srgbClr val="3C4043"/>
                </a:solidFill>
                <a:effectLst/>
                <a:latin typeface="Bookman Old Style" panose="02050604050505020204" pitchFamily="18" charset="0"/>
              </a:rPr>
              <a:t> </a:t>
            </a:r>
            <a:r>
              <a:rPr b="0" dirty="0" i="0" lang="en-US" smtClean="0">
                <a:solidFill>
                  <a:srgbClr val="3C4043"/>
                </a:solidFill>
                <a:effectLst/>
                <a:latin typeface="Bookman Old Style" panose="02050604050505020204" pitchFamily="18" charset="0"/>
              </a:rPr>
              <a:t>-</a:t>
            </a:r>
            <a:endParaRPr b="0" dirty="0" i="0" lang="en-US">
              <a:solidFill>
                <a:srgbClr val="3C4043"/>
              </a:solidFill>
              <a:effectLst/>
              <a:latin typeface="Bookman Old Style" panose="02050604050505020204" pitchFamily="18" charset="0"/>
            </a:endParaRPr>
          </a:p>
          <a:p>
            <a:pPr algn="l" fontAlgn="base">
              <a:lnSpc>
                <a:spcPct val="150000"/>
              </a:lnSpc>
              <a:buFont typeface="+mj-lt"/>
              <a:buAutoNum type="arabicPeriod"/>
            </a:pPr>
            <a:r>
              <a:rPr b="1" dirty="0" i="0" lang="en-US">
                <a:solidFill>
                  <a:srgbClr val="3C4043"/>
                </a:solidFill>
                <a:effectLst/>
                <a:latin typeface="Bookman Old Style" panose="02050604050505020204" pitchFamily="18" charset="0"/>
              </a:rPr>
              <a:t>Email:</a:t>
            </a:r>
            <a:r>
              <a:rPr b="0" dirty="0" i="0" lang="en-US">
                <a:solidFill>
                  <a:srgbClr val="3C4043"/>
                </a:solidFill>
                <a:effectLst/>
                <a:latin typeface="Bookman Old Style" panose="02050604050505020204" pitchFamily="18" charset="0"/>
              </a:rPr>
              <a:t> </a:t>
            </a:r>
            <a:r>
              <a:rPr dirty="0" lang="en-US" smtClean="0">
                <a:solidFill>
                  <a:srgbClr val="3C4043"/>
                </a:solidFill>
                <a:latin typeface="Bookman Old Style" panose="02050604050505020204" pitchFamily="18" charset="0"/>
              </a:rPr>
              <a:t>sivabcomcs2024@gmail.com</a:t>
            </a:r>
            <a:endParaRPr b="0" dirty="0" i="0" lang="en-US">
              <a:solidFill>
                <a:srgbClr val="3C4043"/>
              </a:solidFill>
              <a:effectLst/>
              <a:latin typeface="Bookman Old Style" panose="02050604050505020204" pitchFamily="18" charset="0"/>
            </a:endParaRPr>
          </a:p>
          <a:p>
            <a:pPr algn="l" fontAlgn="base">
              <a:lnSpc>
                <a:spcPct val="150000"/>
              </a:lnSpc>
              <a:buFont typeface="+mj-lt"/>
              <a:buAutoNum type="arabicPeriod"/>
            </a:pPr>
            <a:r>
              <a:rPr b="1" dirty="0" i="0" lang="en-US">
                <a:solidFill>
                  <a:srgbClr val="3C4043"/>
                </a:solidFill>
                <a:effectLst/>
                <a:latin typeface="Bookman Old Style" panose="02050604050505020204" pitchFamily="18" charset="0"/>
              </a:rPr>
              <a:t>Business Unit:</a:t>
            </a:r>
            <a:r>
              <a:rPr b="0" dirty="0" i="0" lang="en-US">
                <a:solidFill>
                  <a:srgbClr val="3C4043"/>
                </a:solidFill>
                <a:effectLst/>
                <a:latin typeface="Bookman Old Style" panose="02050604050505020204" pitchFamily="18" charset="0"/>
              </a:rPr>
              <a:t> </a:t>
            </a:r>
            <a:r>
              <a:rPr b="0" dirty="0" i="0" lang="en-US" smtClean="0">
                <a:solidFill>
                  <a:srgbClr val="3C4043"/>
                </a:solidFill>
                <a:effectLst/>
                <a:latin typeface="Bookman Old Style" panose="02050604050505020204" pitchFamily="18" charset="0"/>
              </a:rPr>
              <a:t>analysis team </a:t>
            </a:r>
            <a:endParaRPr b="0" dirty="0" i="0" lang="en-US">
              <a:solidFill>
                <a:srgbClr val="3C4043"/>
              </a:solidFill>
              <a:effectLst/>
              <a:latin typeface="Bookman Old Style" panose="02050604050505020204" pitchFamily="18" charset="0"/>
            </a:endParaRPr>
          </a:p>
          <a:p>
            <a:pPr algn="l" fontAlgn="base">
              <a:lnSpc>
                <a:spcPct val="150000"/>
              </a:lnSpc>
              <a:buFont typeface="+mj-lt"/>
              <a:buAutoNum type="arabicPeriod"/>
            </a:pPr>
            <a:r>
              <a:rPr b="1" dirty="0" i="0" lang="en-US">
                <a:solidFill>
                  <a:srgbClr val="3C4043"/>
                </a:solidFill>
                <a:effectLst/>
                <a:latin typeface="Bookman Old Style" panose="02050604050505020204" pitchFamily="18" charset="0"/>
              </a:rPr>
              <a:t>State:</a:t>
            </a:r>
            <a:r>
              <a:rPr b="0" dirty="0" i="0" lang="en-US">
                <a:solidFill>
                  <a:srgbClr val="3C4043"/>
                </a:solidFill>
                <a:effectLst/>
                <a:latin typeface="Bookman Old Style" panose="02050604050505020204" pitchFamily="18" charset="0"/>
              </a:rPr>
              <a:t> </a:t>
            </a:r>
            <a:r>
              <a:rPr b="0" dirty="0" i="0" lang="en-US" smtClean="0">
                <a:solidFill>
                  <a:srgbClr val="3C4043"/>
                </a:solidFill>
                <a:effectLst/>
                <a:latin typeface="Bookman Old Style" panose="02050604050505020204" pitchFamily="18" charset="0"/>
              </a:rPr>
              <a:t>Tamil Nadu.</a:t>
            </a:r>
            <a:endParaRPr b="0" dirty="0" i="0" lang="en-US">
              <a:solidFill>
                <a:srgbClr val="3C4043"/>
              </a:solidFill>
              <a:effectLst/>
              <a:latin typeface="Bookman Old Style" panose="02050604050505020204" pitchFamily="18" charset="0"/>
            </a:endParaRPr>
          </a:p>
          <a:p>
            <a:pPr algn="just" fontAlgn="base">
              <a:buFont typeface="+mj-lt"/>
              <a:buAutoNum type="arabicPeriod"/>
            </a:pPr>
            <a:r>
              <a:rPr b="1" dirty="0" i="0" lang="en-US">
                <a:solidFill>
                  <a:srgbClr val="3C4043"/>
                </a:solidFill>
                <a:effectLst/>
                <a:latin typeface="Bookman Old Style" panose="02050604050505020204" pitchFamily="18" charset="0"/>
              </a:rPr>
              <a:t>Job Function:</a:t>
            </a:r>
            <a:r>
              <a:rPr b="0" dirty="0" i="0" lang="en-US">
                <a:solidFill>
                  <a:srgbClr val="3C4043"/>
                </a:solidFill>
                <a:effectLst/>
                <a:latin typeface="Bookman Old Style" panose="02050604050505020204" pitchFamily="18" charset="0"/>
              </a:rPr>
              <a:t> </a:t>
            </a:r>
            <a:r>
              <a:rPr b="0" dirty="0" i="0" lang="en-US" smtClean="0">
                <a:solidFill>
                  <a:srgbClr val="3C4043"/>
                </a:solidFill>
                <a:effectLst/>
                <a:latin typeface="Bookman Old Style" panose="02050604050505020204" pitchFamily="18" charset="0"/>
              </a:rPr>
              <a:t> J</a:t>
            </a:r>
            <a:r>
              <a:rPr dirty="0" lang="en-IN" err="1" smtClean="0">
                <a:latin typeface="Bookman Old Style" panose="02050604050505020204" pitchFamily="18" charset="0"/>
              </a:rPr>
              <a:t>ob</a:t>
            </a:r>
            <a:r>
              <a:rPr dirty="0" lang="en-IN" smtClean="0">
                <a:latin typeface="Bookman Old Style" panose="02050604050505020204" pitchFamily="18" charset="0"/>
              </a:rPr>
              <a:t> </a:t>
            </a:r>
            <a:r>
              <a:rPr dirty="0" lang="en-IN">
                <a:latin typeface="Bookman Old Style" panose="02050604050505020204" pitchFamily="18" charset="0"/>
              </a:rPr>
              <a:t>function refers to the specific roles and responsibilities that an individual performs within an organization. It encompasses the tasks, duties, and expectations associated with a particular position and defines how the role contributes to the organization's goals and operations.</a:t>
            </a:r>
            <a:endParaRPr b="0" dirty="0" i="0" lang="en-US">
              <a:solidFill>
                <a:srgbClr val="3C4043"/>
              </a:solidFill>
              <a:effectLst/>
              <a:latin typeface="Bookman Old Style" panose="02050604050505020204" pitchFamily="18" charset="0"/>
            </a:endParaRPr>
          </a:p>
          <a:p>
            <a:pPr algn="l" fontAlgn="base">
              <a:lnSpc>
                <a:spcPct val="150000"/>
              </a:lnSpc>
              <a:buFont typeface="+mj-lt"/>
              <a:buAutoNum type="arabicPeriod"/>
            </a:pPr>
            <a:r>
              <a:rPr b="1" dirty="0" i="0" lang="en-US">
                <a:solidFill>
                  <a:srgbClr val="3C4043"/>
                </a:solidFill>
                <a:effectLst/>
                <a:latin typeface="Bookman Old Style" panose="02050604050505020204" pitchFamily="18" charset="0"/>
              </a:rPr>
              <a:t>Gender:</a:t>
            </a:r>
            <a:r>
              <a:rPr b="0" dirty="0" i="0" lang="en-US">
                <a:solidFill>
                  <a:srgbClr val="3C4043"/>
                </a:solidFill>
                <a:effectLst/>
                <a:latin typeface="Bookman Old Style" panose="02050604050505020204" pitchFamily="18" charset="0"/>
              </a:rPr>
              <a:t> </a:t>
            </a:r>
            <a:r>
              <a:rPr dirty="0" lang="en-US" smtClean="0">
                <a:solidFill>
                  <a:srgbClr val="3C4043"/>
                </a:solidFill>
                <a:latin typeface="Bookman Old Style" panose="02050604050505020204" pitchFamily="18" charset="0"/>
              </a:rPr>
              <a:t>F</a:t>
            </a:r>
            <a:r>
              <a:rPr b="0" dirty="0" i="0" lang="en-US" smtClean="0">
                <a:solidFill>
                  <a:srgbClr val="3C4043"/>
                </a:solidFill>
                <a:effectLst/>
                <a:latin typeface="Bookman Old Style" panose="02050604050505020204" pitchFamily="18" charset="0"/>
              </a:rPr>
              <a:t>.</a:t>
            </a:r>
            <a:endParaRPr b="0" dirty="0" i="0" lang="en-US">
              <a:solidFill>
                <a:srgbClr val="3C4043"/>
              </a:solidFill>
              <a:effectLst/>
              <a:latin typeface="Bookman Old Style" panose="02050604050505020204" pitchFamily="18" charset="0"/>
            </a:endParaRPr>
          </a:p>
          <a:p>
            <a:pPr fontAlgn="base">
              <a:lnSpc>
                <a:spcPct val="150000"/>
              </a:lnSpc>
              <a:buFont typeface="+mj-lt"/>
              <a:buAutoNum type="arabicPeriod"/>
            </a:pPr>
            <a:r>
              <a:rPr b="1" dirty="0" i="0" lang="en-US">
                <a:solidFill>
                  <a:srgbClr val="3C4043"/>
                </a:solidFill>
                <a:effectLst/>
                <a:latin typeface="Bookman Old Style" panose="02050604050505020204" pitchFamily="18" charset="0"/>
              </a:rPr>
              <a:t>Performance Score:</a:t>
            </a:r>
            <a:r>
              <a:rPr b="0" dirty="0" i="0" lang="en-US">
                <a:solidFill>
                  <a:srgbClr val="3C4043"/>
                </a:solidFill>
                <a:effectLst/>
                <a:latin typeface="Bookman Old Style" panose="02050604050505020204" pitchFamily="18" charset="0"/>
              </a:rPr>
              <a:t> </a:t>
            </a:r>
            <a:r>
              <a:rPr dirty="0" lang="en-US" smtClean="0">
                <a:solidFill>
                  <a:srgbClr val="3C4043"/>
                </a:solidFill>
                <a:latin typeface="Bookman Old Style" panose="02050604050505020204" pitchFamily="18" charset="0"/>
              </a:rPr>
              <a:t>Excellent</a:t>
            </a:r>
            <a:endParaRPr b="0" dirty="0" i="0" lang="en-US">
              <a:solidFill>
                <a:srgbClr val="3C4043"/>
              </a:solidFill>
              <a:effectLst/>
              <a:latin typeface="Bookman Old Style" panose="02050604050505020204" pitchFamily="18" charset="0"/>
            </a:endParaRPr>
          </a:p>
          <a:p>
            <a:pPr algn="l" fontAlgn="base">
              <a:lnSpc>
                <a:spcPct val="150000"/>
              </a:lnSpc>
              <a:buFont typeface="+mj-lt"/>
              <a:buAutoNum type="arabicPeriod"/>
            </a:pPr>
            <a:r>
              <a:rPr b="1" dirty="0" i="0" lang="en-US">
                <a:solidFill>
                  <a:srgbClr val="3C4043"/>
                </a:solidFill>
                <a:effectLst/>
                <a:latin typeface="Bookman Old Style" panose="02050604050505020204" pitchFamily="18" charset="0"/>
              </a:rPr>
              <a:t>Current Employee Rating:</a:t>
            </a:r>
            <a:r>
              <a:rPr b="0" dirty="0" i="0" lang="en-US">
                <a:solidFill>
                  <a:srgbClr val="3C4043"/>
                </a:solidFill>
                <a:effectLst/>
                <a:latin typeface="Bookman Old Style" panose="02050604050505020204" pitchFamily="18" charset="0"/>
              </a:rPr>
              <a:t> </a:t>
            </a:r>
            <a:r>
              <a:rPr b="0" dirty="0" i="0" lang="en-US" smtClean="0">
                <a:solidFill>
                  <a:srgbClr val="3C4043"/>
                </a:solidFill>
                <a:effectLst/>
                <a:latin typeface="Bookman Old Style" panose="02050604050505020204" pitchFamily="18" charset="0"/>
              </a:rPr>
              <a:t>10 out of 10</a:t>
            </a:r>
            <a:endParaRPr b="0" dirty="0" i="0" lang="en-US">
              <a:solidFill>
                <a:srgbClr val="3C4043"/>
              </a:solidFill>
              <a:effectLst/>
              <a:latin typeface="Bookman Old Style" panose="0205060405050502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7"/>
          <p:cNvSpPr txBox="1">
            <a:spLocks noGrp="1"/>
          </p:cNvSpPr>
          <p:nvPr>
            <p:ph type="title"/>
          </p:nvPr>
        </p:nvSpPr>
        <p:spPr>
          <a:xfrm>
            <a:off x="739775" y="654938"/>
            <a:ext cx="9775825" cy="638810"/>
          </a:xfrm>
          <a:prstGeom prst="rect"/>
        </p:spPr>
        <p:txBody>
          <a:bodyPr bIns="0" lIns="0" rIns="0" rtlCol="0" tIns="16510" vert="horz" wrap="square">
            <a:spAutoFit/>
          </a:bodyPr>
          <a:p>
            <a:pPr algn="ctr" marL="12700">
              <a:lnSpc>
                <a:spcPct val="100000"/>
              </a:lnSpc>
              <a:spcBef>
                <a:spcPts val="130"/>
              </a:spcBef>
            </a:pPr>
            <a:r>
              <a:rPr dirty="0" sz="4250" spc="15">
                <a:latin typeface="Bookman Old Style" panose="02050604050505020204" pitchFamily="18" charset="0"/>
              </a:rPr>
              <a:t>THE</a:t>
            </a:r>
            <a:r>
              <a:rPr dirty="0" sz="4250" spc="20">
                <a:latin typeface="Bookman Old Style" panose="02050604050505020204" pitchFamily="18" charset="0"/>
              </a:rPr>
              <a:t> </a:t>
            </a:r>
            <a:r>
              <a:rPr dirty="0" sz="4250" lang="en-US" spc="20">
                <a:latin typeface="Bookman Old Style" panose="02050604050505020204" pitchFamily="18" charset="0"/>
              </a:rPr>
              <a:t>"</a:t>
            </a:r>
            <a:r>
              <a:rPr dirty="0" sz="4250" spc="10">
                <a:latin typeface="Bookman Old Style" panose="02050604050505020204" pitchFamily="18" charset="0"/>
              </a:rPr>
              <a:t>WOW</a:t>
            </a:r>
            <a:r>
              <a:rPr dirty="0" sz="4250" lang="en-US" spc="10">
                <a:latin typeface="Bookman Old Style" panose="02050604050505020204" pitchFamily="18" charset="0"/>
              </a:rPr>
              <a:t>"</a:t>
            </a:r>
            <a:r>
              <a:rPr dirty="0" sz="4250" spc="85">
                <a:latin typeface="Bookman Old Style" panose="02050604050505020204" pitchFamily="18" charset="0"/>
              </a:rPr>
              <a:t> </a:t>
            </a:r>
            <a:r>
              <a:rPr dirty="0" sz="4250" spc="10">
                <a:latin typeface="Bookman Old Style" panose="02050604050505020204" pitchFamily="18" charset="0"/>
              </a:rPr>
              <a:t>IN</a:t>
            </a:r>
            <a:r>
              <a:rPr dirty="0" sz="4250" spc="-5">
                <a:latin typeface="Bookman Old Style" panose="02050604050505020204" pitchFamily="18" charset="0"/>
              </a:rPr>
              <a:t> </a:t>
            </a:r>
            <a:r>
              <a:rPr dirty="0" sz="4250" spc="15">
                <a:latin typeface="Bookman Old Style" panose="02050604050505020204" pitchFamily="18" charset="0"/>
              </a:rPr>
              <a:t>OUR</a:t>
            </a:r>
            <a:r>
              <a:rPr dirty="0" sz="4250" spc="-10">
                <a:latin typeface="Bookman Old Style" panose="02050604050505020204" pitchFamily="18" charset="0"/>
              </a:rPr>
              <a:t> </a:t>
            </a:r>
            <a:r>
              <a:rPr dirty="0" sz="4250" spc="20">
                <a:latin typeface="Bookman Old Style" panose="02050604050505020204" pitchFamily="18" charset="0"/>
              </a:rPr>
              <a:t>SOLUTION</a:t>
            </a:r>
            <a:endParaRPr dirty="0" sz="4250">
              <a:latin typeface="Bookman Old Style" panose="02050604050505020204" pitchFamily="18" charset="0"/>
            </a:endParaRPr>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5"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6" name="Rectangle 1"/>
          <p:cNvSpPr>
            <a:spLocks noChangeArrowheads="1"/>
          </p:cNvSpPr>
          <p:nvPr/>
        </p:nvSpPr>
        <p:spPr bwMode="auto">
          <a:xfrm>
            <a:off x="304800" y="2028734"/>
            <a:ext cx="10820400" cy="3291842"/>
          </a:xfrm>
          <a:prstGeom prst="rect"/>
          <a:noFill/>
          <a:ln>
            <a:noFill/>
          </a:ln>
          <a:effectLst/>
        </p:spPr>
        <p:txBody>
          <a:bodyPr anchor="ctr" anchorCtr="0" bIns="45720" compatLnSpc="1" lIns="91440" numCol="1" rIns="91440" tIns="45720" vert="horz" wrap="square">
            <a:prstTxWarp prst="textNoShape"/>
            <a:spAutoFit/>
          </a:bodyPr>
          <a:p>
            <a:pPr algn="just" eaLnBrk="0" fontAlgn="base" hangingPunct="0" lvl="0">
              <a:spcBef>
                <a:spcPct val="0"/>
              </a:spcBef>
              <a:spcAft>
                <a:spcPct val="0"/>
              </a:spcAft>
              <a:buFontTx/>
              <a:buChar char="•"/>
            </a:pPr>
            <a:r>
              <a:rPr altLang="en-US" baseline="0" b="1" cap="none" dirty="0" sz="2400" i="0" kumimoji="0" lang="en-US" normalizeH="0" strike="noStrike" u="none">
                <a:ln>
                  <a:noFill/>
                </a:ln>
                <a:solidFill>
                  <a:schemeClr val="tx1"/>
                </a:solidFill>
                <a:effectLst/>
                <a:latin typeface="Bookman Old Style" panose="02050604050505020204" pitchFamily="18" charset="0"/>
              </a:rPr>
              <a:t>Predictive Analytics</a:t>
            </a:r>
            <a:r>
              <a:rPr altLang="en-US" baseline="0" b="0" cap="none" dirty="0" sz="2400" i="0" kumimoji="0" lang="en-US" normalizeH="0" strike="noStrike" u="none">
                <a:ln>
                  <a:noFill/>
                </a:ln>
                <a:solidFill>
                  <a:schemeClr val="tx1"/>
                </a:solidFill>
                <a:effectLst/>
                <a:latin typeface="Bookman Old Style" panose="02050604050505020204" pitchFamily="18" charset="0"/>
              </a:rPr>
              <a:t>: </a:t>
            </a:r>
            <a:r>
              <a:rPr dirty="0" sz="2400" lang="en-IN">
                <a:latin typeface="Bookman Old Style" panose="02050604050505020204" pitchFamily="18" charset="0"/>
              </a:rPr>
              <a:t>Predictive analytics involves using statistical algorithms, machine learning techniques, and historical data to forecast future events and trends. It helps organizations anticipate outcomes, make informed decisions, and optimize strategies based on predictive models and insights</a:t>
            </a:r>
            <a:r>
              <a:rPr dirty="0" sz="2400" lang="en-IN" smtClean="0">
                <a:latin typeface="Bookman Old Style" panose="02050604050505020204" pitchFamily="18" charset="0"/>
              </a:rPr>
              <a:t>.</a:t>
            </a:r>
          </a:p>
          <a:p>
            <a:pPr algn="just" eaLnBrk="0" fontAlgn="base" hangingPunct="0" lvl="0">
              <a:spcBef>
                <a:spcPct val="0"/>
              </a:spcBef>
              <a:spcAft>
                <a:spcPct val="0"/>
              </a:spcAft>
            </a:pPr>
            <a:r>
              <a:rPr dirty="0" sz="2400" lang="en-IN" smtClean="0">
                <a:latin typeface="Bookman Old Style" panose="02050604050505020204" pitchFamily="18" charset="0"/>
              </a:rPr>
              <a:t> </a:t>
            </a:r>
          </a:p>
          <a:p>
            <a:pPr algn="just" eaLnBrk="0" fontAlgn="base" hangingPunct="0" lvl="0">
              <a:spcBef>
                <a:spcPct val="0"/>
              </a:spcBef>
              <a:spcAft>
                <a:spcPct val="0"/>
              </a:spcAft>
              <a:buFontTx/>
              <a:buChar char="•"/>
            </a:pPr>
            <a:r>
              <a:rPr altLang="en-US" baseline="0" b="1" cap="none" dirty="0" sz="2400" i="0" kumimoji="0" lang="en-US" normalizeH="0" strike="noStrike" u="none" smtClean="0">
                <a:ln>
                  <a:noFill/>
                </a:ln>
                <a:solidFill>
                  <a:schemeClr val="tx1"/>
                </a:solidFill>
                <a:effectLst/>
                <a:latin typeface="Bookman Old Style" panose="02050604050505020204" pitchFamily="18" charset="0"/>
              </a:rPr>
              <a:t>Automated </a:t>
            </a:r>
            <a:r>
              <a:rPr altLang="en-US" baseline="0" b="1" cap="none" dirty="0" sz="2400" i="0" kumimoji="0" lang="en-US" normalizeH="0" strike="noStrike" u="none">
                <a:ln>
                  <a:noFill/>
                </a:ln>
                <a:solidFill>
                  <a:schemeClr val="tx1"/>
                </a:solidFill>
                <a:effectLst/>
                <a:latin typeface="Bookman Old Style" panose="02050604050505020204" pitchFamily="18" charset="0"/>
              </a:rPr>
              <a:t>Alerts</a:t>
            </a:r>
            <a:r>
              <a:rPr altLang="en-US" baseline="0" b="0" cap="none" dirty="0" sz="2400" i="0" kumimoji="0" lang="en-US" normalizeH="0" strike="noStrike" u="none">
                <a:ln>
                  <a:noFill/>
                </a:ln>
                <a:solidFill>
                  <a:schemeClr val="tx1"/>
                </a:solidFill>
                <a:effectLst/>
                <a:latin typeface="Bookman Old Style" panose="02050604050505020204" pitchFamily="18" charset="0"/>
              </a:rPr>
              <a:t>: </a:t>
            </a:r>
            <a:r>
              <a:rPr dirty="0" sz="2400" lang="en-IN">
                <a:latin typeface="Bookman Old Style" panose="02050604050505020204" pitchFamily="18" charset="0"/>
              </a:rPr>
              <a:t>Automated alerts are notifications generated by systems or software in response to specific conditions, thresholds, or events. These alerts are designed to inform users or systems about significant changes or issues that require attention, enabling prompt actions to be taken.</a:t>
            </a:r>
            <a:endParaRPr altLang="en-US" baseline="0" b="0" cap="none" dirty="0" sz="2400" i="0" kumimoji="0" lang="en-US" normalizeH="0" strike="noStrike" u="none">
              <a:ln>
                <a:noFill/>
              </a:ln>
              <a:solidFill>
                <a:schemeClr val="tx1"/>
              </a:solidFill>
              <a:effectLst/>
              <a:latin typeface="Bookman Old Style" panose="0205060405050502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2"/>
          <p:cNvSpPr txBox="1"/>
          <p:nvPr/>
        </p:nvSpPr>
        <p:spPr>
          <a:xfrm>
            <a:off x="914400" y="1049336"/>
            <a:ext cx="9601200" cy="4892041"/>
          </a:xfrm>
          <a:prstGeom prst="rect"/>
          <a:noFill/>
        </p:spPr>
        <p:txBody>
          <a:bodyPr wrap="square">
            <a:spAutoFit/>
          </a:bodyPr>
          <a:p>
            <a:pPr algn="just"/>
            <a:r>
              <a:rPr b="1" dirty="0" lang="en-IN" smtClean="0">
                <a:latin typeface="Bookman Old Style" panose="02050604050505020204" pitchFamily="18" charset="0"/>
              </a:rPr>
              <a:t>Modelling</a:t>
            </a:r>
            <a:r>
              <a:rPr dirty="0" lang="en-IN" smtClean="0">
                <a:latin typeface="Bookman Old Style" panose="02050604050505020204" pitchFamily="18" charset="0"/>
              </a:rPr>
              <a:t> refers to the process of creating mathematical or computational representations of real-world phenomena to </a:t>
            </a:r>
            <a:r>
              <a:rPr dirty="0" lang="en-IN" err="1" smtClean="0">
                <a:latin typeface="Bookman Old Style" panose="02050604050505020204" pitchFamily="18" charset="0"/>
              </a:rPr>
              <a:t>analyze</a:t>
            </a:r>
            <a:r>
              <a:rPr dirty="0" lang="en-IN" smtClean="0">
                <a:latin typeface="Bookman Old Style" panose="02050604050505020204" pitchFamily="18" charset="0"/>
              </a:rPr>
              <a:t> data and make predictions. in the context of predictive analytics and automated alerts, </a:t>
            </a:r>
            <a:r>
              <a:rPr dirty="0" lang="en-IN" err="1" smtClean="0">
                <a:latin typeface="Bookman Old Style" panose="02050604050505020204" pitchFamily="18" charset="0"/>
              </a:rPr>
              <a:t>modeling</a:t>
            </a:r>
            <a:r>
              <a:rPr dirty="0" lang="en-IN" smtClean="0">
                <a:latin typeface="Bookman Old Style" panose="02050604050505020204" pitchFamily="18" charset="0"/>
              </a:rPr>
              <a:t> involves constructing and refining models that can forecast future events, identify trends, or trigger alerts based on specific conditions. </a:t>
            </a:r>
          </a:p>
          <a:p>
            <a:pPr algn="just"/>
            <a:endParaRPr b="1" dirty="0" lang="en-IN">
              <a:latin typeface="Bookman Old Style" panose="02050604050505020204" pitchFamily="18" charset="0"/>
            </a:endParaRPr>
          </a:p>
          <a:p>
            <a:pPr algn="just"/>
            <a:r>
              <a:rPr b="1" dirty="0" lang="en-US" smtClean="0">
                <a:latin typeface="Bookman Old Style" panose="02050604050505020204" pitchFamily="18" charset="0"/>
              </a:rPr>
              <a:t>1</a:t>
            </a:r>
            <a:r>
              <a:rPr b="1" dirty="0" lang="en-US">
                <a:latin typeface="Bookman Old Style" panose="02050604050505020204" pitchFamily="18" charset="0"/>
              </a:rPr>
              <a:t>. Data Filtering</a:t>
            </a:r>
          </a:p>
          <a:p>
            <a:pPr algn="just">
              <a:buFont typeface="Arial" panose="020B0604020202020204" pitchFamily="34" charset="0"/>
              <a:buChar char="•"/>
            </a:pPr>
            <a:r>
              <a:rPr b="1" dirty="0" lang="en-US">
                <a:latin typeface="Bookman Old Style" panose="02050604050505020204" pitchFamily="18" charset="0"/>
              </a:rPr>
              <a:t>Purpose</a:t>
            </a:r>
            <a:r>
              <a:rPr dirty="0" lang="en-US">
                <a:latin typeface="Bookman Old Style" panose="02050604050505020204" pitchFamily="18" charset="0"/>
              </a:rPr>
              <a:t>: To sort and refine the data to focus on specific criteria, such as department, date range, or individual employee performance.</a:t>
            </a:r>
          </a:p>
          <a:p>
            <a:pPr algn="just">
              <a:buFont typeface="Arial" panose="020B0604020202020204" pitchFamily="34" charset="0"/>
              <a:buChar char="•"/>
            </a:pPr>
            <a:r>
              <a:rPr b="1" dirty="0" lang="en-US">
                <a:latin typeface="Bookman Old Style" panose="02050604050505020204" pitchFamily="18" charset="0"/>
              </a:rPr>
              <a:t>Implementation</a:t>
            </a:r>
            <a:r>
              <a:rPr dirty="0" lang="en-US">
                <a:latin typeface="Bookman Old Style" panose="02050604050505020204" pitchFamily="18" charset="0"/>
              </a:rPr>
              <a:t>: Excel’s filtering feature will be applied to datasets, allowing users to easily narrow down the data to view only the relevant information. For example, filtering by department or by performance rating.</a:t>
            </a:r>
          </a:p>
          <a:p>
            <a:pPr algn="just"/>
            <a:r>
              <a:rPr b="1" dirty="0" lang="en-US">
                <a:latin typeface="Bookman Old Style" panose="02050604050505020204" pitchFamily="18" charset="0"/>
              </a:rPr>
              <a:t>2. Pivot Tables</a:t>
            </a:r>
          </a:p>
          <a:p>
            <a:pPr algn="just">
              <a:buFont typeface="Arial" panose="020B0604020202020204" pitchFamily="34" charset="0"/>
              <a:buChar char="•"/>
            </a:pPr>
            <a:r>
              <a:rPr b="1" dirty="0" lang="en-US">
                <a:latin typeface="Bookman Old Style" panose="02050604050505020204" pitchFamily="18" charset="0"/>
              </a:rPr>
              <a:t>Purpose</a:t>
            </a:r>
            <a:r>
              <a:rPr dirty="0" lang="en-US">
                <a:latin typeface="Bookman Old Style" panose="02050604050505020204" pitchFamily="18" charset="0"/>
              </a:rPr>
              <a:t>: To summarize and analyze large datasets by grouping and aggregating data based on different performance metrics.</a:t>
            </a:r>
          </a:p>
          <a:p>
            <a:pPr algn="just">
              <a:buFont typeface="Arial" panose="020B0604020202020204" pitchFamily="34" charset="0"/>
              <a:buChar char="•"/>
            </a:pPr>
            <a:r>
              <a:rPr b="1" dirty="0" lang="en-US">
                <a:latin typeface="Bookman Old Style" panose="02050604050505020204" pitchFamily="18" charset="0"/>
              </a:rPr>
              <a:t>Implementation</a:t>
            </a:r>
            <a:r>
              <a:rPr dirty="0" lang="en-US">
                <a:latin typeface="Bookman Old Style" panose="02050604050505020204" pitchFamily="18" charset="0"/>
              </a:rPr>
              <a:t>: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sp>
        <p:nvSpPr>
          <p:cNvPr id="1048684"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TextBox 3"/>
          <p:cNvSpPr txBox="1"/>
          <p:nvPr/>
        </p:nvSpPr>
        <p:spPr>
          <a:xfrm>
            <a:off x="914400" y="1295400"/>
            <a:ext cx="8239873" cy="4968241"/>
          </a:xfrm>
          <a:prstGeom prst="rect"/>
          <a:noFill/>
        </p:spPr>
        <p:txBody>
          <a:bodyPr wrap="square">
            <a:spAutoFit/>
          </a:bodyPr>
          <a:p>
            <a:pPr algn="just"/>
            <a:r>
              <a:rPr b="1" dirty="0" sz="2000" lang="en-US">
                <a:latin typeface="Bookman Old Style" panose="02050604050505020204" pitchFamily="18" charset="0"/>
              </a:rPr>
              <a:t>Charts</a:t>
            </a:r>
          </a:p>
          <a:p>
            <a:pPr algn="just">
              <a:buFont typeface="Arial" panose="020B0604020202020204" pitchFamily="34" charset="0"/>
              <a:buChar char="•"/>
            </a:pPr>
            <a:r>
              <a:rPr b="1" dirty="0" sz="2000" lang="en-US">
                <a:latin typeface="Bookman Old Style" panose="02050604050505020204" pitchFamily="18" charset="0"/>
              </a:rPr>
              <a:t>Purpose</a:t>
            </a:r>
            <a:r>
              <a:rPr dirty="0" sz="2000" lang="en-US">
                <a:latin typeface="Bookman Old Style" panose="02050604050505020204" pitchFamily="18" charset="0"/>
              </a:rPr>
              <a:t>: To visualize the data in an easily interpretable format, making trends and patterns more apparent.</a:t>
            </a:r>
          </a:p>
          <a:p>
            <a:pPr algn="just">
              <a:buFont typeface="Arial" panose="020B0604020202020204" pitchFamily="34" charset="0"/>
              <a:buChar char="•"/>
            </a:pPr>
            <a:r>
              <a:rPr b="1" dirty="0" sz="2000" lang="en-US">
                <a:latin typeface="Bookman Old Style" panose="02050604050505020204" pitchFamily="18" charset="0"/>
              </a:rPr>
              <a:t>Implementation</a:t>
            </a:r>
            <a:r>
              <a:rPr dirty="0" sz="2000" lang="en-US">
                <a:latin typeface="Bookman Old Style" panose="02050604050505020204" pitchFamily="18" charset="0"/>
              </a:rPr>
              <a:t>: Various types of charts (e.g., bar charts, line charts, pie charts) will be created based on the pivot table outputs. For instance, a line chart could show the trend of an employee’s productivity over time, while a bar chart could compare performance across different departments.</a:t>
            </a:r>
          </a:p>
          <a:p>
            <a:pPr algn="just"/>
            <a:r>
              <a:rPr b="1" dirty="0" sz="2000" lang="en-US">
                <a:latin typeface="Bookman Old Style" panose="02050604050505020204" pitchFamily="18" charset="0"/>
              </a:rPr>
              <a:t>4. Conditional Formatting</a:t>
            </a:r>
          </a:p>
          <a:p>
            <a:pPr algn="just">
              <a:buFont typeface="Arial" panose="020B0604020202020204" pitchFamily="34" charset="0"/>
              <a:buChar char="•"/>
            </a:pPr>
            <a:r>
              <a:rPr b="1" dirty="0" sz="2000" lang="en-US">
                <a:latin typeface="Bookman Old Style" panose="02050604050505020204" pitchFamily="18" charset="0"/>
              </a:rPr>
              <a:t>Purpose</a:t>
            </a:r>
            <a:r>
              <a:rPr dirty="0" sz="2000" lang="en-US">
                <a:latin typeface="Bookman Old Style" panose="02050604050505020204" pitchFamily="18" charset="0"/>
              </a:rPr>
              <a:t>: To highlight specific data points that meet certain conditions, making it easier to spot trends, outliers, or areas of concern.</a:t>
            </a:r>
          </a:p>
          <a:p>
            <a:pPr algn="just">
              <a:buFont typeface="Arial" panose="020B0604020202020204" pitchFamily="34" charset="0"/>
              <a:buChar char="•"/>
            </a:pPr>
            <a:r>
              <a:rPr b="1" dirty="0" sz="2000" lang="en-US">
                <a:latin typeface="Bookman Old Style" panose="02050604050505020204" pitchFamily="18" charset="0"/>
              </a:rPr>
              <a:t>Implementation</a:t>
            </a:r>
            <a:r>
              <a:rPr dirty="0" sz="2000" lang="en-US">
                <a:latin typeface="Bookman Old Style" panose="02050604050505020204" pitchFamily="18" charset="0"/>
              </a:rPr>
              <a:t>: Conditional formatting will be applied to cells based on rules, such as highlighting cells in red if an employee’s performance falls below a certain threshold, or in green if targets are exceeded. This immediate visual cue helps in quickly identifying critical areas needing attention.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0"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755332" y="2222832"/>
            <a:ext cx="9241270" cy="4422442"/>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2" name="Title 1"/>
          <p:cNvSpPr>
            <a:spLocks noGrp="1"/>
          </p:cNvSpPr>
          <p:nvPr>
            <p:ph type="title"/>
          </p:nvPr>
        </p:nvSpPr>
        <p:spPr>
          <a:xfrm>
            <a:off x="755332" y="385444"/>
            <a:ext cx="10681335" cy="723901"/>
          </a:xfrm>
        </p:spPr>
        <p:txBody>
          <a:bodyPr/>
          <a:p>
            <a:r>
              <a:rPr dirty="0" lang="en-US" smtClean="0">
                <a:latin typeface="Bookman Old Style" panose="02050604050505020204" pitchFamily="18" charset="0"/>
                <a:cs typeface="Times New Roman" panose="02020603050405020304" pitchFamily="18" charset="0"/>
              </a:rPr>
              <a:t>CONCLUSION</a:t>
            </a:r>
            <a:endParaRPr dirty="0" lang="en-IN">
              <a:latin typeface="Bookman Old Style" panose="02050604050505020204" pitchFamily="18" charset="0"/>
              <a:cs typeface="Times New Roman" panose="02020603050405020304" pitchFamily="18" charset="0"/>
            </a:endParaRPr>
          </a:p>
        </p:txBody>
      </p:sp>
      <p:sp>
        <p:nvSpPr>
          <p:cNvPr id="1048693" name="TextBox 3"/>
          <p:cNvSpPr txBox="1"/>
          <p:nvPr/>
        </p:nvSpPr>
        <p:spPr>
          <a:xfrm>
            <a:off x="755332" y="1524000"/>
            <a:ext cx="8398941" cy="2580640"/>
          </a:xfrm>
          <a:prstGeom prst="rect"/>
          <a:noFill/>
        </p:spPr>
        <p:txBody>
          <a:bodyPr wrap="square">
            <a:spAutoFit/>
          </a:bodyPr>
          <a:p>
            <a:pPr algn="just"/>
            <a:r>
              <a:rPr dirty="0" sz="2400" lang="en-IN">
                <a:latin typeface="Bookman Old Style" panose="02050604050505020204" pitchFamily="18" charset="0"/>
              </a:rPr>
              <a:t>Our solution delivers a thorough and strategic approach to salary and compensation analysis, offering significant value through enhanced competitive positioning, improved internal equity, and optimized compensation structures. By leveraging advanced Excel </a:t>
            </a:r>
            <a:r>
              <a:rPr dirty="0" sz="2400" lang="en-IN" err="1">
                <a:latin typeface="Bookman Old Style" panose="02050604050505020204" pitchFamily="18" charset="0"/>
              </a:rPr>
              <a:t>modeling</a:t>
            </a:r>
            <a:r>
              <a:rPr dirty="0" sz="2400" lang="en-IN">
                <a:latin typeface="Bookman Old Style" panose="02050604050505020204" pitchFamily="18" charset="0"/>
              </a:rPr>
              <a:t> and data analysis, we provide actionable insights that support informed decision-making and drive overall organizational effectiveness.</a:t>
            </a:r>
            <a:endParaRPr dirty="0" sz="2400" lang="en-IN">
              <a:latin typeface="Bookman Old Style" panose="0205060405050502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0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6708837" cy="638810"/>
          </a:xfrm>
          <a:prstGeom prst="rect"/>
        </p:spPr>
        <p:txBody>
          <a:bodyPr bIns="0" lIns="0" rIns="0" rtlCol="0" tIns="16510" vert="horz" wrap="square">
            <a:spAutoFit/>
          </a:bodyPr>
          <a:p>
            <a:pPr marL="12700">
              <a:lnSpc>
                <a:spcPct val="100000"/>
              </a:lnSpc>
              <a:spcBef>
                <a:spcPts val="130"/>
              </a:spcBef>
            </a:pPr>
            <a:r>
              <a:rPr dirty="0" sz="4250" spc="5">
                <a:latin typeface="Bookman Old Style" panose="02050604050505020204" pitchFamily="18" charset="0"/>
              </a:rPr>
              <a:t>PROJECT</a:t>
            </a:r>
            <a:r>
              <a:rPr dirty="0" sz="4250" spc="-85">
                <a:latin typeface="Bookman Old Style" panose="02050604050505020204" pitchFamily="18" charset="0"/>
              </a:rPr>
              <a:t> </a:t>
            </a:r>
            <a:r>
              <a:rPr dirty="0" sz="4250" spc="25">
                <a:latin typeface="Bookman Old Style" panose="02050604050505020204" pitchFamily="18" charset="0"/>
              </a:rPr>
              <a:t>TITLE</a:t>
            </a:r>
            <a:endParaRPr dirty="0" sz="4250">
              <a:latin typeface="Bookman Old Style" panose="02050604050505020204" pitchFamily="18" charset="0"/>
            </a:endParaRPr>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1217522" y="2123271"/>
            <a:ext cx="10441078" cy="2072640"/>
          </a:xfrm>
          <a:prstGeom prst="rect"/>
        </p:spPr>
        <p:style>
          <a:lnRef idx="2">
            <a:schemeClr val="accent1"/>
          </a:lnRef>
          <a:fillRef idx="1">
            <a:schemeClr val="lt1"/>
          </a:fillRef>
          <a:effectRef idx="0">
            <a:schemeClr val="accent1"/>
          </a:effectRef>
          <a:fontRef idx="minor">
            <a:schemeClr val="dk1"/>
          </a:fontRef>
        </p:style>
        <p:txBody>
          <a:bodyPr rtlCol="0" wrap="square">
            <a:spAutoFit/>
          </a:bodyPr>
          <a:p>
            <a:pPr algn="ctr"/>
            <a:r>
              <a:rPr b="1" dirty="0" sz="4400" lang="en-IN">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rPr>
              <a:t>SALARY AND COMPENSATION ANALYSIS THROUGH EXCEL DATA MODELING</a:t>
            </a:r>
            <a:endParaRPr b="1" dirty="0" sz="2800" lang="en-IN">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7" name="TextBox 10"/>
          <p:cNvSpPr txBox="1"/>
          <p:nvPr/>
        </p:nvSpPr>
        <p:spPr>
          <a:xfrm>
            <a:off x="470031" y="1396029"/>
            <a:ext cx="9363589" cy="4003040"/>
          </a:xfrm>
          <a:prstGeom prst="rect"/>
          <a:noFill/>
        </p:spPr>
        <p:txBody>
          <a:bodyPr wrap="square">
            <a:spAutoFit/>
          </a:bodyPr>
          <a:p>
            <a:r>
              <a:rPr b="1" dirty="0" sz="2400" lang="en-IN"/>
              <a:t>Context:</a:t>
            </a:r>
            <a:r>
              <a:rPr dirty="0" sz="2400" lang="en-IN"/>
              <a:t> Our organization is facing challenges in ensuring competitive and equitable compensation for employees. With varying compensation packages across departments and job roles, and recent changes in market compensation trends, it has become crucial to understand our current compensation structure.</a:t>
            </a:r>
          </a:p>
          <a:p>
            <a:r>
              <a:rPr b="1" dirty="0" sz="2400" lang="en-IN"/>
              <a:t>Problem:</a:t>
            </a:r>
            <a:r>
              <a:rPr dirty="0" sz="2400" lang="en-IN"/>
              <a:t> Despite having a comprehensive payroll system, there is a lack of clarity on how well our salary and compensation packages align with industry standards and internal equity. There is also limited insight into how different compensation components (base salary, bonuses, benefits) impact overall employee satisfaction and retention.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4" name="TextBox 11"/>
          <p:cNvSpPr txBox="1"/>
          <p:nvPr/>
        </p:nvSpPr>
        <p:spPr>
          <a:xfrm>
            <a:off x="676275" y="1904999"/>
            <a:ext cx="8477998" cy="2834641"/>
          </a:xfrm>
          <a:prstGeom prst="rect"/>
          <a:noFill/>
        </p:spPr>
        <p:txBody>
          <a:bodyPr wrap="square">
            <a:spAutoFit/>
          </a:bodyPr>
          <a:p>
            <a:pPr algn="just"/>
            <a:r>
              <a:rPr b="1" dirty="0" sz="2000" lang="en-IN"/>
              <a:t>Objective:</a:t>
            </a:r>
            <a:r>
              <a:rPr dirty="0" sz="2000" lang="en-IN"/>
              <a:t> To </a:t>
            </a:r>
            <a:r>
              <a:rPr dirty="0" sz="2000" lang="en-IN" err="1"/>
              <a:t>analyze</a:t>
            </a:r>
            <a:r>
              <a:rPr dirty="0" sz="2000" lang="en-IN"/>
              <a:t> and optimize our organization’s salary and compensation structure to ensure it aligns with industry standards, maintains internal equity, and effectively supports employee satisfaction and retention within budget constraints.</a:t>
            </a:r>
          </a:p>
          <a:p>
            <a:r>
              <a:rPr b="1" dirty="0" sz="2000" lang="en-IN"/>
              <a:t>Background:</a:t>
            </a:r>
            <a:r>
              <a:rPr dirty="0" sz="2000" lang="en-IN"/>
              <a:t> With evolving market conditions and organizational growth, it is essential to evaluate our compensation strategy. The current structure, including base salaries, bonuses, and benefits, may not fully reflect competitive market rates or internal equity. This project seeks to address these issues by leveraging Excel for data </a:t>
            </a:r>
            <a:r>
              <a:rPr dirty="0" sz="2000" lang="en-IN" err="1"/>
              <a:t>modeling</a:t>
            </a:r>
            <a:r>
              <a:rPr dirty="0" sz="2000" lang="en-IN"/>
              <a:t> and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5" name="Rectangle 3"/>
          <p:cNvSpPr/>
          <p:nvPr/>
        </p:nvSpPr>
        <p:spPr>
          <a:xfrm>
            <a:off x="533400" y="152400"/>
            <a:ext cx="1275080" cy="510540"/>
          </a:xfrm>
          <a:prstGeom prst="rect"/>
        </p:spPr>
        <p:txBody>
          <a:bodyPr wrap="none">
            <a:spAutoFit/>
          </a:bodyPr>
          <a:p>
            <a:r>
              <a:rPr b="1" dirty="0" sz="2800" lang="en-IN">
                <a:latin typeface="Bookman Old Style" panose="02050604050505020204" pitchFamily="18" charset="0"/>
              </a:rPr>
              <a:t>Scope:</a:t>
            </a:r>
          </a:p>
        </p:txBody>
      </p:sp>
      <p:sp>
        <p:nvSpPr>
          <p:cNvPr id="1048656" name="Rectangle 2"/>
          <p:cNvSpPr>
            <a:spLocks noChangeArrowheads="1"/>
          </p:cNvSpPr>
          <p:nvPr/>
        </p:nvSpPr>
        <p:spPr bwMode="auto">
          <a:xfrm>
            <a:off x="381000" y="1013371"/>
            <a:ext cx="10820400" cy="4663441"/>
          </a:xfrm>
          <a:prstGeom prst="rect"/>
          <a:noFill/>
          <a:ln>
            <a:noFill/>
          </a:ln>
          <a:effectLst/>
        </p:spPr>
        <p:txBody>
          <a:bodyPr anchor="ctr" anchorCtr="0" bIns="45720" compatLnSpc="1" lIns="91440" numCol="1" rIns="91440" tIns="45720" vert="horz" wrap="square">
            <a:prstTxWarp prst="textNoShape"/>
            <a:spAutoFit/>
          </a:bodyPr>
          <a:p>
            <a:pPr algn="just"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smtClean="0">
                <a:ln>
                  <a:noFill/>
                </a:ln>
                <a:solidFill>
                  <a:schemeClr val="tx1"/>
                </a:solidFill>
                <a:effectLst/>
                <a:latin typeface="Bookman Old Style" panose="02050604050505020204" pitchFamily="18" charset="0"/>
              </a:rPr>
              <a:t>Data Collection:</a:t>
            </a:r>
            <a:endParaRPr altLang="en-US" baseline="0" b="0" cap="none" dirty="0" sz="2000" i="0" kumimoji="0" lang="en-US" normalizeH="0" strike="noStrike" u="none" smtClean="0">
              <a:ln>
                <a:noFill/>
              </a:ln>
              <a:solidFill>
                <a:schemeClr val="tx1"/>
              </a:solidFill>
              <a:effectLst/>
              <a:latin typeface="Bookman Old Style" panose="02050604050505020204" pitchFamily="18" charset="0"/>
            </a:endParaRPr>
          </a:p>
          <a:p>
            <a:pPr algn="just"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000" i="0" kumimoji="0" lang="en-US" normalizeH="0" strike="noStrike" u="none" smtClean="0">
                <a:ln>
                  <a:noFill/>
                </a:ln>
                <a:solidFill>
                  <a:schemeClr val="tx1"/>
                </a:solidFill>
                <a:effectLst/>
                <a:latin typeface="Bookman Old Style" panose="02050604050505020204" pitchFamily="18" charset="0"/>
              </a:rPr>
              <a:t>Gather comprehensive salary and compensation data from the HR and payroll systems.</a:t>
            </a:r>
          </a:p>
          <a:p>
            <a:pPr algn="just"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000" i="0" kumimoji="0" lang="en-US" normalizeH="0" strike="noStrike" u="none" smtClean="0">
                <a:ln>
                  <a:noFill/>
                </a:ln>
                <a:solidFill>
                  <a:schemeClr val="tx1"/>
                </a:solidFill>
                <a:effectLst/>
                <a:latin typeface="Bookman Old Style" panose="02050604050505020204" pitchFamily="18" charset="0"/>
              </a:rPr>
              <a:t>Obtain industry benchmark data for comparison.</a:t>
            </a:r>
          </a:p>
          <a:p>
            <a:pPr algn="just" defTabSz="914400" eaLnBrk="0" fontAlgn="base" hangingPunct="0" indent="0" latinLnBrk="0" lvl="0" marL="0" marR="0" rtl="0">
              <a:lnSpc>
                <a:spcPct val="100000"/>
              </a:lnSpc>
              <a:spcBef>
                <a:spcPct val="0"/>
              </a:spcBef>
              <a:spcAft>
                <a:spcPct val="0"/>
              </a:spcAft>
              <a:buClrTx/>
              <a:buSzTx/>
              <a:buFontTx/>
              <a:buChar char="•"/>
            </a:pPr>
            <a:endParaRPr altLang="en-US" baseline="0" b="0" cap="none" dirty="0" sz="2000" i="0" kumimoji="0" lang="en-US" normalizeH="0" strike="noStrike" u="none" smtClean="0">
              <a:ln>
                <a:noFill/>
              </a:ln>
              <a:solidFill>
                <a:schemeClr val="tx1"/>
              </a:solidFill>
              <a:effectLst/>
              <a:latin typeface="Bookman Old Style" panose="02050604050505020204" pitchFamily="18" charset="0"/>
            </a:endParaRPr>
          </a:p>
          <a:p>
            <a:pPr algn="just"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smtClean="0">
                <a:ln>
                  <a:noFill/>
                </a:ln>
                <a:solidFill>
                  <a:schemeClr val="tx1"/>
                </a:solidFill>
                <a:effectLst/>
                <a:latin typeface="Bookman Old Style" panose="02050604050505020204" pitchFamily="18" charset="0"/>
              </a:rPr>
              <a:t>Data Preparation:</a:t>
            </a:r>
            <a:endParaRPr altLang="en-US" baseline="0" b="0" cap="none" dirty="0" sz="2000" i="0" kumimoji="0" lang="en-US" normalizeH="0" strike="noStrike" u="none" smtClean="0">
              <a:ln>
                <a:noFill/>
              </a:ln>
              <a:solidFill>
                <a:schemeClr val="tx1"/>
              </a:solidFill>
              <a:effectLst/>
              <a:latin typeface="Bookman Old Style" panose="02050604050505020204" pitchFamily="18" charset="0"/>
            </a:endParaRPr>
          </a:p>
          <a:p>
            <a:pPr algn="just"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000" i="0" kumimoji="0" lang="en-US" normalizeH="0" strike="noStrike" u="none" smtClean="0">
                <a:ln>
                  <a:noFill/>
                </a:ln>
                <a:solidFill>
                  <a:schemeClr val="tx1"/>
                </a:solidFill>
                <a:effectLst/>
                <a:latin typeface="Bookman Old Style" panose="02050604050505020204" pitchFamily="18" charset="0"/>
              </a:rPr>
              <a:t>Clean and normalize data to ensure accuracy and consistency.</a:t>
            </a:r>
          </a:p>
          <a:p>
            <a:pPr algn="just"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000" i="0" kumimoji="0" lang="en-US" normalizeH="0" strike="noStrike" u="none" smtClean="0">
                <a:ln>
                  <a:noFill/>
                </a:ln>
                <a:solidFill>
                  <a:schemeClr val="tx1"/>
                </a:solidFill>
                <a:effectLst/>
                <a:latin typeface="Bookman Old Style" panose="02050604050505020204" pitchFamily="18" charset="0"/>
              </a:rPr>
              <a:t>Organize data into structured tables and establish necessary relationships.</a:t>
            </a:r>
          </a:p>
          <a:p>
            <a:pPr algn="just" defTabSz="914400" eaLnBrk="0" fontAlgn="base" hangingPunct="0" indent="0" latinLnBrk="0" lvl="0" marL="0" marR="0" rtl="0">
              <a:lnSpc>
                <a:spcPct val="100000"/>
              </a:lnSpc>
              <a:spcBef>
                <a:spcPct val="0"/>
              </a:spcBef>
              <a:spcAft>
                <a:spcPct val="0"/>
              </a:spcAft>
              <a:buClrTx/>
              <a:buSzTx/>
            </a:pPr>
            <a:endParaRPr altLang="en-US" baseline="0" b="0" cap="none" dirty="0" sz="2000" i="0" kumimoji="0" lang="en-US" normalizeH="0" strike="noStrike" u="none" smtClean="0">
              <a:ln>
                <a:noFill/>
              </a:ln>
              <a:solidFill>
                <a:schemeClr val="tx1"/>
              </a:solidFill>
              <a:effectLst/>
              <a:latin typeface="Bookman Old Style" panose="02050604050505020204" pitchFamily="18" charset="0"/>
            </a:endParaRPr>
          </a:p>
          <a:p>
            <a:pPr algn="just" defTabSz="914400" eaLnBrk="0" fontAlgn="base" hangingPunct="0" indent="0" latinLnBrk="0" lvl="0" marL="0" marR="0" rtl="0">
              <a:lnSpc>
                <a:spcPct val="100000"/>
              </a:lnSpc>
              <a:spcBef>
                <a:spcPct val="0"/>
              </a:spcBef>
              <a:spcAft>
                <a:spcPct val="0"/>
              </a:spcAft>
              <a:buClrTx/>
              <a:buSzTx/>
              <a:buFontTx/>
              <a:buChar char="•"/>
            </a:pPr>
            <a:r>
              <a:rPr altLang="en-US" baseline="0" b="1" cap="none" dirty="0" sz="2000" i="0" kumimoji="0" lang="en-US" normalizeH="0" strike="noStrike" u="none" smtClean="0">
                <a:ln>
                  <a:noFill/>
                </a:ln>
                <a:solidFill>
                  <a:schemeClr val="tx1"/>
                </a:solidFill>
                <a:effectLst/>
                <a:latin typeface="Bookman Old Style" panose="02050604050505020204" pitchFamily="18" charset="0"/>
              </a:rPr>
              <a:t>Data Analysis:</a:t>
            </a:r>
            <a:endParaRPr altLang="en-US" baseline="0" b="0" cap="none" dirty="0" sz="2000" i="0" kumimoji="0" lang="en-US" normalizeH="0" strike="noStrike" u="none" smtClean="0">
              <a:ln>
                <a:noFill/>
              </a:ln>
              <a:solidFill>
                <a:schemeClr val="tx1"/>
              </a:solidFill>
              <a:effectLst/>
              <a:latin typeface="Bookman Old Style" panose="02050604050505020204" pitchFamily="18" charset="0"/>
            </a:endParaRPr>
          </a:p>
          <a:p>
            <a:pPr algn="just"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000" i="0" kumimoji="0" lang="en-US" normalizeH="0" strike="noStrike" u="none" smtClean="0">
                <a:ln>
                  <a:noFill/>
                </a:ln>
                <a:solidFill>
                  <a:schemeClr val="tx1"/>
                </a:solidFill>
                <a:effectLst/>
                <a:latin typeface="Bookman Old Style" panose="02050604050505020204" pitchFamily="18" charset="0"/>
              </a:rPr>
              <a:t>Perform competitive benchmarking to compare our salary packages with industry standards.</a:t>
            </a:r>
          </a:p>
          <a:p>
            <a:pPr algn="just"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000" i="0" kumimoji="0" lang="en-US" normalizeH="0" strike="noStrike" u="none" smtClean="0">
                <a:ln>
                  <a:noFill/>
                </a:ln>
                <a:solidFill>
                  <a:schemeClr val="tx1"/>
                </a:solidFill>
                <a:effectLst/>
                <a:latin typeface="Bookman Old Style" panose="02050604050505020204" pitchFamily="18" charset="0"/>
              </a:rPr>
              <a:t>Analyze internal equity to identify any discrepancies in compensation among employees with similar roles and experience levels.</a:t>
            </a:r>
          </a:p>
          <a:p>
            <a:pPr algn="just" defTabSz="914400" eaLnBrk="0" fontAlgn="base" hangingPunct="0" indent="0" latinLnBrk="0" lvl="0" marL="0" marR="0" rtl="0">
              <a:lnSpc>
                <a:spcPct val="100000"/>
              </a:lnSpc>
              <a:spcBef>
                <a:spcPct val="0"/>
              </a:spcBef>
              <a:spcAft>
                <a:spcPct val="0"/>
              </a:spcAft>
              <a:buClrTx/>
              <a:buSzTx/>
              <a:buFontTx/>
              <a:buChar char="•"/>
            </a:pPr>
            <a:r>
              <a:rPr altLang="en-US" baseline="0" b="0" cap="none" dirty="0" sz="2000" i="0" kumimoji="0" lang="en-US" normalizeH="0" strike="noStrike" u="none" smtClean="0">
                <a:ln>
                  <a:noFill/>
                </a:ln>
                <a:solidFill>
                  <a:schemeClr val="tx1"/>
                </a:solidFill>
                <a:effectLst/>
                <a:latin typeface="Bookman Old Style" panose="02050604050505020204" pitchFamily="18" charset="0"/>
              </a:rPr>
              <a:t>Evaluate the effectiveness of different compensation components (base salary, bonuses, benefits) in influencing employee performance and satisfaction.</a:t>
            </a:r>
          </a:p>
          <a:p>
            <a:pPr algn="just" defTabSz="914400" eaLnBrk="0" fontAlgn="base" hangingPunct="0" indent="0" latinLnBrk="0" lvl="0" marL="0" marR="0" rtl="0">
              <a:lnSpc>
                <a:spcPct val="100000"/>
              </a:lnSpc>
              <a:spcBef>
                <a:spcPct val="0"/>
              </a:spcBef>
              <a:spcAft>
                <a:spcPct val="0"/>
              </a:spcAft>
              <a:buClrTx/>
              <a:buSzTx/>
              <a:buFontTx/>
              <a:buNone/>
            </a:pPr>
            <a:endParaRPr altLang="en-US" baseline="0" b="0" cap="none" dirty="0" sz="2000" i="0" kumimoji="0" lang="en-US" normalizeH="0" strike="noStrike" u="none" smtClean="0">
              <a:ln>
                <a:noFill/>
              </a:ln>
              <a:solidFill>
                <a:schemeClr val="tx1"/>
              </a:solidFill>
              <a:effectLst/>
              <a:latin typeface="Bookman Old Style" panose="0205060405050502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1243" y="533400"/>
            <a:ext cx="9119507" cy="509114"/>
          </a:xfrm>
          <a:prstGeom prst="rect"/>
        </p:spPr>
        <p:txBody>
          <a:bodyPr bIns="0" lIns="0" rIns="0" rtlCol="0" tIns="16510" vert="horz" wrap="square">
            <a:spAutoFit/>
          </a:bodyPr>
          <a:p>
            <a:pPr marL="12700">
              <a:lnSpc>
                <a:spcPct val="100000"/>
              </a:lnSpc>
              <a:spcBef>
                <a:spcPts val="130"/>
              </a:spcBef>
            </a:pPr>
            <a:r>
              <a:rPr dirty="0" sz="3200" spc="25">
                <a:latin typeface="Bookman Old Style" panose="02050604050505020204" pitchFamily="18" charset="0"/>
              </a:rPr>
              <a:t>W</a:t>
            </a:r>
            <a:r>
              <a:rPr dirty="0" sz="3200" spc="-20">
                <a:latin typeface="Bookman Old Style" panose="02050604050505020204" pitchFamily="18" charset="0"/>
              </a:rPr>
              <a:t>H</a:t>
            </a:r>
            <a:r>
              <a:rPr dirty="0" sz="3200" spc="20">
                <a:latin typeface="Bookman Old Style" panose="02050604050505020204" pitchFamily="18" charset="0"/>
              </a:rPr>
              <a:t>O</a:t>
            </a:r>
            <a:r>
              <a:rPr dirty="0" sz="3200" spc="-235">
                <a:latin typeface="Bookman Old Style" panose="02050604050505020204" pitchFamily="18" charset="0"/>
              </a:rPr>
              <a:t> </a:t>
            </a:r>
            <a:r>
              <a:rPr dirty="0" sz="3200" spc="-10">
                <a:latin typeface="Bookman Old Style" panose="02050604050505020204" pitchFamily="18" charset="0"/>
              </a:rPr>
              <a:t>AR</a:t>
            </a:r>
            <a:r>
              <a:rPr dirty="0" sz="3200" spc="15">
                <a:latin typeface="Bookman Old Style" panose="02050604050505020204" pitchFamily="18" charset="0"/>
              </a:rPr>
              <a:t>E</a:t>
            </a:r>
            <a:r>
              <a:rPr dirty="0" sz="3200" spc="-35">
                <a:latin typeface="Bookman Old Style" panose="02050604050505020204" pitchFamily="18" charset="0"/>
              </a:rPr>
              <a:t> </a:t>
            </a:r>
            <a:r>
              <a:rPr dirty="0" sz="3200" spc="-10">
                <a:latin typeface="Bookman Old Style" panose="02050604050505020204" pitchFamily="18" charset="0"/>
              </a:rPr>
              <a:t>T</a:t>
            </a:r>
            <a:r>
              <a:rPr dirty="0" sz="3200" spc="-15">
                <a:latin typeface="Bookman Old Style" panose="02050604050505020204" pitchFamily="18" charset="0"/>
              </a:rPr>
              <a:t>H</a:t>
            </a:r>
            <a:r>
              <a:rPr dirty="0" sz="3200" spc="15">
                <a:latin typeface="Bookman Old Style" panose="02050604050505020204" pitchFamily="18" charset="0"/>
              </a:rPr>
              <a:t>E</a:t>
            </a:r>
            <a:r>
              <a:rPr dirty="0" sz="3200" spc="-35">
                <a:latin typeface="Bookman Old Style" panose="02050604050505020204" pitchFamily="18" charset="0"/>
              </a:rPr>
              <a:t> </a:t>
            </a:r>
            <a:r>
              <a:rPr dirty="0" sz="3200" spc="-20">
                <a:latin typeface="Bookman Old Style" panose="02050604050505020204" pitchFamily="18" charset="0"/>
              </a:rPr>
              <a:t>E</a:t>
            </a:r>
            <a:r>
              <a:rPr dirty="0" sz="3200" spc="30">
                <a:latin typeface="Bookman Old Style" panose="02050604050505020204" pitchFamily="18" charset="0"/>
              </a:rPr>
              <a:t>N</a:t>
            </a:r>
            <a:r>
              <a:rPr dirty="0" sz="3200" spc="15">
                <a:latin typeface="Bookman Old Style" panose="02050604050505020204" pitchFamily="18" charset="0"/>
              </a:rPr>
              <a:t>D</a:t>
            </a:r>
            <a:r>
              <a:rPr dirty="0" sz="3200" spc="-45">
                <a:latin typeface="Bookman Old Style" panose="02050604050505020204" pitchFamily="18" charset="0"/>
              </a:rPr>
              <a:t> </a:t>
            </a:r>
            <a:r>
              <a:rPr dirty="0" sz="3200">
                <a:latin typeface="Bookman Old Style" panose="02050604050505020204" pitchFamily="18" charset="0"/>
              </a:rPr>
              <a:t>U</a:t>
            </a:r>
            <a:r>
              <a:rPr dirty="0" sz="3200" spc="10">
                <a:latin typeface="Bookman Old Style" panose="02050604050505020204" pitchFamily="18" charset="0"/>
              </a:rPr>
              <a:t>S</a:t>
            </a:r>
            <a:r>
              <a:rPr dirty="0" sz="3200" spc="-25">
                <a:latin typeface="Bookman Old Style" panose="02050604050505020204" pitchFamily="18" charset="0"/>
              </a:rPr>
              <a:t>E</a:t>
            </a:r>
            <a:r>
              <a:rPr dirty="0" sz="3200" spc="-10">
                <a:latin typeface="Bookman Old Style" panose="02050604050505020204" pitchFamily="18" charset="0"/>
              </a:rPr>
              <a:t>R</a:t>
            </a:r>
            <a:r>
              <a:rPr dirty="0" sz="3200" spc="5">
                <a:latin typeface="Bookman Old Style" panose="02050604050505020204" pitchFamily="18" charset="0"/>
              </a:rPr>
              <a:t>S?</a:t>
            </a:r>
            <a:endParaRPr dirty="0" sz="3200">
              <a:latin typeface="Bookman Old Style" panose="02050604050505020204" pitchFamily="18" charset="0"/>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Rectangle 10"/>
          <p:cNvSpPr/>
          <p:nvPr/>
        </p:nvSpPr>
        <p:spPr>
          <a:xfrm>
            <a:off x="670222" y="1231500"/>
            <a:ext cx="10683196" cy="5158740"/>
          </a:xfrm>
          <a:prstGeom prst="rect"/>
        </p:spPr>
        <p:txBody>
          <a:bodyPr wrap="square">
            <a:spAutoFit/>
          </a:bodyPr>
          <a:p>
            <a:r>
              <a:rPr b="1" dirty="0" sz="1600" lang="en-IN" smtClean="0">
                <a:latin typeface="Bookman Old Style" panose="02050604050505020204" pitchFamily="18" charset="0"/>
              </a:rPr>
              <a:t>End-users </a:t>
            </a:r>
            <a:r>
              <a:rPr b="1" dirty="0" sz="1600" lang="en-IN">
                <a:latin typeface="Bookman Old Style" panose="02050604050505020204" pitchFamily="18" charset="0"/>
              </a:rPr>
              <a:t>in salary and compensation analysis typically include</a:t>
            </a:r>
            <a:r>
              <a:rPr b="1" dirty="0" sz="1600" lang="en-IN" smtClean="0">
                <a:latin typeface="Bookman Old Style" panose="02050604050505020204" pitchFamily="18" charset="0"/>
              </a:rPr>
              <a:t>:</a:t>
            </a:r>
          </a:p>
          <a:p>
            <a:r>
              <a:rPr dirty="0" sz="1600" lang="en-IN" smtClean="0">
                <a:latin typeface="Bookman Old Style" panose="02050604050505020204" pitchFamily="18" charset="0"/>
              </a:rPr>
              <a:t>1</a:t>
            </a:r>
            <a:r>
              <a:rPr dirty="0" sz="1600" lang="en-IN">
                <a:latin typeface="Bookman Old Style" panose="02050604050505020204" pitchFamily="18" charset="0"/>
              </a:rPr>
              <a:t>. HR Professionals: Compensation analysts, HR managers, and recruiters who need to </a:t>
            </a:r>
            <a:r>
              <a:rPr dirty="0" sz="1600" lang="en-IN" err="1">
                <a:latin typeface="Bookman Old Style" panose="02050604050505020204" pitchFamily="18" charset="0"/>
              </a:rPr>
              <a:t>analyze</a:t>
            </a:r>
            <a:r>
              <a:rPr dirty="0" sz="1600" lang="en-IN">
                <a:latin typeface="Bookman Old Style" panose="02050604050505020204" pitchFamily="18" charset="0"/>
              </a:rPr>
              <a:t> and manage salary data</a:t>
            </a:r>
            <a:r>
              <a:rPr dirty="0" sz="1600" lang="en-IN" smtClean="0">
                <a:latin typeface="Bookman Old Style" panose="02050604050505020204" pitchFamily="18" charset="0"/>
              </a:rPr>
              <a:t>. </a:t>
            </a:r>
          </a:p>
          <a:p>
            <a:r>
              <a:rPr dirty="0" sz="1600" lang="en-IN" smtClean="0">
                <a:latin typeface="Bookman Old Style" panose="02050604050505020204" pitchFamily="18" charset="0"/>
              </a:rPr>
              <a:t>2</a:t>
            </a:r>
            <a:r>
              <a:rPr dirty="0" sz="1600" lang="en-IN">
                <a:latin typeface="Bookman Old Style" panose="02050604050505020204" pitchFamily="18" charset="0"/>
              </a:rPr>
              <a:t>. Compensation Managers: Responsible for designing and implementing compensation strategies</a:t>
            </a:r>
            <a:r>
              <a:rPr dirty="0" sz="1600" lang="en-IN" smtClean="0">
                <a:latin typeface="Bookman Old Style" panose="02050604050505020204" pitchFamily="18" charset="0"/>
              </a:rPr>
              <a:t>.</a:t>
            </a:r>
          </a:p>
          <a:p>
            <a:r>
              <a:rPr dirty="0" sz="1600" lang="en-IN" smtClean="0">
                <a:latin typeface="Bookman Old Style" panose="02050604050505020204" pitchFamily="18" charset="0"/>
              </a:rPr>
              <a:t>3</a:t>
            </a:r>
            <a:r>
              <a:rPr dirty="0" sz="1600" lang="en-IN">
                <a:latin typeface="Bookman Old Style" panose="02050604050505020204" pitchFamily="18" charset="0"/>
              </a:rPr>
              <a:t>. Talent Management Teams: Focus on attracting, retaining, and developing top talent</a:t>
            </a:r>
            <a:r>
              <a:rPr dirty="0" sz="1600" lang="en-IN" smtClean="0">
                <a:latin typeface="Bookman Old Style" panose="02050604050505020204" pitchFamily="18" charset="0"/>
              </a:rPr>
              <a:t>.</a:t>
            </a:r>
          </a:p>
          <a:p>
            <a:r>
              <a:rPr dirty="0" sz="1600" lang="en-IN" smtClean="0">
                <a:latin typeface="Bookman Old Style" panose="02050604050505020204" pitchFamily="18" charset="0"/>
              </a:rPr>
              <a:t>4</a:t>
            </a:r>
            <a:r>
              <a:rPr dirty="0" sz="1600" lang="en-IN">
                <a:latin typeface="Bookman Old Style" panose="02050604050505020204" pitchFamily="18" charset="0"/>
              </a:rPr>
              <a:t>. Finance Teams: </a:t>
            </a:r>
            <a:r>
              <a:rPr dirty="0" sz="1600" lang="en-IN" err="1">
                <a:latin typeface="Bookman Old Style" panose="02050604050505020204" pitchFamily="18" charset="0"/>
              </a:rPr>
              <a:t>Analyze</a:t>
            </a:r>
            <a:r>
              <a:rPr dirty="0" sz="1600" lang="en-IN">
                <a:latin typeface="Bookman Old Style" panose="02050604050505020204" pitchFamily="18" charset="0"/>
              </a:rPr>
              <a:t> compensation costs and budgeting</a:t>
            </a:r>
            <a:r>
              <a:rPr dirty="0" sz="1600" lang="en-IN" smtClean="0">
                <a:latin typeface="Bookman Old Style" panose="02050604050505020204" pitchFamily="18" charset="0"/>
              </a:rPr>
              <a:t>.</a:t>
            </a:r>
          </a:p>
          <a:p>
            <a:r>
              <a:rPr dirty="0" sz="1600" lang="en-IN" smtClean="0">
                <a:latin typeface="Bookman Old Style" panose="02050604050505020204" pitchFamily="18" charset="0"/>
              </a:rPr>
              <a:t>5</a:t>
            </a:r>
            <a:r>
              <a:rPr dirty="0" sz="1600" lang="en-IN">
                <a:latin typeface="Bookman Old Style" panose="02050604050505020204" pitchFamily="18" charset="0"/>
              </a:rPr>
              <a:t>. Business Leaders: Make informed decisions on compensation and talent management</a:t>
            </a:r>
            <a:r>
              <a:rPr dirty="0" sz="1600" lang="en-IN" smtClean="0">
                <a:latin typeface="Bookman Old Style" panose="02050604050505020204" pitchFamily="18" charset="0"/>
              </a:rPr>
              <a:t>.</a:t>
            </a:r>
          </a:p>
          <a:p>
            <a:r>
              <a:rPr dirty="0" sz="1600" lang="en-IN" smtClean="0">
                <a:latin typeface="Bookman Old Style" panose="02050604050505020204" pitchFamily="18" charset="0"/>
              </a:rPr>
              <a:t>6</a:t>
            </a:r>
            <a:r>
              <a:rPr dirty="0" sz="1600" lang="en-IN">
                <a:latin typeface="Bookman Old Style" panose="02050604050505020204" pitchFamily="18" charset="0"/>
              </a:rPr>
              <a:t>. Recruiters: Use data to make competitive job offers</a:t>
            </a:r>
            <a:r>
              <a:rPr dirty="0" sz="1600" lang="en-IN" smtClean="0">
                <a:latin typeface="Bookman Old Style" panose="02050604050505020204" pitchFamily="18" charset="0"/>
              </a:rPr>
              <a:t>.</a:t>
            </a:r>
          </a:p>
          <a:p>
            <a:r>
              <a:rPr dirty="0" sz="1600" lang="en-IN" smtClean="0">
                <a:latin typeface="Bookman Old Style" panose="02050604050505020204" pitchFamily="18" charset="0"/>
              </a:rPr>
              <a:t>7</a:t>
            </a:r>
            <a:r>
              <a:rPr dirty="0" sz="1600" lang="en-IN">
                <a:latin typeface="Bookman Old Style" panose="02050604050505020204" pitchFamily="18" charset="0"/>
              </a:rPr>
              <a:t>. Benefits Administrators: </a:t>
            </a:r>
            <a:r>
              <a:rPr dirty="0" sz="1600" lang="en-IN" err="1">
                <a:latin typeface="Bookman Old Style" panose="02050604050505020204" pitchFamily="18" charset="0"/>
              </a:rPr>
              <a:t>Analyze</a:t>
            </a:r>
            <a:r>
              <a:rPr dirty="0" sz="1600" lang="en-IN">
                <a:latin typeface="Bookman Old Style" panose="02050604050505020204" pitchFamily="18" charset="0"/>
              </a:rPr>
              <a:t> and manage benefits costs and effectiveness</a:t>
            </a:r>
            <a:r>
              <a:rPr dirty="0" sz="1600" lang="en-IN" smtClean="0">
                <a:latin typeface="Bookman Old Style" panose="02050604050505020204" pitchFamily="18" charset="0"/>
              </a:rPr>
              <a:t>.</a:t>
            </a:r>
          </a:p>
          <a:p>
            <a:r>
              <a:rPr dirty="0" sz="1600" lang="en-IN" smtClean="0">
                <a:latin typeface="Bookman Old Style" panose="02050604050505020204" pitchFamily="18" charset="0"/>
              </a:rPr>
              <a:t>8</a:t>
            </a:r>
            <a:r>
              <a:rPr dirty="0" sz="1600" lang="en-IN">
                <a:latin typeface="Bookman Old Style" panose="02050604050505020204" pitchFamily="18" charset="0"/>
              </a:rPr>
              <a:t>. Payroll Professionals: Ensure accurate and timely compensation payments</a:t>
            </a:r>
            <a:r>
              <a:rPr dirty="0" sz="1600" lang="en-IN" smtClean="0">
                <a:latin typeface="Bookman Old Style" panose="02050604050505020204" pitchFamily="18" charset="0"/>
              </a:rPr>
              <a:t>.</a:t>
            </a:r>
          </a:p>
          <a:p>
            <a:r>
              <a:rPr dirty="0" sz="1600" lang="en-IN" smtClean="0">
                <a:latin typeface="Bookman Old Style" panose="02050604050505020204" pitchFamily="18" charset="0"/>
              </a:rPr>
              <a:t>9</a:t>
            </a:r>
            <a:r>
              <a:rPr dirty="0" sz="1600" lang="en-IN">
                <a:latin typeface="Bookman Old Style" panose="02050604050505020204" pitchFamily="18" charset="0"/>
              </a:rPr>
              <a:t>. </a:t>
            </a:r>
            <a:r>
              <a:rPr dirty="0" sz="1600" lang="en-IN" err="1">
                <a:latin typeface="Bookman Old Style" panose="02050604050505020204" pitchFamily="18" charset="0"/>
              </a:rPr>
              <a:t>Labor</a:t>
            </a:r>
            <a:r>
              <a:rPr dirty="0" sz="1600" lang="en-IN">
                <a:latin typeface="Bookman Old Style" panose="02050604050505020204" pitchFamily="18" charset="0"/>
              </a:rPr>
              <a:t> Relations Specialists: </a:t>
            </a:r>
            <a:r>
              <a:rPr dirty="0" sz="1600" lang="en-IN" err="1">
                <a:latin typeface="Bookman Old Style" panose="02050604050505020204" pitchFamily="18" charset="0"/>
              </a:rPr>
              <a:t>Analyze</a:t>
            </a:r>
            <a:r>
              <a:rPr dirty="0" sz="1600" lang="en-IN">
                <a:latin typeface="Bookman Old Style" panose="02050604050505020204" pitchFamily="18" charset="0"/>
              </a:rPr>
              <a:t> compensation data for union negotiations</a:t>
            </a:r>
            <a:r>
              <a:rPr dirty="0" sz="1600" lang="en-IN" smtClean="0">
                <a:latin typeface="Bookman Old Style" panose="02050604050505020204" pitchFamily="18" charset="0"/>
              </a:rPr>
              <a:t>.</a:t>
            </a:r>
          </a:p>
          <a:p>
            <a:r>
              <a:rPr dirty="0" sz="1600" lang="en-IN" smtClean="0">
                <a:latin typeface="Bookman Old Style" panose="02050604050505020204" pitchFamily="18" charset="0"/>
              </a:rPr>
              <a:t>10</a:t>
            </a:r>
            <a:r>
              <a:rPr dirty="0" sz="1600" lang="en-IN">
                <a:latin typeface="Bookman Old Style" panose="02050604050505020204" pitchFamily="18" charset="0"/>
              </a:rPr>
              <a:t>. Data Analysts: Support compensation analysis with data insights</a:t>
            </a:r>
            <a:r>
              <a:rPr dirty="0" sz="1600" lang="en-IN" smtClean="0">
                <a:latin typeface="Bookman Old Style" panose="02050604050505020204" pitchFamily="18" charset="0"/>
              </a:rPr>
              <a:t>.</a:t>
            </a:r>
          </a:p>
          <a:p>
            <a:endParaRPr dirty="0" sz="1600" lang="en-IN">
              <a:latin typeface="Bookman Old Style" panose="02050604050505020204" pitchFamily="18" charset="0"/>
            </a:endParaRPr>
          </a:p>
          <a:p>
            <a:r>
              <a:rPr dirty="0" sz="1600" lang="en-IN" smtClean="0">
                <a:latin typeface="Bookman Old Style" panose="02050604050505020204" pitchFamily="18" charset="0"/>
              </a:rPr>
              <a:t>These </a:t>
            </a:r>
            <a:r>
              <a:rPr dirty="0" sz="1600" lang="en-IN">
                <a:latin typeface="Bookman Old Style" panose="02050604050505020204" pitchFamily="18" charset="0"/>
              </a:rPr>
              <a:t>end-users can benefit from Excel data </a:t>
            </a:r>
            <a:r>
              <a:rPr dirty="0" sz="1600" lang="en-IN" err="1">
                <a:latin typeface="Bookman Old Style" panose="02050604050505020204" pitchFamily="18" charset="0"/>
              </a:rPr>
              <a:t>modeling</a:t>
            </a:r>
            <a:r>
              <a:rPr dirty="0" sz="1600" lang="en-IN">
                <a:latin typeface="Bookman Old Style" panose="02050604050505020204" pitchFamily="18" charset="0"/>
              </a:rPr>
              <a:t> to:- </a:t>
            </a:r>
            <a:endParaRPr dirty="0" sz="1600" lang="en-IN" smtClean="0">
              <a:latin typeface="Bookman Old Style" panose="02050604050505020204" pitchFamily="18" charset="0"/>
            </a:endParaRPr>
          </a:p>
          <a:p>
            <a:pPr indent="-171450" marL="171450">
              <a:buFont typeface="Arial" panose="020B0604020202020204" pitchFamily="34" charset="0"/>
              <a:buChar char="•"/>
            </a:pPr>
            <a:r>
              <a:rPr dirty="0" sz="1600" lang="en-IN" smtClean="0">
                <a:latin typeface="Bookman Old Style" panose="02050604050505020204" pitchFamily="18" charset="0"/>
              </a:rPr>
              <a:t>Streamline </a:t>
            </a:r>
            <a:r>
              <a:rPr dirty="0" sz="1600" lang="en-IN">
                <a:latin typeface="Bookman Old Style" panose="02050604050505020204" pitchFamily="18" charset="0"/>
              </a:rPr>
              <a:t>compensation analysis- </a:t>
            </a:r>
            <a:endParaRPr dirty="0" sz="1600" lang="en-IN" smtClean="0">
              <a:latin typeface="Bookman Old Style" panose="02050604050505020204" pitchFamily="18" charset="0"/>
            </a:endParaRPr>
          </a:p>
          <a:p>
            <a:pPr indent="-171450" marL="171450">
              <a:buFont typeface="Arial" panose="020B0604020202020204" pitchFamily="34" charset="0"/>
              <a:buChar char="•"/>
            </a:pPr>
            <a:r>
              <a:rPr dirty="0" sz="1600" lang="en-IN" smtClean="0">
                <a:latin typeface="Bookman Old Style" panose="02050604050505020204" pitchFamily="18" charset="0"/>
              </a:rPr>
              <a:t>Gain </a:t>
            </a:r>
            <a:r>
              <a:rPr dirty="0" sz="1600" lang="en-IN">
                <a:latin typeface="Bookman Old Style" panose="02050604050505020204" pitchFamily="18" charset="0"/>
              </a:rPr>
              <a:t>deeper insights into salary trends- </a:t>
            </a:r>
            <a:endParaRPr dirty="0" sz="1600" lang="en-IN" smtClean="0">
              <a:latin typeface="Bookman Old Style" panose="02050604050505020204" pitchFamily="18" charset="0"/>
            </a:endParaRPr>
          </a:p>
          <a:p>
            <a:pPr indent="-171450" marL="171450">
              <a:buFont typeface="Arial" panose="020B0604020202020204" pitchFamily="34" charset="0"/>
              <a:buChar char="•"/>
            </a:pPr>
            <a:r>
              <a:rPr dirty="0" sz="1600" lang="en-IN" smtClean="0">
                <a:latin typeface="Bookman Old Style" panose="02050604050505020204" pitchFamily="18" charset="0"/>
              </a:rPr>
              <a:t>Inform </a:t>
            </a:r>
            <a:r>
              <a:rPr dirty="0" sz="1600" lang="en-IN">
                <a:latin typeface="Bookman Old Style" panose="02050604050505020204" pitchFamily="18" charset="0"/>
              </a:rPr>
              <a:t>data-driven decisions- Improve compensation planning and budgeting- </a:t>
            </a:r>
            <a:endParaRPr dirty="0" sz="1600" lang="en-IN" smtClean="0">
              <a:latin typeface="Bookman Old Style" panose="02050604050505020204" pitchFamily="18" charset="0"/>
            </a:endParaRPr>
          </a:p>
          <a:p>
            <a:pPr indent="-171450" marL="171450">
              <a:buFont typeface="Arial" panose="020B0604020202020204" pitchFamily="34" charset="0"/>
              <a:buChar char="•"/>
            </a:pPr>
            <a:r>
              <a:rPr dirty="0" sz="1600" lang="en-IN" smtClean="0">
                <a:latin typeface="Bookman Old Style" panose="02050604050505020204" pitchFamily="18" charset="0"/>
              </a:rPr>
              <a:t>Enhance </a:t>
            </a:r>
            <a:r>
              <a:rPr dirty="0" sz="1600" lang="en-IN">
                <a:latin typeface="Bookman Old Style" panose="02050604050505020204" pitchFamily="18" charset="0"/>
              </a:rPr>
              <a:t>talent management and retention- Ensure pay equity and </a:t>
            </a:r>
            <a:r>
              <a:rPr dirty="0" sz="1600" lang="en-IN" smtClean="0">
                <a:latin typeface="Bookman Old Style" panose="02050604050505020204" pitchFamily="18" charset="0"/>
              </a:rPr>
              <a:t>compliance </a:t>
            </a:r>
          </a:p>
          <a:p>
            <a:pPr indent="-171450" marL="171450">
              <a:buFont typeface="Arial" panose="020B0604020202020204" pitchFamily="34" charset="0"/>
              <a:buChar char="•"/>
            </a:pPr>
            <a:endParaRPr dirty="0" sz="1600" lang="en-IN">
              <a:latin typeface="Bookman Old Style" panose="02050604050505020204" pitchFamily="18" charset="0"/>
            </a:endParaRPr>
          </a:p>
          <a:p>
            <a:r>
              <a:rPr dirty="0" sz="1600" lang="en-IN" smtClean="0">
                <a:latin typeface="Bookman Old Style" panose="02050604050505020204" pitchFamily="18" charset="0"/>
              </a:rPr>
              <a:t>By </a:t>
            </a:r>
            <a:r>
              <a:rPr dirty="0" sz="1600" lang="en-IN">
                <a:latin typeface="Bookman Old Style" panose="02050604050505020204" pitchFamily="18" charset="0"/>
              </a:rPr>
              <a:t>using Excel data </a:t>
            </a:r>
            <a:r>
              <a:rPr dirty="0" sz="1600" lang="en-IN" err="1">
                <a:latin typeface="Bookman Old Style" panose="02050604050505020204" pitchFamily="18" charset="0"/>
              </a:rPr>
              <a:t>modeling</a:t>
            </a:r>
            <a:r>
              <a:rPr dirty="0" sz="1600" lang="en-IN">
                <a:latin typeface="Bookman Old Style" panose="02050604050505020204" pitchFamily="18" charset="0"/>
              </a:rPr>
              <a:t>, end-users can unlock valuable insights and drive business outcomes in salary and compensation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7823835" cy="1080135"/>
          </a:xfrm>
          <a:prstGeom prst="rect"/>
        </p:spPr>
        <p:txBody>
          <a:bodyPr bIns="0" lIns="0" rIns="0" rtlCol="0" tIns="13335" vert="horz" wrap="square">
            <a:spAutoFit/>
          </a:bodyPr>
          <a:p>
            <a:pPr marL="12700">
              <a:lnSpc>
                <a:spcPct val="100000"/>
              </a:lnSpc>
              <a:spcBef>
                <a:spcPts val="105"/>
              </a:spcBef>
            </a:pPr>
            <a:r>
              <a:rPr dirty="0" sz="3600" spc="10">
                <a:latin typeface="Bookman Old Style" panose="02050604050505020204" pitchFamily="18" charset="0"/>
              </a:rPr>
              <a:t>O</a:t>
            </a:r>
            <a:r>
              <a:rPr dirty="0" sz="3600" spc="25">
                <a:latin typeface="Bookman Old Style" panose="02050604050505020204" pitchFamily="18" charset="0"/>
              </a:rPr>
              <a:t>U</a:t>
            </a:r>
            <a:r>
              <a:rPr dirty="0" sz="3600">
                <a:latin typeface="Bookman Old Style" panose="02050604050505020204" pitchFamily="18" charset="0"/>
              </a:rPr>
              <a:t>R</a:t>
            </a:r>
            <a:r>
              <a:rPr dirty="0" sz="3600" spc="5">
                <a:latin typeface="Bookman Old Style" panose="02050604050505020204" pitchFamily="18" charset="0"/>
              </a:rPr>
              <a:t> </a:t>
            </a:r>
            <a:r>
              <a:rPr dirty="0" sz="3600" spc="25">
                <a:latin typeface="Bookman Old Style" panose="02050604050505020204" pitchFamily="18" charset="0"/>
              </a:rPr>
              <a:t>S</a:t>
            </a:r>
            <a:r>
              <a:rPr dirty="0" sz="3600" spc="10">
                <a:latin typeface="Bookman Old Style" panose="02050604050505020204" pitchFamily="18" charset="0"/>
              </a:rPr>
              <a:t>O</a:t>
            </a:r>
            <a:r>
              <a:rPr dirty="0" sz="3600" spc="25">
                <a:latin typeface="Bookman Old Style" panose="02050604050505020204" pitchFamily="18" charset="0"/>
              </a:rPr>
              <a:t>LU</a:t>
            </a:r>
            <a:r>
              <a:rPr dirty="0" sz="3600" spc="-35">
                <a:latin typeface="Bookman Old Style" panose="02050604050505020204" pitchFamily="18" charset="0"/>
              </a:rPr>
              <a:t>T</a:t>
            </a:r>
            <a:r>
              <a:rPr dirty="0" sz="3600" spc="-30">
                <a:latin typeface="Bookman Old Style" panose="02050604050505020204" pitchFamily="18" charset="0"/>
              </a:rPr>
              <a:t>I</a:t>
            </a:r>
            <a:r>
              <a:rPr dirty="0" sz="3600" spc="10">
                <a:latin typeface="Bookman Old Style" panose="02050604050505020204" pitchFamily="18" charset="0"/>
              </a:rPr>
              <a:t>O</a:t>
            </a:r>
            <a:r>
              <a:rPr dirty="0" sz="3600">
                <a:latin typeface="Bookman Old Style" panose="02050604050505020204" pitchFamily="18" charset="0"/>
              </a:rPr>
              <a:t>N</a:t>
            </a:r>
            <a:r>
              <a:rPr dirty="0" sz="3600" spc="-345">
                <a:latin typeface="Bookman Old Style" panose="02050604050505020204" pitchFamily="18" charset="0"/>
              </a:rPr>
              <a:t> </a:t>
            </a:r>
            <a:r>
              <a:rPr dirty="0" sz="3600" spc="-35">
                <a:latin typeface="Bookman Old Style" panose="02050604050505020204" pitchFamily="18" charset="0"/>
              </a:rPr>
              <a:t>A</a:t>
            </a:r>
            <a:r>
              <a:rPr dirty="0" sz="3600" spc="-5">
                <a:latin typeface="Bookman Old Style" panose="02050604050505020204" pitchFamily="18" charset="0"/>
              </a:rPr>
              <a:t>N</a:t>
            </a:r>
            <a:r>
              <a:rPr dirty="0" sz="3600">
                <a:latin typeface="Bookman Old Style" panose="02050604050505020204" pitchFamily="18" charset="0"/>
              </a:rPr>
              <a:t>D</a:t>
            </a:r>
            <a:r>
              <a:rPr dirty="0" sz="3600" spc="35">
                <a:latin typeface="Bookman Old Style" panose="02050604050505020204" pitchFamily="18" charset="0"/>
              </a:rPr>
              <a:t> </a:t>
            </a:r>
            <a:r>
              <a:rPr dirty="0" sz="3600" spc="-30">
                <a:latin typeface="Bookman Old Style" panose="02050604050505020204" pitchFamily="18" charset="0"/>
              </a:rPr>
              <a:t>I</a:t>
            </a:r>
            <a:r>
              <a:rPr dirty="0" sz="3600" spc="-35">
                <a:latin typeface="Bookman Old Style" panose="02050604050505020204" pitchFamily="18" charset="0"/>
              </a:rPr>
              <a:t>T</a:t>
            </a:r>
            <a:r>
              <a:rPr dirty="0" sz="3600">
                <a:latin typeface="Bookman Old Style" panose="02050604050505020204" pitchFamily="18" charset="0"/>
              </a:rPr>
              <a:t>S</a:t>
            </a:r>
            <a:r>
              <a:rPr dirty="0" sz="3600" spc="60">
                <a:latin typeface="Bookman Old Style" panose="02050604050505020204" pitchFamily="18" charset="0"/>
              </a:rPr>
              <a:t> </a:t>
            </a:r>
            <a:r>
              <a:rPr dirty="0" sz="3600" spc="-295">
                <a:latin typeface="Bookman Old Style" panose="02050604050505020204" pitchFamily="18" charset="0"/>
              </a:rPr>
              <a:t>V</a:t>
            </a:r>
            <a:r>
              <a:rPr dirty="0" sz="3600" spc="-35">
                <a:latin typeface="Bookman Old Style" panose="02050604050505020204" pitchFamily="18" charset="0"/>
              </a:rPr>
              <a:t>A</a:t>
            </a:r>
            <a:r>
              <a:rPr dirty="0" sz="3600" spc="25">
                <a:latin typeface="Bookman Old Style" panose="02050604050505020204" pitchFamily="18" charset="0"/>
              </a:rPr>
              <a:t>LU</a:t>
            </a:r>
            <a:r>
              <a:rPr dirty="0" sz="3600">
                <a:latin typeface="Bookman Old Style" panose="02050604050505020204" pitchFamily="18" charset="0"/>
              </a:rPr>
              <a:t>E</a:t>
            </a:r>
            <a:r>
              <a:rPr dirty="0" sz="3600" spc="-65">
                <a:latin typeface="Bookman Old Style" panose="02050604050505020204" pitchFamily="18" charset="0"/>
              </a:rPr>
              <a:t> </a:t>
            </a:r>
            <a:r>
              <a:rPr dirty="0" sz="3600" spc="-15">
                <a:latin typeface="Bookman Old Style" panose="02050604050505020204" pitchFamily="18" charset="0"/>
              </a:rPr>
              <a:t>P</a:t>
            </a:r>
            <a:r>
              <a:rPr dirty="0" sz="3600" spc="-30">
                <a:latin typeface="Bookman Old Style" panose="02050604050505020204" pitchFamily="18" charset="0"/>
              </a:rPr>
              <a:t>R</a:t>
            </a:r>
            <a:r>
              <a:rPr dirty="0" sz="3600" spc="10">
                <a:latin typeface="Bookman Old Style" panose="02050604050505020204" pitchFamily="18" charset="0"/>
              </a:rPr>
              <a:t>O</a:t>
            </a:r>
            <a:r>
              <a:rPr dirty="0" sz="3600" spc="-15">
                <a:latin typeface="Bookman Old Style" panose="02050604050505020204" pitchFamily="18" charset="0"/>
              </a:rPr>
              <a:t>P</a:t>
            </a:r>
            <a:r>
              <a:rPr dirty="0" sz="3600" spc="10">
                <a:latin typeface="Bookman Old Style" panose="02050604050505020204" pitchFamily="18" charset="0"/>
              </a:rPr>
              <a:t>O</a:t>
            </a:r>
            <a:r>
              <a:rPr dirty="0" sz="3600" spc="25">
                <a:latin typeface="Bookman Old Style" panose="02050604050505020204" pitchFamily="18" charset="0"/>
              </a:rPr>
              <a:t>S</a:t>
            </a:r>
            <a:r>
              <a:rPr dirty="0" sz="3600" spc="-30">
                <a:latin typeface="Bookman Old Style" panose="02050604050505020204" pitchFamily="18" charset="0"/>
              </a:rPr>
              <a:t>I</a:t>
            </a:r>
            <a:r>
              <a:rPr dirty="0" sz="3600" spc="-35">
                <a:latin typeface="Bookman Old Style" panose="02050604050505020204" pitchFamily="18" charset="0"/>
              </a:rPr>
              <a:t>T</a:t>
            </a:r>
            <a:r>
              <a:rPr dirty="0" sz="3600" spc="-30">
                <a:latin typeface="Bookman Old Style" panose="02050604050505020204" pitchFamily="18" charset="0"/>
              </a:rPr>
              <a:t>I</a:t>
            </a:r>
            <a:r>
              <a:rPr dirty="0" sz="3600" spc="10">
                <a:latin typeface="Bookman Old Style" panose="02050604050505020204" pitchFamily="18" charset="0"/>
              </a:rPr>
              <a:t>O</a:t>
            </a:r>
            <a:r>
              <a:rPr dirty="0" sz="3600">
                <a:latin typeface="Bookman Old Style" panose="02050604050505020204" pitchFamily="18" charset="0"/>
              </a:rPr>
              <a:t>N</a:t>
            </a:r>
          </a:p>
        </p:txBody>
      </p:sp>
      <p:pic>
        <p:nvPicPr>
          <p:cNvPr id="2097163" name="object 7"/>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67" name="Rectangle 7"/>
          <p:cNvSpPr/>
          <p:nvPr/>
        </p:nvSpPr>
        <p:spPr>
          <a:xfrm>
            <a:off x="152401" y="2274838"/>
            <a:ext cx="9906000" cy="2580641"/>
          </a:xfrm>
          <a:prstGeom prst="rect"/>
        </p:spPr>
        <p:txBody>
          <a:bodyPr wrap="square">
            <a:spAutoFit/>
          </a:bodyPr>
          <a:p>
            <a:pPr algn="just"/>
            <a:r>
              <a:rPr b="1" dirty="0" sz="2400" lang="en-IN">
                <a:latin typeface="Bookman Old Style" panose="02050604050505020204" pitchFamily="18" charset="0"/>
              </a:rPr>
              <a:t>Solution Overview:</a:t>
            </a:r>
            <a:r>
              <a:rPr dirty="0" sz="2400" lang="en-IN">
                <a:latin typeface="Bookman Old Style" panose="02050604050505020204" pitchFamily="18" charset="0"/>
              </a:rPr>
              <a:t> Our solution involves a data-driven approach to </a:t>
            </a:r>
            <a:r>
              <a:rPr dirty="0" sz="2400" lang="en-IN" err="1">
                <a:latin typeface="Bookman Old Style" panose="02050604050505020204" pitchFamily="18" charset="0"/>
              </a:rPr>
              <a:t>analyze</a:t>
            </a:r>
            <a:r>
              <a:rPr dirty="0" sz="2400" lang="en-IN">
                <a:latin typeface="Bookman Old Style" panose="02050604050505020204" pitchFamily="18" charset="0"/>
              </a:rPr>
              <a:t> and optimize the organization’s salary and compensation structure using Excel data </a:t>
            </a:r>
            <a:r>
              <a:rPr dirty="0" sz="2400" lang="en-IN" err="1">
                <a:latin typeface="Bookman Old Style" panose="02050604050505020204" pitchFamily="18" charset="0"/>
              </a:rPr>
              <a:t>modeling</a:t>
            </a:r>
            <a:r>
              <a:rPr dirty="0" sz="2400" lang="en-IN">
                <a:latin typeface="Bookman Old Style" panose="02050604050505020204" pitchFamily="18" charset="0"/>
              </a:rPr>
              <a:t>. By combining competitive benchmarking, internal equity analysis, and advanced visualization techniques, we provide actionable insights to align compensation practices with industry standards, enhance internal equity, and improve overall employee satisfaction.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Rectangle 2"/>
          <p:cNvSpPr/>
          <p:nvPr/>
        </p:nvSpPr>
        <p:spPr>
          <a:xfrm>
            <a:off x="838200" y="609600"/>
            <a:ext cx="3230881" cy="447040"/>
          </a:xfrm>
          <a:prstGeom prst="rect"/>
        </p:spPr>
        <p:txBody>
          <a:bodyPr wrap="none">
            <a:spAutoFit/>
          </a:bodyPr>
          <a:p>
            <a:r>
              <a:rPr b="1" dirty="0" sz="2400" lang="en-IN" smtClean="0">
                <a:latin typeface="Bookman Old Style" panose="02050604050505020204" pitchFamily="18" charset="0"/>
              </a:rPr>
              <a:t>VALUE PROPOSITION:</a:t>
            </a:r>
            <a:endParaRPr b="1" dirty="0" sz="2400" lang="en-IN">
              <a:latin typeface="Bookman Old Style" panose="02050604050505020204" pitchFamily="18" charset="0"/>
            </a:endParaRPr>
          </a:p>
        </p:txBody>
      </p:sp>
      <p:sp>
        <p:nvSpPr>
          <p:cNvPr id="1048669" name="Rectangle 3"/>
          <p:cNvSpPr/>
          <p:nvPr/>
        </p:nvSpPr>
        <p:spPr>
          <a:xfrm>
            <a:off x="838200" y="1524000"/>
            <a:ext cx="8686800" cy="3863340"/>
          </a:xfrm>
          <a:prstGeom prst="rect"/>
        </p:spPr>
        <p:txBody>
          <a:bodyPr wrap="square">
            <a:spAutoFit/>
          </a:bodyPr>
          <a:p>
            <a:pPr algn="just"/>
            <a:r>
              <a:rPr b="1" dirty="0" sz="2800" lang="en-IN">
                <a:latin typeface="Bookman Old Style" panose="02050604050505020204" pitchFamily="18" charset="0"/>
              </a:rPr>
              <a:t>Enhanced Competitive Positioning:</a:t>
            </a:r>
            <a:endParaRPr dirty="0" sz="2800" lang="en-IN">
              <a:latin typeface="Bookman Old Style" panose="02050604050505020204" pitchFamily="18" charset="0"/>
            </a:endParaRPr>
          </a:p>
          <a:p>
            <a:pPr algn="just">
              <a:buFont typeface="Arial" panose="020B0604020202020204" pitchFamily="34" charset="0"/>
              <a:buChar char="•"/>
            </a:pPr>
            <a:r>
              <a:rPr b="1" dirty="0" sz="2800" lang="en-IN">
                <a:latin typeface="Bookman Old Style" panose="02050604050505020204" pitchFamily="18" charset="0"/>
              </a:rPr>
              <a:t>Attraction and Retention:</a:t>
            </a:r>
            <a:r>
              <a:rPr dirty="0" sz="2800" lang="en-IN">
                <a:latin typeface="Bookman Old Style" panose="02050604050505020204" pitchFamily="18" charset="0"/>
              </a:rPr>
              <a:t> By aligning compensation with industry standards, the organization can better attract and retain top talent, enhancing its competitive edge in the job market.</a:t>
            </a:r>
          </a:p>
          <a:p>
            <a:pPr algn="just">
              <a:buFont typeface="Arial" panose="020B0604020202020204" pitchFamily="34" charset="0"/>
              <a:buChar char="•"/>
            </a:pPr>
            <a:r>
              <a:rPr b="1" dirty="0" sz="2800" lang="en-IN">
                <a:latin typeface="Bookman Old Style" panose="02050604050505020204" pitchFamily="18" charset="0"/>
              </a:rPr>
              <a:t>Market Alignment:</a:t>
            </a:r>
            <a:r>
              <a:rPr dirty="0" sz="2800" lang="en-IN">
                <a:latin typeface="Bookman Old Style" panose="02050604050505020204" pitchFamily="18" charset="0"/>
              </a:rPr>
              <a:t> Ensure that compensation packages are competitive, reducing the risk of losing employees to competitors offering more attractive salary packages.</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Admin-4</cp:lastModifiedBy>
  <dcterms:created xsi:type="dcterms:W3CDTF">2024-03-29T04:07:22Z</dcterms:created>
  <dcterms:modified xsi:type="dcterms:W3CDTF">2024-08-31T12:36:36Z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8003ff4be2d8408c8126f8d29654e616</vt:lpwstr>
  </property>
</Properties>
</file>