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lbert Sans Medium"/>
      <p:regular r:id="rId17"/>
      <p:bold r:id="rId18"/>
      <p:italic r:id="rId19"/>
      <p:boldItalic r:id="rId20"/>
    </p:embeddedFont>
    <p:embeddedFont>
      <p:font typeface="Albert Sans SemiBold"/>
      <p:regular r:id="rId21"/>
      <p:bold r:id="rId22"/>
      <p:italic r:id="rId23"/>
      <p:boldItalic r:id="rId24"/>
    </p:embeddedFont>
    <p:embeddedFont>
      <p:font typeface="Alber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juNPiEw+lMUDQELns9CoDJmM/6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60EC32-50FE-4413-944E-983B97630C27}">
  <a:tblStyle styleId="{1160EC32-50FE-4413-944E-983B97630C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C6183B4-E32F-4666-8EBD-D463900FEE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Medium-boldItalic.fntdata"/><Relationship Id="rId22" Type="http://schemas.openxmlformats.org/officeDocument/2006/relationships/font" Target="fonts/AlbertSansSemiBold-bold.fntdata"/><Relationship Id="rId21" Type="http://schemas.openxmlformats.org/officeDocument/2006/relationships/font" Target="fonts/AlbertSansSemiBold-regular.fntdata"/><Relationship Id="rId24" Type="http://schemas.openxmlformats.org/officeDocument/2006/relationships/font" Target="fonts/AlbertSansSemiBold-boldItalic.fntdata"/><Relationship Id="rId23" Type="http://schemas.openxmlformats.org/officeDocument/2006/relationships/font" Target="fonts/Albert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lbertSans-bold.fntdata"/><Relationship Id="rId25" Type="http://schemas.openxmlformats.org/officeDocument/2006/relationships/font" Target="fonts/AlbertSans-regular.fntdata"/><Relationship Id="rId28" Type="http://schemas.openxmlformats.org/officeDocument/2006/relationships/font" Target="fonts/AlbertSans-boldItalic.fntdata"/><Relationship Id="rId27" Type="http://schemas.openxmlformats.org/officeDocument/2006/relationships/font" Target="fonts/Albert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lbertSansMedium-regular.fntdata"/><Relationship Id="rId16" Type="http://schemas.openxmlformats.org/officeDocument/2006/relationships/slide" Target="slides/slide10.xml"/><Relationship Id="rId19" Type="http://schemas.openxmlformats.org/officeDocument/2006/relationships/font" Target="fonts/AlbertSansMedium-italic.fntdata"/><Relationship Id="rId18" Type="http://schemas.openxmlformats.org/officeDocument/2006/relationships/font" Target="fonts/Albert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debf67c5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7debf67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debf67c5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7debf67c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debf67c5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debf67c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debf67c58_6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7debf67c58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debf67c58_6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7debf67c58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debf67c58_6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7debf67c58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debf67c58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7debf67c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debf67c58_1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7debf67c58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/>
          <p:nvPr>
            <p:ph type="ctrTitle"/>
          </p:nvPr>
        </p:nvSpPr>
        <p:spPr>
          <a:xfrm>
            <a:off x="2164950" y="737225"/>
            <a:ext cx="4814100" cy="29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8500"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" type="subTitle"/>
          </p:nvPr>
        </p:nvSpPr>
        <p:spPr>
          <a:xfrm>
            <a:off x="2488500" y="3653275"/>
            <a:ext cx="4167000" cy="35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2"/>
          <p:cNvCxnSpPr/>
          <p:nvPr/>
        </p:nvCxnSpPr>
        <p:spPr>
          <a:xfrm rot="10800000">
            <a:off x="269250" y="36205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2"/>
          <p:cNvCxnSpPr/>
          <p:nvPr/>
        </p:nvCxnSpPr>
        <p:spPr>
          <a:xfrm rot="10800000">
            <a:off x="7750700" y="4970800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/>
          <p:nvPr/>
        </p:nvSpPr>
        <p:spPr>
          <a:xfrm rot="-804930">
            <a:off x="3666097" y="266076"/>
            <a:ext cx="5574305" cy="3295020"/>
          </a:xfrm>
          <a:prstGeom prst="arc">
            <a:avLst>
              <a:gd fmla="val 16057500" name="adj1"/>
              <a:gd fmla="val 5515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/>
          <p:nvPr/>
        </p:nvSpPr>
        <p:spPr>
          <a:xfrm rot="-6395119">
            <a:off x="5840319" y="263514"/>
            <a:ext cx="173415" cy="17341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1"/>
          <p:cNvSpPr/>
          <p:nvPr/>
        </p:nvSpPr>
        <p:spPr>
          <a:xfrm flipH="1" rot="10800000">
            <a:off x="476902" y="46943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1"/>
          <p:cNvSpPr/>
          <p:nvPr/>
        </p:nvSpPr>
        <p:spPr>
          <a:xfrm flipH="1" rot="10800000">
            <a:off x="629301" y="46085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/>
          <p:nvPr/>
        </p:nvSpPr>
        <p:spPr>
          <a:xfrm rot="-2254707">
            <a:off x="-4148942" y="-1447448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2"/>
          <p:cNvSpPr/>
          <p:nvPr/>
        </p:nvSpPr>
        <p:spPr>
          <a:xfrm rot="-5400000">
            <a:off x="1425296" y="22217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2"/>
          <p:cNvSpPr/>
          <p:nvPr/>
        </p:nvSpPr>
        <p:spPr>
          <a:xfrm rot="-2254707">
            <a:off x="6325708" y="3760577"/>
            <a:ext cx="7224432" cy="263702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2"/>
          <p:cNvSpPr/>
          <p:nvPr/>
        </p:nvSpPr>
        <p:spPr>
          <a:xfrm rot="-5400000">
            <a:off x="7659671" y="4726428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720000" y="1227475"/>
            <a:ext cx="770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" name="Google Shape;16;p23"/>
          <p:cNvSpPr/>
          <p:nvPr/>
        </p:nvSpPr>
        <p:spPr>
          <a:xfrm>
            <a:off x="-658375" y="87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/>
          <p:nvPr/>
        </p:nvSpPr>
        <p:spPr>
          <a:xfrm rot="232008">
            <a:off x="535946" y="725651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3"/>
          <p:cNvSpPr/>
          <p:nvPr/>
        </p:nvSpPr>
        <p:spPr>
          <a:xfrm rot="10800000">
            <a:off x="8510156" y="3873725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3"/>
          <p:cNvSpPr/>
          <p:nvPr/>
        </p:nvSpPr>
        <p:spPr>
          <a:xfrm rot="-10567992">
            <a:off x="8429640" y="4349604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720000" y="535000"/>
            <a:ext cx="420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24"/>
          <p:cNvSpPr/>
          <p:nvPr/>
        </p:nvSpPr>
        <p:spPr>
          <a:xfrm>
            <a:off x="959850" y="4668300"/>
            <a:ext cx="7224300" cy="2637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4"/>
          <p:cNvSpPr/>
          <p:nvPr/>
        </p:nvSpPr>
        <p:spPr>
          <a:xfrm>
            <a:off x="8098347" y="496447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4"/>
          <p:cNvSpPr/>
          <p:nvPr>
            <p:ph idx="2" type="pic"/>
          </p:nvPr>
        </p:nvSpPr>
        <p:spPr>
          <a:xfrm flipH="1"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5" name="Google Shape;25;p24"/>
          <p:cNvSpPr txBox="1"/>
          <p:nvPr>
            <p:ph idx="1" type="subTitle"/>
          </p:nvPr>
        </p:nvSpPr>
        <p:spPr>
          <a:xfrm>
            <a:off x="720000" y="1704600"/>
            <a:ext cx="42084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715100" y="3053300"/>
            <a:ext cx="6037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8" name="Google Shape;28;p25"/>
          <p:cNvSpPr txBox="1"/>
          <p:nvPr>
            <p:ph idx="2" type="title"/>
          </p:nvPr>
        </p:nvSpPr>
        <p:spPr>
          <a:xfrm>
            <a:off x="715100" y="1990600"/>
            <a:ext cx="1029000" cy="95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9" name="Google Shape;29;p25"/>
          <p:cNvSpPr txBox="1"/>
          <p:nvPr>
            <p:ph idx="1" type="subTitle"/>
          </p:nvPr>
        </p:nvSpPr>
        <p:spPr>
          <a:xfrm>
            <a:off x="715175" y="3895100"/>
            <a:ext cx="6037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idx="1" type="subTitle"/>
          </p:nvPr>
        </p:nvSpPr>
        <p:spPr>
          <a:xfrm>
            <a:off x="1290770" y="2312800"/>
            <a:ext cx="2907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2" type="subTitle"/>
          </p:nvPr>
        </p:nvSpPr>
        <p:spPr>
          <a:xfrm>
            <a:off x="4945644" y="2312800"/>
            <a:ext cx="2907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100"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bert Sans Medium"/>
              <a:buNone/>
              <a:defRPr sz="2500"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3" type="subTitle"/>
          </p:nvPr>
        </p:nvSpPr>
        <p:spPr>
          <a:xfrm>
            <a:off x="1290756" y="2730400"/>
            <a:ext cx="290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4" type="subTitle"/>
          </p:nvPr>
        </p:nvSpPr>
        <p:spPr>
          <a:xfrm>
            <a:off x="4945631" y="2730400"/>
            <a:ext cx="290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26"/>
          <p:cNvSpPr/>
          <p:nvPr/>
        </p:nvSpPr>
        <p:spPr>
          <a:xfrm flipH="1" rot="10800000">
            <a:off x="166252" y="905500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 flipH="1" rot="10800000">
            <a:off x="318651" y="819702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6"/>
          <p:cNvCxnSpPr/>
          <p:nvPr/>
        </p:nvCxnSpPr>
        <p:spPr>
          <a:xfrm rot="10800000">
            <a:off x="166250" y="375178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6"/>
          <p:cNvSpPr/>
          <p:nvPr/>
        </p:nvSpPr>
        <p:spPr>
          <a:xfrm flipH="1">
            <a:off x="7601400" y="1523600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6"/>
          <p:cNvSpPr/>
          <p:nvPr/>
        </p:nvSpPr>
        <p:spPr>
          <a:xfrm flipH="1">
            <a:off x="7304650" y="1442400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/>
          <p:nvPr/>
        </p:nvSpPr>
        <p:spPr>
          <a:xfrm>
            <a:off x="0" y="1385875"/>
            <a:ext cx="1542600" cy="1542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/>
        </p:nvSpPr>
        <p:spPr>
          <a:xfrm>
            <a:off x="296750" y="1304675"/>
            <a:ext cx="1542600" cy="154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/>
          <p:nvPr/>
        </p:nvSpPr>
        <p:spPr>
          <a:xfrm rot="-5524846">
            <a:off x="684613" y="1301076"/>
            <a:ext cx="173514" cy="173514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6"/>
          <p:cNvSpPr/>
          <p:nvPr/>
        </p:nvSpPr>
        <p:spPr>
          <a:xfrm rot="-4723736">
            <a:off x="8296439" y="1426672"/>
            <a:ext cx="173445" cy="17344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subTitle"/>
          </p:nvPr>
        </p:nvSpPr>
        <p:spPr>
          <a:xfrm>
            <a:off x="720000" y="2669863"/>
            <a:ext cx="2531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48" name="Google Shape;48;p27"/>
          <p:cNvSpPr txBox="1"/>
          <p:nvPr>
            <p:ph idx="2" type="subTitle"/>
          </p:nvPr>
        </p:nvSpPr>
        <p:spPr>
          <a:xfrm>
            <a:off x="720000" y="3108463"/>
            <a:ext cx="25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subTitle"/>
          </p:nvPr>
        </p:nvSpPr>
        <p:spPr>
          <a:xfrm>
            <a:off x="3306355" y="3108463"/>
            <a:ext cx="25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4" type="subTitle"/>
          </p:nvPr>
        </p:nvSpPr>
        <p:spPr>
          <a:xfrm>
            <a:off x="5892709" y="3108463"/>
            <a:ext cx="253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5" type="subTitle"/>
          </p:nvPr>
        </p:nvSpPr>
        <p:spPr>
          <a:xfrm>
            <a:off x="3306355" y="2669863"/>
            <a:ext cx="2531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6" type="subTitle"/>
          </p:nvPr>
        </p:nvSpPr>
        <p:spPr>
          <a:xfrm>
            <a:off x="5892709" y="2669863"/>
            <a:ext cx="25314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Medium"/>
              <a:buNone/>
              <a:defRPr sz="24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  <p:sp>
        <p:nvSpPr>
          <p:cNvPr id="53" name="Google Shape;53;p27"/>
          <p:cNvSpPr/>
          <p:nvPr/>
        </p:nvSpPr>
        <p:spPr>
          <a:xfrm rot="10800000">
            <a:off x="8510169" y="-318200"/>
            <a:ext cx="1287300" cy="1287300"/>
          </a:xfrm>
          <a:prstGeom prst="arc">
            <a:avLst>
              <a:gd fmla="val 16200000" name="adj1"/>
              <a:gd fmla="val 4041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/>
          <p:nvPr/>
        </p:nvSpPr>
        <p:spPr>
          <a:xfrm rot="-10567992">
            <a:off x="8429653" y="157679"/>
            <a:ext cx="173495" cy="173495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/>
          <p:nvPr/>
        </p:nvSpPr>
        <p:spPr>
          <a:xfrm>
            <a:off x="8865847" y="39672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7"/>
          <p:cNvSpPr/>
          <p:nvPr/>
        </p:nvSpPr>
        <p:spPr>
          <a:xfrm>
            <a:off x="256327" y="4184953"/>
            <a:ext cx="152400" cy="1524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/>
          <p:nvPr/>
        </p:nvSpPr>
        <p:spPr>
          <a:xfrm>
            <a:off x="408726" y="4337351"/>
            <a:ext cx="85800" cy="85800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27"/>
          <p:cNvCxnSpPr/>
          <p:nvPr/>
        </p:nvCxnSpPr>
        <p:spPr>
          <a:xfrm rot="10800000">
            <a:off x="256325" y="4867675"/>
            <a:ext cx="109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768650" y="1261275"/>
            <a:ext cx="35595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768650" y="3064725"/>
            <a:ext cx="35595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62" name="Google Shape;62;p28"/>
          <p:cNvSpPr/>
          <p:nvPr>
            <p:ph idx="2" type="pic"/>
          </p:nvPr>
        </p:nvSpPr>
        <p:spPr>
          <a:xfrm>
            <a:off x="5641848" y="539496"/>
            <a:ext cx="2788800" cy="4059900"/>
          </a:xfrm>
          <a:prstGeom prst="round2Same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b="0" i="0" sz="3500" u="none" cap="none" strike="noStrik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0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debf67c58_0_0"/>
          <p:cNvSpPr txBox="1"/>
          <p:nvPr>
            <p:ph type="ctrTitle"/>
          </p:nvPr>
        </p:nvSpPr>
        <p:spPr>
          <a:xfrm>
            <a:off x="1123065" y="1161416"/>
            <a:ext cx="6837900" cy="20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4800">
                <a:latin typeface="Albert Sans"/>
                <a:ea typeface="Albert Sans"/>
                <a:cs typeface="Albert Sans"/>
                <a:sym typeface="Albert Sans"/>
              </a:rPr>
              <a:t>NextStop - Online Travel Booking System</a:t>
            </a:r>
            <a:endParaRPr b="1" sz="2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1" name="Google Shape;81;g37debf67c58_0_0"/>
          <p:cNvSpPr txBox="1"/>
          <p:nvPr>
            <p:ph idx="1" type="subTitle"/>
          </p:nvPr>
        </p:nvSpPr>
        <p:spPr>
          <a:xfrm>
            <a:off x="2359775" y="2957376"/>
            <a:ext cx="4167000" cy="39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IN" sz="1800"/>
              <a:t>SPM PROJECT </a:t>
            </a:r>
            <a:endParaRPr b="1" sz="1700"/>
          </a:p>
        </p:txBody>
      </p:sp>
      <p:sp>
        <p:nvSpPr>
          <p:cNvPr id="82" name="Google Shape;82;g37debf67c58_0_0"/>
          <p:cNvSpPr/>
          <p:nvPr/>
        </p:nvSpPr>
        <p:spPr>
          <a:xfrm rot="-273488">
            <a:off x="298026" y="4807170"/>
            <a:ext cx="173649" cy="173649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7debf67c58_0_0"/>
          <p:cNvSpPr/>
          <p:nvPr/>
        </p:nvSpPr>
        <p:spPr>
          <a:xfrm rot="-718201">
            <a:off x="6913614" y="517178"/>
            <a:ext cx="250241" cy="250241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g37debf67c58_0_0"/>
          <p:cNvGrpSpPr/>
          <p:nvPr/>
        </p:nvGrpSpPr>
        <p:grpSpPr>
          <a:xfrm rot="3148064">
            <a:off x="518601" y="-143949"/>
            <a:ext cx="4100046" cy="4275544"/>
            <a:chOff x="-27089" y="564121"/>
            <a:chExt cx="4100100" cy="4275600"/>
          </a:xfrm>
        </p:grpSpPr>
        <p:sp>
          <p:nvSpPr>
            <p:cNvPr id="85" name="Google Shape;85;g37debf67c58_0_0"/>
            <p:cNvSpPr/>
            <p:nvPr/>
          </p:nvSpPr>
          <p:spPr>
            <a:xfrm rot="6575460">
              <a:off x="311378" y="1135090"/>
              <a:ext cx="3423167" cy="3133662"/>
            </a:xfrm>
            <a:prstGeom prst="arc">
              <a:avLst>
                <a:gd fmla="val 17254899" name="adj1"/>
                <a:gd fmla="val 2363121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37debf67c58_0_0"/>
            <p:cNvSpPr/>
            <p:nvPr/>
          </p:nvSpPr>
          <p:spPr>
            <a:xfrm rot="3721232">
              <a:off x="504165" y="3431573"/>
              <a:ext cx="173930" cy="173930"/>
            </a:xfrm>
            <a:prstGeom prst="plaqu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g37debf67c58_0_0"/>
          <p:cNvSpPr txBox="1"/>
          <p:nvPr/>
        </p:nvSpPr>
        <p:spPr>
          <a:xfrm>
            <a:off x="8541835" y="4593561"/>
            <a:ext cx="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sz="7200"/>
              <a:t>THANK YOU !</a:t>
            </a:r>
            <a:endParaRPr sz="7200"/>
          </a:p>
        </p:txBody>
      </p:sp>
      <p:sp>
        <p:nvSpPr>
          <p:cNvPr id="161" name="Google Shape;161;p20"/>
          <p:cNvSpPr/>
          <p:nvPr/>
        </p:nvSpPr>
        <p:spPr>
          <a:xfrm>
            <a:off x="1158150" y="901725"/>
            <a:ext cx="6827700" cy="3137100"/>
          </a:xfrm>
          <a:prstGeom prst="arc">
            <a:avLst>
              <a:gd fmla="val 11863632" name="adj1"/>
              <a:gd fmla="val 2058929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/>
          <p:nvPr/>
        </p:nvSpPr>
        <p:spPr>
          <a:xfrm rot="10800000">
            <a:off x="1158150" y="1104675"/>
            <a:ext cx="6827700" cy="3137100"/>
          </a:xfrm>
          <a:prstGeom prst="arc">
            <a:avLst>
              <a:gd fmla="val 11863632" name="adj1"/>
              <a:gd fmla="val 2058929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-2380739">
            <a:off x="7341129" y="3435520"/>
            <a:ext cx="173849" cy="173849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 rot="-2347356">
            <a:off x="1623776" y="1537392"/>
            <a:ext cx="174014" cy="174014"/>
          </a:xfrm>
          <a:prstGeom prst="plaqu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8467493" y="4586127"/>
            <a:ext cx="3851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0000" y="53535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-IN" sz="3600">
                <a:latin typeface="Albert Sans"/>
                <a:ea typeface="Albert Sans"/>
                <a:cs typeface="Albert Sans"/>
                <a:sym typeface="Albert Sans"/>
              </a:rPr>
              <a:t>Contents</a:t>
            </a:r>
            <a:endParaRPr b="1" sz="3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0000" y="1227475"/>
            <a:ext cx="770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 </a:t>
            </a:r>
            <a:endParaRPr/>
          </a:p>
        </p:txBody>
      </p:sp>
      <p:graphicFrame>
        <p:nvGraphicFramePr>
          <p:cNvPr id="94" name="Google Shape;94;p2"/>
          <p:cNvGraphicFramePr/>
          <p:nvPr/>
        </p:nvGraphicFramePr>
        <p:xfrm>
          <a:off x="720000" y="16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{1160EC32-50FE-4413-944E-983B97630C27}</a:tableStyleId>
              </a:tblPr>
              <a:tblGrid>
                <a:gridCol w="7100725"/>
                <a:gridCol w="603275"/>
              </a:tblGrid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Meet Our Team</a:t>
                      </a:r>
                      <a:endParaRPr b="1" sz="1800" u="sng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3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4C4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NextStop-Online Ticket Booking System</a:t>
                      </a:r>
                      <a:endParaRPr sz="18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IN" sz="20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4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4C4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Scope</a:t>
                      </a:r>
                      <a:endParaRPr b="1" sz="1800" u="sng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IN" sz="20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4C4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Architecture Diagram</a:t>
                      </a:r>
                      <a:endParaRPr b="1" sz="1800" u="sng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IN" sz="20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6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4C4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Tools</a:t>
                      </a:r>
                      <a:endParaRPr b="1" sz="1800" u="sng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4C4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Tech Stack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IN" sz="200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8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4C4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 u="sng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Future Works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IN" sz="2000" u="none" cap="none" strike="noStrike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9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4C4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2"/>
          <p:cNvSpPr txBox="1"/>
          <p:nvPr/>
        </p:nvSpPr>
        <p:spPr>
          <a:xfrm>
            <a:off x="8541835" y="4586127"/>
            <a:ext cx="3107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debf67c58_0_13"/>
          <p:cNvSpPr txBox="1"/>
          <p:nvPr>
            <p:ph type="ctrTitle"/>
          </p:nvPr>
        </p:nvSpPr>
        <p:spPr>
          <a:xfrm>
            <a:off x="50425" y="430250"/>
            <a:ext cx="4624500" cy="66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600">
                <a:latin typeface="Albert Sans"/>
                <a:ea typeface="Albert Sans"/>
                <a:cs typeface="Albert Sans"/>
                <a:sym typeface="Albert Sans"/>
              </a:rPr>
              <a:t>Meet our Team</a:t>
            </a:r>
            <a:endParaRPr b="1" sz="3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1" name="Google Shape;101;g37debf67c58_0_13"/>
          <p:cNvSpPr txBox="1"/>
          <p:nvPr/>
        </p:nvSpPr>
        <p:spPr>
          <a:xfrm>
            <a:off x="8541835" y="4593561"/>
            <a:ext cx="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g37debf67c58_0_13"/>
          <p:cNvGraphicFramePr/>
          <p:nvPr/>
        </p:nvGraphicFramePr>
        <p:xfrm>
          <a:off x="624175" y="117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{AC6183B4-E32F-4666-8EBD-D463900FEEB1}</a:tableStyleId>
              </a:tblPr>
              <a:tblGrid>
                <a:gridCol w="1803650"/>
                <a:gridCol w="2034450"/>
                <a:gridCol w="4174200"/>
              </a:tblGrid>
              <a:tr h="2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Name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Register Number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Role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54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Malarvannan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2022503011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Project Manager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Frontend / UI 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Udhya Kumar 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2022503051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Technical Lead / 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Bose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2022503061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Database / Backend Specialist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Shreya Sankaran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2022503071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Quality Assurance(QA) Lead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Vedalakshmi 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2022503301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Documentation &amp; Knowledge Manager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Akash 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2022503041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Monitoring &amp; Reporting Lead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Guru Aravindan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2022503001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Collaboration &amp; Communication Coordinator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debf67c58_0_25"/>
          <p:cNvSpPr txBox="1"/>
          <p:nvPr>
            <p:ph type="ctrTitle"/>
          </p:nvPr>
        </p:nvSpPr>
        <p:spPr>
          <a:xfrm>
            <a:off x="96550" y="591700"/>
            <a:ext cx="8643900" cy="66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600">
                <a:latin typeface="Albert Sans"/>
                <a:ea typeface="Albert Sans"/>
                <a:cs typeface="Albert Sans"/>
                <a:sym typeface="Albert Sans"/>
              </a:rPr>
              <a:t>NextStop - Online Travel Booking System</a:t>
            </a:r>
            <a:endParaRPr b="1" sz="3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8" name="Google Shape;108;g37debf67c58_0_25"/>
          <p:cNvSpPr txBox="1"/>
          <p:nvPr/>
        </p:nvSpPr>
        <p:spPr>
          <a:xfrm>
            <a:off x="8541835" y="4593561"/>
            <a:ext cx="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7debf67c58_0_25"/>
          <p:cNvSpPr txBox="1"/>
          <p:nvPr/>
        </p:nvSpPr>
        <p:spPr>
          <a:xfrm>
            <a:off x="883300" y="1500850"/>
            <a:ext cx="532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 web-based platform for reserving bus tickets online.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Eliminates the need for physical booking counters.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Provides real-time seat availability and booking confirmation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Offer secure payment options for </a:t>
            </a: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convenience.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Enhances the traditional booking process with AI-powered features and personalized experience.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10" name="Google Shape;110;g37debf67c5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250" y="929650"/>
            <a:ext cx="3729900" cy="37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debf67c58_6_3"/>
          <p:cNvSpPr txBox="1"/>
          <p:nvPr>
            <p:ph type="ctrTitle"/>
          </p:nvPr>
        </p:nvSpPr>
        <p:spPr>
          <a:xfrm>
            <a:off x="50425" y="430250"/>
            <a:ext cx="7317300" cy="66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600">
                <a:latin typeface="Albert Sans"/>
                <a:ea typeface="Albert Sans"/>
                <a:cs typeface="Albert Sans"/>
                <a:sym typeface="Albert Sans"/>
              </a:rPr>
              <a:t>Scope</a:t>
            </a:r>
            <a:endParaRPr b="1" sz="3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6" name="Google Shape;116;g37debf67c58_6_3"/>
          <p:cNvSpPr txBox="1"/>
          <p:nvPr/>
        </p:nvSpPr>
        <p:spPr>
          <a:xfrm>
            <a:off x="8541835" y="4593561"/>
            <a:ext cx="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7debf67c58_6_3"/>
          <p:cNvSpPr txBox="1"/>
          <p:nvPr/>
        </p:nvSpPr>
        <p:spPr>
          <a:xfrm>
            <a:off x="952500" y="1215250"/>
            <a:ext cx="75894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Features: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AI-powered seat recommendation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Booking </a:t>
            </a: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fairness</a:t>
            </a: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system for certain buses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Wallet and loyalty points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Multilingual support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Payment gateway integration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</a:pPr>
            <a:r>
              <a:rPr lang="en-I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Notifications and alerts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debf67c58_6_22"/>
          <p:cNvSpPr txBox="1"/>
          <p:nvPr>
            <p:ph type="ctrTitle"/>
          </p:nvPr>
        </p:nvSpPr>
        <p:spPr>
          <a:xfrm>
            <a:off x="50425" y="430250"/>
            <a:ext cx="7317300" cy="66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600">
                <a:latin typeface="Albert Sans"/>
                <a:ea typeface="Albert Sans"/>
                <a:cs typeface="Albert Sans"/>
                <a:sym typeface="Albert Sans"/>
              </a:rPr>
              <a:t>Architecture Diagram</a:t>
            </a:r>
            <a:endParaRPr b="1" sz="3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3" name="Google Shape;123;g37debf67c58_6_22"/>
          <p:cNvSpPr txBox="1"/>
          <p:nvPr/>
        </p:nvSpPr>
        <p:spPr>
          <a:xfrm>
            <a:off x="8541835" y="4593561"/>
            <a:ext cx="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37debf67c58_6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88" y="1094750"/>
            <a:ext cx="8237036" cy="368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debf67c58_6_9"/>
          <p:cNvSpPr txBox="1"/>
          <p:nvPr>
            <p:ph type="ctrTitle"/>
          </p:nvPr>
        </p:nvSpPr>
        <p:spPr>
          <a:xfrm>
            <a:off x="50425" y="430250"/>
            <a:ext cx="2661900" cy="66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600">
                <a:latin typeface="Albert Sans"/>
                <a:ea typeface="Albert Sans"/>
                <a:cs typeface="Albert Sans"/>
                <a:sym typeface="Albert Sans"/>
              </a:rPr>
              <a:t>Tools</a:t>
            </a:r>
            <a:endParaRPr b="1" sz="3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0" name="Google Shape;130;g37debf67c58_6_9"/>
          <p:cNvSpPr txBox="1"/>
          <p:nvPr/>
        </p:nvSpPr>
        <p:spPr>
          <a:xfrm>
            <a:off x="8541835" y="4593561"/>
            <a:ext cx="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37debf67c58_6_9"/>
          <p:cNvPicPr preferRelativeResize="0"/>
          <p:nvPr/>
        </p:nvPicPr>
        <p:blipFill rotWithShape="1">
          <a:blip r:embed="rId3">
            <a:alphaModFix/>
          </a:blip>
          <a:srcRect b="0" l="21336" r="23600" t="0"/>
          <a:stretch/>
        </p:blipFill>
        <p:spPr>
          <a:xfrm>
            <a:off x="1045775" y="1386125"/>
            <a:ext cx="1560501" cy="148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7debf67c58_6_9"/>
          <p:cNvPicPr preferRelativeResize="0"/>
          <p:nvPr/>
        </p:nvPicPr>
        <p:blipFill rotWithShape="1">
          <a:blip r:embed="rId4">
            <a:alphaModFix/>
          </a:blip>
          <a:srcRect b="6975" l="-8010" r="-8254" t="-23241"/>
          <a:stretch/>
        </p:blipFill>
        <p:spPr>
          <a:xfrm>
            <a:off x="2977313" y="746098"/>
            <a:ext cx="2774075" cy="23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7debf67c58_6_9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425" y="1187162"/>
            <a:ext cx="2661900" cy="18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7debf67c58_6_9" title="logo_chat_default_1x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1602" y="3392224"/>
            <a:ext cx="2449600" cy="10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debf67c58_0_44"/>
          <p:cNvSpPr txBox="1"/>
          <p:nvPr>
            <p:ph type="ctrTitle"/>
          </p:nvPr>
        </p:nvSpPr>
        <p:spPr>
          <a:xfrm>
            <a:off x="50425" y="430250"/>
            <a:ext cx="3727200" cy="66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600">
                <a:latin typeface="Albert Sans"/>
                <a:ea typeface="Albert Sans"/>
                <a:cs typeface="Albert Sans"/>
                <a:sym typeface="Albert Sans"/>
              </a:rPr>
              <a:t>Tech Stack</a:t>
            </a:r>
            <a:endParaRPr b="1" sz="3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0" name="Google Shape;140;g37debf67c58_0_44"/>
          <p:cNvSpPr txBox="1"/>
          <p:nvPr/>
        </p:nvSpPr>
        <p:spPr>
          <a:xfrm>
            <a:off x="8541835" y="4593561"/>
            <a:ext cx="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37debf67c58_0_44" title="download.png"/>
          <p:cNvPicPr preferRelativeResize="0"/>
          <p:nvPr/>
        </p:nvPicPr>
        <p:blipFill rotWithShape="1">
          <a:blip r:embed="rId3">
            <a:alphaModFix/>
          </a:blip>
          <a:srcRect b="0" l="15473" r="15967" t="0"/>
          <a:stretch/>
        </p:blipFill>
        <p:spPr>
          <a:xfrm>
            <a:off x="1573500" y="1522325"/>
            <a:ext cx="1298200" cy="11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7debf67c58_0_44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413" y="1547425"/>
            <a:ext cx="1125825" cy="11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7debf67c58_0_44" title="downloa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900" y="1522327"/>
            <a:ext cx="1209350" cy="1048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7debf67c58_0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2650" y="3125913"/>
            <a:ext cx="1209350" cy="1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7debf67c58_0_44" title="downloa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10975" y="1436149"/>
            <a:ext cx="1209350" cy="1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7debf67c58_0_44" title="download.jpg"/>
          <p:cNvPicPr preferRelativeResize="0"/>
          <p:nvPr/>
        </p:nvPicPr>
        <p:blipFill rotWithShape="1">
          <a:blip r:embed="rId8">
            <a:alphaModFix/>
          </a:blip>
          <a:srcRect b="0" l="21713" r="22653" t="0"/>
          <a:stretch/>
        </p:blipFill>
        <p:spPr>
          <a:xfrm>
            <a:off x="1659689" y="3198550"/>
            <a:ext cx="1125825" cy="1064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7debf67c58_0_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5450" y="3125925"/>
            <a:ext cx="11239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7debf67c58_0_44" title="download (2)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96650" y="3164913"/>
            <a:ext cx="1544138" cy="11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debf67c58_10_14"/>
          <p:cNvSpPr txBox="1"/>
          <p:nvPr>
            <p:ph type="ctrTitle"/>
          </p:nvPr>
        </p:nvSpPr>
        <p:spPr>
          <a:xfrm>
            <a:off x="430975" y="510975"/>
            <a:ext cx="8643900" cy="66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3600">
                <a:latin typeface="Albert Sans"/>
                <a:ea typeface="Albert Sans"/>
                <a:cs typeface="Albert Sans"/>
                <a:sym typeface="Albert Sans"/>
              </a:rPr>
              <a:t>Future Works</a:t>
            </a:r>
            <a:endParaRPr b="1" sz="3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4" name="Google Shape;154;g37debf67c58_10_14"/>
          <p:cNvSpPr txBox="1"/>
          <p:nvPr/>
        </p:nvSpPr>
        <p:spPr>
          <a:xfrm>
            <a:off x="8541835" y="4593561"/>
            <a:ext cx="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7debf67c58_10_14"/>
          <p:cNvSpPr txBox="1"/>
          <p:nvPr/>
        </p:nvSpPr>
        <p:spPr>
          <a:xfrm>
            <a:off x="857675" y="1332475"/>
            <a:ext cx="78405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bert Sans"/>
              <a:buChar char="●"/>
            </a:pPr>
            <a:r>
              <a:rPr lang="en-IN" sz="1600">
                <a:latin typeface="Albert Sans"/>
                <a:ea typeface="Albert Sans"/>
                <a:cs typeface="Albert Sans"/>
                <a:sym typeface="Albert Sans"/>
              </a:rPr>
              <a:t>Development of a Landing Page with user-friendly navigation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lbert Sans"/>
              <a:buChar char="●"/>
            </a:pPr>
            <a:r>
              <a:rPr lang="en-IN" sz="1600">
                <a:latin typeface="Albert Sans"/>
                <a:ea typeface="Albert Sans"/>
                <a:cs typeface="Albert Sans"/>
                <a:sym typeface="Albert Sans"/>
              </a:rPr>
              <a:t>Database design and integration (schema, user, booking, bus, and transaction tables)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lbert Sans"/>
              <a:buChar char="●"/>
            </a:pPr>
            <a:r>
              <a:rPr lang="en-IN" sz="1600">
                <a:latin typeface="Albert Sans"/>
                <a:ea typeface="Albert Sans"/>
                <a:cs typeface="Albert Sans"/>
                <a:sym typeface="Albert Sans"/>
              </a:rPr>
              <a:t>Implementation of Ticket Summary &amp; Payment Pages for complete booking flow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ear &amp; Simple Business Meeting by Slidesgo">
  <a:themeElements>
    <a:clrScheme name="Simple Light">
      <a:dk1>
        <a:srgbClr val="2A362D"/>
      </a:dk1>
      <a:lt1>
        <a:srgbClr val="EFEEF4"/>
      </a:lt1>
      <a:dk2>
        <a:srgbClr val="B2BBDA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Parameshwaran K</dc:creator>
</cp:coreProperties>
</file>