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265" r:id="rId2"/>
    <p:sldId id="320" r:id="rId3"/>
    <p:sldId id="413" r:id="rId4"/>
    <p:sldId id="485" r:id="rId5"/>
    <p:sldId id="392" r:id="rId6"/>
    <p:sldId id="486" r:id="rId7"/>
    <p:sldId id="487" r:id="rId8"/>
    <p:sldId id="393" r:id="rId9"/>
    <p:sldId id="394" r:id="rId10"/>
    <p:sldId id="488" r:id="rId11"/>
    <p:sldId id="396" r:id="rId12"/>
    <p:sldId id="401" r:id="rId13"/>
    <p:sldId id="414" r:id="rId14"/>
    <p:sldId id="402" r:id="rId15"/>
    <p:sldId id="534" r:id="rId16"/>
    <p:sldId id="535" r:id="rId17"/>
    <p:sldId id="536" r:id="rId18"/>
    <p:sldId id="537" r:id="rId19"/>
    <p:sldId id="538" r:id="rId20"/>
    <p:sldId id="539" r:id="rId21"/>
    <p:sldId id="540" r:id="rId22"/>
    <p:sldId id="541" r:id="rId23"/>
    <p:sldId id="542" r:id="rId24"/>
    <p:sldId id="543" r:id="rId25"/>
    <p:sldId id="544" r:id="rId26"/>
    <p:sldId id="545" r:id="rId27"/>
    <p:sldId id="546" r:id="rId28"/>
    <p:sldId id="547" r:id="rId29"/>
    <p:sldId id="548" r:id="rId30"/>
    <p:sldId id="549" r:id="rId31"/>
    <p:sldId id="550" r:id="rId32"/>
    <p:sldId id="551" r:id="rId33"/>
    <p:sldId id="552" r:id="rId34"/>
    <p:sldId id="553" r:id="rId35"/>
    <p:sldId id="491" r:id="rId36"/>
    <p:sldId id="492" r:id="rId37"/>
    <p:sldId id="502" r:id="rId38"/>
    <p:sldId id="494" r:id="rId39"/>
    <p:sldId id="495" r:id="rId40"/>
    <p:sldId id="503" r:id="rId41"/>
    <p:sldId id="504" r:id="rId42"/>
    <p:sldId id="505" r:id="rId43"/>
    <p:sldId id="506" r:id="rId44"/>
    <p:sldId id="507" r:id="rId45"/>
    <p:sldId id="554" r:id="rId46"/>
    <p:sldId id="508" r:id="rId47"/>
    <p:sldId id="509" r:id="rId48"/>
    <p:sldId id="510" r:id="rId49"/>
    <p:sldId id="511" r:id="rId50"/>
    <p:sldId id="512" r:id="rId51"/>
    <p:sldId id="516" r:id="rId52"/>
    <p:sldId id="517" r:id="rId53"/>
    <p:sldId id="518" r:id="rId54"/>
    <p:sldId id="519" r:id="rId55"/>
    <p:sldId id="520" r:id="rId56"/>
    <p:sldId id="521" r:id="rId57"/>
    <p:sldId id="434" r:id="rId58"/>
    <p:sldId id="438" r:id="rId59"/>
    <p:sldId id="442" r:id="rId60"/>
    <p:sldId id="522" r:id="rId61"/>
    <p:sldId id="523" r:id="rId62"/>
    <p:sldId id="524" r:id="rId63"/>
    <p:sldId id="439" r:id="rId64"/>
    <p:sldId id="443" r:id="rId65"/>
    <p:sldId id="525" r:id="rId66"/>
    <p:sldId id="526" r:id="rId67"/>
    <p:sldId id="440" r:id="rId68"/>
    <p:sldId id="444" r:id="rId69"/>
    <p:sldId id="445" r:id="rId70"/>
    <p:sldId id="527" r:id="rId71"/>
    <p:sldId id="446" r:id="rId72"/>
    <p:sldId id="528" r:id="rId73"/>
    <p:sldId id="447" r:id="rId74"/>
    <p:sldId id="482" r:id="rId75"/>
    <p:sldId id="483" r:id="rId76"/>
    <p:sldId id="437" r:id="rId77"/>
    <p:sldId id="530" r:id="rId78"/>
    <p:sldId id="529" r:id="rId79"/>
    <p:sldId id="531" r:id="rId80"/>
    <p:sldId id="532" r:id="rId81"/>
    <p:sldId id="555" r:id="rId82"/>
    <p:sldId id="556" r:id="rId83"/>
  </p:sldIdLst>
  <p:sldSz cx="12188825" cy="6858000"/>
  <p:notesSz cx="6858000" cy="9144000"/>
  <p:custDataLst>
    <p:tags r:id="rId8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4" autoAdjust="0"/>
    <p:restoredTop sz="71518" autoAdjust="0"/>
  </p:normalViewPr>
  <p:slideViewPr>
    <p:cSldViewPr showGuides="1">
      <p:cViewPr varScale="1">
        <p:scale>
          <a:sx n="47" d="100"/>
          <a:sy n="47" d="100"/>
        </p:scale>
        <p:origin x="67" y="283"/>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2/4/2019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2/4/2019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5</a:t>
            </a:fld>
            <a:endParaRPr lang="en-IE"/>
          </a:p>
        </p:txBody>
      </p:sp>
    </p:spTree>
    <p:extLst>
      <p:ext uri="{BB962C8B-B14F-4D97-AF65-F5344CB8AC3E}">
        <p14:creationId xmlns:p14="http://schemas.microsoft.com/office/powerpoint/2010/main" val="1207690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20</a:t>
            </a:fld>
            <a:endParaRPr lang="en-IE"/>
          </a:p>
        </p:txBody>
      </p:sp>
    </p:spTree>
    <p:extLst>
      <p:ext uri="{BB962C8B-B14F-4D97-AF65-F5344CB8AC3E}">
        <p14:creationId xmlns:p14="http://schemas.microsoft.com/office/powerpoint/2010/main" val="4243138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21</a:t>
            </a:fld>
            <a:endParaRPr lang="en-IE"/>
          </a:p>
        </p:txBody>
      </p:sp>
    </p:spTree>
    <p:extLst>
      <p:ext uri="{BB962C8B-B14F-4D97-AF65-F5344CB8AC3E}">
        <p14:creationId xmlns:p14="http://schemas.microsoft.com/office/powerpoint/2010/main" val="931319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22</a:t>
            </a:fld>
            <a:endParaRPr lang="en-IE"/>
          </a:p>
        </p:txBody>
      </p:sp>
    </p:spTree>
    <p:extLst>
      <p:ext uri="{BB962C8B-B14F-4D97-AF65-F5344CB8AC3E}">
        <p14:creationId xmlns:p14="http://schemas.microsoft.com/office/powerpoint/2010/main" val="2096124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23</a:t>
            </a:fld>
            <a:endParaRPr lang="en-IE"/>
          </a:p>
        </p:txBody>
      </p:sp>
    </p:spTree>
    <p:extLst>
      <p:ext uri="{BB962C8B-B14F-4D97-AF65-F5344CB8AC3E}">
        <p14:creationId xmlns:p14="http://schemas.microsoft.com/office/powerpoint/2010/main" val="2668121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24</a:t>
            </a:fld>
            <a:endParaRPr lang="en-IE"/>
          </a:p>
        </p:txBody>
      </p:sp>
    </p:spTree>
    <p:extLst>
      <p:ext uri="{BB962C8B-B14F-4D97-AF65-F5344CB8AC3E}">
        <p14:creationId xmlns:p14="http://schemas.microsoft.com/office/powerpoint/2010/main" val="236152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25</a:t>
            </a:fld>
            <a:endParaRPr lang="en-IE"/>
          </a:p>
        </p:txBody>
      </p:sp>
    </p:spTree>
    <p:extLst>
      <p:ext uri="{BB962C8B-B14F-4D97-AF65-F5344CB8AC3E}">
        <p14:creationId xmlns:p14="http://schemas.microsoft.com/office/powerpoint/2010/main" val="18604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26</a:t>
            </a:fld>
            <a:endParaRPr lang="en-IE"/>
          </a:p>
        </p:txBody>
      </p:sp>
    </p:spTree>
    <p:extLst>
      <p:ext uri="{BB962C8B-B14F-4D97-AF65-F5344CB8AC3E}">
        <p14:creationId xmlns:p14="http://schemas.microsoft.com/office/powerpoint/2010/main" val="824651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27</a:t>
            </a:fld>
            <a:endParaRPr lang="en-IE"/>
          </a:p>
        </p:txBody>
      </p:sp>
    </p:spTree>
    <p:extLst>
      <p:ext uri="{BB962C8B-B14F-4D97-AF65-F5344CB8AC3E}">
        <p14:creationId xmlns:p14="http://schemas.microsoft.com/office/powerpoint/2010/main" val="3500258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28</a:t>
            </a:fld>
            <a:endParaRPr lang="en-IE"/>
          </a:p>
        </p:txBody>
      </p:sp>
    </p:spTree>
    <p:extLst>
      <p:ext uri="{BB962C8B-B14F-4D97-AF65-F5344CB8AC3E}">
        <p14:creationId xmlns:p14="http://schemas.microsoft.com/office/powerpoint/2010/main" val="2431616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29</a:t>
            </a:fld>
            <a:endParaRPr lang="en-IE"/>
          </a:p>
        </p:txBody>
      </p:sp>
    </p:spTree>
    <p:extLst>
      <p:ext uri="{BB962C8B-B14F-4D97-AF65-F5344CB8AC3E}">
        <p14:creationId xmlns:p14="http://schemas.microsoft.com/office/powerpoint/2010/main" val="4282931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6</a:t>
            </a:fld>
            <a:endParaRPr lang="en-IE"/>
          </a:p>
        </p:txBody>
      </p:sp>
    </p:spTree>
    <p:extLst>
      <p:ext uri="{BB962C8B-B14F-4D97-AF65-F5344CB8AC3E}">
        <p14:creationId xmlns:p14="http://schemas.microsoft.com/office/powerpoint/2010/main" val="6534034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30</a:t>
            </a:fld>
            <a:endParaRPr lang="en-IE"/>
          </a:p>
        </p:txBody>
      </p:sp>
    </p:spTree>
    <p:extLst>
      <p:ext uri="{BB962C8B-B14F-4D97-AF65-F5344CB8AC3E}">
        <p14:creationId xmlns:p14="http://schemas.microsoft.com/office/powerpoint/2010/main" val="1615837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31</a:t>
            </a:fld>
            <a:endParaRPr lang="en-IE"/>
          </a:p>
        </p:txBody>
      </p:sp>
    </p:spTree>
    <p:extLst>
      <p:ext uri="{BB962C8B-B14F-4D97-AF65-F5344CB8AC3E}">
        <p14:creationId xmlns:p14="http://schemas.microsoft.com/office/powerpoint/2010/main" val="2806962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32</a:t>
            </a:fld>
            <a:endParaRPr lang="en-IE"/>
          </a:p>
        </p:txBody>
      </p:sp>
    </p:spTree>
    <p:extLst>
      <p:ext uri="{BB962C8B-B14F-4D97-AF65-F5344CB8AC3E}">
        <p14:creationId xmlns:p14="http://schemas.microsoft.com/office/powerpoint/2010/main" val="198282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33</a:t>
            </a:fld>
            <a:endParaRPr lang="en-IE"/>
          </a:p>
        </p:txBody>
      </p:sp>
    </p:spTree>
    <p:extLst>
      <p:ext uri="{BB962C8B-B14F-4D97-AF65-F5344CB8AC3E}">
        <p14:creationId xmlns:p14="http://schemas.microsoft.com/office/powerpoint/2010/main" val="722352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34</a:t>
            </a:fld>
            <a:endParaRPr lang="en-IE"/>
          </a:p>
        </p:txBody>
      </p:sp>
    </p:spTree>
    <p:extLst>
      <p:ext uri="{BB962C8B-B14F-4D97-AF65-F5344CB8AC3E}">
        <p14:creationId xmlns:p14="http://schemas.microsoft.com/office/powerpoint/2010/main" val="2322886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35</a:t>
            </a:fld>
            <a:endParaRPr lang="en-IE"/>
          </a:p>
        </p:txBody>
      </p:sp>
    </p:spTree>
    <p:extLst>
      <p:ext uri="{BB962C8B-B14F-4D97-AF65-F5344CB8AC3E}">
        <p14:creationId xmlns:p14="http://schemas.microsoft.com/office/powerpoint/2010/main" val="2749093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5"/>
          </p:nvPr>
        </p:nvSpPr>
        <p:spPr/>
        <p:txBody>
          <a:bodyPr/>
          <a:lstStyle/>
          <a:p>
            <a:fld id="{F93199CD-3E1B-4AE6-990F-76F925F5EA9F}" type="slidenum">
              <a:rPr lang="en-IE" smtClean="0"/>
              <a:t>36</a:t>
            </a:fld>
            <a:endParaRPr lang="en-IE"/>
          </a:p>
        </p:txBody>
      </p:sp>
    </p:spTree>
    <p:extLst>
      <p:ext uri="{BB962C8B-B14F-4D97-AF65-F5344CB8AC3E}">
        <p14:creationId xmlns:p14="http://schemas.microsoft.com/office/powerpoint/2010/main" val="2036674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37</a:t>
            </a:fld>
            <a:endParaRPr lang="en-IE"/>
          </a:p>
        </p:txBody>
      </p:sp>
    </p:spTree>
    <p:extLst>
      <p:ext uri="{BB962C8B-B14F-4D97-AF65-F5344CB8AC3E}">
        <p14:creationId xmlns:p14="http://schemas.microsoft.com/office/powerpoint/2010/main" val="3279907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0" dirty="0"/>
          </a:p>
        </p:txBody>
      </p:sp>
      <p:sp>
        <p:nvSpPr>
          <p:cNvPr id="4" name="Slide Number Placeholder 3"/>
          <p:cNvSpPr>
            <a:spLocks noGrp="1"/>
          </p:cNvSpPr>
          <p:nvPr>
            <p:ph type="sldNum" sz="quarter" idx="5"/>
          </p:nvPr>
        </p:nvSpPr>
        <p:spPr/>
        <p:txBody>
          <a:bodyPr/>
          <a:lstStyle/>
          <a:p>
            <a:fld id="{F93199CD-3E1B-4AE6-990F-76F925F5EA9F}" type="slidenum">
              <a:rPr lang="en-IE" smtClean="0"/>
              <a:t>40</a:t>
            </a:fld>
            <a:endParaRPr lang="en-IE"/>
          </a:p>
        </p:txBody>
      </p:sp>
    </p:spTree>
    <p:extLst>
      <p:ext uri="{BB962C8B-B14F-4D97-AF65-F5344CB8AC3E}">
        <p14:creationId xmlns:p14="http://schemas.microsoft.com/office/powerpoint/2010/main" val="28260217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0" dirty="0"/>
          </a:p>
        </p:txBody>
      </p:sp>
      <p:sp>
        <p:nvSpPr>
          <p:cNvPr id="4" name="Slide Number Placeholder 3"/>
          <p:cNvSpPr>
            <a:spLocks noGrp="1"/>
          </p:cNvSpPr>
          <p:nvPr>
            <p:ph type="sldNum" sz="quarter" idx="5"/>
          </p:nvPr>
        </p:nvSpPr>
        <p:spPr/>
        <p:txBody>
          <a:bodyPr/>
          <a:lstStyle/>
          <a:p>
            <a:fld id="{F93199CD-3E1B-4AE6-990F-76F925F5EA9F}" type="slidenum">
              <a:rPr lang="en-IE" smtClean="0"/>
              <a:t>41</a:t>
            </a:fld>
            <a:endParaRPr lang="en-IE"/>
          </a:p>
        </p:txBody>
      </p:sp>
    </p:spTree>
    <p:extLst>
      <p:ext uri="{BB962C8B-B14F-4D97-AF65-F5344CB8AC3E}">
        <p14:creationId xmlns:p14="http://schemas.microsoft.com/office/powerpoint/2010/main" val="2976815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10</a:t>
            </a:fld>
            <a:endParaRPr lang="en-IE"/>
          </a:p>
        </p:txBody>
      </p:sp>
    </p:spTree>
    <p:extLst>
      <p:ext uri="{BB962C8B-B14F-4D97-AF65-F5344CB8AC3E}">
        <p14:creationId xmlns:p14="http://schemas.microsoft.com/office/powerpoint/2010/main" val="419831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 </a:t>
            </a:r>
            <a:endParaRPr lang="en-IE" b="0" dirty="0"/>
          </a:p>
        </p:txBody>
      </p:sp>
      <p:sp>
        <p:nvSpPr>
          <p:cNvPr id="4" name="Slide Number Placeholder 3"/>
          <p:cNvSpPr>
            <a:spLocks noGrp="1"/>
          </p:cNvSpPr>
          <p:nvPr>
            <p:ph type="sldNum" sz="quarter" idx="5"/>
          </p:nvPr>
        </p:nvSpPr>
        <p:spPr/>
        <p:txBody>
          <a:bodyPr/>
          <a:lstStyle/>
          <a:p>
            <a:fld id="{F93199CD-3E1B-4AE6-990F-76F925F5EA9F}" type="slidenum">
              <a:rPr lang="en-IE" smtClean="0"/>
              <a:t>42</a:t>
            </a:fld>
            <a:endParaRPr lang="en-IE"/>
          </a:p>
        </p:txBody>
      </p:sp>
    </p:spTree>
    <p:extLst>
      <p:ext uri="{BB962C8B-B14F-4D97-AF65-F5344CB8AC3E}">
        <p14:creationId xmlns:p14="http://schemas.microsoft.com/office/powerpoint/2010/main" val="33026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0" dirty="0"/>
          </a:p>
        </p:txBody>
      </p:sp>
      <p:sp>
        <p:nvSpPr>
          <p:cNvPr id="4" name="Slide Number Placeholder 3"/>
          <p:cNvSpPr>
            <a:spLocks noGrp="1"/>
          </p:cNvSpPr>
          <p:nvPr>
            <p:ph type="sldNum" sz="quarter" idx="5"/>
          </p:nvPr>
        </p:nvSpPr>
        <p:spPr/>
        <p:txBody>
          <a:bodyPr/>
          <a:lstStyle/>
          <a:p>
            <a:fld id="{F93199CD-3E1B-4AE6-990F-76F925F5EA9F}" type="slidenum">
              <a:rPr lang="en-IE" smtClean="0"/>
              <a:t>43</a:t>
            </a:fld>
            <a:endParaRPr lang="en-IE"/>
          </a:p>
        </p:txBody>
      </p:sp>
    </p:spTree>
    <p:extLst>
      <p:ext uri="{BB962C8B-B14F-4D97-AF65-F5344CB8AC3E}">
        <p14:creationId xmlns:p14="http://schemas.microsoft.com/office/powerpoint/2010/main" val="4145451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0" dirty="0"/>
          </a:p>
        </p:txBody>
      </p:sp>
      <p:sp>
        <p:nvSpPr>
          <p:cNvPr id="4" name="Slide Number Placeholder 3"/>
          <p:cNvSpPr>
            <a:spLocks noGrp="1"/>
          </p:cNvSpPr>
          <p:nvPr>
            <p:ph type="sldNum" sz="quarter" idx="5"/>
          </p:nvPr>
        </p:nvSpPr>
        <p:spPr/>
        <p:txBody>
          <a:bodyPr/>
          <a:lstStyle/>
          <a:p>
            <a:fld id="{F93199CD-3E1B-4AE6-990F-76F925F5EA9F}" type="slidenum">
              <a:rPr lang="en-IE" smtClean="0"/>
              <a:t>44</a:t>
            </a:fld>
            <a:endParaRPr lang="en-IE"/>
          </a:p>
        </p:txBody>
      </p:sp>
    </p:spTree>
    <p:extLst>
      <p:ext uri="{BB962C8B-B14F-4D97-AF65-F5344CB8AC3E}">
        <p14:creationId xmlns:p14="http://schemas.microsoft.com/office/powerpoint/2010/main" val="3017283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0" dirty="0"/>
          </a:p>
        </p:txBody>
      </p:sp>
      <p:sp>
        <p:nvSpPr>
          <p:cNvPr id="4" name="Slide Number Placeholder 3"/>
          <p:cNvSpPr>
            <a:spLocks noGrp="1"/>
          </p:cNvSpPr>
          <p:nvPr>
            <p:ph type="sldNum" sz="quarter" idx="5"/>
          </p:nvPr>
        </p:nvSpPr>
        <p:spPr/>
        <p:txBody>
          <a:bodyPr/>
          <a:lstStyle/>
          <a:p>
            <a:fld id="{F93199CD-3E1B-4AE6-990F-76F925F5EA9F}" type="slidenum">
              <a:rPr lang="en-IE" smtClean="0"/>
              <a:t>45</a:t>
            </a:fld>
            <a:endParaRPr lang="en-IE"/>
          </a:p>
        </p:txBody>
      </p:sp>
    </p:spTree>
    <p:extLst>
      <p:ext uri="{BB962C8B-B14F-4D97-AF65-F5344CB8AC3E}">
        <p14:creationId xmlns:p14="http://schemas.microsoft.com/office/powerpoint/2010/main" val="16755475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46</a:t>
            </a:fld>
            <a:endParaRPr lang="en-IE"/>
          </a:p>
        </p:txBody>
      </p:sp>
    </p:spTree>
    <p:extLst>
      <p:ext uri="{BB962C8B-B14F-4D97-AF65-F5344CB8AC3E}">
        <p14:creationId xmlns:p14="http://schemas.microsoft.com/office/powerpoint/2010/main" val="17853281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47</a:t>
            </a:fld>
            <a:endParaRPr lang="en-IE"/>
          </a:p>
        </p:txBody>
      </p:sp>
    </p:spTree>
    <p:extLst>
      <p:ext uri="{BB962C8B-B14F-4D97-AF65-F5344CB8AC3E}">
        <p14:creationId xmlns:p14="http://schemas.microsoft.com/office/powerpoint/2010/main" val="4197054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48</a:t>
            </a:fld>
            <a:endParaRPr lang="en-IE"/>
          </a:p>
        </p:txBody>
      </p:sp>
    </p:spTree>
    <p:extLst>
      <p:ext uri="{BB962C8B-B14F-4D97-AF65-F5344CB8AC3E}">
        <p14:creationId xmlns:p14="http://schemas.microsoft.com/office/powerpoint/2010/main" val="1610678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49</a:t>
            </a:fld>
            <a:endParaRPr lang="en-IE"/>
          </a:p>
        </p:txBody>
      </p:sp>
    </p:spTree>
    <p:extLst>
      <p:ext uri="{BB962C8B-B14F-4D97-AF65-F5344CB8AC3E}">
        <p14:creationId xmlns:p14="http://schemas.microsoft.com/office/powerpoint/2010/main" val="3444159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50</a:t>
            </a:fld>
            <a:endParaRPr lang="en-IE"/>
          </a:p>
        </p:txBody>
      </p:sp>
    </p:spTree>
    <p:extLst>
      <p:ext uri="{BB962C8B-B14F-4D97-AF65-F5344CB8AC3E}">
        <p14:creationId xmlns:p14="http://schemas.microsoft.com/office/powerpoint/2010/main" val="17261454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51</a:t>
            </a:fld>
            <a:endParaRPr lang="en-IE"/>
          </a:p>
        </p:txBody>
      </p:sp>
    </p:spTree>
    <p:extLst>
      <p:ext uri="{BB962C8B-B14F-4D97-AF65-F5344CB8AC3E}">
        <p14:creationId xmlns:p14="http://schemas.microsoft.com/office/powerpoint/2010/main" val="286210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14</a:t>
            </a:fld>
            <a:endParaRPr lang="en-IE"/>
          </a:p>
        </p:txBody>
      </p:sp>
    </p:spTree>
    <p:extLst>
      <p:ext uri="{BB962C8B-B14F-4D97-AF65-F5344CB8AC3E}">
        <p14:creationId xmlns:p14="http://schemas.microsoft.com/office/powerpoint/2010/main" val="28888958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52</a:t>
            </a:fld>
            <a:endParaRPr lang="en-IE"/>
          </a:p>
        </p:txBody>
      </p:sp>
    </p:spTree>
    <p:extLst>
      <p:ext uri="{BB962C8B-B14F-4D97-AF65-F5344CB8AC3E}">
        <p14:creationId xmlns:p14="http://schemas.microsoft.com/office/powerpoint/2010/main" val="17597626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53</a:t>
            </a:fld>
            <a:endParaRPr lang="en-IE"/>
          </a:p>
        </p:txBody>
      </p:sp>
    </p:spTree>
    <p:extLst>
      <p:ext uri="{BB962C8B-B14F-4D97-AF65-F5344CB8AC3E}">
        <p14:creationId xmlns:p14="http://schemas.microsoft.com/office/powerpoint/2010/main" val="9800104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54</a:t>
            </a:fld>
            <a:endParaRPr lang="en-IE"/>
          </a:p>
        </p:txBody>
      </p:sp>
    </p:spTree>
    <p:extLst>
      <p:ext uri="{BB962C8B-B14F-4D97-AF65-F5344CB8AC3E}">
        <p14:creationId xmlns:p14="http://schemas.microsoft.com/office/powerpoint/2010/main" val="35930784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55</a:t>
            </a:fld>
            <a:endParaRPr lang="en-IE"/>
          </a:p>
        </p:txBody>
      </p:sp>
    </p:spTree>
    <p:extLst>
      <p:ext uri="{BB962C8B-B14F-4D97-AF65-F5344CB8AC3E}">
        <p14:creationId xmlns:p14="http://schemas.microsoft.com/office/powerpoint/2010/main" val="3896826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56</a:t>
            </a:fld>
            <a:endParaRPr lang="en-IE"/>
          </a:p>
        </p:txBody>
      </p:sp>
    </p:spTree>
    <p:extLst>
      <p:ext uri="{BB962C8B-B14F-4D97-AF65-F5344CB8AC3E}">
        <p14:creationId xmlns:p14="http://schemas.microsoft.com/office/powerpoint/2010/main" val="15456092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5"/>
          </p:nvPr>
        </p:nvSpPr>
        <p:spPr/>
        <p:txBody>
          <a:bodyPr/>
          <a:lstStyle/>
          <a:p>
            <a:fld id="{F93199CD-3E1B-4AE6-990F-76F925F5EA9F}" type="slidenum">
              <a:rPr lang="en-IE" smtClean="0"/>
              <a:t>58</a:t>
            </a:fld>
            <a:endParaRPr lang="en-IE"/>
          </a:p>
        </p:txBody>
      </p:sp>
    </p:spTree>
    <p:extLst>
      <p:ext uri="{BB962C8B-B14F-4D97-AF65-F5344CB8AC3E}">
        <p14:creationId xmlns:p14="http://schemas.microsoft.com/office/powerpoint/2010/main" val="29660276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66</a:t>
            </a:fld>
            <a:endParaRPr lang="en-IE"/>
          </a:p>
        </p:txBody>
      </p:sp>
    </p:spTree>
    <p:extLst>
      <p:ext uri="{BB962C8B-B14F-4D97-AF65-F5344CB8AC3E}">
        <p14:creationId xmlns:p14="http://schemas.microsoft.com/office/powerpoint/2010/main" val="34426096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67</a:t>
            </a:fld>
            <a:endParaRPr lang="en-IE"/>
          </a:p>
        </p:txBody>
      </p:sp>
    </p:spTree>
    <p:extLst>
      <p:ext uri="{BB962C8B-B14F-4D97-AF65-F5344CB8AC3E}">
        <p14:creationId xmlns:p14="http://schemas.microsoft.com/office/powerpoint/2010/main" val="34080566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68</a:t>
            </a:fld>
            <a:endParaRPr lang="en-IE"/>
          </a:p>
        </p:txBody>
      </p:sp>
    </p:spTree>
    <p:extLst>
      <p:ext uri="{BB962C8B-B14F-4D97-AF65-F5344CB8AC3E}">
        <p14:creationId xmlns:p14="http://schemas.microsoft.com/office/powerpoint/2010/main" val="2516504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69</a:t>
            </a:fld>
            <a:endParaRPr lang="en-IE"/>
          </a:p>
        </p:txBody>
      </p:sp>
    </p:spTree>
    <p:extLst>
      <p:ext uri="{BB962C8B-B14F-4D97-AF65-F5344CB8AC3E}">
        <p14:creationId xmlns:p14="http://schemas.microsoft.com/office/powerpoint/2010/main" val="199257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15</a:t>
            </a:fld>
            <a:endParaRPr lang="en-IE"/>
          </a:p>
        </p:txBody>
      </p:sp>
    </p:spTree>
    <p:extLst>
      <p:ext uri="{BB962C8B-B14F-4D97-AF65-F5344CB8AC3E}">
        <p14:creationId xmlns:p14="http://schemas.microsoft.com/office/powerpoint/2010/main" val="17948512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71</a:t>
            </a:fld>
            <a:endParaRPr lang="en-IE"/>
          </a:p>
        </p:txBody>
      </p:sp>
    </p:spTree>
    <p:extLst>
      <p:ext uri="{BB962C8B-B14F-4D97-AF65-F5344CB8AC3E}">
        <p14:creationId xmlns:p14="http://schemas.microsoft.com/office/powerpoint/2010/main" val="38983285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72</a:t>
            </a:fld>
            <a:endParaRPr lang="en-IE"/>
          </a:p>
        </p:txBody>
      </p:sp>
    </p:spTree>
    <p:extLst>
      <p:ext uri="{BB962C8B-B14F-4D97-AF65-F5344CB8AC3E}">
        <p14:creationId xmlns:p14="http://schemas.microsoft.com/office/powerpoint/2010/main" val="41582899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73</a:t>
            </a:fld>
            <a:endParaRPr lang="en-IE"/>
          </a:p>
        </p:txBody>
      </p:sp>
    </p:spTree>
    <p:extLst>
      <p:ext uri="{BB962C8B-B14F-4D97-AF65-F5344CB8AC3E}">
        <p14:creationId xmlns:p14="http://schemas.microsoft.com/office/powerpoint/2010/main" val="26219421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74</a:t>
            </a:fld>
            <a:endParaRPr lang="en-IE"/>
          </a:p>
        </p:txBody>
      </p:sp>
    </p:spTree>
    <p:extLst>
      <p:ext uri="{BB962C8B-B14F-4D97-AF65-F5344CB8AC3E}">
        <p14:creationId xmlns:p14="http://schemas.microsoft.com/office/powerpoint/2010/main" val="25964781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75</a:t>
            </a:fld>
            <a:endParaRPr lang="en-IE"/>
          </a:p>
        </p:txBody>
      </p:sp>
    </p:spTree>
    <p:extLst>
      <p:ext uri="{BB962C8B-B14F-4D97-AF65-F5344CB8AC3E}">
        <p14:creationId xmlns:p14="http://schemas.microsoft.com/office/powerpoint/2010/main" val="18128778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5"/>
          </p:nvPr>
        </p:nvSpPr>
        <p:spPr/>
        <p:txBody>
          <a:bodyPr/>
          <a:lstStyle/>
          <a:p>
            <a:fld id="{F93199CD-3E1B-4AE6-990F-76F925F5EA9F}" type="slidenum">
              <a:rPr lang="en-IE" smtClean="0"/>
              <a:t>76</a:t>
            </a:fld>
            <a:endParaRPr lang="en-IE"/>
          </a:p>
        </p:txBody>
      </p:sp>
    </p:spTree>
    <p:extLst>
      <p:ext uri="{BB962C8B-B14F-4D97-AF65-F5344CB8AC3E}">
        <p14:creationId xmlns:p14="http://schemas.microsoft.com/office/powerpoint/2010/main" val="40446379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77</a:t>
            </a:fld>
            <a:endParaRPr lang="en-IE"/>
          </a:p>
        </p:txBody>
      </p:sp>
    </p:spTree>
    <p:extLst>
      <p:ext uri="{BB962C8B-B14F-4D97-AF65-F5344CB8AC3E}">
        <p14:creationId xmlns:p14="http://schemas.microsoft.com/office/powerpoint/2010/main" val="8232534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78</a:t>
            </a:fld>
            <a:endParaRPr lang="en-IE"/>
          </a:p>
        </p:txBody>
      </p:sp>
    </p:spTree>
    <p:extLst>
      <p:ext uri="{BB962C8B-B14F-4D97-AF65-F5344CB8AC3E}">
        <p14:creationId xmlns:p14="http://schemas.microsoft.com/office/powerpoint/2010/main" val="7736517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79</a:t>
            </a:fld>
            <a:endParaRPr lang="en-IE"/>
          </a:p>
        </p:txBody>
      </p:sp>
    </p:spTree>
    <p:extLst>
      <p:ext uri="{BB962C8B-B14F-4D97-AF65-F5344CB8AC3E}">
        <p14:creationId xmlns:p14="http://schemas.microsoft.com/office/powerpoint/2010/main" val="18056273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80</a:t>
            </a:fld>
            <a:endParaRPr lang="en-IE"/>
          </a:p>
        </p:txBody>
      </p:sp>
    </p:spTree>
    <p:extLst>
      <p:ext uri="{BB962C8B-B14F-4D97-AF65-F5344CB8AC3E}">
        <p14:creationId xmlns:p14="http://schemas.microsoft.com/office/powerpoint/2010/main" val="1846611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5"/>
          </p:nvPr>
        </p:nvSpPr>
        <p:spPr/>
        <p:txBody>
          <a:bodyPr/>
          <a:lstStyle/>
          <a:p>
            <a:fld id="{F93199CD-3E1B-4AE6-990F-76F925F5EA9F}" type="slidenum">
              <a:rPr lang="en-IE" smtClean="0"/>
              <a:t>16</a:t>
            </a:fld>
            <a:endParaRPr lang="en-IE"/>
          </a:p>
        </p:txBody>
      </p:sp>
    </p:spTree>
    <p:extLst>
      <p:ext uri="{BB962C8B-B14F-4D97-AF65-F5344CB8AC3E}">
        <p14:creationId xmlns:p14="http://schemas.microsoft.com/office/powerpoint/2010/main" val="3798544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17</a:t>
            </a:fld>
            <a:endParaRPr lang="en-IE"/>
          </a:p>
        </p:txBody>
      </p:sp>
    </p:spTree>
    <p:extLst>
      <p:ext uri="{BB962C8B-B14F-4D97-AF65-F5344CB8AC3E}">
        <p14:creationId xmlns:p14="http://schemas.microsoft.com/office/powerpoint/2010/main" val="2068080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93199CD-3E1B-4AE6-990F-76F925F5EA9F}" type="slidenum">
              <a:rPr lang="en-IE" smtClean="0"/>
              <a:t>18</a:t>
            </a:fld>
            <a:endParaRPr lang="en-IE"/>
          </a:p>
        </p:txBody>
      </p:sp>
    </p:spTree>
    <p:extLst>
      <p:ext uri="{BB962C8B-B14F-4D97-AF65-F5344CB8AC3E}">
        <p14:creationId xmlns:p14="http://schemas.microsoft.com/office/powerpoint/2010/main" val="316647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5"/>
          </p:nvPr>
        </p:nvSpPr>
        <p:spPr/>
        <p:txBody>
          <a:bodyPr/>
          <a:lstStyle/>
          <a:p>
            <a:fld id="{F93199CD-3E1B-4AE6-990F-76F925F5EA9F}" type="slidenum">
              <a:rPr lang="en-IE" smtClean="0"/>
              <a:t>19</a:t>
            </a:fld>
            <a:endParaRPr lang="en-IE"/>
          </a:p>
        </p:txBody>
      </p:sp>
    </p:spTree>
    <p:extLst>
      <p:ext uri="{BB962C8B-B14F-4D97-AF65-F5344CB8AC3E}">
        <p14:creationId xmlns:p14="http://schemas.microsoft.com/office/powerpoint/2010/main" val="3656326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IE"/>
              <a:t>(c) Tara Murphy BL</a:t>
            </a:r>
            <a:endParaRPr/>
          </a:p>
        </p:txBody>
      </p:sp>
      <p:sp>
        <p:nvSpPr>
          <p:cNvPr id="4" name="Date Placeholder 3"/>
          <p:cNvSpPr>
            <a:spLocks noGrp="1"/>
          </p:cNvSpPr>
          <p:nvPr>
            <p:ph type="dt" sz="half" idx="10"/>
          </p:nvPr>
        </p:nvSpPr>
        <p:spPr/>
        <p:txBody>
          <a:bodyPr/>
          <a:lstStyle/>
          <a:p>
            <a:fld id="{11F4DCF3-0ED1-45B4-AFB0-C0D22B415296}" type="datetime1">
              <a:rPr lang="en-US" smtClean="0"/>
              <a:t>2/4/2019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IE"/>
              <a:t>(c) Tara Murphy BL</a:t>
            </a:r>
            <a:endParaRPr/>
          </a:p>
        </p:txBody>
      </p:sp>
      <p:sp>
        <p:nvSpPr>
          <p:cNvPr id="4" name="Date Placeholder 3"/>
          <p:cNvSpPr>
            <a:spLocks noGrp="1"/>
          </p:cNvSpPr>
          <p:nvPr>
            <p:ph type="dt" sz="half" idx="10"/>
          </p:nvPr>
        </p:nvSpPr>
        <p:spPr/>
        <p:txBody>
          <a:bodyPr/>
          <a:lstStyle/>
          <a:p>
            <a:fld id="{69AD06CC-92E0-42F4-984A-4AAF2A243DF9}" type="datetime1">
              <a:rPr lang="en-US" smtClean="0"/>
              <a:t>2/4/2019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IE"/>
              <a:t>(c) Tara Murphy BL</a:t>
            </a:r>
            <a:endParaRPr dirty="0"/>
          </a:p>
        </p:txBody>
      </p:sp>
      <p:sp>
        <p:nvSpPr>
          <p:cNvPr id="4" name="Date Placeholder 3"/>
          <p:cNvSpPr>
            <a:spLocks noGrp="1"/>
          </p:cNvSpPr>
          <p:nvPr>
            <p:ph type="dt" sz="half" idx="10"/>
          </p:nvPr>
        </p:nvSpPr>
        <p:spPr/>
        <p:txBody>
          <a:bodyPr/>
          <a:lstStyle/>
          <a:p>
            <a:fld id="{87F08215-F036-4BED-B6BD-44A622EC1F44}" type="datetime1">
              <a:rPr lang="en-US" smtClean="0"/>
              <a:t>2/4/2019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IE"/>
              <a:t>(c) Tara Murphy BL</a:t>
            </a:r>
            <a:endParaRPr dirty="0"/>
          </a:p>
        </p:txBody>
      </p:sp>
      <p:sp>
        <p:nvSpPr>
          <p:cNvPr id="4" name="Date Placeholder 3"/>
          <p:cNvSpPr>
            <a:spLocks noGrp="1"/>
          </p:cNvSpPr>
          <p:nvPr>
            <p:ph type="dt" sz="half" idx="10"/>
          </p:nvPr>
        </p:nvSpPr>
        <p:spPr/>
        <p:txBody>
          <a:bodyPr/>
          <a:lstStyle/>
          <a:p>
            <a:fld id="{DE2389FD-F8F3-4DF8-B125-C715030C83E3}" type="datetime1">
              <a:rPr lang="en-US" smtClean="0"/>
              <a:t>2/4/2019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IE"/>
              <a:t>(c) Tara Murphy BL</a:t>
            </a:r>
            <a:endParaRPr dirty="0"/>
          </a:p>
        </p:txBody>
      </p:sp>
      <p:sp>
        <p:nvSpPr>
          <p:cNvPr id="5" name="Date Placeholder 4"/>
          <p:cNvSpPr>
            <a:spLocks noGrp="1"/>
          </p:cNvSpPr>
          <p:nvPr>
            <p:ph type="dt" sz="half" idx="10"/>
          </p:nvPr>
        </p:nvSpPr>
        <p:spPr/>
        <p:txBody>
          <a:bodyPr/>
          <a:lstStyle/>
          <a:p>
            <a:fld id="{E79AED9E-0182-4866-8378-BDAA4CD120D1}" type="datetime1">
              <a:rPr lang="en-US" smtClean="0"/>
              <a:t>2/4/2019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IE"/>
              <a:t>(c) Tara Murphy BL</a:t>
            </a:r>
            <a:endParaRPr dirty="0"/>
          </a:p>
        </p:txBody>
      </p:sp>
      <p:sp>
        <p:nvSpPr>
          <p:cNvPr id="7" name="Date Placeholder 6"/>
          <p:cNvSpPr>
            <a:spLocks noGrp="1"/>
          </p:cNvSpPr>
          <p:nvPr>
            <p:ph type="dt" sz="half" idx="10"/>
          </p:nvPr>
        </p:nvSpPr>
        <p:spPr/>
        <p:txBody>
          <a:bodyPr/>
          <a:lstStyle/>
          <a:p>
            <a:fld id="{6CFC7753-3114-47D7-B36C-A9E3D1ED8A35}" type="datetime1">
              <a:rPr lang="en-US" smtClean="0"/>
              <a:t>2/4/2019</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IE"/>
              <a:t>(c) Tara Murphy BL</a:t>
            </a:r>
            <a:endParaRPr/>
          </a:p>
        </p:txBody>
      </p:sp>
      <p:sp>
        <p:nvSpPr>
          <p:cNvPr id="3" name="Date Placeholder 2"/>
          <p:cNvSpPr>
            <a:spLocks noGrp="1"/>
          </p:cNvSpPr>
          <p:nvPr>
            <p:ph type="dt" sz="half" idx="10"/>
          </p:nvPr>
        </p:nvSpPr>
        <p:spPr/>
        <p:txBody>
          <a:bodyPr/>
          <a:lstStyle/>
          <a:p>
            <a:fld id="{4040F1D9-E93F-461C-8BA4-5AD81707CABA}" type="datetime1">
              <a:rPr lang="en-US" smtClean="0"/>
              <a:t>2/4/2019</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E"/>
              <a:t>(c) Tara Murphy BL</a:t>
            </a:r>
            <a:endParaRPr/>
          </a:p>
        </p:txBody>
      </p:sp>
      <p:sp>
        <p:nvSpPr>
          <p:cNvPr id="2" name="Date Placeholder 1"/>
          <p:cNvSpPr>
            <a:spLocks noGrp="1"/>
          </p:cNvSpPr>
          <p:nvPr>
            <p:ph type="dt" sz="half" idx="10"/>
          </p:nvPr>
        </p:nvSpPr>
        <p:spPr/>
        <p:txBody>
          <a:bodyPr/>
          <a:lstStyle/>
          <a:p>
            <a:fld id="{ADCE2D18-9210-4C54-8E93-DFDD66298518}" type="datetime1">
              <a:rPr lang="en-US" smtClean="0"/>
              <a:t>2/4/2019</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IE"/>
              <a:t>(c) Tara Murphy BL</a:t>
            </a:r>
            <a:endParaRPr/>
          </a:p>
        </p:txBody>
      </p:sp>
      <p:sp>
        <p:nvSpPr>
          <p:cNvPr id="5" name="Date Placeholder 4"/>
          <p:cNvSpPr>
            <a:spLocks noGrp="1"/>
          </p:cNvSpPr>
          <p:nvPr>
            <p:ph type="dt" sz="half" idx="10"/>
          </p:nvPr>
        </p:nvSpPr>
        <p:spPr/>
        <p:txBody>
          <a:bodyPr/>
          <a:lstStyle/>
          <a:p>
            <a:fld id="{C43F9E07-B73C-4834-A008-BDC62ED7A9A3}" type="datetime1">
              <a:rPr lang="en-US" smtClean="0"/>
              <a:t>2/4/2019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r>
              <a:rPr lang="en-IE"/>
              <a:t>(c) Tara Murphy BL</a:t>
            </a:r>
            <a:endParaRPr dirty="0"/>
          </a:p>
        </p:txBody>
      </p:sp>
      <p:sp>
        <p:nvSpPr>
          <p:cNvPr id="5" name="Date Placeholder 4"/>
          <p:cNvSpPr>
            <a:spLocks noGrp="1"/>
          </p:cNvSpPr>
          <p:nvPr>
            <p:ph type="dt" sz="half" idx="10"/>
          </p:nvPr>
        </p:nvSpPr>
        <p:spPr/>
        <p:txBody>
          <a:bodyPr/>
          <a:lstStyle/>
          <a:p>
            <a:fld id="{D60EA7A0-C521-432D-A2D0-6768779C16A0}" type="datetime1">
              <a:rPr lang="en-US" smtClean="0"/>
              <a:t>2/4/2019</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(c) Tara Murphy BL</a:t>
            </a:r>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947D37D4-72D8-4F37-9997-3401846850A6}" type="datetime1">
              <a:rPr lang="en-US" smtClean="0"/>
              <a:t>2/4/2019</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5214" y="1828800"/>
            <a:ext cx="9421686" cy="2895600"/>
          </a:xfrm>
        </p:spPr>
        <p:txBody>
          <a:bodyPr/>
          <a:lstStyle/>
          <a:p>
            <a:r>
              <a:rPr lang="en-US" dirty="0"/>
              <a:t>IT LAW AND ETHICS</a:t>
            </a:r>
          </a:p>
        </p:txBody>
      </p:sp>
      <p:sp>
        <p:nvSpPr>
          <p:cNvPr id="4" name="Subtitle 3"/>
          <p:cNvSpPr>
            <a:spLocks noGrp="1"/>
          </p:cNvSpPr>
          <p:nvPr>
            <p:ph type="subTitle" idx="1"/>
          </p:nvPr>
        </p:nvSpPr>
        <p:spPr/>
        <p:txBody>
          <a:bodyPr/>
          <a:lstStyle/>
          <a:p>
            <a:r>
              <a:rPr lang="it-IT" b="1" dirty="0"/>
              <a:t>Privacy and data protection (Part 1)</a:t>
            </a:r>
          </a:p>
        </p:txBody>
      </p:sp>
      <p:sp>
        <p:nvSpPr>
          <p:cNvPr id="2" name="TextBox 1">
            <a:extLst>
              <a:ext uri="{FF2B5EF4-FFF2-40B4-BE49-F238E27FC236}">
                <a16:creationId xmlns:a16="http://schemas.microsoft.com/office/drawing/2014/main" id="{C1E3E58C-ADAE-40C4-80FE-D4DBA459DDB8}"/>
              </a:ext>
            </a:extLst>
          </p:cNvPr>
          <p:cNvSpPr txBox="1"/>
          <p:nvPr/>
        </p:nvSpPr>
        <p:spPr>
          <a:xfrm>
            <a:off x="9910836" y="6237312"/>
            <a:ext cx="1913665" cy="369332"/>
          </a:xfrm>
          <a:prstGeom prst="rect">
            <a:avLst/>
          </a:prstGeom>
          <a:noFill/>
        </p:spPr>
        <p:txBody>
          <a:bodyPr wrap="none" rtlCol="0">
            <a:spAutoFit/>
          </a:bodyPr>
          <a:lstStyle/>
          <a:p>
            <a:r>
              <a:rPr lang="en-IE" dirty="0"/>
              <a:t>© Tara Murphy BL</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516DB-71FA-4387-990A-CD212C61755C}"/>
              </a:ext>
            </a:extLst>
          </p:cNvPr>
          <p:cNvSpPr>
            <a:spLocks noGrp="1"/>
          </p:cNvSpPr>
          <p:nvPr>
            <p:ph idx="1"/>
          </p:nvPr>
        </p:nvSpPr>
        <p:spPr/>
        <p:txBody>
          <a:bodyPr/>
          <a:lstStyle/>
          <a:p>
            <a:r>
              <a:rPr lang="en-IE" dirty="0"/>
              <a:t>“</a:t>
            </a:r>
            <a:r>
              <a:rPr lang="en-IE" b="1" u="sng" dirty="0"/>
              <a:t>personal data</a:t>
            </a:r>
            <a:r>
              <a:rPr lang="en-IE" dirty="0"/>
              <a:t>” means any information relating to an identified or identifiable natural person (i.e. the “data subject”). (Art.4(1))</a:t>
            </a:r>
          </a:p>
          <a:p>
            <a:endParaRPr lang="en-IE" sz="1000" dirty="0"/>
          </a:p>
          <a:p>
            <a:r>
              <a:rPr lang="en-IE" dirty="0"/>
              <a:t>“</a:t>
            </a:r>
            <a:r>
              <a:rPr lang="en-IE" b="1" u="sng" dirty="0"/>
              <a:t>special categories of personal data</a:t>
            </a:r>
            <a:r>
              <a:rPr lang="en-IE" dirty="0"/>
              <a:t>” refers to personal data revealing racial or ethnic origin, political opinions, religious or philosophical beliefs, or trade union membership, and the processing of genetic data, biometric data for the purpose of uniquely identifying a natural person, data concerning health or data concerning a natural person’s sex life or sexual orientation. (Art.9(1))</a:t>
            </a:r>
          </a:p>
          <a:p>
            <a:endParaRPr lang="en-IE" dirty="0"/>
          </a:p>
        </p:txBody>
      </p:sp>
      <p:sp>
        <p:nvSpPr>
          <p:cNvPr id="4" name="Footer Placeholder 3">
            <a:extLst>
              <a:ext uri="{FF2B5EF4-FFF2-40B4-BE49-F238E27FC236}">
                <a16:creationId xmlns:a16="http://schemas.microsoft.com/office/drawing/2014/main" id="{4A9BB266-EFC1-4CAC-9DD5-14071C0E16B5}"/>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67767A10-4111-459B-868F-69A602BAA5E1}"/>
              </a:ext>
            </a:extLst>
          </p:cNvPr>
          <p:cNvSpPr>
            <a:spLocks noGrp="1"/>
          </p:cNvSpPr>
          <p:nvPr>
            <p:ph type="sldNum" sz="quarter" idx="12"/>
          </p:nvPr>
        </p:nvSpPr>
        <p:spPr/>
        <p:txBody>
          <a:bodyPr/>
          <a:lstStyle/>
          <a:p>
            <a:fld id="{2A013F82-EE5E-44EE-A61D-E31C6657F26F}" type="slidenum">
              <a:rPr lang="en-IE" smtClean="0"/>
              <a:t>10</a:t>
            </a:fld>
            <a:endParaRPr lang="en-IE"/>
          </a:p>
        </p:txBody>
      </p:sp>
    </p:spTree>
    <p:extLst>
      <p:ext uri="{BB962C8B-B14F-4D97-AF65-F5344CB8AC3E}">
        <p14:creationId xmlns:p14="http://schemas.microsoft.com/office/powerpoint/2010/main" val="240556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52352-1586-45EB-BD9C-0CF7DE431F8B}"/>
              </a:ext>
            </a:extLst>
          </p:cNvPr>
          <p:cNvSpPr>
            <a:spLocks noGrp="1"/>
          </p:cNvSpPr>
          <p:nvPr>
            <p:ph idx="1"/>
          </p:nvPr>
        </p:nvSpPr>
        <p:spPr>
          <a:xfrm>
            <a:off x="1532021" y="1772816"/>
            <a:ext cx="9134391" cy="4404321"/>
          </a:xfrm>
        </p:spPr>
        <p:txBody>
          <a:bodyPr>
            <a:normAutofit/>
          </a:bodyPr>
          <a:lstStyle/>
          <a:p>
            <a:endParaRPr lang="en-IE" sz="1000" dirty="0"/>
          </a:p>
          <a:p>
            <a:r>
              <a:rPr lang="en-IE" dirty="0"/>
              <a:t>“</a:t>
            </a:r>
            <a:r>
              <a:rPr lang="en-IE" b="1" dirty="0"/>
              <a:t>processing</a:t>
            </a:r>
            <a:r>
              <a:rPr lang="en-IE" dirty="0"/>
              <a:t>” means any operation or set of operations which is performed on personal data or on sets of personal data, whether or not by automated means, such as collection, recording, organisation, structuring, storage, adaptation or alteration, retrieval, consultation, use, disclosure by transmission, dissemination or otherwise making available, alignment or combination, restriction, erasure or destruction. (Art.4(2))</a:t>
            </a:r>
          </a:p>
        </p:txBody>
      </p:sp>
      <p:sp>
        <p:nvSpPr>
          <p:cNvPr id="4" name="Footer Placeholder 3">
            <a:extLst>
              <a:ext uri="{FF2B5EF4-FFF2-40B4-BE49-F238E27FC236}">
                <a16:creationId xmlns:a16="http://schemas.microsoft.com/office/drawing/2014/main" id="{360FB4C8-D7D0-4FD8-B17C-8EB3463976C4}"/>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ADD0835F-9759-4325-A170-DE86AA7DB66B}"/>
              </a:ext>
            </a:extLst>
          </p:cNvPr>
          <p:cNvSpPr>
            <a:spLocks noGrp="1"/>
          </p:cNvSpPr>
          <p:nvPr>
            <p:ph type="sldNum" sz="quarter" idx="12"/>
          </p:nvPr>
        </p:nvSpPr>
        <p:spPr/>
        <p:txBody>
          <a:bodyPr/>
          <a:lstStyle/>
          <a:p>
            <a:fld id="{2A013F82-EE5E-44EE-A61D-E31C6657F26F}" type="slidenum">
              <a:rPr lang="en-IE" smtClean="0"/>
              <a:t>11</a:t>
            </a:fld>
            <a:endParaRPr lang="en-IE"/>
          </a:p>
        </p:txBody>
      </p:sp>
    </p:spTree>
    <p:extLst>
      <p:ext uri="{BB962C8B-B14F-4D97-AF65-F5344CB8AC3E}">
        <p14:creationId xmlns:p14="http://schemas.microsoft.com/office/powerpoint/2010/main" val="68343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52352-1586-45EB-BD9C-0CF7DE431F8B}"/>
              </a:ext>
            </a:extLst>
          </p:cNvPr>
          <p:cNvSpPr>
            <a:spLocks noGrp="1"/>
          </p:cNvSpPr>
          <p:nvPr>
            <p:ph idx="1"/>
          </p:nvPr>
        </p:nvSpPr>
        <p:spPr/>
        <p:txBody>
          <a:bodyPr>
            <a:normAutofit/>
          </a:bodyPr>
          <a:lstStyle/>
          <a:p>
            <a:endParaRPr lang="en-IE" sz="1000" dirty="0"/>
          </a:p>
          <a:p>
            <a:r>
              <a:rPr lang="en-IE" dirty="0"/>
              <a:t>“</a:t>
            </a:r>
            <a:r>
              <a:rPr lang="en-IE" b="1" dirty="0"/>
              <a:t>personal data breach</a:t>
            </a:r>
            <a:r>
              <a:rPr lang="en-IE" dirty="0"/>
              <a:t>” means a breach of security leading to the accidental or unlawful destruction, loss, alteration or unauthorised disclosure of, or access to, personal data transmitted, stored or otherwise processed. (Art.4(12))</a:t>
            </a:r>
          </a:p>
        </p:txBody>
      </p:sp>
      <p:sp>
        <p:nvSpPr>
          <p:cNvPr id="4" name="Footer Placeholder 3">
            <a:extLst>
              <a:ext uri="{FF2B5EF4-FFF2-40B4-BE49-F238E27FC236}">
                <a16:creationId xmlns:a16="http://schemas.microsoft.com/office/drawing/2014/main" id="{360FB4C8-D7D0-4FD8-B17C-8EB3463976C4}"/>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ADD0835F-9759-4325-A170-DE86AA7DB66B}"/>
              </a:ext>
            </a:extLst>
          </p:cNvPr>
          <p:cNvSpPr>
            <a:spLocks noGrp="1"/>
          </p:cNvSpPr>
          <p:nvPr>
            <p:ph type="sldNum" sz="quarter" idx="12"/>
          </p:nvPr>
        </p:nvSpPr>
        <p:spPr/>
        <p:txBody>
          <a:bodyPr/>
          <a:lstStyle/>
          <a:p>
            <a:fld id="{2A013F82-EE5E-44EE-A61D-E31C6657F26F}" type="slidenum">
              <a:rPr lang="en-IE" smtClean="0"/>
              <a:t>12</a:t>
            </a:fld>
            <a:endParaRPr lang="en-IE"/>
          </a:p>
        </p:txBody>
      </p:sp>
    </p:spTree>
    <p:extLst>
      <p:ext uri="{BB962C8B-B14F-4D97-AF65-F5344CB8AC3E}">
        <p14:creationId xmlns:p14="http://schemas.microsoft.com/office/powerpoint/2010/main" val="46583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A163-5FEB-4B0D-8D58-795718127BE2}"/>
              </a:ext>
            </a:extLst>
          </p:cNvPr>
          <p:cNvSpPr>
            <a:spLocks noGrp="1"/>
          </p:cNvSpPr>
          <p:nvPr>
            <p:ph type="title"/>
          </p:nvPr>
        </p:nvSpPr>
        <p:spPr/>
        <p:txBody>
          <a:bodyPr/>
          <a:lstStyle/>
          <a:p>
            <a:pPr marL="571500" indent="-571500">
              <a:buFont typeface="Wingdings" panose="05000000000000000000" pitchFamily="2" charset="2"/>
              <a:buChar char="v"/>
            </a:pPr>
            <a:r>
              <a:rPr lang="en-IE" b="1" dirty="0"/>
              <a:t>DATA PROCESSING RULES</a:t>
            </a:r>
          </a:p>
        </p:txBody>
      </p:sp>
      <p:sp>
        <p:nvSpPr>
          <p:cNvPr id="3" name="Content Placeholder 2">
            <a:extLst>
              <a:ext uri="{FF2B5EF4-FFF2-40B4-BE49-F238E27FC236}">
                <a16:creationId xmlns:a16="http://schemas.microsoft.com/office/drawing/2014/main" id="{31007212-A54F-4FAE-8C1A-EF3018D7DF39}"/>
              </a:ext>
            </a:extLst>
          </p:cNvPr>
          <p:cNvSpPr>
            <a:spLocks noGrp="1"/>
          </p:cNvSpPr>
          <p:nvPr>
            <p:ph idx="1"/>
          </p:nvPr>
        </p:nvSpPr>
        <p:spPr/>
        <p:txBody>
          <a:bodyPr>
            <a:normAutofit lnSpcReduction="10000"/>
          </a:bodyPr>
          <a:lstStyle/>
          <a:p>
            <a:endParaRPr lang="en-IE" dirty="0"/>
          </a:p>
          <a:p>
            <a:r>
              <a:rPr lang="en-IE" dirty="0"/>
              <a:t>Data processing principles</a:t>
            </a:r>
          </a:p>
          <a:p>
            <a:endParaRPr lang="en-IE" dirty="0"/>
          </a:p>
          <a:p>
            <a:r>
              <a:rPr lang="en-IE" dirty="0"/>
              <a:t>Lawfulness</a:t>
            </a:r>
          </a:p>
          <a:p>
            <a:endParaRPr lang="en-IE" dirty="0"/>
          </a:p>
          <a:p>
            <a:r>
              <a:rPr lang="en-IE" dirty="0"/>
              <a:t>Processing special categories of personal data</a:t>
            </a:r>
          </a:p>
          <a:p>
            <a:endParaRPr lang="en-IE" dirty="0"/>
          </a:p>
          <a:p>
            <a:r>
              <a:rPr lang="en-IE" dirty="0"/>
              <a:t>International transfers</a:t>
            </a:r>
          </a:p>
        </p:txBody>
      </p:sp>
      <p:sp>
        <p:nvSpPr>
          <p:cNvPr id="4" name="Footer Placeholder 3">
            <a:extLst>
              <a:ext uri="{FF2B5EF4-FFF2-40B4-BE49-F238E27FC236}">
                <a16:creationId xmlns:a16="http://schemas.microsoft.com/office/drawing/2014/main" id="{FFBC54A2-DB97-4021-8129-35A7B09B1421}"/>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430AB04B-387E-4BB5-87EB-7981E9896CFE}"/>
              </a:ext>
            </a:extLst>
          </p:cNvPr>
          <p:cNvSpPr>
            <a:spLocks noGrp="1"/>
          </p:cNvSpPr>
          <p:nvPr>
            <p:ph type="sldNum" sz="quarter" idx="12"/>
          </p:nvPr>
        </p:nvSpPr>
        <p:spPr/>
        <p:txBody>
          <a:bodyPr/>
          <a:lstStyle/>
          <a:p>
            <a:fld id="{2A013F82-EE5E-44EE-A61D-E31C6657F26F}" type="slidenum">
              <a:rPr lang="en-IE" smtClean="0"/>
              <a:t>13</a:t>
            </a:fld>
            <a:endParaRPr lang="en-IE"/>
          </a:p>
        </p:txBody>
      </p:sp>
    </p:spTree>
    <p:extLst>
      <p:ext uri="{BB962C8B-B14F-4D97-AF65-F5344CB8AC3E}">
        <p14:creationId xmlns:p14="http://schemas.microsoft.com/office/powerpoint/2010/main" val="15293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548DE-F79B-4773-B8B2-A0B555B78276}"/>
              </a:ext>
            </a:extLst>
          </p:cNvPr>
          <p:cNvSpPr>
            <a:spLocks noGrp="1"/>
          </p:cNvSpPr>
          <p:nvPr>
            <p:ph type="title"/>
          </p:nvPr>
        </p:nvSpPr>
        <p:spPr/>
        <p:txBody>
          <a:bodyPr/>
          <a:lstStyle/>
          <a:p>
            <a:pPr marL="571500" indent="-571500">
              <a:buFont typeface="Arial" panose="020B0604020202020204" pitchFamily="34" charset="0"/>
              <a:buChar char="•"/>
            </a:pPr>
            <a:r>
              <a:rPr lang="en-IE" b="1" dirty="0"/>
              <a:t>Data processing principles (Art.5)</a:t>
            </a:r>
          </a:p>
        </p:txBody>
      </p:sp>
      <p:sp>
        <p:nvSpPr>
          <p:cNvPr id="3" name="Content Placeholder 2">
            <a:extLst>
              <a:ext uri="{FF2B5EF4-FFF2-40B4-BE49-F238E27FC236}">
                <a16:creationId xmlns:a16="http://schemas.microsoft.com/office/drawing/2014/main" id="{B1290719-8591-4FBE-A452-0DCFD0414433}"/>
              </a:ext>
            </a:extLst>
          </p:cNvPr>
          <p:cNvSpPr>
            <a:spLocks noGrp="1"/>
          </p:cNvSpPr>
          <p:nvPr>
            <p:ph idx="1"/>
          </p:nvPr>
        </p:nvSpPr>
        <p:spPr>
          <a:xfrm>
            <a:off x="1522413" y="1904999"/>
            <a:ext cx="9134391" cy="4495801"/>
          </a:xfrm>
        </p:spPr>
        <p:txBody>
          <a:bodyPr>
            <a:normAutofit/>
          </a:bodyPr>
          <a:lstStyle/>
          <a:p>
            <a:endParaRPr lang="en-IE" sz="900" dirty="0"/>
          </a:p>
          <a:p>
            <a:r>
              <a:rPr lang="en-IE" dirty="0"/>
              <a:t>The processing of personal data must comply with the following principles:</a:t>
            </a:r>
          </a:p>
          <a:p>
            <a:endParaRPr lang="en-IE" sz="1000" dirty="0"/>
          </a:p>
          <a:p>
            <a:pPr marL="696912" lvl="1" indent="-457200">
              <a:buFont typeface="+mj-lt"/>
              <a:buAutoNum type="alphaLcParenR"/>
            </a:pPr>
            <a:r>
              <a:rPr lang="en-IE" sz="2400" dirty="0"/>
              <a:t>The lawfulness, fairness and transparency principle;</a:t>
            </a:r>
          </a:p>
          <a:p>
            <a:pPr marL="696912" lvl="1" indent="-457200">
              <a:buFont typeface="+mj-lt"/>
              <a:buAutoNum type="alphaLcParenR"/>
            </a:pPr>
            <a:endParaRPr lang="en-IE" sz="1000" dirty="0"/>
          </a:p>
          <a:p>
            <a:pPr marL="696912" lvl="1" indent="-457200">
              <a:buFont typeface="+mj-lt"/>
              <a:buAutoNum type="alphaLcParenR"/>
            </a:pPr>
            <a:r>
              <a:rPr lang="en-IE" sz="2400" dirty="0"/>
              <a:t>The purpose limitation principle;</a:t>
            </a:r>
          </a:p>
          <a:p>
            <a:pPr marL="696912" lvl="1" indent="-457200">
              <a:buFont typeface="+mj-lt"/>
              <a:buAutoNum type="alphaLcParenR"/>
            </a:pPr>
            <a:endParaRPr lang="en-IE" sz="1000" dirty="0"/>
          </a:p>
          <a:p>
            <a:pPr marL="696912" lvl="1" indent="-457200">
              <a:buFont typeface="+mj-lt"/>
              <a:buAutoNum type="alphaLcParenR"/>
            </a:pPr>
            <a:r>
              <a:rPr lang="en-IE" sz="2400" dirty="0"/>
              <a:t>The data minimisation principle;</a:t>
            </a:r>
          </a:p>
          <a:p>
            <a:pPr marL="696912" lvl="1" indent="-457200">
              <a:buFont typeface="+mj-lt"/>
              <a:buAutoNum type="alphaLcParenR"/>
            </a:pPr>
            <a:endParaRPr lang="en-IE" sz="1000" dirty="0"/>
          </a:p>
          <a:p>
            <a:pPr marL="696912" lvl="1" indent="-457200">
              <a:buFont typeface="+mj-lt"/>
              <a:buAutoNum type="alphaLcParenR"/>
            </a:pPr>
            <a:r>
              <a:rPr lang="en-IE" sz="2400" dirty="0"/>
              <a:t>The accuracy principle;</a:t>
            </a:r>
          </a:p>
          <a:p>
            <a:pPr marL="696912" lvl="1" indent="-457200">
              <a:buFont typeface="+mj-lt"/>
              <a:buAutoNum type="alphaLcParenR"/>
            </a:pPr>
            <a:endParaRPr lang="en-IE" sz="2400" dirty="0"/>
          </a:p>
          <a:p>
            <a:pPr marL="239712" lvl="1" indent="0">
              <a:buNone/>
            </a:pPr>
            <a:endParaRPr lang="en-IE" sz="1500" dirty="0"/>
          </a:p>
        </p:txBody>
      </p:sp>
      <p:sp>
        <p:nvSpPr>
          <p:cNvPr id="4" name="Footer Placeholder 3">
            <a:extLst>
              <a:ext uri="{FF2B5EF4-FFF2-40B4-BE49-F238E27FC236}">
                <a16:creationId xmlns:a16="http://schemas.microsoft.com/office/drawing/2014/main" id="{A8B23B76-7813-4180-92D4-E4CF541E235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6FE7F121-5F98-4ED3-9F37-BAF61D30C950}"/>
              </a:ext>
            </a:extLst>
          </p:cNvPr>
          <p:cNvSpPr>
            <a:spLocks noGrp="1"/>
          </p:cNvSpPr>
          <p:nvPr>
            <p:ph type="sldNum" sz="quarter" idx="12"/>
          </p:nvPr>
        </p:nvSpPr>
        <p:spPr/>
        <p:txBody>
          <a:bodyPr/>
          <a:lstStyle/>
          <a:p>
            <a:fld id="{2A013F82-EE5E-44EE-A61D-E31C6657F26F}" type="slidenum">
              <a:rPr lang="en-IE" smtClean="0"/>
              <a:t>14</a:t>
            </a:fld>
            <a:endParaRPr lang="en-IE"/>
          </a:p>
        </p:txBody>
      </p:sp>
    </p:spTree>
    <p:extLst>
      <p:ext uri="{BB962C8B-B14F-4D97-AF65-F5344CB8AC3E}">
        <p14:creationId xmlns:p14="http://schemas.microsoft.com/office/powerpoint/2010/main" val="390301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90719-8591-4FBE-A452-0DCFD0414433}"/>
              </a:ext>
            </a:extLst>
          </p:cNvPr>
          <p:cNvSpPr>
            <a:spLocks noGrp="1"/>
          </p:cNvSpPr>
          <p:nvPr>
            <p:ph idx="1"/>
          </p:nvPr>
        </p:nvSpPr>
        <p:spPr>
          <a:xfrm>
            <a:off x="1522413" y="1904999"/>
            <a:ext cx="9134391" cy="4495801"/>
          </a:xfrm>
        </p:spPr>
        <p:txBody>
          <a:bodyPr>
            <a:normAutofit/>
          </a:bodyPr>
          <a:lstStyle/>
          <a:p>
            <a:endParaRPr lang="en-IE" sz="1000" dirty="0"/>
          </a:p>
          <a:p>
            <a:pPr marL="696912" lvl="1" indent="-457200">
              <a:buFont typeface="+mj-lt"/>
              <a:buAutoNum type="alphaLcParenR" startAt="5"/>
            </a:pPr>
            <a:r>
              <a:rPr lang="en-IE" sz="2400" dirty="0"/>
              <a:t>The storage limitation principle;</a:t>
            </a:r>
          </a:p>
          <a:p>
            <a:pPr marL="696912" lvl="1" indent="-457200">
              <a:buFont typeface="+mj-lt"/>
              <a:buAutoNum type="alphaLcParenR" startAt="5"/>
            </a:pPr>
            <a:endParaRPr lang="en-IE" sz="1000" dirty="0"/>
          </a:p>
          <a:p>
            <a:pPr marL="696912" lvl="1" indent="-457200">
              <a:buFont typeface="+mj-lt"/>
              <a:buAutoNum type="alphaLcParenR" startAt="5"/>
            </a:pPr>
            <a:r>
              <a:rPr lang="en-IE" sz="2400" dirty="0"/>
              <a:t>The integrity and confidentiality principle;</a:t>
            </a:r>
          </a:p>
          <a:p>
            <a:pPr marL="696912" lvl="1" indent="-457200">
              <a:buFont typeface="+mj-lt"/>
              <a:buAutoNum type="alphaLcParenR" startAt="5"/>
            </a:pPr>
            <a:endParaRPr lang="en-IE" sz="1000" dirty="0"/>
          </a:p>
          <a:p>
            <a:pPr marL="696912" lvl="1" indent="-457200">
              <a:buFont typeface="+mj-lt"/>
              <a:buAutoNum type="alphaLcParenR" startAt="5"/>
            </a:pPr>
            <a:r>
              <a:rPr lang="en-IE" sz="2400" dirty="0"/>
              <a:t>The accountability principle;</a:t>
            </a:r>
          </a:p>
          <a:p>
            <a:pPr marL="696912" lvl="1" indent="-457200">
              <a:buFont typeface="+mj-lt"/>
              <a:buAutoNum type="alphaLcParenR" startAt="5"/>
            </a:pPr>
            <a:endParaRPr lang="en-IE" sz="2400" dirty="0"/>
          </a:p>
          <a:p>
            <a:pPr marL="239712" lvl="1" indent="0">
              <a:buNone/>
            </a:pPr>
            <a:endParaRPr lang="en-IE" sz="1500" dirty="0"/>
          </a:p>
        </p:txBody>
      </p:sp>
      <p:sp>
        <p:nvSpPr>
          <p:cNvPr id="4" name="Footer Placeholder 3">
            <a:extLst>
              <a:ext uri="{FF2B5EF4-FFF2-40B4-BE49-F238E27FC236}">
                <a16:creationId xmlns:a16="http://schemas.microsoft.com/office/drawing/2014/main" id="{A8B23B76-7813-4180-92D4-E4CF541E235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6FE7F121-5F98-4ED3-9F37-BAF61D30C950}"/>
              </a:ext>
            </a:extLst>
          </p:cNvPr>
          <p:cNvSpPr>
            <a:spLocks noGrp="1"/>
          </p:cNvSpPr>
          <p:nvPr>
            <p:ph type="sldNum" sz="quarter" idx="12"/>
          </p:nvPr>
        </p:nvSpPr>
        <p:spPr/>
        <p:txBody>
          <a:bodyPr/>
          <a:lstStyle/>
          <a:p>
            <a:fld id="{2A013F82-EE5E-44EE-A61D-E31C6657F26F}" type="slidenum">
              <a:rPr lang="en-IE" smtClean="0"/>
              <a:t>15</a:t>
            </a:fld>
            <a:endParaRPr lang="en-IE"/>
          </a:p>
        </p:txBody>
      </p:sp>
    </p:spTree>
    <p:extLst>
      <p:ext uri="{BB962C8B-B14F-4D97-AF65-F5344CB8AC3E}">
        <p14:creationId xmlns:p14="http://schemas.microsoft.com/office/powerpoint/2010/main" val="403321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533F-C567-44B4-8E8E-CEC65195493A}"/>
              </a:ext>
            </a:extLst>
          </p:cNvPr>
          <p:cNvSpPr>
            <a:spLocks noGrp="1"/>
          </p:cNvSpPr>
          <p:nvPr>
            <p:ph type="title"/>
          </p:nvPr>
        </p:nvSpPr>
        <p:spPr/>
        <p:txBody>
          <a:bodyPr/>
          <a:lstStyle/>
          <a:p>
            <a:r>
              <a:rPr lang="en-IE" i="1" dirty="0"/>
              <a:t>a) Lawfulness, fairness and transparency principle</a:t>
            </a:r>
          </a:p>
        </p:txBody>
      </p:sp>
      <p:sp>
        <p:nvSpPr>
          <p:cNvPr id="3" name="Content Placeholder 2">
            <a:extLst>
              <a:ext uri="{FF2B5EF4-FFF2-40B4-BE49-F238E27FC236}">
                <a16:creationId xmlns:a16="http://schemas.microsoft.com/office/drawing/2014/main" id="{4EA081C7-6F32-46C6-A686-D6556EB1B5F5}"/>
              </a:ext>
            </a:extLst>
          </p:cNvPr>
          <p:cNvSpPr>
            <a:spLocks noGrp="1"/>
          </p:cNvSpPr>
          <p:nvPr>
            <p:ph idx="1"/>
          </p:nvPr>
        </p:nvSpPr>
        <p:spPr>
          <a:xfrm>
            <a:off x="1522413" y="1904999"/>
            <a:ext cx="9134391" cy="4495801"/>
          </a:xfrm>
        </p:spPr>
        <p:txBody>
          <a:bodyPr>
            <a:normAutofit/>
          </a:bodyPr>
          <a:lstStyle/>
          <a:p>
            <a:endParaRPr lang="en-IE" sz="1000" dirty="0"/>
          </a:p>
          <a:p>
            <a:r>
              <a:rPr lang="en-IE" sz="2600" dirty="0"/>
              <a:t>Personal data must be processed lawfully, fairly and in a transparent manner in relation to the data subject (‘lawfulness, fairness and transparency’);</a:t>
            </a:r>
          </a:p>
        </p:txBody>
      </p:sp>
      <p:sp>
        <p:nvSpPr>
          <p:cNvPr id="4" name="Footer Placeholder 3">
            <a:extLst>
              <a:ext uri="{FF2B5EF4-FFF2-40B4-BE49-F238E27FC236}">
                <a16:creationId xmlns:a16="http://schemas.microsoft.com/office/drawing/2014/main" id="{EFC1CB04-5037-4526-8D6E-D78D6262CC1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26621CBE-FCAA-4420-A970-6F637D6806B8}"/>
              </a:ext>
            </a:extLst>
          </p:cNvPr>
          <p:cNvSpPr>
            <a:spLocks noGrp="1"/>
          </p:cNvSpPr>
          <p:nvPr>
            <p:ph type="sldNum" sz="quarter" idx="12"/>
          </p:nvPr>
        </p:nvSpPr>
        <p:spPr/>
        <p:txBody>
          <a:bodyPr/>
          <a:lstStyle/>
          <a:p>
            <a:fld id="{2A013F82-EE5E-44EE-A61D-E31C6657F26F}" type="slidenum">
              <a:rPr lang="en-IE" smtClean="0"/>
              <a:t>16</a:t>
            </a:fld>
            <a:endParaRPr lang="en-IE"/>
          </a:p>
        </p:txBody>
      </p:sp>
    </p:spTree>
    <p:extLst>
      <p:ext uri="{BB962C8B-B14F-4D97-AF65-F5344CB8AC3E}">
        <p14:creationId xmlns:p14="http://schemas.microsoft.com/office/powerpoint/2010/main" val="183766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90719-8591-4FBE-A452-0DCFD0414433}"/>
              </a:ext>
            </a:extLst>
          </p:cNvPr>
          <p:cNvSpPr>
            <a:spLocks noGrp="1"/>
          </p:cNvSpPr>
          <p:nvPr>
            <p:ph idx="1"/>
          </p:nvPr>
        </p:nvSpPr>
        <p:spPr>
          <a:xfrm>
            <a:off x="1522413" y="1556793"/>
            <a:ext cx="9134391" cy="4844008"/>
          </a:xfrm>
        </p:spPr>
        <p:txBody>
          <a:bodyPr>
            <a:normAutofit fontScale="40000" lnSpcReduction="20000"/>
          </a:bodyPr>
          <a:lstStyle/>
          <a:p>
            <a:pPr marL="223838" lvl="1" indent="-223838">
              <a:spcBef>
                <a:spcPts val="1800"/>
              </a:spcBef>
            </a:pPr>
            <a:r>
              <a:rPr lang="en-IE" sz="6000" b="1" dirty="0"/>
              <a:t>DPC Case Study 6/2007:</a:t>
            </a:r>
          </a:p>
          <a:p>
            <a:pPr marL="223838" lvl="1" indent="-223838">
              <a:spcBef>
                <a:spcPts val="1800"/>
              </a:spcBef>
            </a:pPr>
            <a:r>
              <a:rPr lang="en-IE" sz="5000" dirty="0"/>
              <a:t>The data subject had been employed at the Gresham Hotel in Dublin for a number of years.</a:t>
            </a:r>
          </a:p>
          <a:p>
            <a:pPr marL="223838" lvl="1" indent="-223838">
              <a:spcBef>
                <a:spcPts val="1800"/>
              </a:spcBef>
            </a:pPr>
            <a:r>
              <a:rPr lang="en-IE" sz="5000" dirty="0"/>
              <a:t>In January 2005 she was called to a meeting by hotel management, at which she was informed that covert cameras had been installed some time previously in the hotel for the purposes of an investigation. </a:t>
            </a:r>
          </a:p>
          <a:p>
            <a:pPr marL="223838" lvl="1" indent="-223838">
              <a:spcBef>
                <a:spcPts val="1800"/>
              </a:spcBef>
            </a:pPr>
            <a:r>
              <a:rPr lang="en-IE" sz="5000" dirty="0"/>
              <a:t>The investigation was initiated on foot of a complaint received by the hotel regarding cash handling at the bar. The data subject was not the subject of the investigation, she was not made aware of the investigation nor was she informed of the covert CCTV recordings. </a:t>
            </a:r>
          </a:p>
          <a:p>
            <a:pPr marL="223838" lvl="1" indent="-223838">
              <a:spcBef>
                <a:spcPts val="1800"/>
              </a:spcBef>
            </a:pPr>
            <a:r>
              <a:rPr lang="en-IE" sz="5000" dirty="0"/>
              <a:t>At the meeting, the data subject was confronted with a series of questions and was asked to explain some of her actions which had been recorded by the covert cameras. </a:t>
            </a:r>
          </a:p>
          <a:p>
            <a:pPr marL="223838" lvl="1" indent="-223838">
              <a:spcBef>
                <a:spcPts val="1800"/>
              </a:spcBef>
            </a:pPr>
            <a:r>
              <a:rPr lang="en-IE" sz="5000" dirty="0"/>
              <a:t>Later in 2005, she was dismissed from her employment with the hotel. Evidence taken from the covert CCTV recordings was used in the decision to terminate the data subject's employment.</a:t>
            </a:r>
          </a:p>
        </p:txBody>
      </p:sp>
      <p:sp>
        <p:nvSpPr>
          <p:cNvPr id="4" name="Footer Placeholder 3">
            <a:extLst>
              <a:ext uri="{FF2B5EF4-FFF2-40B4-BE49-F238E27FC236}">
                <a16:creationId xmlns:a16="http://schemas.microsoft.com/office/drawing/2014/main" id="{A8B23B76-7813-4180-92D4-E4CF541E235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6FE7F121-5F98-4ED3-9F37-BAF61D30C950}"/>
              </a:ext>
            </a:extLst>
          </p:cNvPr>
          <p:cNvSpPr>
            <a:spLocks noGrp="1"/>
          </p:cNvSpPr>
          <p:nvPr>
            <p:ph type="sldNum" sz="quarter" idx="12"/>
          </p:nvPr>
        </p:nvSpPr>
        <p:spPr/>
        <p:txBody>
          <a:bodyPr/>
          <a:lstStyle/>
          <a:p>
            <a:fld id="{2A013F82-EE5E-44EE-A61D-E31C6657F26F}" type="slidenum">
              <a:rPr lang="en-IE" smtClean="0"/>
              <a:t>17</a:t>
            </a:fld>
            <a:endParaRPr lang="en-IE"/>
          </a:p>
        </p:txBody>
      </p:sp>
    </p:spTree>
    <p:extLst>
      <p:ext uri="{BB962C8B-B14F-4D97-AF65-F5344CB8AC3E}">
        <p14:creationId xmlns:p14="http://schemas.microsoft.com/office/powerpoint/2010/main" val="300951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90719-8591-4FBE-A452-0DCFD0414433}"/>
              </a:ext>
            </a:extLst>
          </p:cNvPr>
          <p:cNvSpPr>
            <a:spLocks noGrp="1"/>
          </p:cNvSpPr>
          <p:nvPr>
            <p:ph idx="1"/>
          </p:nvPr>
        </p:nvSpPr>
        <p:spPr>
          <a:xfrm>
            <a:off x="1522413" y="1904999"/>
            <a:ext cx="9134391" cy="4495801"/>
          </a:xfrm>
        </p:spPr>
        <p:txBody>
          <a:bodyPr>
            <a:normAutofit fontScale="92500"/>
          </a:bodyPr>
          <a:lstStyle/>
          <a:p>
            <a:pPr marL="223838" lvl="1" indent="-223838">
              <a:spcBef>
                <a:spcPts val="1800"/>
              </a:spcBef>
            </a:pPr>
            <a:r>
              <a:rPr lang="en-IE" sz="2800" b="1" dirty="0"/>
              <a:t>Decision:</a:t>
            </a:r>
          </a:p>
          <a:p>
            <a:pPr marL="223838" lvl="1" indent="-223838">
              <a:spcBef>
                <a:spcPts val="1800"/>
              </a:spcBef>
            </a:pPr>
            <a:r>
              <a:rPr lang="en-IE" sz="2200" dirty="0"/>
              <a:t>The data protection rights of the data subject had been breached.</a:t>
            </a:r>
          </a:p>
          <a:p>
            <a:pPr marL="223838" lvl="1" indent="-223838">
              <a:spcBef>
                <a:spcPts val="1800"/>
              </a:spcBef>
            </a:pPr>
            <a:r>
              <a:rPr lang="en-IE" sz="2200" dirty="0"/>
              <a:t>Covert CCTV cameras had been installed to investigate specific incidents. The data subject was not the subject matter of this investigation. </a:t>
            </a:r>
          </a:p>
          <a:p>
            <a:pPr marL="223838" lvl="1" indent="-223838">
              <a:spcBef>
                <a:spcPts val="1800"/>
              </a:spcBef>
            </a:pPr>
            <a:r>
              <a:rPr lang="en-IE" sz="2200" dirty="0"/>
              <a:t>The personal data of the persons captured on the footage was obtained for one purpose - the investigation of specific incidents in the hotel. In the case of this data subject, her personal data was further processed in a manner incompatible with the original purpose. </a:t>
            </a:r>
          </a:p>
          <a:p>
            <a:pPr marL="223838" lvl="1" indent="-223838">
              <a:spcBef>
                <a:spcPts val="1800"/>
              </a:spcBef>
            </a:pPr>
            <a:r>
              <a:rPr lang="en-IE" sz="2200" dirty="0"/>
              <a:t>Furthermore, the data subject's personal data was not processed in accordance with the requirements of 'fair processing' as she had not been informed by the data controller, at the time when the data controller first processed her data, of the purpose for which it intended to process her personal data.</a:t>
            </a:r>
          </a:p>
          <a:p>
            <a:pPr marL="696912" lvl="1" indent="-457200">
              <a:buFont typeface="+mj-lt"/>
              <a:buAutoNum type="alphaLcParenR" startAt="5"/>
            </a:pPr>
            <a:endParaRPr lang="en-IE" sz="2400" dirty="0"/>
          </a:p>
          <a:p>
            <a:pPr marL="239712" lvl="1" indent="0">
              <a:buNone/>
            </a:pPr>
            <a:endParaRPr lang="en-IE" sz="1500" dirty="0"/>
          </a:p>
        </p:txBody>
      </p:sp>
      <p:sp>
        <p:nvSpPr>
          <p:cNvPr id="4" name="Footer Placeholder 3">
            <a:extLst>
              <a:ext uri="{FF2B5EF4-FFF2-40B4-BE49-F238E27FC236}">
                <a16:creationId xmlns:a16="http://schemas.microsoft.com/office/drawing/2014/main" id="{A8B23B76-7813-4180-92D4-E4CF541E235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6FE7F121-5F98-4ED3-9F37-BAF61D30C950}"/>
              </a:ext>
            </a:extLst>
          </p:cNvPr>
          <p:cNvSpPr>
            <a:spLocks noGrp="1"/>
          </p:cNvSpPr>
          <p:nvPr>
            <p:ph type="sldNum" sz="quarter" idx="12"/>
          </p:nvPr>
        </p:nvSpPr>
        <p:spPr/>
        <p:txBody>
          <a:bodyPr/>
          <a:lstStyle/>
          <a:p>
            <a:fld id="{2A013F82-EE5E-44EE-A61D-E31C6657F26F}" type="slidenum">
              <a:rPr lang="en-IE" smtClean="0"/>
              <a:t>18</a:t>
            </a:fld>
            <a:endParaRPr lang="en-IE"/>
          </a:p>
        </p:txBody>
      </p:sp>
    </p:spTree>
    <p:extLst>
      <p:ext uri="{BB962C8B-B14F-4D97-AF65-F5344CB8AC3E}">
        <p14:creationId xmlns:p14="http://schemas.microsoft.com/office/powerpoint/2010/main" val="350446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533F-C567-44B4-8E8E-CEC65195493A}"/>
              </a:ext>
            </a:extLst>
          </p:cNvPr>
          <p:cNvSpPr>
            <a:spLocks noGrp="1"/>
          </p:cNvSpPr>
          <p:nvPr>
            <p:ph type="title"/>
          </p:nvPr>
        </p:nvSpPr>
        <p:spPr/>
        <p:txBody>
          <a:bodyPr/>
          <a:lstStyle/>
          <a:p>
            <a:r>
              <a:rPr lang="en-IE" i="1" dirty="0"/>
              <a:t>b) Purpose limitation principle</a:t>
            </a:r>
          </a:p>
        </p:txBody>
      </p:sp>
      <p:sp>
        <p:nvSpPr>
          <p:cNvPr id="3" name="Content Placeholder 2">
            <a:extLst>
              <a:ext uri="{FF2B5EF4-FFF2-40B4-BE49-F238E27FC236}">
                <a16:creationId xmlns:a16="http://schemas.microsoft.com/office/drawing/2014/main" id="{4EA081C7-6F32-46C6-A686-D6556EB1B5F5}"/>
              </a:ext>
            </a:extLst>
          </p:cNvPr>
          <p:cNvSpPr>
            <a:spLocks noGrp="1"/>
          </p:cNvSpPr>
          <p:nvPr>
            <p:ph idx="1"/>
          </p:nvPr>
        </p:nvSpPr>
        <p:spPr>
          <a:xfrm>
            <a:off x="1522413" y="1904999"/>
            <a:ext cx="9134391" cy="4495801"/>
          </a:xfrm>
        </p:spPr>
        <p:txBody>
          <a:bodyPr>
            <a:normAutofit/>
          </a:bodyPr>
          <a:lstStyle/>
          <a:p>
            <a:endParaRPr lang="en-IE" sz="1000" dirty="0"/>
          </a:p>
          <a:p>
            <a:r>
              <a:rPr lang="en-IE" sz="2600" dirty="0"/>
              <a:t>Personal data must be collected for specified, explicit and legitimate purposes and not further processed in a manner that is incompatible with those purposes… (‘purpose limitation’);</a:t>
            </a:r>
          </a:p>
        </p:txBody>
      </p:sp>
      <p:sp>
        <p:nvSpPr>
          <p:cNvPr id="4" name="Footer Placeholder 3">
            <a:extLst>
              <a:ext uri="{FF2B5EF4-FFF2-40B4-BE49-F238E27FC236}">
                <a16:creationId xmlns:a16="http://schemas.microsoft.com/office/drawing/2014/main" id="{EFC1CB04-5037-4526-8D6E-D78D6262CC1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26621CBE-FCAA-4420-A970-6F637D6806B8}"/>
              </a:ext>
            </a:extLst>
          </p:cNvPr>
          <p:cNvSpPr>
            <a:spLocks noGrp="1"/>
          </p:cNvSpPr>
          <p:nvPr>
            <p:ph type="sldNum" sz="quarter" idx="12"/>
          </p:nvPr>
        </p:nvSpPr>
        <p:spPr/>
        <p:txBody>
          <a:bodyPr/>
          <a:lstStyle/>
          <a:p>
            <a:fld id="{2A013F82-EE5E-44EE-A61D-E31C6657F26F}" type="slidenum">
              <a:rPr lang="en-IE" smtClean="0"/>
              <a:t>19</a:t>
            </a:fld>
            <a:endParaRPr lang="en-IE"/>
          </a:p>
        </p:txBody>
      </p:sp>
    </p:spTree>
    <p:extLst>
      <p:ext uri="{BB962C8B-B14F-4D97-AF65-F5344CB8AC3E}">
        <p14:creationId xmlns:p14="http://schemas.microsoft.com/office/powerpoint/2010/main" val="763509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A983-5B28-485A-87A5-6F0D9786EC5A}"/>
              </a:ext>
            </a:extLst>
          </p:cNvPr>
          <p:cNvSpPr>
            <a:spLocks noGrp="1"/>
          </p:cNvSpPr>
          <p:nvPr>
            <p:ph type="title"/>
          </p:nvPr>
        </p:nvSpPr>
        <p:spPr>
          <a:xfrm>
            <a:off x="1522413" y="381000"/>
            <a:ext cx="9144001" cy="1371600"/>
          </a:xfrm>
        </p:spPr>
        <p:txBody>
          <a:bodyPr/>
          <a:lstStyle/>
          <a:p>
            <a:pPr marL="571500" indent="-571500">
              <a:buClr>
                <a:schemeClr val="tx1"/>
              </a:buClr>
              <a:buFont typeface="Wingdings" panose="05000000000000000000" pitchFamily="2" charset="2"/>
              <a:buChar char="v"/>
            </a:pPr>
            <a:r>
              <a:rPr lang="en-IE" b="1" dirty="0"/>
              <a:t>OVERVIEW</a:t>
            </a:r>
          </a:p>
        </p:txBody>
      </p:sp>
      <p:sp>
        <p:nvSpPr>
          <p:cNvPr id="3" name="Content Placeholder 2">
            <a:extLst>
              <a:ext uri="{FF2B5EF4-FFF2-40B4-BE49-F238E27FC236}">
                <a16:creationId xmlns:a16="http://schemas.microsoft.com/office/drawing/2014/main" id="{871A6A0A-3C04-4E62-9E9B-AAD403543C00}"/>
              </a:ext>
            </a:extLst>
          </p:cNvPr>
          <p:cNvSpPr>
            <a:spLocks noGrp="1"/>
          </p:cNvSpPr>
          <p:nvPr>
            <p:ph idx="1"/>
          </p:nvPr>
        </p:nvSpPr>
        <p:spPr/>
        <p:txBody>
          <a:bodyPr>
            <a:normAutofit/>
          </a:bodyPr>
          <a:lstStyle/>
          <a:p>
            <a:endParaRPr lang="en-IE" dirty="0"/>
          </a:p>
          <a:p>
            <a:pPr marL="457200" indent="-457200">
              <a:buFont typeface="+mj-lt"/>
              <a:buAutoNum type="arabicPeriod"/>
            </a:pPr>
            <a:r>
              <a:rPr lang="en-IE" dirty="0"/>
              <a:t>General Data Protection Regulation</a:t>
            </a:r>
          </a:p>
          <a:p>
            <a:pPr marL="457200" indent="-457200">
              <a:buFont typeface="+mj-lt"/>
              <a:buAutoNum type="arabicPeriod"/>
            </a:pPr>
            <a:endParaRPr lang="en-IE" dirty="0">
              <a:solidFill>
                <a:schemeClr val="tx1">
                  <a:lumMod val="50000"/>
                </a:schemeClr>
              </a:solidFill>
            </a:endParaRPr>
          </a:p>
          <a:p>
            <a:pPr marL="457200" indent="-457200">
              <a:buFont typeface="+mj-lt"/>
              <a:buAutoNum type="arabicPeriod"/>
            </a:pPr>
            <a:r>
              <a:rPr lang="en-IE" dirty="0">
                <a:solidFill>
                  <a:schemeClr val="tx1">
                    <a:lumMod val="50000"/>
                  </a:schemeClr>
                </a:solidFill>
              </a:rPr>
              <a:t>Other provisions</a:t>
            </a:r>
          </a:p>
          <a:p>
            <a:endParaRPr lang="en-IE" dirty="0"/>
          </a:p>
        </p:txBody>
      </p:sp>
      <p:sp>
        <p:nvSpPr>
          <p:cNvPr id="4" name="Slide Number Placeholder 3">
            <a:extLst>
              <a:ext uri="{FF2B5EF4-FFF2-40B4-BE49-F238E27FC236}">
                <a16:creationId xmlns:a16="http://schemas.microsoft.com/office/drawing/2014/main" id="{C8B27921-A634-4ECF-B819-2BE1C8CF980D}"/>
              </a:ext>
            </a:extLst>
          </p:cNvPr>
          <p:cNvSpPr>
            <a:spLocks noGrp="1"/>
          </p:cNvSpPr>
          <p:nvPr>
            <p:ph type="sldNum" sz="quarter" idx="12"/>
          </p:nvPr>
        </p:nvSpPr>
        <p:spPr/>
        <p:txBody>
          <a:bodyPr/>
          <a:lstStyle/>
          <a:p>
            <a:fld id="{2A013F82-EE5E-44EE-A61D-E31C6657F26F}" type="slidenum">
              <a:rPr lang="en-IE" smtClean="0"/>
              <a:t>2</a:t>
            </a:fld>
            <a:endParaRPr lang="en-IE"/>
          </a:p>
        </p:txBody>
      </p:sp>
      <p:sp>
        <p:nvSpPr>
          <p:cNvPr id="5" name="Footer Placeholder 4">
            <a:extLst>
              <a:ext uri="{FF2B5EF4-FFF2-40B4-BE49-F238E27FC236}">
                <a16:creationId xmlns:a16="http://schemas.microsoft.com/office/drawing/2014/main" id="{977AA37B-7EC3-420C-AC86-ED94C14CBD65}"/>
              </a:ext>
            </a:extLst>
          </p:cNvPr>
          <p:cNvSpPr>
            <a:spLocks noGrp="1"/>
          </p:cNvSpPr>
          <p:nvPr>
            <p:ph type="ftr" sz="quarter" idx="11"/>
          </p:nvPr>
        </p:nvSpPr>
        <p:spPr/>
        <p:txBody>
          <a:bodyPr/>
          <a:lstStyle/>
          <a:p>
            <a:r>
              <a:rPr lang="en-IE"/>
              <a:t>(c) Tara Murphy BL</a:t>
            </a:r>
            <a:endParaRPr lang="en-IE" dirty="0"/>
          </a:p>
        </p:txBody>
      </p:sp>
    </p:spTree>
    <p:extLst>
      <p:ext uri="{BB962C8B-B14F-4D97-AF65-F5344CB8AC3E}">
        <p14:creationId xmlns:p14="http://schemas.microsoft.com/office/powerpoint/2010/main" val="43892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90719-8591-4FBE-A452-0DCFD0414433}"/>
              </a:ext>
            </a:extLst>
          </p:cNvPr>
          <p:cNvSpPr>
            <a:spLocks noGrp="1"/>
          </p:cNvSpPr>
          <p:nvPr>
            <p:ph idx="1"/>
          </p:nvPr>
        </p:nvSpPr>
        <p:spPr>
          <a:xfrm>
            <a:off x="1522413" y="1556793"/>
            <a:ext cx="9134391" cy="4844008"/>
          </a:xfrm>
        </p:spPr>
        <p:txBody>
          <a:bodyPr>
            <a:normAutofit/>
          </a:bodyPr>
          <a:lstStyle/>
          <a:p>
            <a:pPr marL="223838" lvl="1" indent="-223838">
              <a:spcBef>
                <a:spcPts val="1800"/>
              </a:spcBef>
            </a:pPr>
            <a:r>
              <a:rPr lang="en-IE" sz="2400" b="1" dirty="0"/>
              <a:t>DPC Case Study 6/2015:</a:t>
            </a:r>
          </a:p>
          <a:p>
            <a:pPr marL="223838" lvl="1" indent="-223838">
              <a:spcBef>
                <a:spcPts val="1800"/>
              </a:spcBef>
            </a:pPr>
            <a:r>
              <a:rPr lang="en-IE" dirty="0"/>
              <a:t>The data subject was an employee of a state body.</a:t>
            </a:r>
          </a:p>
          <a:p>
            <a:pPr marL="223838" lvl="1" indent="-223838">
              <a:spcBef>
                <a:spcPts val="1800"/>
              </a:spcBef>
            </a:pPr>
            <a:r>
              <a:rPr lang="en-IE" dirty="0"/>
              <a:t>During a meeting, the data subject was advised that his manager had requested access to data from his security swipe card in order to compare it with his manually completed time sheets. </a:t>
            </a:r>
          </a:p>
          <a:p>
            <a:pPr marL="223838" lvl="1" indent="-223838">
              <a:spcBef>
                <a:spcPts val="1800"/>
              </a:spcBef>
            </a:pPr>
            <a:r>
              <a:rPr lang="en-IE" dirty="0"/>
              <a:t>The data subject explained that this had been carried out without any prior consultation with him or his line manager. </a:t>
            </a:r>
          </a:p>
          <a:p>
            <a:pPr marL="223838" lvl="1" indent="-223838">
              <a:spcBef>
                <a:spcPts val="1800"/>
              </a:spcBef>
            </a:pPr>
            <a:r>
              <a:rPr lang="en-IE" dirty="0"/>
              <a:t>By way of background, the data subject informed the DPC that the security swipe cards used by the employees were for accessing the building and secured areas only, and were not used as a time management/attendance system.</a:t>
            </a:r>
          </a:p>
        </p:txBody>
      </p:sp>
      <p:sp>
        <p:nvSpPr>
          <p:cNvPr id="4" name="Footer Placeholder 3">
            <a:extLst>
              <a:ext uri="{FF2B5EF4-FFF2-40B4-BE49-F238E27FC236}">
                <a16:creationId xmlns:a16="http://schemas.microsoft.com/office/drawing/2014/main" id="{A8B23B76-7813-4180-92D4-E4CF541E235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6FE7F121-5F98-4ED3-9F37-BAF61D30C950}"/>
              </a:ext>
            </a:extLst>
          </p:cNvPr>
          <p:cNvSpPr>
            <a:spLocks noGrp="1"/>
          </p:cNvSpPr>
          <p:nvPr>
            <p:ph type="sldNum" sz="quarter" idx="12"/>
          </p:nvPr>
        </p:nvSpPr>
        <p:spPr/>
        <p:txBody>
          <a:bodyPr/>
          <a:lstStyle/>
          <a:p>
            <a:fld id="{2A013F82-EE5E-44EE-A61D-E31C6657F26F}" type="slidenum">
              <a:rPr lang="en-IE" smtClean="0"/>
              <a:t>20</a:t>
            </a:fld>
            <a:endParaRPr lang="en-IE"/>
          </a:p>
        </p:txBody>
      </p:sp>
    </p:spTree>
    <p:extLst>
      <p:ext uri="{BB962C8B-B14F-4D97-AF65-F5344CB8AC3E}">
        <p14:creationId xmlns:p14="http://schemas.microsoft.com/office/powerpoint/2010/main" val="355459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90719-8591-4FBE-A452-0DCFD0414433}"/>
              </a:ext>
            </a:extLst>
          </p:cNvPr>
          <p:cNvSpPr>
            <a:spLocks noGrp="1"/>
          </p:cNvSpPr>
          <p:nvPr>
            <p:ph idx="1"/>
          </p:nvPr>
        </p:nvSpPr>
        <p:spPr>
          <a:xfrm>
            <a:off x="1522413" y="1904999"/>
            <a:ext cx="9134391" cy="4495801"/>
          </a:xfrm>
        </p:spPr>
        <p:txBody>
          <a:bodyPr>
            <a:normAutofit/>
          </a:bodyPr>
          <a:lstStyle/>
          <a:p>
            <a:pPr marL="223838" lvl="1" indent="-223838">
              <a:spcBef>
                <a:spcPts val="1800"/>
              </a:spcBef>
            </a:pPr>
            <a:r>
              <a:rPr lang="en-IE" sz="2800" b="1" dirty="0"/>
              <a:t>Decision:</a:t>
            </a:r>
          </a:p>
          <a:p>
            <a:pPr marL="223838" lvl="1" indent="-223838">
              <a:spcBef>
                <a:spcPts val="1800"/>
              </a:spcBef>
            </a:pPr>
            <a:r>
              <a:rPr lang="en-IE" sz="2200" dirty="0"/>
              <a:t>The data protection rights of the data subject had been breached. </a:t>
            </a:r>
          </a:p>
          <a:p>
            <a:pPr marL="223838" lvl="1" indent="-223838">
              <a:spcBef>
                <a:spcPts val="1800"/>
              </a:spcBef>
            </a:pPr>
            <a:r>
              <a:rPr lang="en-IE" sz="2200" dirty="0"/>
              <a:t>The data subject’s data had been further processed in a manner incompatible with the purpose for which it was obtained.</a:t>
            </a:r>
          </a:p>
          <a:p>
            <a:pPr marL="696912" lvl="1" indent="-457200">
              <a:buFont typeface="+mj-lt"/>
              <a:buAutoNum type="alphaLcParenR" startAt="5"/>
            </a:pPr>
            <a:endParaRPr lang="en-IE" sz="2400" dirty="0"/>
          </a:p>
          <a:p>
            <a:pPr marL="239712" lvl="1" indent="0">
              <a:buNone/>
            </a:pPr>
            <a:endParaRPr lang="en-IE" sz="1500" dirty="0"/>
          </a:p>
        </p:txBody>
      </p:sp>
      <p:sp>
        <p:nvSpPr>
          <p:cNvPr id="4" name="Footer Placeholder 3">
            <a:extLst>
              <a:ext uri="{FF2B5EF4-FFF2-40B4-BE49-F238E27FC236}">
                <a16:creationId xmlns:a16="http://schemas.microsoft.com/office/drawing/2014/main" id="{A8B23B76-7813-4180-92D4-E4CF541E235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6FE7F121-5F98-4ED3-9F37-BAF61D30C950}"/>
              </a:ext>
            </a:extLst>
          </p:cNvPr>
          <p:cNvSpPr>
            <a:spLocks noGrp="1"/>
          </p:cNvSpPr>
          <p:nvPr>
            <p:ph type="sldNum" sz="quarter" idx="12"/>
          </p:nvPr>
        </p:nvSpPr>
        <p:spPr/>
        <p:txBody>
          <a:bodyPr/>
          <a:lstStyle/>
          <a:p>
            <a:fld id="{2A013F82-EE5E-44EE-A61D-E31C6657F26F}" type="slidenum">
              <a:rPr lang="en-IE" smtClean="0"/>
              <a:t>21</a:t>
            </a:fld>
            <a:endParaRPr lang="en-IE"/>
          </a:p>
        </p:txBody>
      </p:sp>
    </p:spTree>
    <p:extLst>
      <p:ext uri="{BB962C8B-B14F-4D97-AF65-F5344CB8AC3E}">
        <p14:creationId xmlns:p14="http://schemas.microsoft.com/office/powerpoint/2010/main" val="420912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533F-C567-44B4-8E8E-CEC65195493A}"/>
              </a:ext>
            </a:extLst>
          </p:cNvPr>
          <p:cNvSpPr>
            <a:spLocks noGrp="1"/>
          </p:cNvSpPr>
          <p:nvPr>
            <p:ph type="title"/>
          </p:nvPr>
        </p:nvSpPr>
        <p:spPr/>
        <p:txBody>
          <a:bodyPr/>
          <a:lstStyle/>
          <a:p>
            <a:r>
              <a:rPr lang="en-IE" i="1" dirty="0"/>
              <a:t>c) Data minimisation principle</a:t>
            </a:r>
          </a:p>
        </p:txBody>
      </p:sp>
      <p:sp>
        <p:nvSpPr>
          <p:cNvPr id="3" name="Content Placeholder 2">
            <a:extLst>
              <a:ext uri="{FF2B5EF4-FFF2-40B4-BE49-F238E27FC236}">
                <a16:creationId xmlns:a16="http://schemas.microsoft.com/office/drawing/2014/main" id="{4EA081C7-6F32-46C6-A686-D6556EB1B5F5}"/>
              </a:ext>
            </a:extLst>
          </p:cNvPr>
          <p:cNvSpPr>
            <a:spLocks noGrp="1"/>
          </p:cNvSpPr>
          <p:nvPr>
            <p:ph idx="1"/>
          </p:nvPr>
        </p:nvSpPr>
        <p:spPr>
          <a:xfrm>
            <a:off x="1522413" y="1904999"/>
            <a:ext cx="9134391" cy="4495801"/>
          </a:xfrm>
        </p:spPr>
        <p:txBody>
          <a:bodyPr>
            <a:normAutofit/>
          </a:bodyPr>
          <a:lstStyle/>
          <a:p>
            <a:endParaRPr lang="en-IE" sz="1000" dirty="0"/>
          </a:p>
          <a:p>
            <a:r>
              <a:rPr lang="en-IE" sz="2600" dirty="0"/>
              <a:t>Personal data must be adequate, relevant and limited to what is necessary in relation to the purposes for which they are processed (‘data minimisation’);</a:t>
            </a:r>
          </a:p>
        </p:txBody>
      </p:sp>
      <p:sp>
        <p:nvSpPr>
          <p:cNvPr id="4" name="Footer Placeholder 3">
            <a:extLst>
              <a:ext uri="{FF2B5EF4-FFF2-40B4-BE49-F238E27FC236}">
                <a16:creationId xmlns:a16="http://schemas.microsoft.com/office/drawing/2014/main" id="{EFC1CB04-5037-4526-8D6E-D78D6262CC1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26621CBE-FCAA-4420-A970-6F637D6806B8}"/>
              </a:ext>
            </a:extLst>
          </p:cNvPr>
          <p:cNvSpPr>
            <a:spLocks noGrp="1"/>
          </p:cNvSpPr>
          <p:nvPr>
            <p:ph type="sldNum" sz="quarter" idx="12"/>
          </p:nvPr>
        </p:nvSpPr>
        <p:spPr/>
        <p:txBody>
          <a:bodyPr/>
          <a:lstStyle/>
          <a:p>
            <a:fld id="{2A013F82-EE5E-44EE-A61D-E31C6657F26F}" type="slidenum">
              <a:rPr lang="en-IE" smtClean="0"/>
              <a:t>22</a:t>
            </a:fld>
            <a:endParaRPr lang="en-IE"/>
          </a:p>
        </p:txBody>
      </p:sp>
    </p:spTree>
    <p:extLst>
      <p:ext uri="{BB962C8B-B14F-4D97-AF65-F5344CB8AC3E}">
        <p14:creationId xmlns:p14="http://schemas.microsoft.com/office/powerpoint/2010/main" val="252932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90719-8591-4FBE-A452-0DCFD0414433}"/>
              </a:ext>
            </a:extLst>
          </p:cNvPr>
          <p:cNvSpPr>
            <a:spLocks noGrp="1"/>
          </p:cNvSpPr>
          <p:nvPr>
            <p:ph idx="1"/>
          </p:nvPr>
        </p:nvSpPr>
        <p:spPr>
          <a:xfrm>
            <a:off x="1522413" y="1556793"/>
            <a:ext cx="9134391" cy="4844008"/>
          </a:xfrm>
        </p:spPr>
        <p:txBody>
          <a:bodyPr>
            <a:normAutofit fontScale="92500" lnSpcReduction="20000"/>
          </a:bodyPr>
          <a:lstStyle/>
          <a:p>
            <a:pPr marL="223838" lvl="1" indent="-223838">
              <a:spcBef>
                <a:spcPts val="1800"/>
              </a:spcBef>
            </a:pPr>
            <a:r>
              <a:rPr lang="en-IE" sz="2600" b="1" dirty="0"/>
              <a:t>DPC Case Study 5/2014:</a:t>
            </a:r>
          </a:p>
          <a:p>
            <a:pPr marL="223838" lvl="1" indent="-223838">
              <a:spcBef>
                <a:spcPts val="1800"/>
              </a:spcBef>
            </a:pPr>
            <a:r>
              <a:rPr lang="en-IE" sz="2200" dirty="0"/>
              <a:t>The data subject, a prospective tenant, complained about the collection of bank details, PPS numbers and copies of utility bills by a letting agency when applying to rent a property. </a:t>
            </a:r>
          </a:p>
          <a:p>
            <a:pPr marL="223838" lvl="1" indent="-223838">
              <a:spcBef>
                <a:spcPts val="1800"/>
              </a:spcBef>
            </a:pPr>
            <a:r>
              <a:rPr lang="en-IE" sz="2200" dirty="0"/>
              <a:t>The data subject stated that this information was in addition to the usual material, such as previous landlord’s reference, which one would expect to submit at application stage. </a:t>
            </a:r>
          </a:p>
          <a:p>
            <a:pPr marL="223838" lvl="1" indent="-223838">
              <a:spcBef>
                <a:spcPts val="1800"/>
              </a:spcBef>
            </a:pPr>
            <a:r>
              <a:rPr lang="en-IE" sz="2200" dirty="0"/>
              <a:t>She stated that she believed that if she did not supply all of the sought data up-front, her application would not be seriously considered by the letting agency. </a:t>
            </a:r>
          </a:p>
          <a:p>
            <a:pPr marL="223838" lvl="1" indent="-223838">
              <a:spcBef>
                <a:spcPts val="1800"/>
              </a:spcBef>
            </a:pPr>
            <a:r>
              <a:rPr lang="en-IE" sz="2200" dirty="0"/>
              <a:t>She said that the practice of collecting such a broad range of personal data forces prospective tenants who are desperate to rent a property to submit this personal information at application stage even though they do not know if their application will be successful. </a:t>
            </a:r>
          </a:p>
          <a:p>
            <a:pPr marL="223838" lvl="1" indent="-223838">
              <a:spcBef>
                <a:spcPts val="1800"/>
              </a:spcBef>
            </a:pPr>
            <a:r>
              <a:rPr lang="en-IE" sz="2200" dirty="0"/>
              <a:t>She pointed out that the majority of applications are unsuccessful given the high demand for a limited supply of available rental properties in the Dublin area.</a:t>
            </a:r>
          </a:p>
        </p:txBody>
      </p:sp>
      <p:sp>
        <p:nvSpPr>
          <p:cNvPr id="4" name="Footer Placeholder 3">
            <a:extLst>
              <a:ext uri="{FF2B5EF4-FFF2-40B4-BE49-F238E27FC236}">
                <a16:creationId xmlns:a16="http://schemas.microsoft.com/office/drawing/2014/main" id="{A8B23B76-7813-4180-92D4-E4CF541E235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6FE7F121-5F98-4ED3-9F37-BAF61D30C950}"/>
              </a:ext>
            </a:extLst>
          </p:cNvPr>
          <p:cNvSpPr>
            <a:spLocks noGrp="1"/>
          </p:cNvSpPr>
          <p:nvPr>
            <p:ph type="sldNum" sz="quarter" idx="12"/>
          </p:nvPr>
        </p:nvSpPr>
        <p:spPr/>
        <p:txBody>
          <a:bodyPr/>
          <a:lstStyle/>
          <a:p>
            <a:fld id="{2A013F82-EE5E-44EE-A61D-E31C6657F26F}" type="slidenum">
              <a:rPr lang="en-IE" smtClean="0"/>
              <a:t>23</a:t>
            </a:fld>
            <a:endParaRPr lang="en-IE"/>
          </a:p>
        </p:txBody>
      </p:sp>
    </p:spTree>
    <p:extLst>
      <p:ext uri="{BB962C8B-B14F-4D97-AF65-F5344CB8AC3E}">
        <p14:creationId xmlns:p14="http://schemas.microsoft.com/office/powerpoint/2010/main" val="419396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90719-8591-4FBE-A452-0DCFD0414433}"/>
              </a:ext>
            </a:extLst>
          </p:cNvPr>
          <p:cNvSpPr>
            <a:spLocks noGrp="1"/>
          </p:cNvSpPr>
          <p:nvPr>
            <p:ph idx="1"/>
          </p:nvPr>
        </p:nvSpPr>
        <p:spPr>
          <a:xfrm>
            <a:off x="1522413" y="1904999"/>
            <a:ext cx="9134391" cy="4495801"/>
          </a:xfrm>
        </p:spPr>
        <p:txBody>
          <a:bodyPr>
            <a:normAutofit fontScale="85000" lnSpcReduction="20000"/>
          </a:bodyPr>
          <a:lstStyle/>
          <a:p>
            <a:pPr marL="223838" lvl="1" indent="-223838">
              <a:spcBef>
                <a:spcPts val="1800"/>
              </a:spcBef>
            </a:pPr>
            <a:r>
              <a:rPr lang="en-IE" sz="2800" b="1" dirty="0"/>
              <a:t>Decision:</a:t>
            </a:r>
          </a:p>
          <a:p>
            <a:pPr marL="223838" lvl="1" indent="-223838">
              <a:spcBef>
                <a:spcPts val="1800"/>
              </a:spcBef>
            </a:pPr>
            <a:r>
              <a:rPr lang="en-IE" sz="2400" dirty="0"/>
              <a:t>The data protection rights of the data subject had been breached. </a:t>
            </a:r>
          </a:p>
          <a:p>
            <a:pPr marL="223838" lvl="1" indent="-223838">
              <a:spcBef>
                <a:spcPts val="1800"/>
              </a:spcBef>
            </a:pPr>
            <a:r>
              <a:rPr lang="en-IE" sz="2400" dirty="0"/>
              <a:t>This case study is a classic example of the temptation of some data controllers to collect a whole range of personal data in case they might need it in the future. </a:t>
            </a:r>
          </a:p>
          <a:p>
            <a:pPr marL="223838" lvl="1" indent="-223838">
              <a:spcBef>
                <a:spcPts val="1800"/>
              </a:spcBef>
            </a:pPr>
            <a:r>
              <a:rPr lang="en-IE" sz="2400" dirty="0"/>
              <a:t>The letting agency collected a significant amount of personal data from every applicant who expressed an interest in renting a property even though, at the end of the process, only one applicant could be accepted as the new tenant and it was only in the case of that successful applicant that the full range of personal data was required. </a:t>
            </a:r>
          </a:p>
          <a:p>
            <a:pPr marL="223838" lvl="1" indent="-223838">
              <a:spcBef>
                <a:spcPts val="1800"/>
              </a:spcBef>
            </a:pPr>
            <a:r>
              <a:rPr lang="en-IE" sz="2400" dirty="0"/>
              <a:t>There is an obligation on data controllers to ensure that personal data which they process is adequate, relevant and not excessive in relation to the purpose or purposes for which it is collected or are further processed.</a:t>
            </a:r>
          </a:p>
          <a:p>
            <a:pPr marL="223838" lvl="1" indent="-223838">
              <a:spcBef>
                <a:spcPts val="1800"/>
              </a:spcBef>
            </a:pPr>
            <a:r>
              <a:rPr lang="en-IE" sz="2400" dirty="0"/>
              <a:t>Data controllers must be mindful of this requirement and abide by it despite the temptation for convenience or other reasons to embark on an unnecessary broad data collection exercise.</a:t>
            </a:r>
          </a:p>
          <a:p>
            <a:pPr marL="239712" lvl="1" indent="0">
              <a:buNone/>
            </a:pPr>
            <a:endParaRPr lang="en-IE" sz="1500" dirty="0"/>
          </a:p>
        </p:txBody>
      </p:sp>
      <p:sp>
        <p:nvSpPr>
          <p:cNvPr id="4" name="Footer Placeholder 3">
            <a:extLst>
              <a:ext uri="{FF2B5EF4-FFF2-40B4-BE49-F238E27FC236}">
                <a16:creationId xmlns:a16="http://schemas.microsoft.com/office/drawing/2014/main" id="{A8B23B76-7813-4180-92D4-E4CF541E235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6FE7F121-5F98-4ED3-9F37-BAF61D30C950}"/>
              </a:ext>
            </a:extLst>
          </p:cNvPr>
          <p:cNvSpPr>
            <a:spLocks noGrp="1"/>
          </p:cNvSpPr>
          <p:nvPr>
            <p:ph type="sldNum" sz="quarter" idx="12"/>
          </p:nvPr>
        </p:nvSpPr>
        <p:spPr/>
        <p:txBody>
          <a:bodyPr/>
          <a:lstStyle/>
          <a:p>
            <a:fld id="{2A013F82-EE5E-44EE-A61D-E31C6657F26F}" type="slidenum">
              <a:rPr lang="en-IE" smtClean="0"/>
              <a:t>24</a:t>
            </a:fld>
            <a:endParaRPr lang="en-IE"/>
          </a:p>
        </p:txBody>
      </p:sp>
    </p:spTree>
    <p:extLst>
      <p:ext uri="{BB962C8B-B14F-4D97-AF65-F5344CB8AC3E}">
        <p14:creationId xmlns:p14="http://schemas.microsoft.com/office/powerpoint/2010/main" val="187284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533F-C567-44B4-8E8E-CEC65195493A}"/>
              </a:ext>
            </a:extLst>
          </p:cNvPr>
          <p:cNvSpPr>
            <a:spLocks noGrp="1"/>
          </p:cNvSpPr>
          <p:nvPr>
            <p:ph type="title"/>
          </p:nvPr>
        </p:nvSpPr>
        <p:spPr/>
        <p:txBody>
          <a:bodyPr/>
          <a:lstStyle/>
          <a:p>
            <a:r>
              <a:rPr lang="en-IE" i="1" dirty="0"/>
              <a:t>d) Accuracy principle</a:t>
            </a:r>
          </a:p>
        </p:txBody>
      </p:sp>
      <p:sp>
        <p:nvSpPr>
          <p:cNvPr id="3" name="Content Placeholder 2">
            <a:extLst>
              <a:ext uri="{FF2B5EF4-FFF2-40B4-BE49-F238E27FC236}">
                <a16:creationId xmlns:a16="http://schemas.microsoft.com/office/drawing/2014/main" id="{4EA081C7-6F32-46C6-A686-D6556EB1B5F5}"/>
              </a:ext>
            </a:extLst>
          </p:cNvPr>
          <p:cNvSpPr>
            <a:spLocks noGrp="1"/>
          </p:cNvSpPr>
          <p:nvPr>
            <p:ph idx="1"/>
          </p:nvPr>
        </p:nvSpPr>
        <p:spPr>
          <a:xfrm>
            <a:off x="1522413" y="1904999"/>
            <a:ext cx="9134391" cy="4495801"/>
          </a:xfrm>
        </p:spPr>
        <p:txBody>
          <a:bodyPr>
            <a:normAutofit/>
          </a:bodyPr>
          <a:lstStyle/>
          <a:p>
            <a:endParaRPr lang="en-IE" sz="1000" dirty="0"/>
          </a:p>
          <a:p>
            <a:r>
              <a:rPr lang="en-IE" sz="2600" dirty="0"/>
              <a:t>Personal data must be accurate and, where necessary, kept up to date … (‘accuracy’);</a:t>
            </a:r>
          </a:p>
        </p:txBody>
      </p:sp>
      <p:sp>
        <p:nvSpPr>
          <p:cNvPr id="4" name="Footer Placeholder 3">
            <a:extLst>
              <a:ext uri="{FF2B5EF4-FFF2-40B4-BE49-F238E27FC236}">
                <a16:creationId xmlns:a16="http://schemas.microsoft.com/office/drawing/2014/main" id="{EFC1CB04-5037-4526-8D6E-D78D6262CC1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26621CBE-FCAA-4420-A970-6F637D6806B8}"/>
              </a:ext>
            </a:extLst>
          </p:cNvPr>
          <p:cNvSpPr>
            <a:spLocks noGrp="1"/>
          </p:cNvSpPr>
          <p:nvPr>
            <p:ph type="sldNum" sz="quarter" idx="12"/>
          </p:nvPr>
        </p:nvSpPr>
        <p:spPr/>
        <p:txBody>
          <a:bodyPr/>
          <a:lstStyle/>
          <a:p>
            <a:fld id="{2A013F82-EE5E-44EE-A61D-E31C6657F26F}" type="slidenum">
              <a:rPr lang="en-IE" smtClean="0"/>
              <a:t>25</a:t>
            </a:fld>
            <a:endParaRPr lang="en-IE"/>
          </a:p>
        </p:txBody>
      </p:sp>
    </p:spTree>
    <p:extLst>
      <p:ext uri="{BB962C8B-B14F-4D97-AF65-F5344CB8AC3E}">
        <p14:creationId xmlns:p14="http://schemas.microsoft.com/office/powerpoint/2010/main" val="166214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90719-8591-4FBE-A452-0DCFD0414433}"/>
              </a:ext>
            </a:extLst>
          </p:cNvPr>
          <p:cNvSpPr>
            <a:spLocks noGrp="1"/>
          </p:cNvSpPr>
          <p:nvPr>
            <p:ph idx="1"/>
          </p:nvPr>
        </p:nvSpPr>
        <p:spPr>
          <a:xfrm>
            <a:off x="1522413" y="1556793"/>
            <a:ext cx="9134391" cy="4844008"/>
          </a:xfrm>
        </p:spPr>
        <p:txBody>
          <a:bodyPr>
            <a:normAutofit fontScale="92500" lnSpcReduction="10000"/>
          </a:bodyPr>
          <a:lstStyle/>
          <a:p>
            <a:pPr marL="223838" lvl="1" indent="-223838">
              <a:spcBef>
                <a:spcPts val="1800"/>
              </a:spcBef>
            </a:pPr>
            <a:r>
              <a:rPr lang="en-IE" sz="2600" b="1" dirty="0"/>
              <a:t>DPC Case Study 6/1999:</a:t>
            </a:r>
          </a:p>
          <a:p>
            <a:pPr marL="223838" lvl="1" indent="-223838">
              <a:spcBef>
                <a:spcPts val="1800"/>
              </a:spcBef>
            </a:pPr>
            <a:r>
              <a:rPr lang="en-IE" sz="2200" dirty="0"/>
              <a:t>The data subjects were refused a loan from two financial institutions. </a:t>
            </a:r>
          </a:p>
          <a:p>
            <a:pPr marL="223838" lvl="1" indent="-223838">
              <a:spcBef>
                <a:spcPts val="1800"/>
              </a:spcBef>
            </a:pPr>
            <a:r>
              <a:rPr lang="en-IE" sz="2200" dirty="0"/>
              <a:t>They made an access request to a credit bureau to see their credit records. The records indicated that they had in the past taken out three loans with a third financial institution ("Institution A"). </a:t>
            </a:r>
          </a:p>
          <a:p>
            <a:pPr marL="223838" lvl="1" indent="-223838">
              <a:spcBef>
                <a:spcPts val="1800"/>
              </a:spcBef>
            </a:pPr>
            <a:r>
              <a:rPr lang="en-IE" sz="2200" dirty="0"/>
              <a:t>While the two most recent loans were shown as having been paid off, the first loan (which had been taken out about six years previously) still appeared to be outstanding as it did not have a reference code to show that it had been paid. In fact, all three loans had been repaid on time.</a:t>
            </a:r>
          </a:p>
          <a:p>
            <a:pPr marL="223838" lvl="1" indent="-223838">
              <a:spcBef>
                <a:spcPts val="1800"/>
              </a:spcBef>
            </a:pPr>
            <a:r>
              <a:rPr lang="en-IE" sz="2200" dirty="0"/>
              <a:t>The data subjects took the matter up with Institution A, which had lodged the details with the credit bureau. </a:t>
            </a:r>
          </a:p>
          <a:p>
            <a:pPr marL="223838" lvl="1" indent="-223838">
              <a:spcBef>
                <a:spcPts val="1800"/>
              </a:spcBef>
            </a:pPr>
            <a:r>
              <a:rPr lang="en-IE" sz="2200" dirty="0"/>
              <a:t>On reviewing the details, the institution confirmed that the code, showing the first loan to have been completed, had been omitted by mistake from the record.</a:t>
            </a:r>
          </a:p>
          <a:p>
            <a:pPr marL="0" lvl="1" indent="0">
              <a:spcBef>
                <a:spcPts val="1800"/>
              </a:spcBef>
              <a:buNone/>
            </a:pPr>
            <a:endParaRPr lang="en-IE" sz="2200" dirty="0"/>
          </a:p>
        </p:txBody>
      </p:sp>
      <p:sp>
        <p:nvSpPr>
          <p:cNvPr id="4" name="Footer Placeholder 3">
            <a:extLst>
              <a:ext uri="{FF2B5EF4-FFF2-40B4-BE49-F238E27FC236}">
                <a16:creationId xmlns:a16="http://schemas.microsoft.com/office/drawing/2014/main" id="{A8B23B76-7813-4180-92D4-E4CF541E235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6FE7F121-5F98-4ED3-9F37-BAF61D30C950}"/>
              </a:ext>
            </a:extLst>
          </p:cNvPr>
          <p:cNvSpPr>
            <a:spLocks noGrp="1"/>
          </p:cNvSpPr>
          <p:nvPr>
            <p:ph type="sldNum" sz="quarter" idx="12"/>
          </p:nvPr>
        </p:nvSpPr>
        <p:spPr/>
        <p:txBody>
          <a:bodyPr/>
          <a:lstStyle/>
          <a:p>
            <a:fld id="{2A013F82-EE5E-44EE-A61D-E31C6657F26F}" type="slidenum">
              <a:rPr lang="en-IE" smtClean="0"/>
              <a:t>26</a:t>
            </a:fld>
            <a:endParaRPr lang="en-IE"/>
          </a:p>
        </p:txBody>
      </p:sp>
    </p:spTree>
    <p:extLst>
      <p:ext uri="{BB962C8B-B14F-4D97-AF65-F5344CB8AC3E}">
        <p14:creationId xmlns:p14="http://schemas.microsoft.com/office/powerpoint/2010/main" val="254179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90719-8591-4FBE-A452-0DCFD0414433}"/>
              </a:ext>
            </a:extLst>
          </p:cNvPr>
          <p:cNvSpPr>
            <a:spLocks noGrp="1"/>
          </p:cNvSpPr>
          <p:nvPr>
            <p:ph idx="1"/>
          </p:nvPr>
        </p:nvSpPr>
        <p:spPr>
          <a:xfrm>
            <a:off x="1522413" y="1904999"/>
            <a:ext cx="9134391" cy="4495801"/>
          </a:xfrm>
        </p:spPr>
        <p:txBody>
          <a:bodyPr>
            <a:normAutofit/>
          </a:bodyPr>
          <a:lstStyle/>
          <a:p>
            <a:pPr marL="223838" lvl="1" indent="-223838">
              <a:spcBef>
                <a:spcPts val="1800"/>
              </a:spcBef>
            </a:pPr>
            <a:r>
              <a:rPr lang="en-IE" sz="2800" b="1" dirty="0"/>
              <a:t>Decision:</a:t>
            </a:r>
          </a:p>
          <a:p>
            <a:pPr marL="223838" lvl="1" indent="-223838">
              <a:spcBef>
                <a:spcPts val="1800"/>
              </a:spcBef>
            </a:pPr>
            <a:r>
              <a:rPr lang="en-IE" sz="2200" dirty="0"/>
              <a:t>The data protection rights of the data subject had been breached. </a:t>
            </a:r>
          </a:p>
          <a:p>
            <a:pPr marL="223838" lvl="1" indent="-223838">
              <a:spcBef>
                <a:spcPts val="1800"/>
              </a:spcBef>
            </a:pPr>
            <a:r>
              <a:rPr lang="en-IE" sz="2200" dirty="0"/>
              <a:t>Institution A had failed to keep personal data in respect of the data subjects up to date. </a:t>
            </a:r>
          </a:p>
          <a:p>
            <a:pPr marL="223838" lvl="1" indent="-223838">
              <a:spcBef>
                <a:spcPts val="1800"/>
              </a:spcBef>
            </a:pPr>
            <a:r>
              <a:rPr lang="en-IE" sz="2200" dirty="0"/>
              <a:t>The argument that other financial institutions could have inferred that the original loan must have been repaid, given that the second and third loans had been issued before the term of the first loan had expired, was rejected. </a:t>
            </a:r>
          </a:p>
          <a:p>
            <a:pPr marL="223838" lvl="1" indent="-223838">
              <a:spcBef>
                <a:spcPts val="1800"/>
              </a:spcBef>
            </a:pPr>
            <a:r>
              <a:rPr lang="en-IE" sz="2200" dirty="0"/>
              <a:t>While taking account of Institution A's prompt action to correct the inaccurate record as soon as the error was brought to its attention, data protection law places a clear and active obligation on data controllers to ensure that data is kept accurate and up to date.</a:t>
            </a:r>
          </a:p>
          <a:p>
            <a:pPr marL="0" lvl="1" indent="0">
              <a:spcBef>
                <a:spcPts val="1800"/>
              </a:spcBef>
              <a:buNone/>
            </a:pPr>
            <a:endParaRPr lang="en-IE" sz="2400" dirty="0"/>
          </a:p>
          <a:p>
            <a:pPr marL="239712" lvl="1" indent="0">
              <a:buNone/>
            </a:pPr>
            <a:endParaRPr lang="en-IE" sz="1500" dirty="0"/>
          </a:p>
        </p:txBody>
      </p:sp>
      <p:sp>
        <p:nvSpPr>
          <p:cNvPr id="4" name="Footer Placeholder 3">
            <a:extLst>
              <a:ext uri="{FF2B5EF4-FFF2-40B4-BE49-F238E27FC236}">
                <a16:creationId xmlns:a16="http://schemas.microsoft.com/office/drawing/2014/main" id="{A8B23B76-7813-4180-92D4-E4CF541E235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6FE7F121-5F98-4ED3-9F37-BAF61D30C950}"/>
              </a:ext>
            </a:extLst>
          </p:cNvPr>
          <p:cNvSpPr>
            <a:spLocks noGrp="1"/>
          </p:cNvSpPr>
          <p:nvPr>
            <p:ph type="sldNum" sz="quarter" idx="12"/>
          </p:nvPr>
        </p:nvSpPr>
        <p:spPr/>
        <p:txBody>
          <a:bodyPr/>
          <a:lstStyle/>
          <a:p>
            <a:fld id="{2A013F82-EE5E-44EE-A61D-E31C6657F26F}" type="slidenum">
              <a:rPr lang="en-IE" smtClean="0"/>
              <a:t>27</a:t>
            </a:fld>
            <a:endParaRPr lang="en-IE"/>
          </a:p>
        </p:txBody>
      </p:sp>
    </p:spTree>
    <p:extLst>
      <p:ext uri="{BB962C8B-B14F-4D97-AF65-F5344CB8AC3E}">
        <p14:creationId xmlns:p14="http://schemas.microsoft.com/office/powerpoint/2010/main" val="413861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533F-C567-44B4-8E8E-CEC65195493A}"/>
              </a:ext>
            </a:extLst>
          </p:cNvPr>
          <p:cNvSpPr>
            <a:spLocks noGrp="1"/>
          </p:cNvSpPr>
          <p:nvPr>
            <p:ph type="title"/>
          </p:nvPr>
        </p:nvSpPr>
        <p:spPr/>
        <p:txBody>
          <a:bodyPr/>
          <a:lstStyle/>
          <a:p>
            <a:r>
              <a:rPr lang="en-IE" i="1" dirty="0"/>
              <a:t>e) Storage limitation principle</a:t>
            </a:r>
          </a:p>
        </p:txBody>
      </p:sp>
      <p:sp>
        <p:nvSpPr>
          <p:cNvPr id="3" name="Content Placeholder 2">
            <a:extLst>
              <a:ext uri="{FF2B5EF4-FFF2-40B4-BE49-F238E27FC236}">
                <a16:creationId xmlns:a16="http://schemas.microsoft.com/office/drawing/2014/main" id="{4EA081C7-6F32-46C6-A686-D6556EB1B5F5}"/>
              </a:ext>
            </a:extLst>
          </p:cNvPr>
          <p:cNvSpPr>
            <a:spLocks noGrp="1"/>
          </p:cNvSpPr>
          <p:nvPr>
            <p:ph idx="1"/>
          </p:nvPr>
        </p:nvSpPr>
        <p:spPr>
          <a:xfrm>
            <a:off x="1522413" y="1904999"/>
            <a:ext cx="9134391" cy="4495801"/>
          </a:xfrm>
        </p:spPr>
        <p:txBody>
          <a:bodyPr>
            <a:normAutofit/>
          </a:bodyPr>
          <a:lstStyle/>
          <a:p>
            <a:endParaRPr lang="en-IE" sz="1000" dirty="0"/>
          </a:p>
          <a:p>
            <a:r>
              <a:rPr lang="en-IE" sz="2600" dirty="0"/>
              <a:t>Personal data must be kept in a form which permits identification of data subjects for no longer than is necessary for the purposes for which the personal data are processed … (‘storage limitation’);</a:t>
            </a:r>
          </a:p>
        </p:txBody>
      </p:sp>
      <p:sp>
        <p:nvSpPr>
          <p:cNvPr id="4" name="Footer Placeholder 3">
            <a:extLst>
              <a:ext uri="{FF2B5EF4-FFF2-40B4-BE49-F238E27FC236}">
                <a16:creationId xmlns:a16="http://schemas.microsoft.com/office/drawing/2014/main" id="{EFC1CB04-5037-4526-8D6E-D78D6262CC1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26621CBE-FCAA-4420-A970-6F637D6806B8}"/>
              </a:ext>
            </a:extLst>
          </p:cNvPr>
          <p:cNvSpPr>
            <a:spLocks noGrp="1"/>
          </p:cNvSpPr>
          <p:nvPr>
            <p:ph type="sldNum" sz="quarter" idx="12"/>
          </p:nvPr>
        </p:nvSpPr>
        <p:spPr/>
        <p:txBody>
          <a:bodyPr/>
          <a:lstStyle/>
          <a:p>
            <a:fld id="{2A013F82-EE5E-44EE-A61D-E31C6657F26F}" type="slidenum">
              <a:rPr lang="en-IE" smtClean="0"/>
              <a:t>28</a:t>
            </a:fld>
            <a:endParaRPr lang="en-IE"/>
          </a:p>
        </p:txBody>
      </p:sp>
    </p:spTree>
    <p:extLst>
      <p:ext uri="{BB962C8B-B14F-4D97-AF65-F5344CB8AC3E}">
        <p14:creationId xmlns:p14="http://schemas.microsoft.com/office/powerpoint/2010/main" val="220180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90719-8591-4FBE-A452-0DCFD0414433}"/>
              </a:ext>
            </a:extLst>
          </p:cNvPr>
          <p:cNvSpPr>
            <a:spLocks noGrp="1"/>
          </p:cNvSpPr>
          <p:nvPr>
            <p:ph idx="1"/>
          </p:nvPr>
        </p:nvSpPr>
        <p:spPr>
          <a:xfrm>
            <a:off x="1522413" y="1556793"/>
            <a:ext cx="9134391" cy="4844008"/>
          </a:xfrm>
        </p:spPr>
        <p:txBody>
          <a:bodyPr>
            <a:normAutofit fontScale="92500" lnSpcReduction="20000"/>
          </a:bodyPr>
          <a:lstStyle/>
          <a:p>
            <a:pPr marL="223838" lvl="1" indent="-223838">
              <a:spcBef>
                <a:spcPts val="1800"/>
              </a:spcBef>
            </a:pPr>
            <a:r>
              <a:rPr lang="en-IE" sz="2600" b="1" dirty="0"/>
              <a:t>DPC Case Study 11/2011:</a:t>
            </a:r>
          </a:p>
          <a:p>
            <a:pPr marL="223838" lvl="1" indent="-223838">
              <a:spcBef>
                <a:spcPts val="1800"/>
              </a:spcBef>
            </a:pPr>
            <a:r>
              <a:rPr lang="en-IE" sz="2200" dirty="0"/>
              <a:t>The data subject complained that the Public Appointments Service (PAS) had failed to comply with an access request regarding records of his candidature in recruitment campaigns carried out by the PAS in the 1960s and 1970s.</a:t>
            </a:r>
          </a:p>
          <a:p>
            <a:pPr marL="223838" lvl="1" indent="-223838">
              <a:spcBef>
                <a:spcPts val="1800"/>
              </a:spcBef>
            </a:pPr>
            <a:r>
              <a:rPr lang="en-IE" sz="2200" dirty="0"/>
              <a:t>The PAS confirmed that it was still in possession of the files.  It also confirmed that it was in the process of identifying all of the personal data relating to the data subject, but it was not a straightforward process given the age of the files, and the fact that some older files had been amalgamated.</a:t>
            </a:r>
          </a:p>
          <a:p>
            <a:pPr marL="223838" lvl="1" indent="-223838">
              <a:spcBef>
                <a:spcPts val="1800"/>
              </a:spcBef>
            </a:pPr>
            <a:r>
              <a:rPr lang="en-IE" sz="2200" dirty="0"/>
              <a:t>The PAS indicated that it had a Records Retention Policy in place, which sets out the timeframes for the retention and destruction of records. </a:t>
            </a:r>
          </a:p>
          <a:p>
            <a:pPr marL="223838" lvl="1" indent="-223838">
              <a:spcBef>
                <a:spcPts val="1800"/>
              </a:spcBef>
            </a:pPr>
            <a:r>
              <a:rPr lang="en-IE" sz="2200" dirty="0"/>
              <a:t>Records such as those that had been requested had a retention period of three years after the determining of the candidate as suitable, or otherwise, for appointment, but in this instance records had been retained by the PAS for over 30 years. </a:t>
            </a:r>
          </a:p>
          <a:p>
            <a:pPr marL="223838" lvl="1" indent="-223838">
              <a:spcBef>
                <a:spcPts val="1800"/>
              </a:spcBef>
            </a:pPr>
            <a:r>
              <a:rPr lang="en-IE" sz="2200" dirty="0"/>
              <a:t>PAS indicated that it had applied for, and had only recently received Certificates of Destruction from the National Archives in relation to these records.</a:t>
            </a:r>
          </a:p>
          <a:p>
            <a:pPr marL="0" lvl="1" indent="0">
              <a:spcBef>
                <a:spcPts val="1800"/>
              </a:spcBef>
              <a:buNone/>
            </a:pPr>
            <a:endParaRPr lang="en-IE" sz="2200" dirty="0"/>
          </a:p>
          <a:p>
            <a:pPr marL="0" lvl="1" indent="0">
              <a:spcBef>
                <a:spcPts val="1800"/>
              </a:spcBef>
              <a:buNone/>
            </a:pPr>
            <a:endParaRPr lang="en-IE" sz="2200" dirty="0"/>
          </a:p>
        </p:txBody>
      </p:sp>
      <p:sp>
        <p:nvSpPr>
          <p:cNvPr id="4" name="Footer Placeholder 3">
            <a:extLst>
              <a:ext uri="{FF2B5EF4-FFF2-40B4-BE49-F238E27FC236}">
                <a16:creationId xmlns:a16="http://schemas.microsoft.com/office/drawing/2014/main" id="{A8B23B76-7813-4180-92D4-E4CF541E235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6FE7F121-5F98-4ED3-9F37-BAF61D30C950}"/>
              </a:ext>
            </a:extLst>
          </p:cNvPr>
          <p:cNvSpPr>
            <a:spLocks noGrp="1"/>
          </p:cNvSpPr>
          <p:nvPr>
            <p:ph type="sldNum" sz="quarter" idx="12"/>
          </p:nvPr>
        </p:nvSpPr>
        <p:spPr/>
        <p:txBody>
          <a:bodyPr/>
          <a:lstStyle/>
          <a:p>
            <a:fld id="{2A013F82-EE5E-44EE-A61D-E31C6657F26F}" type="slidenum">
              <a:rPr lang="en-IE" smtClean="0"/>
              <a:t>29</a:t>
            </a:fld>
            <a:endParaRPr lang="en-IE"/>
          </a:p>
        </p:txBody>
      </p:sp>
    </p:spTree>
    <p:extLst>
      <p:ext uri="{BB962C8B-B14F-4D97-AF65-F5344CB8AC3E}">
        <p14:creationId xmlns:p14="http://schemas.microsoft.com/office/powerpoint/2010/main" val="4645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B9457-8A9D-4662-BD1D-77BBB1166B40}"/>
              </a:ext>
            </a:extLst>
          </p:cNvPr>
          <p:cNvSpPr>
            <a:spLocks noGrp="1"/>
          </p:cNvSpPr>
          <p:nvPr>
            <p:ph type="title"/>
          </p:nvPr>
        </p:nvSpPr>
        <p:spPr>
          <a:xfrm>
            <a:off x="1072107" y="2743200"/>
            <a:ext cx="10044610" cy="1371600"/>
          </a:xfrm>
          <a:ln>
            <a:solidFill>
              <a:schemeClr val="accent1"/>
            </a:solidFill>
          </a:ln>
        </p:spPr>
        <p:txBody>
          <a:bodyPr/>
          <a:lstStyle/>
          <a:p>
            <a:pPr algn="ctr"/>
            <a:r>
              <a:rPr lang="en-IE" b="1" dirty="0"/>
              <a:t>1. GENERAL DATA PROTECTION REGULATION</a:t>
            </a:r>
          </a:p>
        </p:txBody>
      </p:sp>
      <p:sp>
        <p:nvSpPr>
          <p:cNvPr id="4" name="Footer Placeholder 3">
            <a:extLst>
              <a:ext uri="{FF2B5EF4-FFF2-40B4-BE49-F238E27FC236}">
                <a16:creationId xmlns:a16="http://schemas.microsoft.com/office/drawing/2014/main" id="{486609DD-2944-4588-81A1-5B144774A06C}"/>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A3A8878C-6256-4250-977F-DB25DF1DE6EA}"/>
              </a:ext>
            </a:extLst>
          </p:cNvPr>
          <p:cNvSpPr>
            <a:spLocks noGrp="1"/>
          </p:cNvSpPr>
          <p:nvPr>
            <p:ph type="sldNum" sz="quarter" idx="12"/>
          </p:nvPr>
        </p:nvSpPr>
        <p:spPr/>
        <p:txBody>
          <a:bodyPr/>
          <a:lstStyle/>
          <a:p>
            <a:fld id="{2A013F82-EE5E-44EE-A61D-E31C6657F26F}" type="slidenum">
              <a:rPr lang="en-IE" smtClean="0"/>
              <a:t>3</a:t>
            </a:fld>
            <a:endParaRPr lang="en-IE"/>
          </a:p>
        </p:txBody>
      </p:sp>
    </p:spTree>
    <p:extLst>
      <p:ext uri="{BB962C8B-B14F-4D97-AF65-F5344CB8AC3E}">
        <p14:creationId xmlns:p14="http://schemas.microsoft.com/office/powerpoint/2010/main" val="313068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90719-8591-4FBE-A452-0DCFD0414433}"/>
              </a:ext>
            </a:extLst>
          </p:cNvPr>
          <p:cNvSpPr>
            <a:spLocks noGrp="1"/>
          </p:cNvSpPr>
          <p:nvPr>
            <p:ph idx="1"/>
          </p:nvPr>
        </p:nvSpPr>
        <p:spPr>
          <a:xfrm>
            <a:off x="1522413" y="1904999"/>
            <a:ext cx="9134391" cy="4495801"/>
          </a:xfrm>
        </p:spPr>
        <p:txBody>
          <a:bodyPr>
            <a:normAutofit/>
          </a:bodyPr>
          <a:lstStyle/>
          <a:p>
            <a:pPr marL="223838" lvl="1" indent="-223838">
              <a:spcBef>
                <a:spcPts val="1800"/>
              </a:spcBef>
            </a:pPr>
            <a:r>
              <a:rPr lang="en-IE" sz="2800" b="1" dirty="0"/>
              <a:t>Decision:</a:t>
            </a:r>
          </a:p>
          <a:p>
            <a:pPr marL="223838" lvl="1" indent="-223838">
              <a:spcBef>
                <a:spcPts val="1800"/>
              </a:spcBef>
            </a:pPr>
            <a:r>
              <a:rPr lang="en-IE" sz="2200" dirty="0"/>
              <a:t>The DPC took the opportunity to advise the PAS to re-examine its policies in relation to the retention of personal data for longer than was necessary for the purpose/s for which it was obtained. </a:t>
            </a:r>
          </a:p>
          <a:p>
            <a:pPr marL="223838" lvl="1" indent="-223838">
              <a:spcBef>
                <a:spcPts val="1800"/>
              </a:spcBef>
            </a:pPr>
            <a:r>
              <a:rPr lang="en-IE" sz="2200" dirty="0"/>
              <a:t>Data controllers not only need to have a retention policy in relation to the keeping of personal data, but they must also have an effective mechanism in place to implement that policy. </a:t>
            </a:r>
          </a:p>
          <a:p>
            <a:pPr marL="223838" lvl="1" indent="-223838">
              <a:spcBef>
                <a:spcPts val="1800"/>
              </a:spcBef>
            </a:pPr>
            <a:r>
              <a:rPr lang="en-IE" sz="2200" dirty="0"/>
              <a:t>The safe destruction of older records in accordance with a data retention policy is a vital aspect of good data protection practice in any organisation and is a critical tool in ensuring compliance with the law.</a:t>
            </a:r>
            <a:endParaRPr lang="en-IE" sz="2400" dirty="0"/>
          </a:p>
          <a:p>
            <a:pPr marL="239712" lvl="1" indent="0">
              <a:buNone/>
            </a:pPr>
            <a:endParaRPr lang="en-IE" sz="1500" dirty="0"/>
          </a:p>
        </p:txBody>
      </p:sp>
      <p:sp>
        <p:nvSpPr>
          <p:cNvPr id="4" name="Footer Placeholder 3">
            <a:extLst>
              <a:ext uri="{FF2B5EF4-FFF2-40B4-BE49-F238E27FC236}">
                <a16:creationId xmlns:a16="http://schemas.microsoft.com/office/drawing/2014/main" id="{A8B23B76-7813-4180-92D4-E4CF541E235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6FE7F121-5F98-4ED3-9F37-BAF61D30C950}"/>
              </a:ext>
            </a:extLst>
          </p:cNvPr>
          <p:cNvSpPr>
            <a:spLocks noGrp="1"/>
          </p:cNvSpPr>
          <p:nvPr>
            <p:ph type="sldNum" sz="quarter" idx="12"/>
          </p:nvPr>
        </p:nvSpPr>
        <p:spPr/>
        <p:txBody>
          <a:bodyPr/>
          <a:lstStyle/>
          <a:p>
            <a:fld id="{2A013F82-EE5E-44EE-A61D-E31C6657F26F}" type="slidenum">
              <a:rPr lang="en-IE" smtClean="0"/>
              <a:t>30</a:t>
            </a:fld>
            <a:endParaRPr lang="en-IE"/>
          </a:p>
        </p:txBody>
      </p:sp>
    </p:spTree>
    <p:extLst>
      <p:ext uri="{BB962C8B-B14F-4D97-AF65-F5344CB8AC3E}">
        <p14:creationId xmlns:p14="http://schemas.microsoft.com/office/powerpoint/2010/main" val="150156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533F-C567-44B4-8E8E-CEC65195493A}"/>
              </a:ext>
            </a:extLst>
          </p:cNvPr>
          <p:cNvSpPr>
            <a:spLocks noGrp="1"/>
          </p:cNvSpPr>
          <p:nvPr>
            <p:ph type="title"/>
          </p:nvPr>
        </p:nvSpPr>
        <p:spPr/>
        <p:txBody>
          <a:bodyPr/>
          <a:lstStyle/>
          <a:p>
            <a:r>
              <a:rPr lang="en-IE" i="1" dirty="0"/>
              <a:t>f) Integrity </a:t>
            </a:r>
            <a:r>
              <a:rPr lang="en-IE" i="1"/>
              <a:t>and confidentiality principle</a:t>
            </a:r>
            <a:endParaRPr lang="en-IE" i="1" dirty="0"/>
          </a:p>
        </p:txBody>
      </p:sp>
      <p:sp>
        <p:nvSpPr>
          <p:cNvPr id="3" name="Content Placeholder 2">
            <a:extLst>
              <a:ext uri="{FF2B5EF4-FFF2-40B4-BE49-F238E27FC236}">
                <a16:creationId xmlns:a16="http://schemas.microsoft.com/office/drawing/2014/main" id="{4EA081C7-6F32-46C6-A686-D6556EB1B5F5}"/>
              </a:ext>
            </a:extLst>
          </p:cNvPr>
          <p:cNvSpPr>
            <a:spLocks noGrp="1"/>
          </p:cNvSpPr>
          <p:nvPr>
            <p:ph idx="1"/>
          </p:nvPr>
        </p:nvSpPr>
        <p:spPr>
          <a:xfrm>
            <a:off x="1522413" y="1904999"/>
            <a:ext cx="9134391" cy="4495801"/>
          </a:xfrm>
        </p:spPr>
        <p:txBody>
          <a:bodyPr>
            <a:normAutofit/>
          </a:bodyPr>
          <a:lstStyle/>
          <a:p>
            <a:endParaRPr lang="en-IE" sz="1000" dirty="0"/>
          </a:p>
          <a:p>
            <a:r>
              <a:rPr lang="en-IE" sz="2600" dirty="0"/>
              <a:t>Personal data must be processed in a manner that ensures appropriate security of the personal data, including protection against unauthorised or unlawful processing and against accidental loss, destruction or damage, using appropriate technical or organisational measures (‘integrity and confidentiality’).</a:t>
            </a:r>
          </a:p>
        </p:txBody>
      </p:sp>
      <p:sp>
        <p:nvSpPr>
          <p:cNvPr id="4" name="Footer Placeholder 3">
            <a:extLst>
              <a:ext uri="{FF2B5EF4-FFF2-40B4-BE49-F238E27FC236}">
                <a16:creationId xmlns:a16="http://schemas.microsoft.com/office/drawing/2014/main" id="{EFC1CB04-5037-4526-8D6E-D78D6262CC1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26621CBE-FCAA-4420-A970-6F637D6806B8}"/>
              </a:ext>
            </a:extLst>
          </p:cNvPr>
          <p:cNvSpPr>
            <a:spLocks noGrp="1"/>
          </p:cNvSpPr>
          <p:nvPr>
            <p:ph type="sldNum" sz="quarter" idx="12"/>
          </p:nvPr>
        </p:nvSpPr>
        <p:spPr/>
        <p:txBody>
          <a:bodyPr/>
          <a:lstStyle/>
          <a:p>
            <a:fld id="{2A013F82-EE5E-44EE-A61D-E31C6657F26F}" type="slidenum">
              <a:rPr lang="en-IE" smtClean="0"/>
              <a:t>31</a:t>
            </a:fld>
            <a:endParaRPr lang="en-IE"/>
          </a:p>
        </p:txBody>
      </p:sp>
    </p:spTree>
    <p:extLst>
      <p:ext uri="{BB962C8B-B14F-4D97-AF65-F5344CB8AC3E}">
        <p14:creationId xmlns:p14="http://schemas.microsoft.com/office/powerpoint/2010/main" val="1461973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90719-8591-4FBE-A452-0DCFD0414433}"/>
              </a:ext>
            </a:extLst>
          </p:cNvPr>
          <p:cNvSpPr>
            <a:spLocks noGrp="1"/>
          </p:cNvSpPr>
          <p:nvPr>
            <p:ph idx="1"/>
          </p:nvPr>
        </p:nvSpPr>
        <p:spPr>
          <a:xfrm>
            <a:off x="1522413" y="1556793"/>
            <a:ext cx="9134391" cy="4844008"/>
          </a:xfrm>
        </p:spPr>
        <p:txBody>
          <a:bodyPr>
            <a:normAutofit/>
          </a:bodyPr>
          <a:lstStyle/>
          <a:p>
            <a:pPr marL="223838" lvl="1" indent="-223838">
              <a:spcBef>
                <a:spcPts val="1800"/>
              </a:spcBef>
            </a:pPr>
            <a:r>
              <a:rPr lang="en-IE" sz="2600" b="1" dirty="0"/>
              <a:t>DPC Case Study 8/2013:</a:t>
            </a:r>
          </a:p>
          <a:p>
            <a:pPr marL="223838" lvl="1" indent="-223838">
              <a:spcBef>
                <a:spcPts val="1800"/>
              </a:spcBef>
            </a:pPr>
            <a:r>
              <a:rPr lang="en-IE" sz="2200" dirty="0"/>
              <a:t>CCTV in Spar captured footage of employee falling.</a:t>
            </a:r>
          </a:p>
          <a:p>
            <a:pPr marL="223838" lvl="1" indent="-223838">
              <a:spcBef>
                <a:spcPts val="1800"/>
              </a:spcBef>
            </a:pPr>
            <a:r>
              <a:rPr lang="en-IE" sz="2200" dirty="0"/>
              <a:t>Footage was accessed, copied to a mobile phone by another staff member (in the company of a manager) and circulated to third parties.</a:t>
            </a:r>
          </a:p>
          <a:p>
            <a:pPr marL="0" lvl="1" indent="0">
              <a:spcBef>
                <a:spcPts val="1800"/>
              </a:spcBef>
              <a:buNone/>
            </a:pPr>
            <a:endParaRPr lang="en-IE" sz="2200" dirty="0"/>
          </a:p>
          <a:p>
            <a:pPr marL="0" lvl="1" indent="0">
              <a:spcBef>
                <a:spcPts val="1800"/>
              </a:spcBef>
              <a:buNone/>
            </a:pPr>
            <a:endParaRPr lang="en-IE" sz="2200" dirty="0"/>
          </a:p>
        </p:txBody>
      </p:sp>
      <p:sp>
        <p:nvSpPr>
          <p:cNvPr id="4" name="Footer Placeholder 3">
            <a:extLst>
              <a:ext uri="{FF2B5EF4-FFF2-40B4-BE49-F238E27FC236}">
                <a16:creationId xmlns:a16="http://schemas.microsoft.com/office/drawing/2014/main" id="{A8B23B76-7813-4180-92D4-E4CF541E235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6FE7F121-5F98-4ED3-9F37-BAF61D30C950}"/>
              </a:ext>
            </a:extLst>
          </p:cNvPr>
          <p:cNvSpPr>
            <a:spLocks noGrp="1"/>
          </p:cNvSpPr>
          <p:nvPr>
            <p:ph type="sldNum" sz="quarter" idx="12"/>
          </p:nvPr>
        </p:nvSpPr>
        <p:spPr/>
        <p:txBody>
          <a:bodyPr/>
          <a:lstStyle/>
          <a:p>
            <a:fld id="{2A013F82-EE5E-44EE-A61D-E31C6657F26F}" type="slidenum">
              <a:rPr lang="en-IE" smtClean="0"/>
              <a:t>32</a:t>
            </a:fld>
            <a:endParaRPr lang="en-IE"/>
          </a:p>
        </p:txBody>
      </p:sp>
    </p:spTree>
    <p:extLst>
      <p:ext uri="{BB962C8B-B14F-4D97-AF65-F5344CB8AC3E}">
        <p14:creationId xmlns:p14="http://schemas.microsoft.com/office/powerpoint/2010/main" val="193678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90719-8591-4FBE-A452-0DCFD0414433}"/>
              </a:ext>
            </a:extLst>
          </p:cNvPr>
          <p:cNvSpPr>
            <a:spLocks noGrp="1"/>
          </p:cNvSpPr>
          <p:nvPr>
            <p:ph idx="1"/>
          </p:nvPr>
        </p:nvSpPr>
        <p:spPr>
          <a:xfrm>
            <a:off x="1522413" y="1904999"/>
            <a:ext cx="9134391" cy="4495801"/>
          </a:xfrm>
        </p:spPr>
        <p:txBody>
          <a:bodyPr>
            <a:normAutofit/>
          </a:bodyPr>
          <a:lstStyle/>
          <a:p>
            <a:pPr marL="223838" lvl="1" indent="-223838">
              <a:spcBef>
                <a:spcPts val="1800"/>
              </a:spcBef>
            </a:pPr>
            <a:r>
              <a:rPr lang="en-IE" sz="2800" b="1" dirty="0"/>
              <a:t>Decision:</a:t>
            </a:r>
          </a:p>
          <a:p>
            <a:pPr marL="223838" lvl="1" indent="-223838">
              <a:spcBef>
                <a:spcPts val="1800"/>
              </a:spcBef>
            </a:pPr>
            <a:r>
              <a:rPr lang="en-IE" sz="2200" dirty="0"/>
              <a:t>The data protection rights of the data subject had been breached.</a:t>
            </a:r>
          </a:p>
          <a:p>
            <a:pPr marL="223838" lvl="1" indent="-223838">
              <a:spcBef>
                <a:spcPts val="1800"/>
              </a:spcBef>
            </a:pPr>
            <a:r>
              <a:rPr lang="en-IE" sz="2200" dirty="0"/>
              <a:t>Modern technology provides an easy means for recorded footage to be accessed and transmitted to a wide audience in a very short time, often causing considerable distress to individuals whose images appear in the footage.  </a:t>
            </a:r>
          </a:p>
          <a:p>
            <a:pPr marL="223838" lvl="1" indent="-223838">
              <a:spcBef>
                <a:spcPts val="1800"/>
              </a:spcBef>
            </a:pPr>
            <a:r>
              <a:rPr lang="en-IE" sz="2200" dirty="0"/>
              <a:t>Data controllers should be constantly vigilant to ensure that CCTV footage of individuals is processed only for its intended purpose, is restricted from access by staff who have no business need to access it, and that all managerial staff handle such footage with the level of care that is expected for the processing of personal data…</a:t>
            </a:r>
            <a:endParaRPr lang="en-IE" sz="2400" dirty="0"/>
          </a:p>
          <a:p>
            <a:pPr marL="239712" lvl="1" indent="0">
              <a:buNone/>
            </a:pPr>
            <a:endParaRPr lang="en-IE" sz="1500" dirty="0"/>
          </a:p>
        </p:txBody>
      </p:sp>
      <p:sp>
        <p:nvSpPr>
          <p:cNvPr id="4" name="Footer Placeholder 3">
            <a:extLst>
              <a:ext uri="{FF2B5EF4-FFF2-40B4-BE49-F238E27FC236}">
                <a16:creationId xmlns:a16="http://schemas.microsoft.com/office/drawing/2014/main" id="{A8B23B76-7813-4180-92D4-E4CF541E235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6FE7F121-5F98-4ED3-9F37-BAF61D30C950}"/>
              </a:ext>
            </a:extLst>
          </p:cNvPr>
          <p:cNvSpPr>
            <a:spLocks noGrp="1"/>
          </p:cNvSpPr>
          <p:nvPr>
            <p:ph type="sldNum" sz="quarter" idx="12"/>
          </p:nvPr>
        </p:nvSpPr>
        <p:spPr/>
        <p:txBody>
          <a:bodyPr/>
          <a:lstStyle/>
          <a:p>
            <a:fld id="{2A013F82-EE5E-44EE-A61D-E31C6657F26F}" type="slidenum">
              <a:rPr lang="en-IE" smtClean="0"/>
              <a:t>33</a:t>
            </a:fld>
            <a:endParaRPr lang="en-IE"/>
          </a:p>
        </p:txBody>
      </p:sp>
    </p:spTree>
    <p:extLst>
      <p:ext uri="{BB962C8B-B14F-4D97-AF65-F5344CB8AC3E}">
        <p14:creationId xmlns:p14="http://schemas.microsoft.com/office/powerpoint/2010/main" val="165963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533F-C567-44B4-8E8E-CEC65195493A}"/>
              </a:ext>
            </a:extLst>
          </p:cNvPr>
          <p:cNvSpPr>
            <a:spLocks noGrp="1"/>
          </p:cNvSpPr>
          <p:nvPr>
            <p:ph type="title"/>
          </p:nvPr>
        </p:nvSpPr>
        <p:spPr/>
        <p:txBody>
          <a:bodyPr/>
          <a:lstStyle/>
          <a:p>
            <a:r>
              <a:rPr lang="en-IE" i="1" dirty="0"/>
              <a:t>g) Accountability principle</a:t>
            </a:r>
          </a:p>
        </p:txBody>
      </p:sp>
      <p:sp>
        <p:nvSpPr>
          <p:cNvPr id="3" name="Content Placeholder 2">
            <a:extLst>
              <a:ext uri="{FF2B5EF4-FFF2-40B4-BE49-F238E27FC236}">
                <a16:creationId xmlns:a16="http://schemas.microsoft.com/office/drawing/2014/main" id="{4EA081C7-6F32-46C6-A686-D6556EB1B5F5}"/>
              </a:ext>
            </a:extLst>
          </p:cNvPr>
          <p:cNvSpPr>
            <a:spLocks noGrp="1"/>
          </p:cNvSpPr>
          <p:nvPr>
            <p:ph idx="1"/>
          </p:nvPr>
        </p:nvSpPr>
        <p:spPr>
          <a:xfrm>
            <a:off x="1522413" y="1904999"/>
            <a:ext cx="9134391" cy="4495801"/>
          </a:xfrm>
        </p:spPr>
        <p:txBody>
          <a:bodyPr>
            <a:normAutofit/>
          </a:bodyPr>
          <a:lstStyle/>
          <a:p>
            <a:endParaRPr lang="en-IE" sz="1000" dirty="0"/>
          </a:p>
          <a:p>
            <a:r>
              <a:rPr lang="en-IE" sz="2600" dirty="0"/>
              <a:t>The controller must be responsible for, and be able to demonstrate compliance with (a) to (f) (‘accountability’).</a:t>
            </a:r>
          </a:p>
        </p:txBody>
      </p:sp>
      <p:sp>
        <p:nvSpPr>
          <p:cNvPr id="4" name="Footer Placeholder 3">
            <a:extLst>
              <a:ext uri="{FF2B5EF4-FFF2-40B4-BE49-F238E27FC236}">
                <a16:creationId xmlns:a16="http://schemas.microsoft.com/office/drawing/2014/main" id="{EFC1CB04-5037-4526-8D6E-D78D6262CC1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26621CBE-FCAA-4420-A970-6F637D6806B8}"/>
              </a:ext>
            </a:extLst>
          </p:cNvPr>
          <p:cNvSpPr>
            <a:spLocks noGrp="1"/>
          </p:cNvSpPr>
          <p:nvPr>
            <p:ph type="sldNum" sz="quarter" idx="12"/>
          </p:nvPr>
        </p:nvSpPr>
        <p:spPr/>
        <p:txBody>
          <a:bodyPr/>
          <a:lstStyle/>
          <a:p>
            <a:fld id="{2A013F82-EE5E-44EE-A61D-E31C6657F26F}" type="slidenum">
              <a:rPr lang="en-IE" smtClean="0"/>
              <a:t>34</a:t>
            </a:fld>
            <a:endParaRPr lang="en-IE"/>
          </a:p>
        </p:txBody>
      </p:sp>
    </p:spTree>
    <p:extLst>
      <p:ext uri="{BB962C8B-B14F-4D97-AF65-F5344CB8AC3E}">
        <p14:creationId xmlns:p14="http://schemas.microsoft.com/office/powerpoint/2010/main" val="2649089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0B31-E742-4CF6-BD22-448D73698698}"/>
              </a:ext>
            </a:extLst>
          </p:cNvPr>
          <p:cNvSpPr>
            <a:spLocks noGrp="1"/>
          </p:cNvSpPr>
          <p:nvPr>
            <p:ph type="title"/>
          </p:nvPr>
        </p:nvSpPr>
        <p:spPr/>
        <p:txBody>
          <a:bodyPr/>
          <a:lstStyle/>
          <a:p>
            <a:pPr marL="571500" indent="-571500">
              <a:buFont typeface="Arial" panose="020B0604020202020204" pitchFamily="34" charset="0"/>
              <a:buChar char="•"/>
            </a:pPr>
            <a:r>
              <a:rPr lang="en-IE" b="1" dirty="0"/>
              <a:t>Lawfulness (Art.6)</a:t>
            </a:r>
          </a:p>
        </p:txBody>
      </p:sp>
      <p:sp>
        <p:nvSpPr>
          <p:cNvPr id="3" name="Content Placeholder 2">
            <a:extLst>
              <a:ext uri="{FF2B5EF4-FFF2-40B4-BE49-F238E27FC236}">
                <a16:creationId xmlns:a16="http://schemas.microsoft.com/office/drawing/2014/main" id="{DE5D4AC4-22E1-45D2-A48A-22E7A6E0FA46}"/>
              </a:ext>
            </a:extLst>
          </p:cNvPr>
          <p:cNvSpPr>
            <a:spLocks noGrp="1"/>
          </p:cNvSpPr>
          <p:nvPr>
            <p:ph idx="1"/>
          </p:nvPr>
        </p:nvSpPr>
        <p:spPr>
          <a:xfrm>
            <a:off x="1522413" y="1904999"/>
            <a:ext cx="9134391" cy="4495801"/>
          </a:xfrm>
        </p:spPr>
        <p:txBody>
          <a:bodyPr>
            <a:normAutofit/>
          </a:bodyPr>
          <a:lstStyle/>
          <a:p>
            <a:endParaRPr lang="en-IE" sz="1000" dirty="0"/>
          </a:p>
          <a:p>
            <a:r>
              <a:rPr lang="en-IE" dirty="0"/>
              <a:t>Processing will only be lawful if one of the following legitimate bases applies:</a:t>
            </a:r>
          </a:p>
          <a:p>
            <a:pPr marL="0" indent="0">
              <a:buNone/>
            </a:pPr>
            <a:endParaRPr lang="en-IE" sz="500" dirty="0"/>
          </a:p>
          <a:p>
            <a:pPr marL="696912" lvl="1" indent="-457200">
              <a:buFont typeface="+mj-lt"/>
              <a:buAutoNum type="alphaLcParenR"/>
            </a:pPr>
            <a:r>
              <a:rPr lang="en-IE" sz="2200" dirty="0"/>
              <a:t>Consent;</a:t>
            </a:r>
          </a:p>
          <a:p>
            <a:pPr marL="696912" lvl="1" indent="-457200">
              <a:buFont typeface="+mj-lt"/>
              <a:buAutoNum type="alphaLcParenR"/>
            </a:pPr>
            <a:r>
              <a:rPr lang="en-IE" sz="2200" dirty="0"/>
              <a:t>Contract;</a:t>
            </a:r>
          </a:p>
          <a:p>
            <a:pPr marL="696912" lvl="1" indent="-457200">
              <a:buFont typeface="+mj-lt"/>
              <a:buAutoNum type="alphaLcParenR"/>
            </a:pPr>
            <a:r>
              <a:rPr lang="en-IE" sz="2200" dirty="0"/>
              <a:t>Compliance with legal obligation;</a:t>
            </a:r>
          </a:p>
          <a:p>
            <a:pPr marL="696912" lvl="1" indent="-457200">
              <a:buFont typeface="+mj-lt"/>
              <a:buAutoNum type="alphaLcParenR"/>
            </a:pPr>
            <a:r>
              <a:rPr lang="en-IE" sz="2200" dirty="0"/>
              <a:t>Protection of vital interests of the data subject or another natural person;</a:t>
            </a:r>
          </a:p>
          <a:p>
            <a:pPr marL="696912" lvl="1" indent="-457200">
              <a:buFont typeface="+mj-lt"/>
              <a:buAutoNum type="alphaLcParenR"/>
            </a:pPr>
            <a:r>
              <a:rPr lang="en-IE" sz="2200" dirty="0"/>
              <a:t>Necessity in the public interest; and</a:t>
            </a:r>
          </a:p>
          <a:p>
            <a:pPr marL="696912" lvl="1" indent="-457200">
              <a:buFont typeface="+mj-lt"/>
              <a:buAutoNum type="alphaLcParenR"/>
            </a:pPr>
            <a:r>
              <a:rPr lang="en-IE" sz="2200" dirty="0"/>
              <a:t>Legitimate interests of the controller or a third party.</a:t>
            </a:r>
          </a:p>
        </p:txBody>
      </p:sp>
      <p:sp>
        <p:nvSpPr>
          <p:cNvPr id="4" name="Footer Placeholder 3">
            <a:extLst>
              <a:ext uri="{FF2B5EF4-FFF2-40B4-BE49-F238E27FC236}">
                <a16:creationId xmlns:a16="http://schemas.microsoft.com/office/drawing/2014/main" id="{751544A6-3170-4F19-AC31-EEC683235B18}"/>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A24B396B-BEF7-4D51-98FD-4083CE46D443}"/>
              </a:ext>
            </a:extLst>
          </p:cNvPr>
          <p:cNvSpPr>
            <a:spLocks noGrp="1"/>
          </p:cNvSpPr>
          <p:nvPr>
            <p:ph type="sldNum" sz="quarter" idx="12"/>
          </p:nvPr>
        </p:nvSpPr>
        <p:spPr/>
        <p:txBody>
          <a:bodyPr/>
          <a:lstStyle/>
          <a:p>
            <a:fld id="{2A013F82-EE5E-44EE-A61D-E31C6657F26F}" type="slidenum">
              <a:rPr lang="en-IE" smtClean="0"/>
              <a:t>35</a:t>
            </a:fld>
            <a:endParaRPr lang="en-IE"/>
          </a:p>
        </p:txBody>
      </p:sp>
    </p:spTree>
    <p:extLst>
      <p:ext uri="{BB962C8B-B14F-4D97-AF65-F5344CB8AC3E}">
        <p14:creationId xmlns:p14="http://schemas.microsoft.com/office/powerpoint/2010/main" val="92961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533F-C567-44B4-8E8E-CEC65195493A}"/>
              </a:ext>
            </a:extLst>
          </p:cNvPr>
          <p:cNvSpPr>
            <a:spLocks noGrp="1"/>
          </p:cNvSpPr>
          <p:nvPr>
            <p:ph type="title"/>
          </p:nvPr>
        </p:nvSpPr>
        <p:spPr/>
        <p:txBody>
          <a:bodyPr/>
          <a:lstStyle/>
          <a:p>
            <a:r>
              <a:rPr lang="en-IE" i="1" dirty="0"/>
              <a:t>a) Consent</a:t>
            </a:r>
          </a:p>
        </p:txBody>
      </p:sp>
      <p:sp>
        <p:nvSpPr>
          <p:cNvPr id="3" name="Content Placeholder 2">
            <a:extLst>
              <a:ext uri="{FF2B5EF4-FFF2-40B4-BE49-F238E27FC236}">
                <a16:creationId xmlns:a16="http://schemas.microsoft.com/office/drawing/2014/main" id="{4EA081C7-6F32-46C6-A686-D6556EB1B5F5}"/>
              </a:ext>
            </a:extLst>
          </p:cNvPr>
          <p:cNvSpPr>
            <a:spLocks noGrp="1"/>
          </p:cNvSpPr>
          <p:nvPr>
            <p:ph idx="1"/>
          </p:nvPr>
        </p:nvSpPr>
        <p:spPr>
          <a:xfrm>
            <a:off x="1522413" y="1904999"/>
            <a:ext cx="9134391" cy="4495801"/>
          </a:xfrm>
        </p:spPr>
        <p:txBody>
          <a:bodyPr>
            <a:normAutofit fontScale="92500" lnSpcReduction="20000"/>
          </a:bodyPr>
          <a:lstStyle/>
          <a:p>
            <a:endParaRPr lang="en-IE" sz="1000" dirty="0"/>
          </a:p>
          <a:p>
            <a:r>
              <a:rPr lang="en-IE" sz="2600" dirty="0"/>
              <a:t>The data subject consents to the processing of his or her personal data for one or more specific purposes. (Art.6(1)(a))</a:t>
            </a:r>
          </a:p>
          <a:p>
            <a:endParaRPr lang="en-IE" sz="1100" dirty="0"/>
          </a:p>
          <a:p>
            <a:r>
              <a:rPr lang="en-IE" sz="2600" dirty="0"/>
              <a:t>“</a:t>
            </a:r>
            <a:r>
              <a:rPr lang="en-IE" sz="2600" b="1" u="sng" dirty="0"/>
              <a:t>consent</a:t>
            </a:r>
            <a:r>
              <a:rPr lang="en-IE" sz="2600" dirty="0"/>
              <a:t>” of the data subject means any freely given, specific, informed and unambiguous indication of the data subject’s wishes by which he or she, by a statement or by a clear affirmative action, signifies agreement to the processing of personal data relating to him or her. (Art.4(11))</a:t>
            </a:r>
          </a:p>
          <a:p>
            <a:endParaRPr lang="en-IE" sz="1100" dirty="0"/>
          </a:p>
          <a:p>
            <a:r>
              <a:rPr lang="en-IE" sz="2600" dirty="0"/>
              <a:t>The acceptance can be by written / oral statement or other conduct e.g.  ticking a box, choosing technical settings etc.  Silence, pre-ticked boxes or inactivity should not constitute consent. (Recital 32)</a:t>
            </a:r>
          </a:p>
        </p:txBody>
      </p:sp>
      <p:sp>
        <p:nvSpPr>
          <p:cNvPr id="4" name="Footer Placeholder 3">
            <a:extLst>
              <a:ext uri="{FF2B5EF4-FFF2-40B4-BE49-F238E27FC236}">
                <a16:creationId xmlns:a16="http://schemas.microsoft.com/office/drawing/2014/main" id="{EFC1CB04-5037-4526-8D6E-D78D6262CC1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26621CBE-FCAA-4420-A970-6F637D6806B8}"/>
              </a:ext>
            </a:extLst>
          </p:cNvPr>
          <p:cNvSpPr>
            <a:spLocks noGrp="1"/>
          </p:cNvSpPr>
          <p:nvPr>
            <p:ph type="sldNum" sz="quarter" idx="12"/>
          </p:nvPr>
        </p:nvSpPr>
        <p:spPr/>
        <p:txBody>
          <a:bodyPr/>
          <a:lstStyle/>
          <a:p>
            <a:fld id="{2A013F82-EE5E-44EE-A61D-E31C6657F26F}" type="slidenum">
              <a:rPr lang="en-IE" smtClean="0"/>
              <a:t>36</a:t>
            </a:fld>
            <a:endParaRPr lang="en-IE"/>
          </a:p>
        </p:txBody>
      </p:sp>
    </p:spTree>
    <p:extLst>
      <p:ext uri="{BB962C8B-B14F-4D97-AF65-F5344CB8AC3E}">
        <p14:creationId xmlns:p14="http://schemas.microsoft.com/office/powerpoint/2010/main" val="234941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E29AB-C329-426C-866D-91CD679C1ACA}"/>
              </a:ext>
            </a:extLst>
          </p:cNvPr>
          <p:cNvSpPr>
            <a:spLocks noGrp="1"/>
          </p:cNvSpPr>
          <p:nvPr>
            <p:ph idx="1"/>
          </p:nvPr>
        </p:nvSpPr>
        <p:spPr>
          <a:xfrm>
            <a:off x="1522413" y="1904999"/>
            <a:ext cx="9134391" cy="4495801"/>
          </a:xfrm>
        </p:spPr>
        <p:txBody>
          <a:bodyPr>
            <a:normAutofit/>
          </a:bodyPr>
          <a:lstStyle/>
          <a:p>
            <a:r>
              <a:rPr lang="en-IE" b="1" dirty="0"/>
              <a:t>Conditions for consent (Art.7):</a:t>
            </a:r>
          </a:p>
          <a:p>
            <a:endParaRPr lang="en-IE" sz="1000" dirty="0"/>
          </a:p>
          <a:p>
            <a:pPr marL="457200" indent="-457200">
              <a:buFont typeface="+mj-lt"/>
              <a:buAutoNum type="arabicPeriod"/>
            </a:pPr>
            <a:r>
              <a:rPr lang="en-IE" dirty="0"/>
              <a:t>Where processing is based on consent, the controller must be able to demonstrate that the data subject has consented to processing of his or her personal data.</a:t>
            </a:r>
          </a:p>
          <a:p>
            <a:pPr marL="457200" indent="-457200">
              <a:buFont typeface="+mj-lt"/>
              <a:buAutoNum type="arabicPeriod"/>
            </a:pPr>
            <a:endParaRPr lang="en-IE" sz="1000" dirty="0"/>
          </a:p>
          <a:p>
            <a:pPr marL="457200" indent="-457200">
              <a:buFont typeface="+mj-lt"/>
              <a:buAutoNum type="arabicPeriod"/>
            </a:pPr>
            <a:r>
              <a:rPr lang="en-IE" dirty="0"/>
              <a:t>If the data subject's consent is given in the context of a written declaration which also concerns other matters the request for consent must be presented in a manner which is clearly distinguishable from the other matters, in an intelligible and easily accessible form, using clear and plain language.   </a:t>
            </a:r>
          </a:p>
          <a:p>
            <a:endParaRPr lang="en-IE" dirty="0"/>
          </a:p>
          <a:p>
            <a:endParaRPr lang="en-IE" dirty="0"/>
          </a:p>
        </p:txBody>
      </p:sp>
      <p:sp>
        <p:nvSpPr>
          <p:cNvPr id="4" name="Footer Placeholder 3">
            <a:extLst>
              <a:ext uri="{FF2B5EF4-FFF2-40B4-BE49-F238E27FC236}">
                <a16:creationId xmlns:a16="http://schemas.microsoft.com/office/drawing/2014/main" id="{4685E0D2-880C-4955-A39A-7F931E392690}"/>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24E835F2-D49D-4D9D-BFD1-92B32B912414}"/>
              </a:ext>
            </a:extLst>
          </p:cNvPr>
          <p:cNvSpPr>
            <a:spLocks noGrp="1"/>
          </p:cNvSpPr>
          <p:nvPr>
            <p:ph type="sldNum" sz="quarter" idx="12"/>
          </p:nvPr>
        </p:nvSpPr>
        <p:spPr/>
        <p:txBody>
          <a:bodyPr/>
          <a:lstStyle/>
          <a:p>
            <a:fld id="{2A013F82-EE5E-44EE-A61D-E31C6657F26F}" type="slidenum">
              <a:rPr lang="en-IE" smtClean="0"/>
              <a:t>37</a:t>
            </a:fld>
            <a:endParaRPr lang="en-IE"/>
          </a:p>
        </p:txBody>
      </p:sp>
    </p:spTree>
    <p:extLst>
      <p:ext uri="{BB962C8B-B14F-4D97-AF65-F5344CB8AC3E}">
        <p14:creationId xmlns:p14="http://schemas.microsoft.com/office/powerpoint/2010/main" val="69665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E29AB-C329-426C-866D-91CD679C1ACA}"/>
              </a:ext>
            </a:extLst>
          </p:cNvPr>
          <p:cNvSpPr>
            <a:spLocks noGrp="1"/>
          </p:cNvSpPr>
          <p:nvPr>
            <p:ph idx="1"/>
          </p:nvPr>
        </p:nvSpPr>
        <p:spPr/>
        <p:txBody>
          <a:bodyPr>
            <a:normAutofit/>
          </a:bodyPr>
          <a:lstStyle/>
          <a:p>
            <a:pPr marL="457200" indent="-457200">
              <a:buFont typeface="+mj-lt"/>
              <a:buAutoNum type="arabicPeriod" startAt="3"/>
            </a:pPr>
            <a:r>
              <a:rPr lang="en-IE" dirty="0"/>
              <a:t>The data subject must have the right to withdraw his or her consent at any time:</a:t>
            </a:r>
          </a:p>
          <a:p>
            <a:endParaRPr lang="en-IE" sz="1000" dirty="0"/>
          </a:p>
          <a:p>
            <a:pPr lvl="2"/>
            <a:r>
              <a:rPr lang="en-IE" sz="2400" dirty="0"/>
              <a:t>The withdrawal of consent must not affect the lawfulness of the processing based on consent before its withdrawal.   </a:t>
            </a:r>
          </a:p>
          <a:p>
            <a:pPr lvl="2"/>
            <a:endParaRPr lang="en-IE" sz="1000" dirty="0"/>
          </a:p>
          <a:p>
            <a:pPr lvl="2"/>
            <a:r>
              <a:rPr lang="en-IE" sz="2400" dirty="0"/>
              <a:t>Prior to giving consent, the data subject must be informed of his or her right to withdraw consent.   </a:t>
            </a:r>
          </a:p>
          <a:p>
            <a:pPr lvl="2"/>
            <a:endParaRPr lang="en-IE" sz="1000" dirty="0"/>
          </a:p>
          <a:p>
            <a:pPr lvl="2"/>
            <a:r>
              <a:rPr lang="en-IE" sz="2400" dirty="0"/>
              <a:t>It must be as easy to withdraw as to give consent.</a:t>
            </a:r>
          </a:p>
          <a:p>
            <a:endParaRPr lang="en-IE" dirty="0"/>
          </a:p>
        </p:txBody>
      </p:sp>
      <p:sp>
        <p:nvSpPr>
          <p:cNvPr id="4" name="Footer Placeholder 3">
            <a:extLst>
              <a:ext uri="{FF2B5EF4-FFF2-40B4-BE49-F238E27FC236}">
                <a16:creationId xmlns:a16="http://schemas.microsoft.com/office/drawing/2014/main" id="{4685E0D2-880C-4955-A39A-7F931E392690}"/>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24E835F2-D49D-4D9D-BFD1-92B32B912414}"/>
              </a:ext>
            </a:extLst>
          </p:cNvPr>
          <p:cNvSpPr>
            <a:spLocks noGrp="1"/>
          </p:cNvSpPr>
          <p:nvPr>
            <p:ph type="sldNum" sz="quarter" idx="12"/>
          </p:nvPr>
        </p:nvSpPr>
        <p:spPr/>
        <p:txBody>
          <a:bodyPr/>
          <a:lstStyle/>
          <a:p>
            <a:fld id="{2A013F82-EE5E-44EE-A61D-E31C6657F26F}" type="slidenum">
              <a:rPr lang="en-IE" smtClean="0"/>
              <a:t>38</a:t>
            </a:fld>
            <a:endParaRPr lang="en-IE"/>
          </a:p>
        </p:txBody>
      </p:sp>
    </p:spTree>
    <p:extLst>
      <p:ext uri="{BB962C8B-B14F-4D97-AF65-F5344CB8AC3E}">
        <p14:creationId xmlns:p14="http://schemas.microsoft.com/office/powerpoint/2010/main" val="217673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E29AB-C329-426C-866D-91CD679C1ACA}"/>
              </a:ext>
            </a:extLst>
          </p:cNvPr>
          <p:cNvSpPr>
            <a:spLocks noGrp="1"/>
          </p:cNvSpPr>
          <p:nvPr>
            <p:ph idx="1"/>
          </p:nvPr>
        </p:nvSpPr>
        <p:spPr/>
        <p:txBody>
          <a:bodyPr>
            <a:normAutofit/>
          </a:bodyPr>
          <a:lstStyle/>
          <a:p>
            <a:pPr marL="457200" indent="-457200">
              <a:buFont typeface="+mj-lt"/>
              <a:buAutoNum type="arabicPeriod" startAt="4"/>
            </a:pPr>
            <a:r>
              <a:rPr lang="en-IE" dirty="0"/>
              <a:t>When assessing whether consent is freely given, utmost account must be taken of whether the performance of a contract, including the provision of a service, is conditional on consent to the processing of personal data that is not necessary for the performance of that contract.</a:t>
            </a:r>
          </a:p>
          <a:p>
            <a:pPr marL="457200" indent="-457200">
              <a:buFont typeface="+mj-lt"/>
              <a:buAutoNum type="arabicPeriod" startAt="4"/>
            </a:pPr>
            <a:endParaRPr lang="en-IE" dirty="0"/>
          </a:p>
          <a:p>
            <a:r>
              <a:rPr lang="en-IE" dirty="0"/>
              <a:t>Processing of child’s personal data – consent may be obtained from a child aged 16 years or more, or a person holding parental responsibility. (Art.8)</a:t>
            </a:r>
          </a:p>
          <a:p>
            <a:endParaRPr lang="en-IE" dirty="0"/>
          </a:p>
        </p:txBody>
      </p:sp>
      <p:sp>
        <p:nvSpPr>
          <p:cNvPr id="4" name="Footer Placeholder 3">
            <a:extLst>
              <a:ext uri="{FF2B5EF4-FFF2-40B4-BE49-F238E27FC236}">
                <a16:creationId xmlns:a16="http://schemas.microsoft.com/office/drawing/2014/main" id="{4685E0D2-880C-4955-A39A-7F931E392690}"/>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24E835F2-D49D-4D9D-BFD1-92B32B912414}"/>
              </a:ext>
            </a:extLst>
          </p:cNvPr>
          <p:cNvSpPr>
            <a:spLocks noGrp="1"/>
          </p:cNvSpPr>
          <p:nvPr>
            <p:ph type="sldNum" sz="quarter" idx="12"/>
          </p:nvPr>
        </p:nvSpPr>
        <p:spPr/>
        <p:txBody>
          <a:bodyPr/>
          <a:lstStyle/>
          <a:p>
            <a:fld id="{2A013F82-EE5E-44EE-A61D-E31C6657F26F}" type="slidenum">
              <a:rPr lang="en-IE" smtClean="0"/>
              <a:t>39</a:t>
            </a:fld>
            <a:endParaRPr lang="en-IE"/>
          </a:p>
        </p:txBody>
      </p:sp>
    </p:spTree>
    <p:extLst>
      <p:ext uri="{BB962C8B-B14F-4D97-AF65-F5344CB8AC3E}">
        <p14:creationId xmlns:p14="http://schemas.microsoft.com/office/powerpoint/2010/main" val="215624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9329-55BF-4F63-816C-9913F4D57748}"/>
              </a:ext>
            </a:extLst>
          </p:cNvPr>
          <p:cNvSpPr>
            <a:spLocks noGrp="1"/>
          </p:cNvSpPr>
          <p:nvPr>
            <p:ph type="title"/>
          </p:nvPr>
        </p:nvSpPr>
        <p:spPr/>
        <p:txBody>
          <a:bodyPr/>
          <a:lstStyle/>
          <a:p>
            <a:pPr marL="571500" indent="-571500">
              <a:buFont typeface="Wingdings" panose="05000000000000000000" pitchFamily="2" charset="2"/>
              <a:buChar char="v"/>
            </a:pPr>
            <a:r>
              <a:rPr lang="en-IE" b="1" dirty="0"/>
              <a:t>INTRODUCTION</a:t>
            </a:r>
          </a:p>
        </p:txBody>
      </p:sp>
      <p:sp>
        <p:nvSpPr>
          <p:cNvPr id="3" name="Content Placeholder 2">
            <a:extLst>
              <a:ext uri="{FF2B5EF4-FFF2-40B4-BE49-F238E27FC236}">
                <a16:creationId xmlns:a16="http://schemas.microsoft.com/office/drawing/2014/main" id="{43023E79-0B0A-4D17-843A-F96C15FE88B0}"/>
              </a:ext>
            </a:extLst>
          </p:cNvPr>
          <p:cNvSpPr>
            <a:spLocks noGrp="1"/>
          </p:cNvSpPr>
          <p:nvPr>
            <p:ph idx="1"/>
          </p:nvPr>
        </p:nvSpPr>
        <p:spPr>
          <a:xfrm>
            <a:off x="1522413" y="1904999"/>
            <a:ext cx="9134391" cy="4495801"/>
          </a:xfrm>
        </p:spPr>
        <p:txBody>
          <a:bodyPr>
            <a:normAutofit/>
          </a:bodyPr>
          <a:lstStyle/>
          <a:p>
            <a:r>
              <a:rPr lang="en-IE" dirty="0"/>
              <a:t>Legislative framework</a:t>
            </a:r>
          </a:p>
          <a:p>
            <a:r>
              <a:rPr lang="en-IE" dirty="0"/>
              <a:t>Scope of the GDPR</a:t>
            </a:r>
          </a:p>
          <a:p>
            <a:r>
              <a:rPr lang="en-IE" dirty="0"/>
              <a:t>Essential terms explained</a:t>
            </a:r>
          </a:p>
          <a:p>
            <a:r>
              <a:rPr lang="en-IE" dirty="0"/>
              <a:t>Data processing rules</a:t>
            </a:r>
          </a:p>
          <a:p>
            <a:r>
              <a:rPr lang="en-IE" dirty="0"/>
              <a:t>Rights of data subjects</a:t>
            </a:r>
          </a:p>
          <a:p>
            <a:r>
              <a:rPr lang="en-IE" dirty="0">
                <a:solidFill>
                  <a:schemeClr val="tx1">
                    <a:lumMod val="50000"/>
                  </a:schemeClr>
                </a:solidFill>
              </a:rPr>
              <a:t>Obligations of controllers and processors</a:t>
            </a:r>
          </a:p>
          <a:p>
            <a:r>
              <a:rPr lang="en-IE" dirty="0">
                <a:solidFill>
                  <a:schemeClr val="tx1">
                    <a:lumMod val="50000"/>
                  </a:schemeClr>
                </a:solidFill>
              </a:rPr>
              <a:t>Enforcement</a:t>
            </a:r>
          </a:p>
        </p:txBody>
      </p:sp>
      <p:sp>
        <p:nvSpPr>
          <p:cNvPr id="4" name="Footer Placeholder 3">
            <a:extLst>
              <a:ext uri="{FF2B5EF4-FFF2-40B4-BE49-F238E27FC236}">
                <a16:creationId xmlns:a16="http://schemas.microsoft.com/office/drawing/2014/main" id="{5B652E77-171C-4AC5-8EE7-716C86B1F8FA}"/>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F55FC42C-D4E8-42D8-A750-BD3E37D40BE2}"/>
              </a:ext>
            </a:extLst>
          </p:cNvPr>
          <p:cNvSpPr>
            <a:spLocks noGrp="1"/>
          </p:cNvSpPr>
          <p:nvPr>
            <p:ph type="sldNum" sz="quarter" idx="12"/>
          </p:nvPr>
        </p:nvSpPr>
        <p:spPr/>
        <p:txBody>
          <a:bodyPr/>
          <a:lstStyle/>
          <a:p>
            <a:fld id="{2A013F82-EE5E-44EE-A61D-E31C6657F26F}" type="slidenum">
              <a:rPr lang="en-IE" smtClean="0"/>
              <a:t>4</a:t>
            </a:fld>
            <a:endParaRPr lang="en-IE"/>
          </a:p>
        </p:txBody>
      </p:sp>
    </p:spTree>
    <p:extLst>
      <p:ext uri="{BB962C8B-B14F-4D97-AF65-F5344CB8AC3E}">
        <p14:creationId xmlns:p14="http://schemas.microsoft.com/office/powerpoint/2010/main" val="129118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533F-C567-44B4-8E8E-CEC65195493A}"/>
              </a:ext>
            </a:extLst>
          </p:cNvPr>
          <p:cNvSpPr>
            <a:spLocks noGrp="1"/>
          </p:cNvSpPr>
          <p:nvPr>
            <p:ph type="title"/>
          </p:nvPr>
        </p:nvSpPr>
        <p:spPr/>
        <p:txBody>
          <a:bodyPr/>
          <a:lstStyle/>
          <a:p>
            <a:r>
              <a:rPr lang="en-IE" i="1" dirty="0"/>
              <a:t>b) Contract</a:t>
            </a:r>
          </a:p>
        </p:txBody>
      </p:sp>
      <p:sp>
        <p:nvSpPr>
          <p:cNvPr id="3" name="Content Placeholder 2">
            <a:extLst>
              <a:ext uri="{FF2B5EF4-FFF2-40B4-BE49-F238E27FC236}">
                <a16:creationId xmlns:a16="http://schemas.microsoft.com/office/drawing/2014/main" id="{4EA081C7-6F32-46C6-A686-D6556EB1B5F5}"/>
              </a:ext>
            </a:extLst>
          </p:cNvPr>
          <p:cNvSpPr>
            <a:spLocks noGrp="1"/>
          </p:cNvSpPr>
          <p:nvPr>
            <p:ph idx="1"/>
          </p:nvPr>
        </p:nvSpPr>
        <p:spPr>
          <a:xfrm>
            <a:off x="1522413" y="1904999"/>
            <a:ext cx="9134391" cy="4495801"/>
          </a:xfrm>
        </p:spPr>
        <p:txBody>
          <a:bodyPr>
            <a:normAutofit/>
          </a:bodyPr>
          <a:lstStyle/>
          <a:p>
            <a:endParaRPr lang="en-IE" sz="1100" dirty="0"/>
          </a:p>
          <a:p>
            <a:r>
              <a:rPr lang="en-IE" dirty="0"/>
              <a:t>The processing is necessary for the performance of a contract to which the data subject is party or in order to take steps at the request of the data subject prior to entering into a contract. (Art.6(1)(b))</a:t>
            </a:r>
          </a:p>
          <a:p>
            <a:endParaRPr lang="en-IE" sz="1100" dirty="0"/>
          </a:p>
          <a:p>
            <a:r>
              <a:rPr lang="en-IE" dirty="0"/>
              <a:t>Pre-contractual matters might include credit and conduct checks.</a:t>
            </a:r>
          </a:p>
        </p:txBody>
      </p:sp>
      <p:sp>
        <p:nvSpPr>
          <p:cNvPr id="4" name="Footer Placeholder 3">
            <a:extLst>
              <a:ext uri="{FF2B5EF4-FFF2-40B4-BE49-F238E27FC236}">
                <a16:creationId xmlns:a16="http://schemas.microsoft.com/office/drawing/2014/main" id="{EFC1CB04-5037-4526-8D6E-D78D6262CC1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26621CBE-FCAA-4420-A970-6F637D6806B8}"/>
              </a:ext>
            </a:extLst>
          </p:cNvPr>
          <p:cNvSpPr>
            <a:spLocks noGrp="1"/>
          </p:cNvSpPr>
          <p:nvPr>
            <p:ph type="sldNum" sz="quarter" idx="12"/>
          </p:nvPr>
        </p:nvSpPr>
        <p:spPr/>
        <p:txBody>
          <a:bodyPr/>
          <a:lstStyle/>
          <a:p>
            <a:fld id="{2A013F82-EE5E-44EE-A61D-E31C6657F26F}" type="slidenum">
              <a:rPr lang="en-IE" smtClean="0"/>
              <a:t>40</a:t>
            </a:fld>
            <a:endParaRPr lang="en-IE"/>
          </a:p>
        </p:txBody>
      </p:sp>
    </p:spTree>
    <p:extLst>
      <p:ext uri="{BB962C8B-B14F-4D97-AF65-F5344CB8AC3E}">
        <p14:creationId xmlns:p14="http://schemas.microsoft.com/office/powerpoint/2010/main" val="10560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533F-C567-44B4-8E8E-CEC65195493A}"/>
              </a:ext>
            </a:extLst>
          </p:cNvPr>
          <p:cNvSpPr>
            <a:spLocks noGrp="1"/>
          </p:cNvSpPr>
          <p:nvPr>
            <p:ph type="title"/>
          </p:nvPr>
        </p:nvSpPr>
        <p:spPr/>
        <p:txBody>
          <a:bodyPr/>
          <a:lstStyle/>
          <a:p>
            <a:r>
              <a:rPr lang="en-IE" i="1" dirty="0"/>
              <a:t>c) Compliance with legal obligation</a:t>
            </a:r>
          </a:p>
        </p:txBody>
      </p:sp>
      <p:sp>
        <p:nvSpPr>
          <p:cNvPr id="3" name="Content Placeholder 2">
            <a:extLst>
              <a:ext uri="{FF2B5EF4-FFF2-40B4-BE49-F238E27FC236}">
                <a16:creationId xmlns:a16="http://schemas.microsoft.com/office/drawing/2014/main" id="{4EA081C7-6F32-46C6-A686-D6556EB1B5F5}"/>
              </a:ext>
            </a:extLst>
          </p:cNvPr>
          <p:cNvSpPr>
            <a:spLocks noGrp="1"/>
          </p:cNvSpPr>
          <p:nvPr>
            <p:ph idx="1"/>
          </p:nvPr>
        </p:nvSpPr>
        <p:spPr>
          <a:xfrm>
            <a:off x="1522413" y="1904999"/>
            <a:ext cx="9134391" cy="4495801"/>
          </a:xfrm>
        </p:spPr>
        <p:txBody>
          <a:bodyPr>
            <a:normAutofit/>
          </a:bodyPr>
          <a:lstStyle/>
          <a:p>
            <a:endParaRPr lang="en-IE" sz="1000" dirty="0"/>
          </a:p>
          <a:p>
            <a:r>
              <a:rPr lang="en-IE" dirty="0"/>
              <a:t>The processing is necessary for compliance with a legal obligation to which the controller is subject. (Art.6(1)(c))</a:t>
            </a:r>
          </a:p>
          <a:p>
            <a:endParaRPr lang="en-IE" sz="1000" dirty="0"/>
          </a:p>
          <a:p>
            <a:r>
              <a:rPr lang="en-IE" dirty="0"/>
              <a:t>The legal obligation does not need to be in legislation, but may be in a court judgment, constitutional provision, administrative scheme etc. (Recital 41)</a:t>
            </a:r>
          </a:p>
          <a:p>
            <a:endParaRPr lang="en-IE" sz="1000" dirty="0"/>
          </a:p>
          <a:p>
            <a:r>
              <a:rPr lang="en-IE" dirty="0"/>
              <a:t>Art.6(3) identifies certain provisions that may be contained in such a legal basis.</a:t>
            </a:r>
          </a:p>
        </p:txBody>
      </p:sp>
      <p:sp>
        <p:nvSpPr>
          <p:cNvPr id="4" name="Footer Placeholder 3">
            <a:extLst>
              <a:ext uri="{FF2B5EF4-FFF2-40B4-BE49-F238E27FC236}">
                <a16:creationId xmlns:a16="http://schemas.microsoft.com/office/drawing/2014/main" id="{EFC1CB04-5037-4526-8D6E-D78D6262CC1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26621CBE-FCAA-4420-A970-6F637D6806B8}"/>
              </a:ext>
            </a:extLst>
          </p:cNvPr>
          <p:cNvSpPr>
            <a:spLocks noGrp="1"/>
          </p:cNvSpPr>
          <p:nvPr>
            <p:ph type="sldNum" sz="quarter" idx="12"/>
          </p:nvPr>
        </p:nvSpPr>
        <p:spPr/>
        <p:txBody>
          <a:bodyPr/>
          <a:lstStyle/>
          <a:p>
            <a:fld id="{2A013F82-EE5E-44EE-A61D-E31C6657F26F}" type="slidenum">
              <a:rPr lang="en-IE" smtClean="0"/>
              <a:t>41</a:t>
            </a:fld>
            <a:endParaRPr lang="en-IE"/>
          </a:p>
        </p:txBody>
      </p:sp>
    </p:spTree>
    <p:extLst>
      <p:ext uri="{BB962C8B-B14F-4D97-AF65-F5344CB8AC3E}">
        <p14:creationId xmlns:p14="http://schemas.microsoft.com/office/powerpoint/2010/main" val="401839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533F-C567-44B4-8E8E-CEC65195493A}"/>
              </a:ext>
            </a:extLst>
          </p:cNvPr>
          <p:cNvSpPr>
            <a:spLocks noGrp="1"/>
          </p:cNvSpPr>
          <p:nvPr>
            <p:ph type="title"/>
          </p:nvPr>
        </p:nvSpPr>
        <p:spPr/>
        <p:txBody>
          <a:bodyPr/>
          <a:lstStyle/>
          <a:p>
            <a:r>
              <a:rPr lang="en-IE" i="1" dirty="0"/>
              <a:t>d) Protection of vital interests of the data subject or another natural person</a:t>
            </a:r>
          </a:p>
        </p:txBody>
      </p:sp>
      <p:sp>
        <p:nvSpPr>
          <p:cNvPr id="3" name="Content Placeholder 2">
            <a:extLst>
              <a:ext uri="{FF2B5EF4-FFF2-40B4-BE49-F238E27FC236}">
                <a16:creationId xmlns:a16="http://schemas.microsoft.com/office/drawing/2014/main" id="{4EA081C7-6F32-46C6-A686-D6556EB1B5F5}"/>
              </a:ext>
            </a:extLst>
          </p:cNvPr>
          <p:cNvSpPr>
            <a:spLocks noGrp="1"/>
          </p:cNvSpPr>
          <p:nvPr>
            <p:ph idx="1"/>
          </p:nvPr>
        </p:nvSpPr>
        <p:spPr>
          <a:xfrm>
            <a:off x="1522413" y="1904999"/>
            <a:ext cx="9134391" cy="4495801"/>
          </a:xfrm>
        </p:spPr>
        <p:txBody>
          <a:bodyPr>
            <a:normAutofit lnSpcReduction="10000"/>
          </a:bodyPr>
          <a:lstStyle/>
          <a:p>
            <a:endParaRPr lang="en-IE" sz="1000" dirty="0"/>
          </a:p>
          <a:p>
            <a:r>
              <a:rPr lang="en-IE" dirty="0"/>
              <a:t>The processing is necessary in order to protect the vital interests of the data subject or of another natural person. (Art.6(1)(d))</a:t>
            </a:r>
          </a:p>
          <a:p>
            <a:endParaRPr lang="en-IE" sz="1000" dirty="0"/>
          </a:p>
          <a:p>
            <a:r>
              <a:rPr lang="en-IE" dirty="0"/>
              <a:t>This may be where it is necessary to protect an interest which is essential for the life of the data subject or that of another natural person. (Recital 46)</a:t>
            </a:r>
          </a:p>
          <a:p>
            <a:endParaRPr lang="en-IE" sz="1000" dirty="0"/>
          </a:p>
          <a:p>
            <a:r>
              <a:rPr lang="en-IE" dirty="0"/>
              <a:t>Processing of personal data based on the vital interest of another natural person should in principle take place only where the processing cannot be manifestly based on another legal basis. (Recital 46)</a:t>
            </a:r>
          </a:p>
        </p:txBody>
      </p:sp>
      <p:sp>
        <p:nvSpPr>
          <p:cNvPr id="4" name="Footer Placeholder 3">
            <a:extLst>
              <a:ext uri="{FF2B5EF4-FFF2-40B4-BE49-F238E27FC236}">
                <a16:creationId xmlns:a16="http://schemas.microsoft.com/office/drawing/2014/main" id="{EFC1CB04-5037-4526-8D6E-D78D6262CC1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26621CBE-FCAA-4420-A970-6F637D6806B8}"/>
              </a:ext>
            </a:extLst>
          </p:cNvPr>
          <p:cNvSpPr>
            <a:spLocks noGrp="1"/>
          </p:cNvSpPr>
          <p:nvPr>
            <p:ph type="sldNum" sz="quarter" idx="12"/>
          </p:nvPr>
        </p:nvSpPr>
        <p:spPr/>
        <p:txBody>
          <a:bodyPr/>
          <a:lstStyle/>
          <a:p>
            <a:fld id="{2A013F82-EE5E-44EE-A61D-E31C6657F26F}" type="slidenum">
              <a:rPr lang="en-IE" smtClean="0"/>
              <a:t>42</a:t>
            </a:fld>
            <a:endParaRPr lang="en-IE"/>
          </a:p>
        </p:txBody>
      </p:sp>
    </p:spTree>
    <p:extLst>
      <p:ext uri="{BB962C8B-B14F-4D97-AF65-F5344CB8AC3E}">
        <p14:creationId xmlns:p14="http://schemas.microsoft.com/office/powerpoint/2010/main" val="2686395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533F-C567-44B4-8E8E-CEC65195493A}"/>
              </a:ext>
            </a:extLst>
          </p:cNvPr>
          <p:cNvSpPr>
            <a:spLocks noGrp="1"/>
          </p:cNvSpPr>
          <p:nvPr>
            <p:ph type="title"/>
          </p:nvPr>
        </p:nvSpPr>
        <p:spPr/>
        <p:txBody>
          <a:bodyPr/>
          <a:lstStyle/>
          <a:p>
            <a:r>
              <a:rPr lang="en-IE" i="1" dirty="0"/>
              <a:t>e) Necessity in the public interest</a:t>
            </a:r>
          </a:p>
        </p:txBody>
      </p:sp>
      <p:sp>
        <p:nvSpPr>
          <p:cNvPr id="3" name="Content Placeholder 2">
            <a:extLst>
              <a:ext uri="{FF2B5EF4-FFF2-40B4-BE49-F238E27FC236}">
                <a16:creationId xmlns:a16="http://schemas.microsoft.com/office/drawing/2014/main" id="{4EA081C7-6F32-46C6-A686-D6556EB1B5F5}"/>
              </a:ext>
            </a:extLst>
          </p:cNvPr>
          <p:cNvSpPr>
            <a:spLocks noGrp="1"/>
          </p:cNvSpPr>
          <p:nvPr>
            <p:ph idx="1"/>
          </p:nvPr>
        </p:nvSpPr>
        <p:spPr>
          <a:xfrm>
            <a:off x="1522413" y="1904999"/>
            <a:ext cx="9134391" cy="4495801"/>
          </a:xfrm>
        </p:spPr>
        <p:txBody>
          <a:bodyPr>
            <a:normAutofit lnSpcReduction="10000"/>
          </a:bodyPr>
          <a:lstStyle/>
          <a:p>
            <a:endParaRPr lang="en-IE" sz="1000" dirty="0"/>
          </a:p>
          <a:p>
            <a:r>
              <a:rPr lang="en-IE" dirty="0"/>
              <a:t>The processing is necessary for the performance of a task carried out in the public interest or in the exercise of official authority vested in the controller. (Art.6(1)(e))</a:t>
            </a:r>
          </a:p>
          <a:p>
            <a:endParaRPr lang="en-IE" sz="1000" dirty="0"/>
          </a:p>
          <a:p>
            <a:r>
              <a:rPr lang="en-IE" dirty="0"/>
              <a:t>Puskar (Case C-73/16) (27 September 2017) – CJEU accepted that the establishment of a list of “front-men” for the purpose of collecting tax and combating fraud was in the public interest.</a:t>
            </a:r>
          </a:p>
          <a:p>
            <a:endParaRPr lang="en-IE" sz="1000" dirty="0"/>
          </a:p>
          <a:p>
            <a:r>
              <a:rPr lang="en-IE" dirty="0"/>
              <a:t>The CJEU noted that the list must be appropriate and necessary for the purpose of attaining the objective pursued and the processing must comply with data protection rules.</a:t>
            </a:r>
          </a:p>
        </p:txBody>
      </p:sp>
      <p:sp>
        <p:nvSpPr>
          <p:cNvPr id="4" name="Footer Placeholder 3">
            <a:extLst>
              <a:ext uri="{FF2B5EF4-FFF2-40B4-BE49-F238E27FC236}">
                <a16:creationId xmlns:a16="http://schemas.microsoft.com/office/drawing/2014/main" id="{EFC1CB04-5037-4526-8D6E-D78D6262CC1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26621CBE-FCAA-4420-A970-6F637D6806B8}"/>
              </a:ext>
            </a:extLst>
          </p:cNvPr>
          <p:cNvSpPr>
            <a:spLocks noGrp="1"/>
          </p:cNvSpPr>
          <p:nvPr>
            <p:ph type="sldNum" sz="quarter" idx="12"/>
          </p:nvPr>
        </p:nvSpPr>
        <p:spPr/>
        <p:txBody>
          <a:bodyPr/>
          <a:lstStyle/>
          <a:p>
            <a:fld id="{2A013F82-EE5E-44EE-A61D-E31C6657F26F}" type="slidenum">
              <a:rPr lang="en-IE" smtClean="0"/>
              <a:t>43</a:t>
            </a:fld>
            <a:endParaRPr lang="en-IE"/>
          </a:p>
        </p:txBody>
      </p:sp>
    </p:spTree>
    <p:extLst>
      <p:ext uri="{BB962C8B-B14F-4D97-AF65-F5344CB8AC3E}">
        <p14:creationId xmlns:p14="http://schemas.microsoft.com/office/powerpoint/2010/main" val="118435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533F-C567-44B4-8E8E-CEC65195493A}"/>
              </a:ext>
            </a:extLst>
          </p:cNvPr>
          <p:cNvSpPr>
            <a:spLocks noGrp="1"/>
          </p:cNvSpPr>
          <p:nvPr>
            <p:ph type="title"/>
          </p:nvPr>
        </p:nvSpPr>
        <p:spPr/>
        <p:txBody>
          <a:bodyPr>
            <a:normAutofit/>
          </a:bodyPr>
          <a:lstStyle/>
          <a:p>
            <a:r>
              <a:rPr lang="en-IE" sz="3000" i="1" dirty="0"/>
              <a:t>f) Legitimate interests of the controller or a third party</a:t>
            </a:r>
          </a:p>
        </p:txBody>
      </p:sp>
      <p:sp>
        <p:nvSpPr>
          <p:cNvPr id="3" name="Content Placeholder 2">
            <a:extLst>
              <a:ext uri="{FF2B5EF4-FFF2-40B4-BE49-F238E27FC236}">
                <a16:creationId xmlns:a16="http://schemas.microsoft.com/office/drawing/2014/main" id="{4EA081C7-6F32-46C6-A686-D6556EB1B5F5}"/>
              </a:ext>
            </a:extLst>
          </p:cNvPr>
          <p:cNvSpPr>
            <a:spLocks noGrp="1"/>
          </p:cNvSpPr>
          <p:nvPr>
            <p:ph idx="1"/>
          </p:nvPr>
        </p:nvSpPr>
        <p:spPr>
          <a:xfrm>
            <a:off x="1522413" y="1904999"/>
            <a:ext cx="9134391" cy="4495801"/>
          </a:xfrm>
        </p:spPr>
        <p:txBody>
          <a:bodyPr>
            <a:normAutofit/>
          </a:bodyPr>
          <a:lstStyle/>
          <a:p>
            <a:endParaRPr lang="en-IE" sz="600" dirty="0"/>
          </a:p>
          <a:p>
            <a:r>
              <a:rPr lang="en-IE" dirty="0"/>
              <a:t>The processing is necessary for the purposes of the legitimate interests pursued by the controller or by a third party, except where such interests are overridden by the interests or fundamental rights and freedoms of the data subject which require protection of personal data, in particular where the data subject is a child. (Art.6(1)(f))</a:t>
            </a:r>
          </a:p>
          <a:p>
            <a:endParaRPr lang="en-IE" sz="600" dirty="0"/>
          </a:p>
        </p:txBody>
      </p:sp>
      <p:sp>
        <p:nvSpPr>
          <p:cNvPr id="4" name="Footer Placeholder 3">
            <a:extLst>
              <a:ext uri="{FF2B5EF4-FFF2-40B4-BE49-F238E27FC236}">
                <a16:creationId xmlns:a16="http://schemas.microsoft.com/office/drawing/2014/main" id="{EFC1CB04-5037-4526-8D6E-D78D6262CC13}"/>
              </a:ext>
            </a:extLst>
          </p:cNvPr>
          <p:cNvSpPr>
            <a:spLocks noGrp="1"/>
          </p:cNvSpPr>
          <p:nvPr>
            <p:ph type="ftr" sz="quarter" idx="11"/>
          </p:nvPr>
        </p:nvSpPr>
        <p:spPr/>
        <p:txBody>
          <a:bodyPr/>
          <a:lstStyle/>
          <a:p>
            <a:r>
              <a:rPr lang="en-IE" dirty="0"/>
              <a:t>(c) Tara Murphy BL</a:t>
            </a:r>
          </a:p>
        </p:txBody>
      </p:sp>
      <p:sp>
        <p:nvSpPr>
          <p:cNvPr id="5" name="Slide Number Placeholder 4">
            <a:extLst>
              <a:ext uri="{FF2B5EF4-FFF2-40B4-BE49-F238E27FC236}">
                <a16:creationId xmlns:a16="http://schemas.microsoft.com/office/drawing/2014/main" id="{26621CBE-FCAA-4420-A970-6F637D6806B8}"/>
              </a:ext>
            </a:extLst>
          </p:cNvPr>
          <p:cNvSpPr>
            <a:spLocks noGrp="1"/>
          </p:cNvSpPr>
          <p:nvPr>
            <p:ph type="sldNum" sz="quarter" idx="12"/>
          </p:nvPr>
        </p:nvSpPr>
        <p:spPr/>
        <p:txBody>
          <a:bodyPr/>
          <a:lstStyle/>
          <a:p>
            <a:fld id="{2A013F82-EE5E-44EE-A61D-E31C6657F26F}" type="slidenum">
              <a:rPr lang="en-IE" smtClean="0"/>
              <a:t>44</a:t>
            </a:fld>
            <a:endParaRPr lang="en-IE"/>
          </a:p>
        </p:txBody>
      </p:sp>
    </p:spTree>
    <p:extLst>
      <p:ext uri="{BB962C8B-B14F-4D97-AF65-F5344CB8AC3E}">
        <p14:creationId xmlns:p14="http://schemas.microsoft.com/office/powerpoint/2010/main" val="357473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081C7-6F32-46C6-A686-D6556EB1B5F5}"/>
              </a:ext>
            </a:extLst>
          </p:cNvPr>
          <p:cNvSpPr>
            <a:spLocks noGrp="1"/>
          </p:cNvSpPr>
          <p:nvPr>
            <p:ph idx="1"/>
          </p:nvPr>
        </p:nvSpPr>
        <p:spPr>
          <a:xfrm>
            <a:off x="1522413" y="1904999"/>
            <a:ext cx="9134391" cy="4495801"/>
          </a:xfrm>
        </p:spPr>
        <p:txBody>
          <a:bodyPr>
            <a:normAutofit/>
          </a:bodyPr>
          <a:lstStyle/>
          <a:p>
            <a:endParaRPr lang="en-IE" sz="600" dirty="0"/>
          </a:p>
          <a:p>
            <a:r>
              <a:rPr lang="en-IE" dirty="0"/>
              <a:t>The existence of a legitimate interest would need careful assessment including whether a data subject can reasonably expect at the time and in the context of the collection of the personal data that processing for that purpose may take place. (Recital 47)</a:t>
            </a:r>
          </a:p>
          <a:p>
            <a:endParaRPr lang="en-IE" sz="600" dirty="0"/>
          </a:p>
          <a:p>
            <a:r>
              <a:rPr lang="en-IE" dirty="0"/>
              <a:t>There may be a legitimate interest, for example, where there is a relevant and appropriate relationship between the controller and data subject (e.g. the data subject is a client or in the service of the controller), regarding the prevention of fraud or direct marketing.  Recital 47)</a:t>
            </a:r>
          </a:p>
        </p:txBody>
      </p:sp>
      <p:sp>
        <p:nvSpPr>
          <p:cNvPr id="4" name="Footer Placeholder 3">
            <a:extLst>
              <a:ext uri="{FF2B5EF4-FFF2-40B4-BE49-F238E27FC236}">
                <a16:creationId xmlns:a16="http://schemas.microsoft.com/office/drawing/2014/main" id="{EFC1CB04-5037-4526-8D6E-D78D6262CC13}"/>
              </a:ext>
            </a:extLst>
          </p:cNvPr>
          <p:cNvSpPr>
            <a:spLocks noGrp="1"/>
          </p:cNvSpPr>
          <p:nvPr>
            <p:ph type="ftr" sz="quarter" idx="11"/>
          </p:nvPr>
        </p:nvSpPr>
        <p:spPr/>
        <p:txBody>
          <a:bodyPr/>
          <a:lstStyle/>
          <a:p>
            <a:r>
              <a:rPr lang="en-IE" dirty="0"/>
              <a:t>(c) Tara Murphy BL</a:t>
            </a:r>
          </a:p>
        </p:txBody>
      </p:sp>
      <p:sp>
        <p:nvSpPr>
          <p:cNvPr id="5" name="Slide Number Placeholder 4">
            <a:extLst>
              <a:ext uri="{FF2B5EF4-FFF2-40B4-BE49-F238E27FC236}">
                <a16:creationId xmlns:a16="http://schemas.microsoft.com/office/drawing/2014/main" id="{26621CBE-FCAA-4420-A970-6F637D6806B8}"/>
              </a:ext>
            </a:extLst>
          </p:cNvPr>
          <p:cNvSpPr>
            <a:spLocks noGrp="1"/>
          </p:cNvSpPr>
          <p:nvPr>
            <p:ph type="sldNum" sz="quarter" idx="12"/>
          </p:nvPr>
        </p:nvSpPr>
        <p:spPr/>
        <p:txBody>
          <a:bodyPr/>
          <a:lstStyle/>
          <a:p>
            <a:fld id="{2A013F82-EE5E-44EE-A61D-E31C6657F26F}" type="slidenum">
              <a:rPr lang="en-IE" smtClean="0"/>
              <a:t>45</a:t>
            </a:fld>
            <a:endParaRPr lang="en-IE"/>
          </a:p>
        </p:txBody>
      </p:sp>
    </p:spTree>
    <p:extLst>
      <p:ext uri="{BB962C8B-B14F-4D97-AF65-F5344CB8AC3E}">
        <p14:creationId xmlns:p14="http://schemas.microsoft.com/office/powerpoint/2010/main" val="256450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548DE-F79B-4773-B8B2-A0B555B78276}"/>
              </a:ext>
            </a:extLst>
          </p:cNvPr>
          <p:cNvSpPr>
            <a:spLocks noGrp="1"/>
          </p:cNvSpPr>
          <p:nvPr>
            <p:ph type="title"/>
          </p:nvPr>
        </p:nvSpPr>
        <p:spPr/>
        <p:txBody>
          <a:bodyPr>
            <a:normAutofit/>
          </a:bodyPr>
          <a:lstStyle/>
          <a:p>
            <a:pPr marL="571500" indent="-571500">
              <a:buFont typeface="Arial" panose="020B0604020202020204" pitchFamily="34" charset="0"/>
              <a:buChar char="•"/>
            </a:pPr>
            <a:r>
              <a:rPr lang="en-IE" b="1" dirty="0"/>
              <a:t>Processing special categories of personal data (Art.9)</a:t>
            </a:r>
          </a:p>
        </p:txBody>
      </p:sp>
      <p:sp>
        <p:nvSpPr>
          <p:cNvPr id="3" name="Content Placeholder 2">
            <a:extLst>
              <a:ext uri="{FF2B5EF4-FFF2-40B4-BE49-F238E27FC236}">
                <a16:creationId xmlns:a16="http://schemas.microsoft.com/office/drawing/2014/main" id="{B1290719-8591-4FBE-A452-0DCFD0414433}"/>
              </a:ext>
            </a:extLst>
          </p:cNvPr>
          <p:cNvSpPr>
            <a:spLocks noGrp="1"/>
          </p:cNvSpPr>
          <p:nvPr>
            <p:ph idx="1"/>
          </p:nvPr>
        </p:nvSpPr>
        <p:spPr>
          <a:xfrm>
            <a:off x="1522413" y="1904999"/>
            <a:ext cx="9134391" cy="4495801"/>
          </a:xfrm>
        </p:spPr>
        <p:txBody>
          <a:bodyPr>
            <a:normAutofit/>
          </a:bodyPr>
          <a:lstStyle/>
          <a:p>
            <a:endParaRPr lang="en-IE" sz="900" dirty="0"/>
          </a:p>
          <a:p>
            <a:r>
              <a:rPr lang="en-IE" dirty="0"/>
              <a:t>Processing of special categories of personal data must be prohibited i.e.:</a:t>
            </a:r>
          </a:p>
          <a:p>
            <a:endParaRPr lang="en-IE" sz="500" dirty="0"/>
          </a:p>
          <a:p>
            <a:pPr lvl="2"/>
            <a:r>
              <a:rPr lang="en-IE" sz="2400" dirty="0"/>
              <a:t>data revealing racial or ethnic origin, political opinions, religious or philosophical beliefs, or trade union membership,</a:t>
            </a:r>
          </a:p>
          <a:p>
            <a:pPr lvl="2"/>
            <a:r>
              <a:rPr lang="en-IE" sz="2400" dirty="0"/>
              <a:t>genetic data, </a:t>
            </a:r>
          </a:p>
          <a:p>
            <a:pPr lvl="2"/>
            <a:r>
              <a:rPr lang="en-IE" sz="2400" dirty="0"/>
              <a:t>biometric data for the purpose of uniquely identifying a natural person, </a:t>
            </a:r>
          </a:p>
          <a:p>
            <a:pPr lvl="2"/>
            <a:r>
              <a:rPr lang="en-IE" sz="2400" dirty="0"/>
              <a:t>data concerning health, or </a:t>
            </a:r>
          </a:p>
          <a:p>
            <a:pPr lvl="2"/>
            <a:r>
              <a:rPr lang="en-IE" sz="2400" dirty="0"/>
              <a:t>data concerning a natural person’s sex life or sexual orientation</a:t>
            </a:r>
          </a:p>
          <a:p>
            <a:endParaRPr lang="en-IE" sz="2400" dirty="0"/>
          </a:p>
          <a:p>
            <a:pPr marL="239712" lvl="1" indent="0">
              <a:buNone/>
            </a:pPr>
            <a:endParaRPr lang="en-IE" sz="1500" dirty="0"/>
          </a:p>
        </p:txBody>
      </p:sp>
      <p:sp>
        <p:nvSpPr>
          <p:cNvPr id="4" name="Footer Placeholder 3">
            <a:extLst>
              <a:ext uri="{FF2B5EF4-FFF2-40B4-BE49-F238E27FC236}">
                <a16:creationId xmlns:a16="http://schemas.microsoft.com/office/drawing/2014/main" id="{A8B23B76-7813-4180-92D4-E4CF541E235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6FE7F121-5F98-4ED3-9F37-BAF61D30C950}"/>
              </a:ext>
            </a:extLst>
          </p:cNvPr>
          <p:cNvSpPr>
            <a:spLocks noGrp="1"/>
          </p:cNvSpPr>
          <p:nvPr>
            <p:ph type="sldNum" sz="quarter" idx="12"/>
          </p:nvPr>
        </p:nvSpPr>
        <p:spPr/>
        <p:txBody>
          <a:bodyPr/>
          <a:lstStyle/>
          <a:p>
            <a:fld id="{2A013F82-EE5E-44EE-A61D-E31C6657F26F}" type="slidenum">
              <a:rPr lang="en-IE" smtClean="0"/>
              <a:t>46</a:t>
            </a:fld>
            <a:endParaRPr lang="en-IE"/>
          </a:p>
        </p:txBody>
      </p:sp>
    </p:spTree>
    <p:extLst>
      <p:ext uri="{BB962C8B-B14F-4D97-AF65-F5344CB8AC3E}">
        <p14:creationId xmlns:p14="http://schemas.microsoft.com/office/powerpoint/2010/main" val="187570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51272-8245-4885-9DC0-E1D628F9A3AD}"/>
              </a:ext>
            </a:extLst>
          </p:cNvPr>
          <p:cNvSpPr>
            <a:spLocks noGrp="1"/>
          </p:cNvSpPr>
          <p:nvPr>
            <p:ph idx="1"/>
          </p:nvPr>
        </p:nvSpPr>
        <p:spPr>
          <a:xfrm>
            <a:off x="1522413" y="1904999"/>
            <a:ext cx="9134391" cy="4495801"/>
          </a:xfrm>
        </p:spPr>
        <p:txBody>
          <a:bodyPr>
            <a:normAutofit fontScale="92500" lnSpcReduction="20000"/>
          </a:bodyPr>
          <a:lstStyle/>
          <a:p>
            <a:r>
              <a:rPr lang="en-IE" sz="2600" dirty="0"/>
              <a:t>Unless:</a:t>
            </a:r>
          </a:p>
          <a:p>
            <a:endParaRPr lang="en-IE" sz="500" dirty="0"/>
          </a:p>
          <a:p>
            <a:pPr marL="457200" indent="-457200">
              <a:buAutoNum type="alphaLcParenR"/>
            </a:pPr>
            <a:r>
              <a:rPr lang="en-IE" sz="2600" dirty="0"/>
              <a:t>the data subject has given explicit consent to the processing of those personal data for one or more specified purposes …;</a:t>
            </a:r>
          </a:p>
          <a:p>
            <a:pPr marL="457200" indent="-457200">
              <a:buAutoNum type="alphaLcParenR"/>
            </a:pPr>
            <a:endParaRPr lang="en-IE" sz="500" dirty="0"/>
          </a:p>
          <a:p>
            <a:pPr marL="457200" indent="-457200">
              <a:buAutoNum type="alphaLcParenR"/>
            </a:pPr>
            <a:r>
              <a:rPr lang="en-IE" sz="2600" dirty="0"/>
              <a:t>processing is necessary for the purposes of carrying out the obligations and exercising specific rights of the controller or of the data subject in the field of employment and social security and social protection law…;</a:t>
            </a:r>
          </a:p>
          <a:p>
            <a:pPr marL="457200" indent="-457200">
              <a:buAutoNum type="alphaLcParenR"/>
            </a:pPr>
            <a:endParaRPr lang="en-IE" sz="500" dirty="0"/>
          </a:p>
          <a:p>
            <a:pPr marL="457200" indent="-457200">
              <a:buAutoNum type="alphaLcParenR"/>
            </a:pPr>
            <a:r>
              <a:rPr lang="en-IE" sz="2600" dirty="0"/>
              <a:t>processing is necessary to protect the vital interests of the data subject or of another natural person where the data subject is physically or legally incapable of giving consent;</a:t>
            </a:r>
          </a:p>
          <a:p>
            <a:pPr marL="457200" indent="-457200">
              <a:buAutoNum type="alphaLcParenR"/>
            </a:pPr>
            <a:endParaRPr lang="en-IE" dirty="0"/>
          </a:p>
        </p:txBody>
      </p:sp>
      <p:sp>
        <p:nvSpPr>
          <p:cNvPr id="4" name="Footer Placeholder 3">
            <a:extLst>
              <a:ext uri="{FF2B5EF4-FFF2-40B4-BE49-F238E27FC236}">
                <a16:creationId xmlns:a16="http://schemas.microsoft.com/office/drawing/2014/main" id="{1D00292D-AB64-4D9C-84D1-44711116469E}"/>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C6380876-7E49-480D-A70E-36F449664E13}"/>
              </a:ext>
            </a:extLst>
          </p:cNvPr>
          <p:cNvSpPr>
            <a:spLocks noGrp="1"/>
          </p:cNvSpPr>
          <p:nvPr>
            <p:ph type="sldNum" sz="quarter" idx="12"/>
          </p:nvPr>
        </p:nvSpPr>
        <p:spPr/>
        <p:txBody>
          <a:bodyPr/>
          <a:lstStyle/>
          <a:p>
            <a:fld id="{2A013F82-EE5E-44EE-A61D-E31C6657F26F}" type="slidenum">
              <a:rPr lang="en-IE" smtClean="0"/>
              <a:t>47</a:t>
            </a:fld>
            <a:endParaRPr lang="en-IE"/>
          </a:p>
        </p:txBody>
      </p:sp>
    </p:spTree>
    <p:extLst>
      <p:ext uri="{BB962C8B-B14F-4D97-AF65-F5344CB8AC3E}">
        <p14:creationId xmlns:p14="http://schemas.microsoft.com/office/powerpoint/2010/main" val="374312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51272-8245-4885-9DC0-E1D628F9A3AD}"/>
              </a:ext>
            </a:extLst>
          </p:cNvPr>
          <p:cNvSpPr>
            <a:spLocks noGrp="1"/>
          </p:cNvSpPr>
          <p:nvPr>
            <p:ph idx="1"/>
          </p:nvPr>
        </p:nvSpPr>
        <p:spPr>
          <a:xfrm>
            <a:off x="1522413" y="1904999"/>
            <a:ext cx="9134391" cy="4495801"/>
          </a:xfrm>
        </p:spPr>
        <p:txBody>
          <a:bodyPr>
            <a:normAutofit lnSpcReduction="10000"/>
          </a:bodyPr>
          <a:lstStyle/>
          <a:p>
            <a:pPr marL="457200" indent="-457200">
              <a:buFont typeface="+mj-lt"/>
              <a:buAutoNum type="alphaLcParenR" startAt="4"/>
            </a:pPr>
            <a:r>
              <a:rPr lang="en-IE" dirty="0"/>
              <a:t>processing is carried out in the course of its legitimate activities with appropriate safeguards by a foundation, association or any other not-for-profit body with a political, philosophical, religious or trade union aim and on condition that the processing relates solely to the members or to former members of the body or to persons who have regular contact with it … ;</a:t>
            </a:r>
          </a:p>
          <a:p>
            <a:pPr marL="457200" indent="-457200">
              <a:buFont typeface="+mj-lt"/>
              <a:buAutoNum type="alphaLcParenR" startAt="4"/>
            </a:pPr>
            <a:endParaRPr lang="en-IE" sz="500" dirty="0"/>
          </a:p>
          <a:p>
            <a:pPr marL="457200" indent="-457200">
              <a:buFont typeface="+mj-lt"/>
              <a:buAutoNum type="alphaLcParenR" startAt="4"/>
            </a:pPr>
            <a:r>
              <a:rPr lang="en-IE" dirty="0"/>
              <a:t>processing relates to personal data which are manifestly made public by the data subject;</a:t>
            </a:r>
          </a:p>
          <a:p>
            <a:pPr marL="457200" indent="-457200">
              <a:buFont typeface="+mj-lt"/>
              <a:buAutoNum type="alphaLcParenR" startAt="4"/>
            </a:pPr>
            <a:endParaRPr lang="en-IE" sz="500" dirty="0"/>
          </a:p>
          <a:p>
            <a:pPr marL="457200" indent="-457200">
              <a:buFont typeface="+mj-lt"/>
              <a:buAutoNum type="alphaLcParenR" startAt="4"/>
            </a:pPr>
            <a:r>
              <a:rPr lang="en-IE" dirty="0"/>
              <a:t>processing is necessary for the establishment, exercise or defence of legal claims or whenever courts are acting in their judicial capacity;</a:t>
            </a:r>
          </a:p>
          <a:p>
            <a:pPr marL="457200" indent="-457200">
              <a:buFont typeface="+mj-lt"/>
              <a:buAutoNum type="alphaLcParenR" startAt="4"/>
            </a:pPr>
            <a:endParaRPr lang="en-IE" dirty="0"/>
          </a:p>
          <a:p>
            <a:pPr marL="457200" indent="-457200">
              <a:buAutoNum type="alphaLcParenR" startAt="4"/>
            </a:pPr>
            <a:endParaRPr lang="en-IE" dirty="0"/>
          </a:p>
        </p:txBody>
      </p:sp>
      <p:sp>
        <p:nvSpPr>
          <p:cNvPr id="4" name="Footer Placeholder 3">
            <a:extLst>
              <a:ext uri="{FF2B5EF4-FFF2-40B4-BE49-F238E27FC236}">
                <a16:creationId xmlns:a16="http://schemas.microsoft.com/office/drawing/2014/main" id="{1D00292D-AB64-4D9C-84D1-44711116469E}"/>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C6380876-7E49-480D-A70E-36F449664E13}"/>
              </a:ext>
            </a:extLst>
          </p:cNvPr>
          <p:cNvSpPr>
            <a:spLocks noGrp="1"/>
          </p:cNvSpPr>
          <p:nvPr>
            <p:ph type="sldNum" sz="quarter" idx="12"/>
          </p:nvPr>
        </p:nvSpPr>
        <p:spPr/>
        <p:txBody>
          <a:bodyPr/>
          <a:lstStyle/>
          <a:p>
            <a:fld id="{2A013F82-EE5E-44EE-A61D-E31C6657F26F}" type="slidenum">
              <a:rPr lang="en-IE" smtClean="0"/>
              <a:t>48</a:t>
            </a:fld>
            <a:endParaRPr lang="en-IE"/>
          </a:p>
        </p:txBody>
      </p:sp>
    </p:spTree>
    <p:extLst>
      <p:ext uri="{BB962C8B-B14F-4D97-AF65-F5344CB8AC3E}">
        <p14:creationId xmlns:p14="http://schemas.microsoft.com/office/powerpoint/2010/main" val="12186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51272-8245-4885-9DC0-E1D628F9A3AD}"/>
              </a:ext>
            </a:extLst>
          </p:cNvPr>
          <p:cNvSpPr>
            <a:spLocks noGrp="1"/>
          </p:cNvSpPr>
          <p:nvPr>
            <p:ph idx="1"/>
          </p:nvPr>
        </p:nvSpPr>
        <p:spPr>
          <a:xfrm>
            <a:off x="1522413" y="1904999"/>
            <a:ext cx="9134391" cy="4495801"/>
          </a:xfrm>
        </p:spPr>
        <p:txBody>
          <a:bodyPr>
            <a:normAutofit fontScale="85000" lnSpcReduction="20000"/>
          </a:bodyPr>
          <a:lstStyle/>
          <a:p>
            <a:pPr marL="457200" indent="-457200">
              <a:buFont typeface="+mj-lt"/>
              <a:buAutoNum type="alphaLcParenR" startAt="7"/>
            </a:pPr>
            <a:r>
              <a:rPr lang="en-IE" sz="2800" dirty="0"/>
              <a:t>processing is necessary for reasons of substantial public interest … ;</a:t>
            </a:r>
          </a:p>
          <a:p>
            <a:pPr marL="457200" indent="-457200">
              <a:buFont typeface="+mj-lt"/>
              <a:buAutoNum type="alphaLcParenR" startAt="7"/>
            </a:pPr>
            <a:endParaRPr lang="en-IE" sz="500" dirty="0"/>
          </a:p>
          <a:p>
            <a:pPr marL="457200" indent="-457200">
              <a:buFont typeface="+mj-lt"/>
              <a:buAutoNum type="alphaLcParenR" startAt="8"/>
            </a:pPr>
            <a:r>
              <a:rPr lang="en-IE" sz="2800" dirty="0"/>
              <a:t>processing is necessary for preventive or occupational medicine, for the assessment of the working capacity of the employee, medical diagnosis, the provision of health or social care or treatment or management of health or social care systems and services … ;</a:t>
            </a:r>
          </a:p>
          <a:p>
            <a:pPr marL="457200" indent="-457200">
              <a:buFont typeface="+mj-lt"/>
              <a:buAutoNum type="alphaLcParenR" startAt="8"/>
            </a:pPr>
            <a:endParaRPr lang="en-IE" sz="600" dirty="0"/>
          </a:p>
          <a:p>
            <a:pPr marL="457200" indent="-457200">
              <a:buFont typeface="+mj-lt"/>
              <a:buAutoNum type="alphaLcParenR" startAt="8"/>
            </a:pPr>
            <a:r>
              <a:rPr lang="en-IE" sz="2800" dirty="0"/>
              <a:t>processing is necessary for reasons of public interest in the area of public health, such as protecting against serious cross-border threats to health or ensuring high standards of quality and safety of health care and of medicinal products or medical devices… ;</a:t>
            </a:r>
          </a:p>
          <a:p>
            <a:pPr marL="457200" indent="-457200">
              <a:buFont typeface="+mj-lt"/>
              <a:buAutoNum type="alphaLcParenR" startAt="8"/>
            </a:pPr>
            <a:endParaRPr lang="en-IE" sz="600" dirty="0"/>
          </a:p>
          <a:p>
            <a:pPr marL="457200" indent="-457200">
              <a:buFont typeface="+mj-lt"/>
              <a:buAutoNum type="alphaLcParenR" startAt="8"/>
            </a:pPr>
            <a:r>
              <a:rPr lang="en-IE" sz="2800" dirty="0"/>
              <a:t>processing is necessary for archiving purposes in the public interest, scientific or historical research purposes or statistical purposes …</a:t>
            </a:r>
          </a:p>
        </p:txBody>
      </p:sp>
      <p:sp>
        <p:nvSpPr>
          <p:cNvPr id="4" name="Footer Placeholder 3">
            <a:extLst>
              <a:ext uri="{FF2B5EF4-FFF2-40B4-BE49-F238E27FC236}">
                <a16:creationId xmlns:a16="http://schemas.microsoft.com/office/drawing/2014/main" id="{1D00292D-AB64-4D9C-84D1-44711116469E}"/>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C6380876-7E49-480D-A70E-36F449664E13}"/>
              </a:ext>
            </a:extLst>
          </p:cNvPr>
          <p:cNvSpPr>
            <a:spLocks noGrp="1"/>
          </p:cNvSpPr>
          <p:nvPr>
            <p:ph type="sldNum" sz="quarter" idx="12"/>
          </p:nvPr>
        </p:nvSpPr>
        <p:spPr/>
        <p:txBody>
          <a:bodyPr/>
          <a:lstStyle/>
          <a:p>
            <a:fld id="{2A013F82-EE5E-44EE-A61D-E31C6657F26F}" type="slidenum">
              <a:rPr lang="en-IE" smtClean="0"/>
              <a:t>49</a:t>
            </a:fld>
            <a:endParaRPr lang="en-IE"/>
          </a:p>
        </p:txBody>
      </p:sp>
    </p:spTree>
    <p:extLst>
      <p:ext uri="{BB962C8B-B14F-4D97-AF65-F5344CB8AC3E}">
        <p14:creationId xmlns:p14="http://schemas.microsoft.com/office/powerpoint/2010/main" val="139477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548DE-F79B-4773-B8B2-A0B555B78276}"/>
              </a:ext>
            </a:extLst>
          </p:cNvPr>
          <p:cNvSpPr>
            <a:spLocks noGrp="1"/>
          </p:cNvSpPr>
          <p:nvPr>
            <p:ph type="title"/>
          </p:nvPr>
        </p:nvSpPr>
        <p:spPr/>
        <p:txBody>
          <a:bodyPr/>
          <a:lstStyle/>
          <a:p>
            <a:pPr marL="571500" indent="-571500">
              <a:buFont typeface="Wingdings" panose="05000000000000000000" pitchFamily="2" charset="2"/>
              <a:buChar char="v"/>
            </a:pPr>
            <a:r>
              <a:rPr lang="en-IE" b="1" dirty="0"/>
              <a:t>Legislative framework</a:t>
            </a:r>
          </a:p>
        </p:txBody>
      </p:sp>
      <p:sp>
        <p:nvSpPr>
          <p:cNvPr id="3" name="Content Placeholder 2">
            <a:extLst>
              <a:ext uri="{FF2B5EF4-FFF2-40B4-BE49-F238E27FC236}">
                <a16:creationId xmlns:a16="http://schemas.microsoft.com/office/drawing/2014/main" id="{B1290719-8591-4FBE-A452-0DCFD0414433}"/>
              </a:ext>
            </a:extLst>
          </p:cNvPr>
          <p:cNvSpPr>
            <a:spLocks noGrp="1"/>
          </p:cNvSpPr>
          <p:nvPr>
            <p:ph idx="1"/>
          </p:nvPr>
        </p:nvSpPr>
        <p:spPr>
          <a:xfrm>
            <a:off x="1522413" y="1904999"/>
            <a:ext cx="9252519" cy="4114801"/>
          </a:xfrm>
        </p:spPr>
        <p:txBody>
          <a:bodyPr>
            <a:normAutofit fontScale="92500" lnSpcReduction="10000"/>
          </a:bodyPr>
          <a:lstStyle/>
          <a:p>
            <a:endParaRPr lang="en-IE" sz="1300" dirty="0"/>
          </a:p>
          <a:p>
            <a:r>
              <a:rPr lang="en-IE" sz="3000" dirty="0"/>
              <a:t>General Data Protection Regulation (EU) 2016/679 (“GDPR”) </a:t>
            </a:r>
          </a:p>
          <a:p>
            <a:endParaRPr lang="en-IE" sz="1300" dirty="0"/>
          </a:p>
          <a:p>
            <a:r>
              <a:rPr lang="en-IE" sz="3000" dirty="0"/>
              <a:t>Data Protection Act 2018 – gives further effect to certain issues under the GDPR, amongst other matters.</a:t>
            </a:r>
          </a:p>
          <a:p>
            <a:endParaRPr lang="en-IE" sz="1200" dirty="0"/>
          </a:p>
          <a:p>
            <a:r>
              <a:rPr lang="en-IE" sz="3000" dirty="0"/>
              <a:t>Data Protection (Amendment) Act 2003</a:t>
            </a:r>
          </a:p>
          <a:p>
            <a:endParaRPr lang="en-IE" sz="1200" dirty="0"/>
          </a:p>
          <a:p>
            <a:r>
              <a:rPr lang="en-IE" sz="3000" dirty="0"/>
              <a:t>Data Protection Act 1988</a:t>
            </a:r>
          </a:p>
          <a:p>
            <a:pPr lvl="2"/>
            <a:endParaRPr lang="en-IE" sz="2400" dirty="0"/>
          </a:p>
          <a:p>
            <a:pPr lvl="2"/>
            <a:endParaRPr lang="en-IE" sz="1000" dirty="0"/>
          </a:p>
        </p:txBody>
      </p:sp>
      <p:sp>
        <p:nvSpPr>
          <p:cNvPr id="4" name="Footer Placeholder 3">
            <a:extLst>
              <a:ext uri="{FF2B5EF4-FFF2-40B4-BE49-F238E27FC236}">
                <a16:creationId xmlns:a16="http://schemas.microsoft.com/office/drawing/2014/main" id="{A8B23B76-7813-4180-92D4-E4CF541E235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6FE7F121-5F98-4ED3-9F37-BAF61D30C950}"/>
              </a:ext>
            </a:extLst>
          </p:cNvPr>
          <p:cNvSpPr>
            <a:spLocks noGrp="1"/>
          </p:cNvSpPr>
          <p:nvPr>
            <p:ph type="sldNum" sz="quarter" idx="12"/>
          </p:nvPr>
        </p:nvSpPr>
        <p:spPr/>
        <p:txBody>
          <a:bodyPr/>
          <a:lstStyle/>
          <a:p>
            <a:fld id="{2A013F82-EE5E-44EE-A61D-E31C6657F26F}" type="slidenum">
              <a:rPr lang="en-IE" smtClean="0"/>
              <a:t>5</a:t>
            </a:fld>
            <a:endParaRPr lang="en-IE"/>
          </a:p>
        </p:txBody>
      </p:sp>
      <p:sp>
        <p:nvSpPr>
          <p:cNvPr id="7" name="Arrow: Right 6">
            <a:extLst>
              <a:ext uri="{FF2B5EF4-FFF2-40B4-BE49-F238E27FC236}">
                <a16:creationId xmlns:a16="http://schemas.microsoft.com/office/drawing/2014/main" id="{F0697A1F-FEC8-48C6-AA25-9A3CC0514FDC}"/>
              </a:ext>
            </a:extLst>
          </p:cNvPr>
          <p:cNvSpPr/>
          <p:nvPr/>
        </p:nvSpPr>
        <p:spPr>
          <a:xfrm>
            <a:off x="524922" y="22048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28636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A163-5FEB-4B0D-8D58-795718127BE2}"/>
              </a:ext>
            </a:extLst>
          </p:cNvPr>
          <p:cNvSpPr>
            <a:spLocks noGrp="1"/>
          </p:cNvSpPr>
          <p:nvPr>
            <p:ph type="title"/>
          </p:nvPr>
        </p:nvSpPr>
        <p:spPr/>
        <p:txBody>
          <a:bodyPr/>
          <a:lstStyle/>
          <a:p>
            <a:pPr marL="571500" indent="-571500">
              <a:buFont typeface="Arial" panose="020B0604020202020204" pitchFamily="34" charset="0"/>
              <a:buChar char="•"/>
            </a:pPr>
            <a:r>
              <a:rPr lang="en-IE" b="1" dirty="0"/>
              <a:t>International transfers (Art.44)</a:t>
            </a:r>
          </a:p>
        </p:txBody>
      </p:sp>
      <p:sp>
        <p:nvSpPr>
          <p:cNvPr id="3" name="Content Placeholder 2">
            <a:extLst>
              <a:ext uri="{FF2B5EF4-FFF2-40B4-BE49-F238E27FC236}">
                <a16:creationId xmlns:a16="http://schemas.microsoft.com/office/drawing/2014/main" id="{31007212-A54F-4FAE-8C1A-EF3018D7DF39}"/>
              </a:ext>
            </a:extLst>
          </p:cNvPr>
          <p:cNvSpPr>
            <a:spLocks noGrp="1"/>
          </p:cNvSpPr>
          <p:nvPr>
            <p:ph idx="1"/>
          </p:nvPr>
        </p:nvSpPr>
        <p:spPr/>
        <p:txBody>
          <a:bodyPr>
            <a:normAutofit/>
          </a:bodyPr>
          <a:lstStyle/>
          <a:p>
            <a:endParaRPr lang="en-IE" sz="1000" dirty="0"/>
          </a:p>
          <a:p>
            <a:r>
              <a:rPr lang="en-IE" dirty="0"/>
              <a:t>International transfers of personal data to third countries or international organisations are not permitted unless one of the conditions set out in the GDPR are complied with i.e.:</a:t>
            </a:r>
          </a:p>
          <a:p>
            <a:endParaRPr lang="en-IE" sz="1000" dirty="0"/>
          </a:p>
          <a:p>
            <a:pPr marL="696912" lvl="1" indent="-457200">
              <a:buFont typeface="+mj-lt"/>
              <a:buAutoNum type="arabicPeriod"/>
            </a:pPr>
            <a:r>
              <a:rPr lang="en-IE" sz="2400" dirty="0"/>
              <a:t>There is an adequacy decision;</a:t>
            </a:r>
          </a:p>
          <a:p>
            <a:pPr marL="696912" lvl="1" indent="-457200">
              <a:buFont typeface="+mj-lt"/>
              <a:buAutoNum type="arabicPeriod"/>
            </a:pPr>
            <a:endParaRPr lang="en-IE" sz="1000" dirty="0"/>
          </a:p>
          <a:p>
            <a:pPr marL="696912" lvl="1" indent="-457200">
              <a:buFont typeface="+mj-lt"/>
              <a:buAutoNum type="arabicPeriod"/>
            </a:pPr>
            <a:r>
              <a:rPr lang="en-IE" sz="2400" dirty="0"/>
              <a:t>There are appropriate safeguards; or </a:t>
            </a:r>
          </a:p>
          <a:p>
            <a:pPr marL="696912" lvl="1" indent="-457200">
              <a:buFont typeface="+mj-lt"/>
              <a:buAutoNum type="arabicPeriod"/>
            </a:pPr>
            <a:endParaRPr lang="en-IE" sz="1000" dirty="0"/>
          </a:p>
          <a:p>
            <a:pPr marL="696912" lvl="1" indent="-457200">
              <a:buFont typeface="+mj-lt"/>
              <a:buAutoNum type="arabicPeriod"/>
            </a:pPr>
            <a:r>
              <a:rPr lang="en-IE" sz="2400" dirty="0"/>
              <a:t>There are specific derogations.</a:t>
            </a:r>
          </a:p>
        </p:txBody>
      </p:sp>
      <p:sp>
        <p:nvSpPr>
          <p:cNvPr id="4" name="Footer Placeholder 3">
            <a:extLst>
              <a:ext uri="{FF2B5EF4-FFF2-40B4-BE49-F238E27FC236}">
                <a16:creationId xmlns:a16="http://schemas.microsoft.com/office/drawing/2014/main" id="{FFBC54A2-DB97-4021-8129-35A7B09B1421}"/>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430AB04B-387E-4BB5-87EB-7981E9896CFE}"/>
              </a:ext>
            </a:extLst>
          </p:cNvPr>
          <p:cNvSpPr>
            <a:spLocks noGrp="1"/>
          </p:cNvSpPr>
          <p:nvPr>
            <p:ph type="sldNum" sz="quarter" idx="12"/>
          </p:nvPr>
        </p:nvSpPr>
        <p:spPr/>
        <p:txBody>
          <a:bodyPr/>
          <a:lstStyle/>
          <a:p>
            <a:fld id="{2A013F82-EE5E-44EE-A61D-E31C6657F26F}" type="slidenum">
              <a:rPr lang="en-IE" smtClean="0"/>
              <a:t>50</a:t>
            </a:fld>
            <a:endParaRPr lang="en-IE"/>
          </a:p>
        </p:txBody>
      </p:sp>
    </p:spTree>
    <p:extLst>
      <p:ext uri="{BB962C8B-B14F-4D97-AF65-F5344CB8AC3E}">
        <p14:creationId xmlns:p14="http://schemas.microsoft.com/office/powerpoint/2010/main" val="412424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A163-5FEB-4B0D-8D58-795718127BE2}"/>
              </a:ext>
            </a:extLst>
          </p:cNvPr>
          <p:cNvSpPr>
            <a:spLocks noGrp="1"/>
          </p:cNvSpPr>
          <p:nvPr>
            <p:ph type="title"/>
          </p:nvPr>
        </p:nvSpPr>
        <p:spPr>
          <a:xfrm>
            <a:off x="1522413" y="381000"/>
            <a:ext cx="9144001" cy="1371600"/>
          </a:xfrm>
        </p:spPr>
        <p:txBody>
          <a:bodyPr/>
          <a:lstStyle/>
          <a:p>
            <a:r>
              <a:rPr lang="en-IE" i="1" dirty="0"/>
              <a:t>1. Adequacy decision (Art.45)</a:t>
            </a:r>
          </a:p>
        </p:txBody>
      </p:sp>
      <p:sp>
        <p:nvSpPr>
          <p:cNvPr id="3" name="Content Placeholder 2">
            <a:extLst>
              <a:ext uri="{FF2B5EF4-FFF2-40B4-BE49-F238E27FC236}">
                <a16:creationId xmlns:a16="http://schemas.microsoft.com/office/drawing/2014/main" id="{31007212-A54F-4FAE-8C1A-EF3018D7DF39}"/>
              </a:ext>
            </a:extLst>
          </p:cNvPr>
          <p:cNvSpPr>
            <a:spLocks noGrp="1"/>
          </p:cNvSpPr>
          <p:nvPr>
            <p:ph idx="1"/>
          </p:nvPr>
        </p:nvSpPr>
        <p:spPr>
          <a:xfrm>
            <a:off x="1522413" y="1904999"/>
            <a:ext cx="9134391" cy="4495801"/>
          </a:xfrm>
        </p:spPr>
        <p:txBody>
          <a:bodyPr>
            <a:normAutofit fontScale="92500" lnSpcReduction="20000"/>
          </a:bodyPr>
          <a:lstStyle/>
          <a:p>
            <a:endParaRPr lang="en-IE" sz="1000" dirty="0"/>
          </a:p>
          <a:p>
            <a:r>
              <a:rPr lang="en-IE" sz="2600" dirty="0"/>
              <a:t>A transfer of personal data to a third country or an international organisation may take place where the EU Commission has decided that the third country … or the international organisation in question ensures an adequate level of protection. </a:t>
            </a:r>
          </a:p>
          <a:p>
            <a:endParaRPr lang="en-IE" sz="1100" dirty="0"/>
          </a:p>
          <a:p>
            <a:r>
              <a:rPr lang="en-IE" sz="2600" dirty="0"/>
              <a:t>The EU Commission must consider the following factors:</a:t>
            </a:r>
          </a:p>
          <a:p>
            <a:pPr marL="0" indent="0">
              <a:buNone/>
            </a:pPr>
            <a:endParaRPr lang="en-IE" sz="1200" dirty="0"/>
          </a:p>
          <a:p>
            <a:pPr marL="696912" lvl="1" indent="-457200">
              <a:buAutoNum type="alphaLcParenR"/>
            </a:pPr>
            <a:r>
              <a:rPr lang="en-IE" sz="2400" dirty="0"/>
              <a:t>The rule of law, respect  for human rights and relevant legislation;</a:t>
            </a:r>
          </a:p>
          <a:p>
            <a:pPr marL="696912" lvl="1" indent="-457200">
              <a:buAutoNum type="alphaLcParenR"/>
            </a:pPr>
            <a:r>
              <a:rPr lang="en-IE" sz="2400" dirty="0"/>
              <a:t>The existence and effective functioning of independent supervisory authorities; and </a:t>
            </a:r>
          </a:p>
          <a:p>
            <a:pPr marL="696912" lvl="1" indent="-457200">
              <a:buAutoNum type="alphaLcParenR"/>
            </a:pPr>
            <a:r>
              <a:rPr lang="en-IE" sz="2400" dirty="0"/>
              <a:t>International commitments the third country or international organisation has entered into. </a:t>
            </a:r>
          </a:p>
        </p:txBody>
      </p:sp>
      <p:sp>
        <p:nvSpPr>
          <p:cNvPr id="4" name="Footer Placeholder 3">
            <a:extLst>
              <a:ext uri="{FF2B5EF4-FFF2-40B4-BE49-F238E27FC236}">
                <a16:creationId xmlns:a16="http://schemas.microsoft.com/office/drawing/2014/main" id="{FFBC54A2-DB97-4021-8129-35A7B09B1421}"/>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430AB04B-387E-4BB5-87EB-7981E9896CFE}"/>
              </a:ext>
            </a:extLst>
          </p:cNvPr>
          <p:cNvSpPr>
            <a:spLocks noGrp="1"/>
          </p:cNvSpPr>
          <p:nvPr>
            <p:ph type="sldNum" sz="quarter" idx="12"/>
          </p:nvPr>
        </p:nvSpPr>
        <p:spPr/>
        <p:txBody>
          <a:bodyPr/>
          <a:lstStyle/>
          <a:p>
            <a:fld id="{2A013F82-EE5E-44EE-A61D-E31C6657F26F}" type="slidenum">
              <a:rPr lang="en-IE" smtClean="0"/>
              <a:t>51</a:t>
            </a:fld>
            <a:endParaRPr lang="en-IE"/>
          </a:p>
        </p:txBody>
      </p:sp>
    </p:spTree>
    <p:extLst>
      <p:ext uri="{BB962C8B-B14F-4D97-AF65-F5344CB8AC3E}">
        <p14:creationId xmlns:p14="http://schemas.microsoft.com/office/powerpoint/2010/main" val="169150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A163-5FEB-4B0D-8D58-795718127BE2}"/>
              </a:ext>
            </a:extLst>
          </p:cNvPr>
          <p:cNvSpPr>
            <a:spLocks noGrp="1"/>
          </p:cNvSpPr>
          <p:nvPr>
            <p:ph type="title"/>
          </p:nvPr>
        </p:nvSpPr>
        <p:spPr>
          <a:xfrm>
            <a:off x="1522413" y="381000"/>
            <a:ext cx="9144001" cy="1371600"/>
          </a:xfrm>
        </p:spPr>
        <p:txBody>
          <a:bodyPr/>
          <a:lstStyle/>
          <a:p>
            <a:r>
              <a:rPr lang="en-IE" i="1" dirty="0"/>
              <a:t>2. Appropriate safeguards (Art.46)</a:t>
            </a:r>
          </a:p>
        </p:txBody>
      </p:sp>
      <p:sp>
        <p:nvSpPr>
          <p:cNvPr id="3" name="Content Placeholder 2">
            <a:extLst>
              <a:ext uri="{FF2B5EF4-FFF2-40B4-BE49-F238E27FC236}">
                <a16:creationId xmlns:a16="http://schemas.microsoft.com/office/drawing/2014/main" id="{31007212-A54F-4FAE-8C1A-EF3018D7DF39}"/>
              </a:ext>
            </a:extLst>
          </p:cNvPr>
          <p:cNvSpPr>
            <a:spLocks noGrp="1"/>
          </p:cNvSpPr>
          <p:nvPr>
            <p:ph idx="1"/>
          </p:nvPr>
        </p:nvSpPr>
        <p:spPr>
          <a:xfrm>
            <a:off x="1522413" y="1904999"/>
            <a:ext cx="9134391" cy="4495801"/>
          </a:xfrm>
        </p:spPr>
        <p:txBody>
          <a:bodyPr>
            <a:normAutofit/>
          </a:bodyPr>
          <a:lstStyle/>
          <a:p>
            <a:endParaRPr lang="en-IE" sz="1000" dirty="0"/>
          </a:p>
          <a:p>
            <a:r>
              <a:rPr lang="en-IE" dirty="0"/>
              <a:t>In the absence of an adequacy decision, a controller or processor may transfer personal data to a third country or an international organisation only if the controller or processor has provided appropriate safeguards, and on condition that enforceable data subject rights and effective legal remedies for data subjects are available. </a:t>
            </a:r>
          </a:p>
        </p:txBody>
      </p:sp>
      <p:sp>
        <p:nvSpPr>
          <p:cNvPr id="4" name="Footer Placeholder 3">
            <a:extLst>
              <a:ext uri="{FF2B5EF4-FFF2-40B4-BE49-F238E27FC236}">
                <a16:creationId xmlns:a16="http://schemas.microsoft.com/office/drawing/2014/main" id="{FFBC54A2-DB97-4021-8129-35A7B09B1421}"/>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430AB04B-387E-4BB5-87EB-7981E9896CFE}"/>
              </a:ext>
            </a:extLst>
          </p:cNvPr>
          <p:cNvSpPr>
            <a:spLocks noGrp="1"/>
          </p:cNvSpPr>
          <p:nvPr>
            <p:ph type="sldNum" sz="quarter" idx="12"/>
          </p:nvPr>
        </p:nvSpPr>
        <p:spPr/>
        <p:txBody>
          <a:bodyPr/>
          <a:lstStyle/>
          <a:p>
            <a:fld id="{2A013F82-EE5E-44EE-A61D-E31C6657F26F}" type="slidenum">
              <a:rPr lang="en-IE" smtClean="0"/>
              <a:t>52</a:t>
            </a:fld>
            <a:endParaRPr lang="en-IE"/>
          </a:p>
        </p:txBody>
      </p:sp>
    </p:spTree>
    <p:extLst>
      <p:ext uri="{BB962C8B-B14F-4D97-AF65-F5344CB8AC3E}">
        <p14:creationId xmlns:p14="http://schemas.microsoft.com/office/powerpoint/2010/main" val="2467402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98CE6-FC6A-45CE-981D-7AF68E1BBF1E}"/>
              </a:ext>
            </a:extLst>
          </p:cNvPr>
          <p:cNvSpPr>
            <a:spLocks noGrp="1"/>
          </p:cNvSpPr>
          <p:nvPr>
            <p:ph idx="1"/>
          </p:nvPr>
        </p:nvSpPr>
        <p:spPr>
          <a:xfrm>
            <a:off x="1522413" y="1904999"/>
            <a:ext cx="9134391" cy="4495801"/>
          </a:xfrm>
        </p:spPr>
        <p:txBody>
          <a:bodyPr>
            <a:normAutofit/>
          </a:bodyPr>
          <a:lstStyle/>
          <a:p>
            <a:r>
              <a:rPr lang="en-IE" dirty="0"/>
              <a:t>The appropriate safeguards are:</a:t>
            </a:r>
          </a:p>
          <a:p>
            <a:endParaRPr lang="en-IE" sz="1100" dirty="0"/>
          </a:p>
          <a:p>
            <a:pPr marL="696912" lvl="1" indent="-457200">
              <a:buAutoNum type="alphaLcParenR"/>
            </a:pPr>
            <a:r>
              <a:rPr lang="en-IE" sz="2200" dirty="0"/>
              <a:t>A legally binding and enforceable instrument between public authorities or bodies;</a:t>
            </a:r>
          </a:p>
          <a:p>
            <a:pPr marL="696912" lvl="1" indent="-457200">
              <a:buAutoNum type="alphaLcParenR"/>
            </a:pPr>
            <a:r>
              <a:rPr lang="en-IE" sz="2200" dirty="0"/>
              <a:t>Binding corporate rules (Art.47);</a:t>
            </a:r>
          </a:p>
          <a:p>
            <a:pPr marL="696912" lvl="1" indent="-457200">
              <a:buAutoNum type="alphaLcParenR"/>
            </a:pPr>
            <a:r>
              <a:rPr lang="en-IE" sz="2200" dirty="0"/>
              <a:t>Standard data protection clauses adopted by the EU Commission;</a:t>
            </a:r>
          </a:p>
          <a:p>
            <a:pPr marL="696912" lvl="1" indent="-457200">
              <a:buAutoNum type="alphaLcParenR"/>
            </a:pPr>
            <a:r>
              <a:rPr lang="en-IE" sz="2200" dirty="0"/>
              <a:t>Standard data protection clauses adopted by a supervisory authority and approved by the EU Commission;</a:t>
            </a:r>
          </a:p>
          <a:p>
            <a:pPr marL="696912" lvl="1" indent="-457200">
              <a:buAutoNum type="alphaLcParenR"/>
            </a:pPr>
            <a:r>
              <a:rPr lang="en-IE" sz="2200" dirty="0"/>
              <a:t>An approved code of  conduct (Art.40);</a:t>
            </a:r>
          </a:p>
          <a:p>
            <a:pPr marL="696912" lvl="1" indent="-457200">
              <a:buAutoNum type="alphaLcParenR"/>
            </a:pPr>
            <a:r>
              <a:rPr lang="en-IE" sz="2200" dirty="0"/>
              <a:t>An approved certification mechanism (Art.42).</a:t>
            </a:r>
          </a:p>
        </p:txBody>
      </p:sp>
      <p:sp>
        <p:nvSpPr>
          <p:cNvPr id="4" name="Footer Placeholder 3">
            <a:extLst>
              <a:ext uri="{FF2B5EF4-FFF2-40B4-BE49-F238E27FC236}">
                <a16:creationId xmlns:a16="http://schemas.microsoft.com/office/drawing/2014/main" id="{22B97641-0D19-4BE2-A360-AC4B45EF9113}"/>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9F7E8A91-2E4E-4723-AE74-23C242A4392A}"/>
              </a:ext>
            </a:extLst>
          </p:cNvPr>
          <p:cNvSpPr>
            <a:spLocks noGrp="1"/>
          </p:cNvSpPr>
          <p:nvPr>
            <p:ph type="sldNum" sz="quarter" idx="12"/>
          </p:nvPr>
        </p:nvSpPr>
        <p:spPr/>
        <p:txBody>
          <a:bodyPr/>
          <a:lstStyle/>
          <a:p>
            <a:fld id="{2A013F82-EE5E-44EE-A61D-E31C6657F26F}" type="slidenum">
              <a:rPr lang="en-IE" smtClean="0"/>
              <a:t>53</a:t>
            </a:fld>
            <a:endParaRPr lang="en-IE"/>
          </a:p>
        </p:txBody>
      </p:sp>
    </p:spTree>
    <p:extLst>
      <p:ext uri="{BB962C8B-B14F-4D97-AF65-F5344CB8AC3E}">
        <p14:creationId xmlns:p14="http://schemas.microsoft.com/office/powerpoint/2010/main" val="110646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A163-5FEB-4B0D-8D58-795718127BE2}"/>
              </a:ext>
            </a:extLst>
          </p:cNvPr>
          <p:cNvSpPr>
            <a:spLocks noGrp="1"/>
          </p:cNvSpPr>
          <p:nvPr>
            <p:ph type="title"/>
          </p:nvPr>
        </p:nvSpPr>
        <p:spPr>
          <a:xfrm>
            <a:off x="1522413" y="381000"/>
            <a:ext cx="9144001" cy="1371600"/>
          </a:xfrm>
        </p:spPr>
        <p:txBody>
          <a:bodyPr/>
          <a:lstStyle/>
          <a:p>
            <a:r>
              <a:rPr lang="en-IE" i="1" dirty="0"/>
              <a:t>3. Specific derogations (Art.49)</a:t>
            </a:r>
          </a:p>
        </p:txBody>
      </p:sp>
      <p:sp>
        <p:nvSpPr>
          <p:cNvPr id="3" name="Content Placeholder 2">
            <a:extLst>
              <a:ext uri="{FF2B5EF4-FFF2-40B4-BE49-F238E27FC236}">
                <a16:creationId xmlns:a16="http://schemas.microsoft.com/office/drawing/2014/main" id="{31007212-A54F-4FAE-8C1A-EF3018D7DF39}"/>
              </a:ext>
            </a:extLst>
          </p:cNvPr>
          <p:cNvSpPr>
            <a:spLocks noGrp="1"/>
          </p:cNvSpPr>
          <p:nvPr>
            <p:ph idx="1"/>
          </p:nvPr>
        </p:nvSpPr>
        <p:spPr>
          <a:xfrm>
            <a:off x="1522413" y="1904999"/>
            <a:ext cx="9134391" cy="4495801"/>
          </a:xfrm>
        </p:spPr>
        <p:txBody>
          <a:bodyPr>
            <a:normAutofit lnSpcReduction="10000"/>
          </a:bodyPr>
          <a:lstStyle/>
          <a:p>
            <a:endParaRPr lang="en-IE" sz="1000" dirty="0"/>
          </a:p>
          <a:p>
            <a:r>
              <a:rPr lang="en-IE" dirty="0"/>
              <a:t>In the absence of an adequacy decision or appropriate safeguards, a transfer can only take place on one of the following conditions:</a:t>
            </a:r>
          </a:p>
          <a:p>
            <a:pPr marL="0" indent="0">
              <a:buNone/>
            </a:pPr>
            <a:endParaRPr lang="en-IE" sz="1000" dirty="0"/>
          </a:p>
          <a:p>
            <a:pPr marL="696912" lvl="1" indent="-457200">
              <a:buAutoNum type="alphaLcParenR"/>
            </a:pPr>
            <a:r>
              <a:rPr lang="en-IE" sz="2400" dirty="0"/>
              <a:t>the data subject has explicitly consented to the proposed transfer, after having been informed of the possible risks…;</a:t>
            </a:r>
          </a:p>
          <a:p>
            <a:pPr marL="696912" lvl="1" indent="-457200">
              <a:buAutoNum type="alphaLcParenR"/>
            </a:pPr>
            <a:endParaRPr lang="en-IE" sz="800" dirty="0"/>
          </a:p>
          <a:p>
            <a:pPr marL="696912" lvl="1" indent="-457200">
              <a:buAutoNum type="alphaLcParenR"/>
            </a:pPr>
            <a:r>
              <a:rPr lang="en-IE" sz="2400" dirty="0"/>
              <a:t>the transfer is necessary for the performance of a contract between the data subject and the controller...;</a:t>
            </a:r>
          </a:p>
          <a:p>
            <a:pPr marL="696912" lvl="1" indent="-457200">
              <a:buAutoNum type="alphaLcParenR"/>
            </a:pPr>
            <a:endParaRPr lang="en-IE" sz="800" dirty="0"/>
          </a:p>
          <a:p>
            <a:pPr marL="696912" lvl="1" indent="-457200">
              <a:buAutoNum type="alphaLcParenR"/>
            </a:pPr>
            <a:r>
              <a:rPr lang="en-IE" sz="2400" dirty="0"/>
              <a:t>the transfer is necessary for the conclusion or performance of a contract concluded in the interest of the data subject between the controller and another natural or legal person;</a:t>
            </a:r>
          </a:p>
        </p:txBody>
      </p:sp>
      <p:sp>
        <p:nvSpPr>
          <p:cNvPr id="4" name="Footer Placeholder 3">
            <a:extLst>
              <a:ext uri="{FF2B5EF4-FFF2-40B4-BE49-F238E27FC236}">
                <a16:creationId xmlns:a16="http://schemas.microsoft.com/office/drawing/2014/main" id="{FFBC54A2-DB97-4021-8129-35A7B09B1421}"/>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430AB04B-387E-4BB5-87EB-7981E9896CFE}"/>
              </a:ext>
            </a:extLst>
          </p:cNvPr>
          <p:cNvSpPr>
            <a:spLocks noGrp="1"/>
          </p:cNvSpPr>
          <p:nvPr>
            <p:ph type="sldNum" sz="quarter" idx="12"/>
          </p:nvPr>
        </p:nvSpPr>
        <p:spPr/>
        <p:txBody>
          <a:bodyPr/>
          <a:lstStyle/>
          <a:p>
            <a:fld id="{2A013F82-EE5E-44EE-A61D-E31C6657F26F}" type="slidenum">
              <a:rPr lang="en-IE" smtClean="0"/>
              <a:t>54</a:t>
            </a:fld>
            <a:endParaRPr lang="en-IE"/>
          </a:p>
        </p:txBody>
      </p:sp>
    </p:spTree>
    <p:extLst>
      <p:ext uri="{BB962C8B-B14F-4D97-AF65-F5344CB8AC3E}">
        <p14:creationId xmlns:p14="http://schemas.microsoft.com/office/powerpoint/2010/main" val="237199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7C175-3E4D-4413-9623-40268C52DA3A}"/>
              </a:ext>
            </a:extLst>
          </p:cNvPr>
          <p:cNvSpPr>
            <a:spLocks noGrp="1"/>
          </p:cNvSpPr>
          <p:nvPr>
            <p:ph idx="1"/>
          </p:nvPr>
        </p:nvSpPr>
        <p:spPr>
          <a:xfrm>
            <a:off x="1522413" y="1904999"/>
            <a:ext cx="9134391" cy="4495801"/>
          </a:xfrm>
        </p:spPr>
        <p:txBody>
          <a:bodyPr>
            <a:normAutofit fontScale="92500" lnSpcReduction="20000"/>
          </a:bodyPr>
          <a:lstStyle/>
          <a:p>
            <a:pPr marL="457200" indent="-457200">
              <a:buFont typeface="+mj-lt"/>
              <a:buAutoNum type="alphaLcParenR" startAt="4"/>
            </a:pPr>
            <a:r>
              <a:rPr lang="en-IE" sz="2600" dirty="0"/>
              <a:t>the transfer is necessary for important reasons of public interest;</a:t>
            </a:r>
          </a:p>
          <a:p>
            <a:pPr marL="457200" indent="-457200">
              <a:buFont typeface="+mj-lt"/>
              <a:buAutoNum type="alphaLcParenR" startAt="4"/>
            </a:pPr>
            <a:endParaRPr lang="en-IE" sz="1100" dirty="0"/>
          </a:p>
          <a:p>
            <a:pPr marL="457200" indent="-457200">
              <a:buFont typeface="+mj-lt"/>
              <a:buAutoNum type="alphaLcParenR" startAt="4"/>
            </a:pPr>
            <a:r>
              <a:rPr lang="en-IE" sz="2600" dirty="0"/>
              <a:t>the transfer is necessary for the establishment, exercise or defence of legal claims;</a:t>
            </a:r>
          </a:p>
          <a:p>
            <a:pPr marL="457200" indent="-457200">
              <a:buFont typeface="+mj-lt"/>
              <a:buAutoNum type="alphaLcParenR" startAt="4"/>
            </a:pPr>
            <a:endParaRPr lang="en-IE" sz="1100" dirty="0"/>
          </a:p>
          <a:p>
            <a:pPr marL="457200" indent="-457200">
              <a:buFont typeface="+mj-lt"/>
              <a:buAutoNum type="alphaLcParenR" startAt="4"/>
            </a:pPr>
            <a:r>
              <a:rPr lang="en-IE" sz="2600" dirty="0"/>
              <a:t>the transfer is necessary in order to protect the vital interests of the data subject or of other persons, where the data subject is physically or legally incapable of giving consent;</a:t>
            </a:r>
          </a:p>
          <a:p>
            <a:pPr marL="457200" indent="-457200">
              <a:buFont typeface="+mj-lt"/>
              <a:buAutoNum type="alphaLcParenR" startAt="4"/>
            </a:pPr>
            <a:endParaRPr lang="en-IE" sz="1100" dirty="0"/>
          </a:p>
          <a:p>
            <a:pPr marL="457200" indent="-457200">
              <a:buFont typeface="+mj-lt"/>
              <a:buAutoNum type="alphaLcParenR" startAt="4"/>
            </a:pPr>
            <a:r>
              <a:rPr lang="en-IE" sz="2600" dirty="0"/>
              <a:t>the transfer is made from a register which according to EU or Member State law is intended to provide information to the public and which is open to consultation either by the public in general or by any person who can demonstrate a legitimate interest…</a:t>
            </a:r>
          </a:p>
        </p:txBody>
      </p:sp>
      <p:sp>
        <p:nvSpPr>
          <p:cNvPr id="4" name="Footer Placeholder 3">
            <a:extLst>
              <a:ext uri="{FF2B5EF4-FFF2-40B4-BE49-F238E27FC236}">
                <a16:creationId xmlns:a16="http://schemas.microsoft.com/office/drawing/2014/main" id="{1E55C182-CACD-4BE9-A697-177126295C08}"/>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78A43E9C-2B52-4CAF-B41A-1ECD994303C7}"/>
              </a:ext>
            </a:extLst>
          </p:cNvPr>
          <p:cNvSpPr>
            <a:spLocks noGrp="1"/>
          </p:cNvSpPr>
          <p:nvPr>
            <p:ph type="sldNum" sz="quarter" idx="12"/>
          </p:nvPr>
        </p:nvSpPr>
        <p:spPr/>
        <p:txBody>
          <a:bodyPr/>
          <a:lstStyle/>
          <a:p>
            <a:fld id="{2A013F82-EE5E-44EE-A61D-E31C6657F26F}" type="slidenum">
              <a:rPr lang="en-IE" smtClean="0"/>
              <a:t>55</a:t>
            </a:fld>
            <a:endParaRPr lang="en-IE"/>
          </a:p>
        </p:txBody>
      </p:sp>
    </p:spTree>
    <p:extLst>
      <p:ext uri="{BB962C8B-B14F-4D97-AF65-F5344CB8AC3E}">
        <p14:creationId xmlns:p14="http://schemas.microsoft.com/office/powerpoint/2010/main" val="185390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12C5D9-655F-457F-9109-1783E62551B3}"/>
              </a:ext>
            </a:extLst>
          </p:cNvPr>
          <p:cNvSpPr>
            <a:spLocks noGrp="1"/>
          </p:cNvSpPr>
          <p:nvPr>
            <p:ph idx="1"/>
          </p:nvPr>
        </p:nvSpPr>
        <p:spPr>
          <a:xfrm>
            <a:off x="1522413" y="1904999"/>
            <a:ext cx="9134391" cy="4495801"/>
          </a:xfrm>
        </p:spPr>
        <p:txBody>
          <a:bodyPr>
            <a:normAutofit/>
          </a:bodyPr>
          <a:lstStyle/>
          <a:p>
            <a:r>
              <a:rPr lang="en-IE" dirty="0"/>
              <a:t>Where a transfer could not be based on a provision in Article 45 or 46, 0r any of the specific derogations, a transfer to a third country or an international organisation may take place only if the transfer:</a:t>
            </a:r>
          </a:p>
          <a:p>
            <a:endParaRPr lang="en-IE" sz="1000" dirty="0"/>
          </a:p>
          <a:p>
            <a:pPr lvl="2"/>
            <a:r>
              <a:rPr lang="en-IE" sz="2400" dirty="0"/>
              <a:t>is not repetitive, </a:t>
            </a:r>
          </a:p>
          <a:p>
            <a:pPr lvl="2"/>
            <a:r>
              <a:rPr lang="en-IE" sz="2400" dirty="0"/>
              <a:t>concerns only a limited number of data subjects, </a:t>
            </a:r>
          </a:p>
          <a:p>
            <a:pPr lvl="2"/>
            <a:r>
              <a:rPr lang="en-IE" sz="2400" dirty="0"/>
              <a:t>is necessary for the purposes of compelling legitimate interests pursued by the controller which are not overridden by the interests or rights and freedoms of the data subject, and </a:t>
            </a:r>
          </a:p>
          <a:p>
            <a:pPr lvl="2"/>
            <a:r>
              <a:rPr lang="en-IE" sz="2400" dirty="0"/>
              <a:t>the controller has provided suitable safeguards with regard to the protection of personal data. (Art.49(1))</a:t>
            </a:r>
          </a:p>
        </p:txBody>
      </p:sp>
      <p:sp>
        <p:nvSpPr>
          <p:cNvPr id="4" name="Footer Placeholder 3">
            <a:extLst>
              <a:ext uri="{FF2B5EF4-FFF2-40B4-BE49-F238E27FC236}">
                <a16:creationId xmlns:a16="http://schemas.microsoft.com/office/drawing/2014/main" id="{5AA16677-F9E4-40A8-801C-51D807E9B405}"/>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68014167-0E50-427E-B439-627DE5DFAD4F}"/>
              </a:ext>
            </a:extLst>
          </p:cNvPr>
          <p:cNvSpPr>
            <a:spLocks noGrp="1"/>
          </p:cNvSpPr>
          <p:nvPr>
            <p:ph type="sldNum" sz="quarter" idx="12"/>
          </p:nvPr>
        </p:nvSpPr>
        <p:spPr/>
        <p:txBody>
          <a:bodyPr/>
          <a:lstStyle/>
          <a:p>
            <a:fld id="{2A013F82-EE5E-44EE-A61D-E31C6657F26F}" type="slidenum">
              <a:rPr lang="en-IE" smtClean="0"/>
              <a:t>56</a:t>
            </a:fld>
            <a:endParaRPr lang="en-IE"/>
          </a:p>
        </p:txBody>
      </p:sp>
    </p:spTree>
    <p:extLst>
      <p:ext uri="{BB962C8B-B14F-4D97-AF65-F5344CB8AC3E}">
        <p14:creationId xmlns:p14="http://schemas.microsoft.com/office/powerpoint/2010/main" val="419416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C986-9387-41C1-BF0A-7BC17A6657AD}"/>
              </a:ext>
            </a:extLst>
          </p:cNvPr>
          <p:cNvSpPr>
            <a:spLocks noGrp="1"/>
          </p:cNvSpPr>
          <p:nvPr>
            <p:ph type="title"/>
          </p:nvPr>
        </p:nvSpPr>
        <p:spPr/>
        <p:txBody>
          <a:bodyPr/>
          <a:lstStyle/>
          <a:p>
            <a:pPr marL="571500" indent="-571500">
              <a:buFont typeface="Wingdings" panose="05000000000000000000" pitchFamily="2" charset="2"/>
              <a:buChar char="v"/>
            </a:pPr>
            <a:r>
              <a:rPr lang="en-IE" b="1" dirty="0">
                <a:solidFill>
                  <a:prstClr val="white"/>
                </a:solidFill>
              </a:rPr>
              <a:t>RIGHTS OF DATA SUBJECTS</a:t>
            </a:r>
            <a:endParaRPr lang="en-IE" b="1" dirty="0"/>
          </a:p>
        </p:txBody>
      </p:sp>
      <p:sp>
        <p:nvSpPr>
          <p:cNvPr id="3" name="Content Placeholder 2">
            <a:extLst>
              <a:ext uri="{FF2B5EF4-FFF2-40B4-BE49-F238E27FC236}">
                <a16:creationId xmlns:a16="http://schemas.microsoft.com/office/drawing/2014/main" id="{C7929A32-696D-4C66-9828-979B746E967B}"/>
              </a:ext>
            </a:extLst>
          </p:cNvPr>
          <p:cNvSpPr>
            <a:spLocks noGrp="1"/>
          </p:cNvSpPr>
          <p:nvPr>
            <p:ph idx="1"/>
          </p:nvPr>
        </p:nvSpPr>
        <p:spPr>
          <a:xfrm>
            <a:off x="1522413" y="1904999"/>
            <a:ext cx="9134391" cy="4495801"/>
          </a:xfrm>
        </p:spPr>
        <p:txBody>
          <a:bodyPr>
            <a:normAutofit lnSpcReduction="10000"/>
          </a:bodyPr>
          <a:lstStyle/>
          <a:p>
            <a:endParaRPr lang="en-IE" sz="1100" dirty="0"/>
          </a:p>
          <a:p>
            <a:r>
              <a:rPr lang="en-IE" dirty="0"/>
              <a:t>Right to information</a:t>
            </a:r>
          </a:p>
          <a:p>
            <a:r>
              <a:rPr lang="en-IE" dirty="0"/>
              <a:t>Right of access</a:t>
            </a:r>
          </a:p>
          <a:p>
            <a:r>
              <a:rPr lang="en-IE" dirty="0"/>
              <a:t>Right to rectification </a:t>
            </a:r>
          </a:p>
          <a:p>
            <a:r>
              <a:rPr lang="en-IE" dirty="0"/>
              <a:t>Right to erasure </a:t>
            </a:r>
          </a:p>
          <a:p>
            <a:r>
              <a:rPr lang="en-IE" dirty="0"/>
              <a:t>Right to restriction</a:t>
            </a:r>
          </a:p>
          <a:p>
            <a:r>
              <a:rPr lang="en-IE" dirty="0"/>
              <a:t>Right to data portability</a:t>
            </a:r>
          </a:p>
          <a:p>
            <a:r>
              <a:rPr lang="en-IE" dirty="0"/>
              <a:t>Right to object</a:t>
            </a:r>
          </a:p>
          <a:p>
            <a:r>
              <a:rPr lang="en-IE" dirty="0"/>
              <a:t>Rights regarding automated decision-making</a:t>
            </a:r>
          </a:p>
        </p:txBody>
      </p:sp>
      <p:sp>
        <p:nvSpPr>
          <p:cNvPr id="4" name="Footer Placeholder 3">
            <a:extLst>
              <a:ext uri="{FF2B5EF4-FFF2-40B4-BE49-F238E27FC236}">
                <a16:creationId xmlns:a16="http://schemas.microsoft.com/office/drawing/2014/main" id="{837E564E-E0BE-4B5B-8A4A-054B5EE3318D}"/>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AD70CE41-112F-4722-8517-213DCA98F356}"/>
              </a:ext>
            </a:extLst>
          </p:cNvPr>
          <p:cNvSpPr>
            <a:spLocks noGrp="1"/>
          </p:cNvSpPr>
          <p:nvPr>
            <p:ph type="sldNum" sz="quarter" idx="12"/>
          </p:nvPr>
        </p:nvSpPr>
        <p:spPr/>
        <p:txBody>
          <a:bodyPr/>
          <a:lstStyle/>
          <a:p>
            <a:fld id="{2A013F82-EE5E-44EE-A61D-E31C6657F26F}" type="slidenum">
              <a:rPr lang="en-IE" smtClean="0"/>
              <a:t>57</a:t>
            </a:fld>
            <a:endParaRPr lang="en-IE"/>
          </a:p>
        </p:txBody>
      </p:sp>
    </p:spTree>
    <p:extLst>
      <p:ext uri="{BB962C8B-B14F-4D97-AF65-F5344CB8AC3E}">
        <p14:creationId xmlns:p14="http://schemas.microsoft.com/office/powerpoint/2010/main" val="236488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1244-4975-4D8D-B215-84918CDB692F}"/>
              </a:ext>
            </a:extLst>
          </p:cNvPr>
          <p:cNvSpPr>
            <a:spLocks noGrp="1"/>
          </p:cNvSpPr>
          <p:nvPr>
            <p:ph type="title"/>
          </p:nvPr>
        </p:nvSpPr>
        <p:spPr/>
        <p:txBody>
          <a:bodyPr/>
          <a:lstStyle/>
          <a:p>
            <a:pPr marL="571500" indent="-571500">
              <a:buFont typeface="Arial" panose="020B0604020202020204" pitchFamily="34" charset="0"/>
              <a:buChar char="•"/>
            </a:pPr>
            <a:r>
              <a:rPr lang="en-IE" b="1" dirty="0"/>
              <a:t>Right to information (Art.13 and Art.14)</a:t>
            </a:r>
          </a:p>
        </p:txBody>
      </p:sp>
      <p:sp>
        <p:nvSpPr>
          <p:cNvPr id="3" name="Content Placeholder 2">
            <a:extLst>
              <a:ext uri="{FF2B5EF4-FFF2-40B4-BE49-F238E27FC236}">
                <a16:creationId xmlns:a16="http://schemas.microsoft.com/office/drawing/2014/main" id="{DD849791-5C8B-4B61-898A-4BA0205208CA}"/>
              </a:ext>
            </a:extLst>
          </p:cNvPr>
          <p:cNvSpPr>
            <a:spLocks noGrp="1"/>
          </p:cNvSpPr>
          <p:nvPr>
            <p:ph idx="1"/>
          </p:nvPr>
        </p:nvSpPr>
        <p:spPr>
          <a:xfrm>
            <a:off x="1522413" y="1904999"/>
            <a:ext cx="9134391" cy="4404321"/>
          </a:xfrm>
        </p:spPr>
        <p:txBody>
          <a:bodyPr>
            <a:normAutofit/>
          </a:bodyPr>
          <a:lstStyle/>
          <a:p>
            <a:endParaRPr lang="en-IE" sz="1100" dirty="0"/>
          </a:p>
          <a:p>
            <a:r>
              <a:rPr lang="en-IE" dirty="0"/>
              <a:t>The controller must provide the data subject with the following  information (e.g. on its website):</a:t>
            </a:r>
          </a:p>
          <a:p>
            <a:endParaRPr lang="en-IE" sz="1100" dirty="0"/>
          </a:p>
          <a:p>
            <a:pPr marL="696912" lvl="1" indent="-457200">
              <a:buAutoNum type="alphaLcParenR"/>
            </a:pPr>
            <a:r>
              <a:rPr lang="en-IE" sz="2400" dirty="0"/>
              <a:t>the identity and the contact details of the controller;</a:t>
            </a:r>
          </a:p>
          <a:p>
            <a:pPr marL="696912" lvl="1" indent="-457200">
              <a:buAutoNum type="alphaLcParenR"/>
            </a:pPr>
            <a:endParaRPr lang="en-IE" sz="1100" dirty="0"/>
          </a:p>
          <a:p>
            <a:pPr marL="696912" lvl="1" indent="-457200">
              <a:buFont typeface="Arial" pitchFamily="34" charset="0"/>
              <a:buAutoNum type="alphaLcParenR"/>
            </a:pPr>
            <a:r>
              <a:rPr lang="en-IE" sz="2400" dirty="0"/>
              <a:t>the contact details of the DPO of the controller;</a:t>
            </a:r>
          </a:p>
          <a:p>
            <a:pPr marL="696912" lvl="1" indent="-457200">
              <a:buAutoNum type="alphaLcParenR"/>
            </a:pPr>
            <a:endParaRPr lang="en-IE" sz="1100" dirty="0"/>
          </a:p>
          <a:p>
            <a:pPr marL="696912" lvl="1" indent="-457200">
              <a:buFont typeface="Arial" pitchFamily="34" charset="0"/>
              <a:buAutoNum type="alphaLcParenR"/>
            </a:pPr>
            <a:r>
              <a:rPr lang="en-IE" sz="2400" dirty="0"/>
              <a:t>the purposes of the processing and the legal basis; </a:t>
            </a:r>
          </a:p>
        </p:txBody>
      </p:sp>
      <p:sp>
        <p:nvSpPr>
          <p:cNvPr id="4" name="Footer Placeholder 3">
            <a:extLst>
              <a:ext uri="{FF2B5EF4-FFF2-40B4-BE49-F238E27FC236}">
                <a16:creationId xmlns:a16="http://schemas.microsoft.com/office/drawing/2014/main" id="{21F58E99-ABD1-4140-9E90-B7A2DDE76A07}"/>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8261C8B0-6564-45FE-B0E7-14AA3046E46F}"/>
              </a:ext>
            </a:extLst>
          </p:cNvPr>
          <p:cNvSpPr>
            <a:spLocks noGrp="1"/>
          </p:cNvSpPr>
          <p:nvPr>
            <p:ph type="sldNum" sz="quarter" idx="12"/>
          </p:nvPr>
        </p:nvSpPr>
        <p:spPr/>
        <p:txBody>
          <a:bodyPr/>
          <a:lstStyle/>
          <a:p>
            <a:fld id="{2A013F82-EE5E-44EE-A61D-E31C6657F26F}" type="slidenum">
              <a:rPr lang="en-IE" smtClean="0"/>
              <a:t>58</a:t>
            </a:fld>
            <a:endParaRPr lang="en-IE"/>
          </a:p>
        </p:txBody>
      </p:sp>
    </p:spTree>
    <p:extLst>
      <p:ext uri="{BB962C8B-B14F-4D97-AF65-F5344CB8AC3E}">
        <p14:creationId xmlns:p14="http://schemas.microsoft.com/office/powerpoint/2010/main" val="229888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49791-5C8B-4B61-898A-4BA0205208CA}"/>
              </a:ext>
            </a:extLst>
          </p:cNvPr>
          <p:cNvSpPr>
            <a:spLocks noGrp="1"/>
          </p:cNvSpPr>
          <p:nvPr>
            <p:ph idx="1"/>
          </p:nvPr>
        </p:nvSpPr>
        <p:spPr>
          <a:xfrm>
            <a:off x="1522413" y="1904999"/>
            <a:ext cx="9134391" cy="4495801"/>
          </a:xfrm>
        </p:spPr>
        <p:txBody>
          <a:bodyPr>
            <a:normAutofit/>
          </a:bodyPr>
          <a:lstStyle/>
          <a:p>
            <a:pPr marL="696912" lvl="1" indent="-457200">
              <a:buFont typeface="Arial" pitchFamily="34" charset="0"/>
              <a:buAutoNum type="alphaLcParenR"/>
            </a:pPr>
            <a:endParaRPr lang="en-IE" sz="1000" dirty="0"/>
          </a:p>
          <a:p>
            <a:pPr marL="754062" lvl="1" indent="-514350">
              <a:buFont typeface="+mj-lt"/>
              <a:buAutoNum type="alphaLcParenR" startAt="4"/>
            </a:pPr>
            <a:r>
              <a:rPr lang="en-IE" sz="2400" dirty="0"/>
              <a:t>where the processing is based on “legitimate interests”, the legitimate interests being pursued;</a:t>
            </a:r>
          </a:p>
          <a:p>
            <a:pPr marL="754062" lvl="1" indent="-514350">
              <a:buFont typeface="+mj-lt"/>
              <a:buAutoNum type="alphaLcParenR" startAt="4"/>
            </a:pPr>
            <a:endParaRPr lang="en-IE" sz="1000" dirty="0"/>
          </a:p>
          <a:p>
            <a:pPr marL="696912" lvl="1" indent="-457200">
              <a:buFont typeface="+mj-lt"/>
              <a:buAutoNum type="alphaLcParenR" startAt="4"/>
            </a:pPr>
            <a:r>
              <a:rPr lang="en-IE" sz="2400" dirty="0"/>
              <a:t>the recipients of the personal data, if any; </a:t>
            </a:r>
          </a:p>
          <a:p>
            <a:pPr marL="696912" lvl="1" indent="-457200">
              <a:buFont typeface="+mj-lt"/>
              <a:buAutoNum type="alphaLcParenR" startAt="4"/>
            </a:pPr>
            <a:endParaRPr lang="en-IE" sz="1000" dirty="0"/>
          </a:p>
          <a:p>
            <a:pPr marL="696912" lvl="1" indent="-457200">
              <a:buFont typeface="+mj-lt"/>
              <a:buAutoNum type="alphaLcParenR" startAt="4"/>
            </a:pPr>
            <a:r>
              <a:rPr lang="en-IE" sz="2400" dirty="0"/>
              <a:t>where applicable, the fact that the controller intends to transfer personal data to a third country or international organisation and the existence or absence of an adequacy decision etc. (Art.13(1))</a:t>
            </a:r>
          </a:p>
        </p:txBody>
      </p:sp>
      <p:sp>
        <p:nvSpPr>
          <p:cNvPr id="4" name="Footer Placeholder 3">
            <a:extLst>
              <a:ext uri="{FF2B5EF4-FFF2-40B4-BE49-F238E27FC236}">
                <a16:creationId xmlns:a16="http://schemas.microsoft.com/office/drawing/2014/main" id="{21F58E99-ABD1-4140-9E90-B7A2DDE76A07}"/>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8261C8B0-6564-45FE-B0E7-14AA3046E46F}"/>
              </a:ext>
            </a:extLst>
          </p:cNvPr>
          <p:cNvSpPr>
            <a:spLocks noGrp="1"/>
          </p:cNvSpPr>
          <p:nvPr>
            <p:ph type="sldNum" sz="quarter" idx="12"/>
          </p:nvPr>
        </p:nvSpPr>
        <p:spPr/>
        <p:txBody>
          <a:bodyPr/>
          <a:lstStyle/>
          <a:p>
            <a:fld id="{2A013F82-EE5E-44EE-A61D-E31C6657F26F}" type="slidenum">
              <a:rPr lang="en-IE" smtClean="0"/>
              <a:t>59</a:t>
            </a:fld>
            <a:endParaRPr lang="en-IE"/>
          </a:p>
        </p:txBody>
      </p:sp>
    </p:spTree>
    <p:extLst>
      <p:ext uri="{BB962C8B-B14F-4D97-AF65-F5344CB8AC3E}">
        <p14:creationId xmlns:p14="http://schemas.microsoft.com/office/powerpoint/2010/main" val="188189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FBD66-1DE8-4065-A717-EAE40FC865A8}"/>
              </a:ext>
            </a:extLst>
          </p:cNvPr>
          <p:cNvSpPr>
            <a:spLocks noGrp="1"/>
          </p:cNvSpPr>
          <p:nvPr>
            <p:ph type="title"/>
          </p:nvPr>
        </p:nvSpPr>
        <p:spPr/>
        <p:txBody>
          <a:bodyPr/>
          <a:lstStyle/>
          <a:p>
            <a:pPr marL="571500" indent="-571500">
              <a:buFont typeface="Wingdings" panose="05000000000000000000" pitchFamily="2" charset="2"/>
              <a:buChar char="v"/>
            </a:pPr>
            <a:r>
              <a:rPr lang="en-IE" b="1" dirty="0"/>
              <a:t>SCOPE OF THE GDPR</a:t>
            </a:r>
          </a:p>
        </p:txBody>
      </p:sp>
      <p:sp>
        <p:nvSpPr>
          <p:cNvPr id="3" name="Content Placeholder 2">
            <a:extLst>
              <a:ext uri="{FF2B5EF4-FFF2-40B4-BE49-F238E27FC236}">
                <a16:creationId xmlns:a16="http://schemas.microsoft.com/office/drawing/2014/main" id="{9A025722-1F83-491F-8013-B4BC6AF6B577}"/>
              </a:ext>
            </a:extLst>
          </p:cNvPr>
          <p:cNvSpPr>
            <a:spLocks noGrp="1"/>
          </p:cNvSpPr>
          <p:nvPr>
            <p:ph idx="1"/>
          </p:nvPr>
        </p:nvSpPr>
        <p:spPr/>
        <p:txBody>
          <a:bodyPr>
            <a:normAutofit lnSpcReduction="10000"/>
          </a:bodyPr>
          <a:lstStyle/>
          <a:p>
            <a:endParaRPr lang="en-IE" sz="1000" dirty="0"/>
          </a:p>
          <a:p>
            <a:r>
              <a:rPr lang="en-IE" dirty="0"/>
              <a:t>The GDPR protects natural persons in relation to the processing of their personal data. (Art.1)</a:t>
            </a:r>
          </a:p>
          <a:p>
            <a:endParaRPr lang="en-IE" sz="1000" dirty="0"/>
          </a:p>
          <a:p>
            <a:r>
              <a:rPr lang="en-IE" dirty="0"/>
              <a:t>The GDPR is technologically neutral (Rec.15) and applies to all forms of processing unless the processing relates to:</a:t>
            </a:r>
          </a:p>
          <a:p>
            <a:endParaRPr lang="en-IE" sz="1000" dirty="0"/>
          </a:p>
          <a:p>
            <a:pPr lvl="2"/>
            <a:r>
              <a:rPr lang="en-IE" sz="2200" dirty="0"/>
              <a:t>an activity that falls outside EU law, </a:t>
            </a:r>
          </a:p>
          <a:p>
            <a:pPr lvl="2"/>
            <a:r>
              <a:rPr lang="en-IE" sz="2200" dirty="0"/>
              <a:t>the EU’s Common Foreign and Security Policy (“CFSP”),</a:t>
            </a:r>
          </a:p>
          <a:p>
            <a:pPr lvl="2"/>
            <a:r>
              <a:rPr lang="en-IE" sz="2200" dirty="0"/>
              <a:t>a purely personal or household activity,</a:t>
            </a:r>
          </a:p>
          <a:p>
            <a:pPr lvl="2"/>
            <a:r>
              <a:rPr lang="en-IE" sz="2200" dirty="0"/>
              <a:t>state security. (Art.2)</a:t>
            </a:r>
          </a:p>
        </p:txBody>
      </p:sp>
      <p:sp>
        <p:nvSpPr>
          <p:cNvPr id="4" name="Footer Placeholder 3">
            <a:extLst>
              <a:ext uri="{FF2B5EF4-FFF2-40B4-BE49-F238E27FC236}">
                <a16:creationId xmlns:a16="http://schemas.microsoft.com/office/drawing/2014/main" id="{2AC3D000-16F6-4D6A-B5BE-E8263F70FFA7}"/>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49F12532-2499-441E-964A-5ADC62981500}"/>
              </a:ext>
            </a:extLst>
          </p:cNvPr>
          <p:cNvSpPr>
            <a:spLocks noGrp="1"/>
          </p:cNvSpPr>
          <p:nvPr>
            <p:ph type="sldNum" sz="quarter" idx="12"/>
          </p:nvPr>
        </p:nvSpPr>
        <p:spPr/>
        <p:txBody>
          <a:bodyPr/>
          <a:lstStyle/>
          <a:p>
            <a:fld id="{2A013F82-EE5E-44EE-A61D-E31C6657F26F}" type="slidenum">
              <a:rPr lang="en-IE" smtClean="0"/>
              <a:t>6</a:t>
            </a:fld>
            <a:endParaRPr lang="en-IE"/>
          </a:p>
        </p:txBody>
      </p:sp>
    </p:spTree>
    <p:extLst>
      <p:ext uri="{BB962C8B-B14F-4D97-AF65-F5344CB8AC3E}">
        <p14:creationId xmlns:p14="http://schemas.microsoft.com/office/powerpoint/2010/main" val="284948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49791-5C8B-4B61-898A-4BA0205208CA}"/>
              </a:ext>
            </a:extLst>
          </p:cNvPr>
          <p:cNvSpPr>
            <a:spLocks noGrp="1"/>
          </p:cNvSpPr>
          <p:nvPr>
            <p:ph idx="1"/>
          </p:nvPr>
        </p:nvSpPr>
        <p:spPr>
          <a:xfrm>
            <a:off x="1522413" y="1904999"/>
            <a:ext cx="9134391" cy="4404321"/>
          </a:xfrm>
        </p:spPr>
        <p:txBody>
          <a:bodyPr>
            <a:normAutofit fontScale="92500" lnSpcReduction="10000"/>
          </a:bodyPr>
          <a:lstStyle/>
          <a:p>
            <a:r>
              <a:rPr lang="en-IE" dirty="0"/>
              <a:t>The controller must provide the data subject with the following  information to ensure fair and transparent processing:</a:t>
            </a:r>
          </a:p>
          <a:p>
            <a:endParaRPr lang="en-IE" sz="1100" dirty="0"/>
          </a:p>
          <a:p>
            <a:pPr marL="696912" lvl="1" indent="-457200">
              <a:buAutoNum type="alphaLcParenR"/>
            </a:pPr>
            <a:r>
              <a:rPr lang="en-IE" sz="2400" dirty="0"/>
              <a:t>the period for which the personal data will be stored, or if that is not possible, the criteria used to determine that period;</a:t>
            </a:r>
          </a:p>
          <a:p>
            <a:pPr marL="696912" lvl="1" indent="-457200">
              <a:buAutoNum type="alphaLcParenR"/>
            </a:pPr>
            <a:endParaRPr lang="en-IE" sz="1100" dirty="0"/>
          </a:p>
          <a:p>
            <a:pPr marL="696912" lvl="1" indent="-457200">
              <a:buFont typeface="Arial" pitchFamily="34" charset="0"/>
              <a:buAutoNum type="alphaLcParenR"/>
            </a:pPr>
            <a:r>
              <a:rPr lang="en-IE" sz="2400" dirty="0"/>
              <a:t>the existence of the right to request from the controller access to and rectification or erasure of personal data or restriction of processing concerning the data subject or to object to processing as well as the right to data portability;</a:t>
            </a:r>
          </a:p>
          <a:p>
            <a:pPr marL="696912" lvl="1" indent="-457200">
              <a:buAutoNum type="alphaLcParenR"/>
            </a:pPr>
            <a:endParaRPr lang="en-IE" sz="1100" dirty="0"/>
          </a:p>
          <a:p>
            <a:pPr marL="696912" lvl="1" indent="-457200">
              <a:buFont typeface="Arial" pitchFamily="34" charset="0"/>
              <a:buAutoNum type="alphaLcParenR"/>
            </a:pPr>
            <a:r>
              <a:rPr lang="en-IE" sz="2400" dirty="0"/>
              <a:t>where the processing is based on “consent”, the existence of the right to withdraw consent at any time…; </a:t>
            </a:r>
          </a:p>
        </p:txBody>
      </p:sp>
      <p:sp>
        <p:nvSpPr>
          <p:cNvPr id="4" name="Footer Placeholder 3">
            <a:extLst>
              <a:ext uri="{FF2B5EF4-FFF2-40B4-BE49-F238E27FC236}">
                <a16:creationId xmlns:a16="http://schemas.microsoft.com/office/drawing/2014/main" id="{21F58E99-ABD1-4140-9E90-B7A2DDE76A07}"/>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8261C8B0-6564-45FE-B0E7-14AA3046E46F}"/>
              </a:ext>
            </a:extLst>
          </p:cNvPr>
          <p:cNvSpPr>
            <a:spLocks noGrp="1"/>
          </p:cNvSpPr>
          <p:nvPr>
            <p:ph type="sldNum" sz="quarter" idx="12"/>
          </p:nvPr>
        </p:nvSpPr>
        <p:spPr/>
        <p:txBody>
          <a:bodyPr/>
          <a:lstStyle/>
          <a:p>
            <a:fld id="{2A013F82-EE5E-44EE-A61D-E31C6657F26F}" type="slidenum">
              <a:rPr lang="en-IE" smtClean="0"/>
              <a:t>60</a:t>
            </a:fld>
            <a:endParaRPr lang="en-IE"/>
          </a:p>
        </p:txBody>
      </p:sp>
    </p:spTree>
    <p:extLst>
      <p:ext uri="{BB962C8B-B14F-4D97-AF65-F5344CB8AC3E}">
        <p14:creationId xmlns:p14="http://schemas.microsoft.com/office/powerpoint/2010/main" val="181233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C1661-D95C-40B7-8236-BBC29558B54A}"/>
              </a:ext>
            </a:extLst>
          </p:cNvPr>
          <p:cNvSpPr>
            <a:spLocks noGrp="1"/>
          </p:cNvSpPr>
          <p:nvPr>
            <p:ph idx="1"/>
          </p:nvPr>
        </p:nvSpPr>
        <p:spPr/>
        <p:txBody>
          <a:bodyPr>
            <a:normAutofit lnSpcReduction="10000"/>
          </a:bodyPr>
          <a:lstStyle/>
          <a:p>
            <a:pPr marL="688975" lvl="1" indent="-457200">
              <a:buFont typeface="+mj-lt"/>
              <a:buAutoNum type="alphaLcParenR" startAt="4"/>
            </a:pPr>
            <a:r>
              <a:rPr lang="en-IE" sz="2400" dirty="0"/>
              <a:t>the right to lodge a complaint with a supervisory authority;</a:t>
            </a:r>
          </a:p>
          <a:p>
            <a:pPr marL="688975" lvl="1" indent="-457200">
              <a:buFont typeface="+mj-lt"/>
              <a:buAutoNum type="alphaLcParenR" startAt="4"/>
            </a:pPr>
            <a:endParaRPr lang="en-IE" sz="1100" dirty="0"/>
          </a:p>
          <a:p>
            <a:pPr marL="688975" lvl="1" indent="-457200">
              <a:buFont typeface="+mj-lt"/>
              <a:buAutoNum type="alphaLcParenR" startAt="4"/>
            </a:pPr>
            <a:r>
              <a:rPr lang="en-IE" sz="2400" dirty="0"/>
              <a:t>whether the provision of personal data is a statutory or contractual requirement, or a requirement necessary to enter into a contract, as well as whether the data subject is obliged to provide the personal data and of the possible consequences of failure to provide such data;</a:t>
            </a:r>
          </a:p>
          <a:p>
            <a:pPr marL="688975" lvl="1" indent="-457200">
              <a:buFont typeface="+mj-lt"/>
              <a:buAutoNum type="alphaLcParenR" startAt="4"/>
            </a:pPr>
            <a:endParaRPr lang="en-IE" sz="1100" dirty="0"/>
          </a:p>
          <a:p>
            <a:pPr marL="688975" lvl="1" indent="-457200">
              <a:buFont typeface="+mj-lt"/>
              <a:buAutoNum type="alphaLcParenR" startAt="4"/>
            </a:pPr>
            <a:r>
              <a:rPr lang="en-IE" sz="2400" dirty="0"/>
              <a:t>the existence of automated decision-making, including profiling, and meaningful information about the logic involved, as well as the significance and the envisaged consequences of such processing for the data subject. (Art.13(2))</a:t>
            </a:r>
          </a:p>
        </p:txBody>
      </p:sp>
      <p:sp>
        <p:nvSpPr>
          <p:cNvPr id="4" name="Footer Placeholder 3">
            <a:extLst>
              <a:ext uri="{FF2B5EF4-FFF2-40B4-BE49-F238E27FC236}">
                <a16:creationId xmlns:a16="http://schemas.microsoft.com/office/drawing/2014/main" id="{1A2E0001-DEE8-40BB-85C2-0CC723C3EAF1}"/>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B8B6FD30-C719-43A5-BA9C-02D5FE525502}"/>
              </a:ext>
            </a:extLst>
          </p:cNvPr>
          <p:cNvSpPr>
            <a:spLocks noGrp="1"/>
          </p:cNvSpPr>
          <p:nvPr>
            <p:ph type="sldNum" sz="quarter" idx="12"/>
          </p:nvPr>
        </p:nvSpPr>
        <p:spPr/>
        <p:txBody>
          <a:bodyPr/>
          <a:lstStyle/>
          <a:p>
            <a:fld id="{2A013F82-EE5E-44EE-A61D-E31C6657F26F}" type="slidenum">
              <a:rPr lang="en-IE" smtClean="0"/>
              <a:t>61</a:t>
            </a:fld>
            <a:endParaRPr lang="en-IE"/>
          </a:p>
        </p:txBody>
      </p:sp>
    </p:spTree>
    <p:extLst>
      <p:ext uri="{BB962C8B-B14F-4D97-AF65-F5344CB8AC3E}">
        <p14:creationId xmlns:p14="http://schemas.microsoft.com/office/powerpoint/2010/main" val="75378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49791-5C8B-4B61-898A-4BA0205208CA}"/>
              </a:ext>
            </a:extLst>
          </p:cNvPr>
          <p:cNvSpPr>
            <a:spLocks noGrp="1"/>
          </p:cNvSpPr>
          <p:nvPr>
            <p:ph idx="1"/>
          </p:nvPr>
        </p:nvSpPr>
        <p:spPr>
          <a:xfrm>
            <a:off x="1522413" y="1904999"/>
            <a:ext cx="9134391" cy="4404321"/>
          </a:xfrm>
        </p:spPr>
        <p:txBody>
          <a:bodyPr>
            <a:normAutofit/>
          </a:bodyPr>
          <a:lstStyle/>
          <a:p>
            <a:r>
              <a:rPr lang="en-IE" dirty="0"/>
              <a:t>Where the controller intends to further process the personal data for a purpose other than that for which the personal data were collected, the controller must provide the data subject prior to that further processing with information on that other purpose and with any relevant further information. (Art.13(3))</a:t>
            </a:r>
            <a:r>
              <a:rPr lang="en-IE" sz="2400" dirty="0"/>
              <a:t> </a:t>
            </a:r>
          </a:p>
          <a:p>
            <a:endParaRPr lang="en-IE" sz="1000" dirty="0"/>
          </a:p>
          <a:p>
            <a:r>
              <a:rPr lang="en-IE" sz="2400" b="1" u="sng" dirty="0"/>
              <a:t>Exception:</a:t>
            </a:r>
          </a:p>
          <a:p>
            <a:endParaRPr lang="en-IE" sz="1000" dirty="0"/>
          </a:p>
          <a:p>
            <a:r>
              <a:rPr lang="en-IE" sz="2400" dirty="0"/>
              <a:t>The controller does not have to provide any of this information if the data subject already has it. (Art.13(4))</a:t>
            </a:r>
          </a:p>
        </p:txBody>
      </p:sp>
      <p:sp>
        <p:nvSpPr>
          <p:cNvPr id="4" name="Footer Placeholder 3">
            <a:extLst>
              <a:ext uri="{FF2B5EF4-FFF2-40B4-BE49-F238E27FC236}">
                <a16:creationId xmlns:a16="http://schemas.microsoft.com/office/drawing/2014/main" id="{21F58E99-ABD1-4140-9E90-B7A2DDE76A07}"/>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8261C8B0-6564-45FE-B0E7-14AA3046E46F}"/>
              </a:ext>
            </a:extLst>
          </p:cNvPr>
          <p:cNvSpPr>
            <a:spLocks noGrp="1"/>
          </p:cNvSpPr>
          <p:nvPr>
            <p:ph type="sldNum" sz="quarter" idx="12"/>
          </p:nvPr>
        </p:nvSpPr>
        <p:spPr/>
        <p:txBody>
          <a:bodyPr/>
          <a:lstStyle/>
          <a:p>
            <a:fld id="{2A013F82-EE5E-44EE-A61D-E31C6657F26F}" type="slidenum">
              <a:rPr lang="en-IE" smtClean="0"/>
              <a:t>62</a:t>
            </a:fld>
            <a:endParaRPr lang="en-IE"/>
          </a:p>
        </p:txBody>
      </p:sp>
    </p:spTree>
    <p:extLst>
      <p:ext uri="{BB962C8B-B14F-4D97-AF65-F5344CB8AC3E}">
        <p14:creationId xmlns:p14="http://schemas.microsoft.com/office/powerpoint/2010/main" val="330246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1244-4975-4D8D-B215-84918CDB692F}"/>
              </a:ext>
            </a:extLst>
          </p:cNvPr>
          <p:cNvSpPr>
            <a:spLocks noGrp="1"/>
          </p:cNvSpPr>
          <p:nvPr>
            <p:ph type="title"/>
          </p:nvPr>
        </p:nvSpPr>
        <p:spPr/>
        <p:txBody>
          <a:bodyPr/>
          <a:lstStyle/>
          <a:p>
            <a:pPr marL="571500" indent="-571500">
              <a:buFont typeface="Arial" panose="020B0604020202020204" pitchFamily="34" charset="0"/>
              <a:buChar char="•"/>
            </a:pPr>
            <a:r>
              <a:rPr lang="en-IE" b="1" dirty="0"/>
              <a:t>Right of access (Art.15)</a:t>
            </a:r>
          </a:p>
        </p:txBody>
      </p:sp>
      <p:sp>
        <p:nvSpPr>
          <p:cNvPr id="3" name="Content Placeholder 2">
            <a:extLst>
              <a:ext uri="{FF2B5EF4-FFF2-40B4-BE49-F238E27FC236}">
                <a16:creationId xmlns:a16="http://schemas.microsoft.com/office/drawing/2014/main" id="{DD849791-5C8B-4B61-898A-4BA0205208CA}"/>
              </a:ext>
            </a:extLst>
          </p:cNvPr>
          <p:cNvSpPr>
            <a:spLocks noGrp="1"/>
          </p:cNvSpPr>
          <p:nvPr>
            <p:ph idx="1"/>
          </p:nvPr>
        </p:nvSpPr>
        <p:spPr/>
        <p:txBody>
          <a:bodyPr/>
          <a:lstStyle/>
          <a:p>
            <a:endParaRPr lang="en-IE" sz="1000" dirty="0"/>
          </a:p>
          <a:p>
            <a:r>
              <a:rPr lang="en-IE" dirty="0"/>
              <a:t>The data subject must have the right to obtain from the controller confirmation as to whether or not personal data concerning him or her are being processed. </a:t>
            </a:r>
          </a:p>
          <a:p>
            <a:endParaRPr lang="en-IE" dirty="0"/>
          </a:p>
        </p:txBody>
      </p:sp>
      <p:sp>
        <p:nvSpPr>
          <p:cNvPr id="4" name="Footer Placeholder 3">
            <a:extLst>
              <a:ext uri="{FF2B5EF4-FFF2-40B4-BE49-F238E27FC236}">
                <a16:creationId xmlns:a16="http://schemas.microsoft.com/office/drawing/2014/main" id="{21F58E99-ABD1-4140-9E90-B7A2DDE76A07}"/>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8261C8B0-6564-45FE-B0E7-14AA3046E46F}"/>
              </a:ext>
            </a:extLst>
          </p:cNvPr>
          <p:cNvSpPr>
            <a:spLocks noGrp="1"/>
          </p:cNvSpPr>
          <p:nvPr>
            <p:ph type="sldNum" sz="quarter" idx="12"/>
          </p:nvPr>
        </p:nvSpPr>
        <p:spPr/>
        <p:txBody>
          <a:bodyPr/>
          <a:lstStyle/>
          <a:p>
            <a:fld id="{2A013F82-EE5E-44EE-A61D-E31C6657F26F}" type="slidenum">
              <a:rPr lang="en-IE" smtClean="0"/>
              <a:t>63</a:t>
            </a:fld>
            <a:endParaRPr lang="en-IE"/>
          </a:p>
        </p:txBody>
      </p:sp>
    </p:spTree>
    <p:extLst>
      <p:ext uri="{BB962C8B-B14F-4D97-AF65-F5344CB8AC3E}">
        <p14:creationId xmlns:p14="http://schemas.microsoft.com/office/powerpoint/2010/main" val="337857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1D55E-4666-43BE-A0CB-73188673EB1C}"/>
              </a:ext>
            </a:extLst>
          </p:cNvPr>
          <p:cNvSpPr>
            <a:spLocks noGrp="1"/>
          </p:cNvSpPr>
          <p:nvPr>
            <p:ph idx="1"/>
          </p:nvPr>
        </p:nvSpPr>
        <p:spPr>
          <a:xfrm>
            <a:off x="1522413" y="1904999"/>
            <a:ext cx="9134391" cy="4495801"/>
          </a:xfrm>
        </p:spPr>
        <p:txBody>
          <a:bodyPr>
            <a:normAutofit/>
          </a:bodyPr>
          <a:lstStyle/>
          <a:p>
            <a:r>
              <a:rPr lang="en-IE" dirty="0"/>
              <a:t>Where that is the case, the data subject must have the right to access the personal data and following information:</a:t>
            </a:r>
          </a:p>
          <a:p>
            <a:endParaRPr lang="en-IE" sz="1000" dirty="0"/>
          </a:p>
          <a:p>
            <a:pPr marL="754062" lvl="1" indent="-514350">
              <a:buFont typeface="+mj-lt"/>
              <a:buAutoNum type="alphaLcParenR"/>
            </a:pPr>
            <a:r>
              <a:rPr lang="en-IE" sz="2200" dirty="0"/>
              <a:t>the purposes of the processing;</a:t>
            </a:r>
          </a:p>
          <a:p>
            <a:pPr marL="754062" lvl="1" indent="-514350">
              <a:buFont typeface="+mj-lt"/>
              <a:buAutoNum type="alphaLcParenR"/>
            </a:pPr>
            <a:endParaRPr lang="en-IE" sz="1000" dirty="0"/>
          </a:p>
          <a:p>
            <a:pPr marL="754062" lvl="1" indent="-514350">
              <a:buFont typeface="+mj-lt"/>
              <a:buAutoNum type="alphaLcParenR"/>
            </a:pPr>
            <a:r>
              <a:rPr lang="en-IE" sz="2200" dirty="0"/>
              <a:t>the categories of personal data concerned;</a:t>
            </a:r>
          </a:p>
          <a:p>
            <a:pPr marL="754062" lvl="1" indent="-514350">
              <a:buFont typeface="+mj-lt"/>
              <a:buAutoNum type="alphaLcParenR"/>
            </a:pPr>
            <a:endParaRPr lang="en-IE" sz="1000" dirty="0"/>
          </a:p>
          <a:p>
            <a:pPr marL="754062" lvl="1" indent="-514350">
              <a:buFont typeface="+mj-lt"/>
              <a:buAutoNum type="alphaLcParenR"/>
            </a:pPr>
            <a:r>
              <a:rPr lang="en-IE" sz="2200" dirty="0"/>
              <a:t>the recipients …;</a:t>
            </a:r>
          </a:p>
          <a:p>
            <a:pPr marL="754062" lvl="1" indent="-514350">
              <a:buFont typeface="+mj-lt"/>
              <a:buAutoNum type="alphaLcParenR"/>
            </a:pPr>
            <a:endParaRPr lang="en-IE" sz="1000" dirty="0"/>
          </a:p>
          <a:p>
            <a:pPr marL="754062" lvl="1" indent="-514350">
              <a:buFont typeface="+mj-lt"/>
              <a:buAutoNum type="alphaLcParenR"/>
            </a:pPr>
            <a:r>
              <a:rPr lang="en-IE" sz="2200" dirty="0"/>
              <a:t>where possible, the envisaged period for which the personal data will be stored, or, if not possible, the criteria used to determine that period;</a:t>
            </a:r>
          </a:p>
          <a:p>
            <a:pPr marL="514350" indent="-514350">
              <a:buFont typeface="+mj-lt"/>
              <a:buAutoNum type="romanLcPeriod"/>
            </a:pPr>
            <a:endParaRPr lang="en-IE" dirty="0"/>
          </a:p>
          <a:p>
            <a:pPr marL="514350" indent="-514350">
              <a:buFont typeface="+mj-lt"/>
              <a:buAutoNum type="romanLcPeriod"/>
            </a:pPr>
            <a:endParaRPr lang="en-IE" dirty="0"/>
          </a:p>
        </p:txBody>
      </p:sp>
      <p:sp>
        <p:nvSpPr>
          <p:cNvPr id="4" name="Footer Placeholder 3">
            <a:extLst>
              <a:ext uri="{FF2B5EF4-FFF2-40B4-BE49-F238E27FC236}">
                <a16:creationId xmlns:a16="http://schemas.microsoft.com/office/drawing/2014/main" id="{6C224B1A-1AA8-4539-8C25-CC361CE0FF72}"/>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24DE8283-5567-4FCC-86F5-E108B8A9B895}"/>
              </a:ext>
            </a:extLst>
          </p:cNvPr>
          <p:cNvSpPr>
            <a:spLocks noGrp="1"/>
          </p:cNvSpPr>
          <p:nvPr>
            <p:ph type="sldNum" sz="quarter" idx="12"/>
          </p:nvPr>
        </p:nvSpPr>
        <p:spPr/>
        <p:txBody>
          <a:bodyPr/>
          <a:lstStyle/>
          <a:p>
            <a:fld id="{2A013F82-EE5E-44EE-A61D-E31C6657F26F}" type="slidenum">
              <a:rPr lang="en-IE" smtClean="0"/>
              <a:t>64</a:t>
            </a:fld>
            <a:endParaRPr lang="en-IE"/>
          </a:p>
        </p:txBody>
      </p:sp>
    </p:spTree>
    <p:extLst>
      <p:ext uri="{BB962C8B-B14F-4D97-AF65-F5344CB8AC3E}">
        <p14:creationId xmlns:p14="http://schemas.microsoft.com/office/powerpoint/2010/main" val="405625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1D55E-4666-43BE-A0CB-73188673EB1C}"/>
              </a:ext>
            </a:extLst>
          </p:cNvPr>
          <p:cNvSpPr>
            <a:spLocks noGrp="1"/>
          </p:cNvSpPr>
          <p:nvPr>
            <p:ph idx="1"/>
          </p:nvPr>
        </p:nvSpPr>
        <p:spPr>
          <a:xfrm>
            <a:off x="1522413" y="1904999"/>
            <a:ext cx="9134391" cy="4495801"/>
          </a:xfrm>
        </p:spPr>
        <p:txBody>
          <a:bodyPr>
            <a:normAutofit/>
          </a:bodyPr>
          <a:lstStyle/>
          <a:p>
            <a:pPr marL="696912" lvl="1" indent="-457200">
              <a:buFont typeface="+mj-lt"/>
              <a:buAutoNum type="alphaLcParenR" startAt="5"/>
            </a:pPr>
            <a:r>
              <a:rPr lang="en-IE" sz="2200" dirty="0"/>
              <a:t>the existence of the right to request rectification or erasure of personal data or restriction of processing or to object to such processing;</a:t>
            </a:r>
          </a:p>
          <a:p>
            <a:pPr marL="696912" lvl="1" indent="-457200">
              <a:buFont typeface="+mj-lt"/>
              <a:buAutoNum type="alphaLcParenR" startAt="5"/>
            </a:pPr>
            <a:endParaRPr lang="en-IE" sz="1000" dirty="0"/>
          </a:p>
          <a:p>
            <a:pPr marL="696912" lvl="1" indent="-457200">
              <a:buFont typeface="+mj-lt"/>
              <a:buAutoNum type="alphaLcParenR" startAt="5"/>
            </a:pPr>
            <a:r>
              <a:rPr lang="en-IE" sz="2200" dirty="0"/>
              <a:t>the right to lodge a complaint with a supervisory authority;</a:t>
            </a:r>
          </a:p>
          <a:p>
            <a:pPr marL="696912" lvl="1" indent="-457200">
              <a:buFont typeface="+mj-lt"/>
              <a:buAutoNum type="alphaLcParenR" startAt="5"/>
            </a:pPr>
            <a:endParaRPr lang="en-IE" sz="1000" dirty="0"/>
          </a:p>
          <a:p>
            <a:pPr marL="696912" lvl="1" indent="-457200">
              <a:buFont typeface="+mj-lt"/>
              <a:buAutoNum type="alphaLcParenR" startAt="5"/>
            </a:pPr>
            <a:r>
              <a:rPr lang="en-IE" sz="2200" dirty="0"/>
              <a:t>where the personal data are not collected from the data subject, any available information as to their source;</a:t>
            </a:r>
          </a:p>
          <a:p>
            <a:pPr marL="696912" lvl="1" indent="-457200">
              <a:buFont typeface="+mj-lt"/>
              <a:buAutoNum type="alphaLcParenR" startAt="5"/>
            </a:pPr>
            <a:endParaRPr lang="en-IE" sz="1000" dirty="0"/>
          </a:p>
          <a:p>
            <a:pPr marL="696912" lvl="1" indent="-457200">
              <a:buFont typeface="+mj-lt"/>
              <a:buAutoNum type="alphaLcParenR" startAt="5"/>
            </a:pPr>
            <a:r>
              <a:rPr lang="en-IE" sz="2200" dirty="0"/>
              <a:t>the existence of automated decision-making, including profiling… (Art.15(1))</a:t>
            </a:r>
          </a:p>
          <a:p>
            <a:pPr marL="514350" indent="-514350">
              <a:buFont typeface="+mj-lt"/>
              <a:buAutoNum type="romanLcPeriod"/>
            </a:pPr>
            <a:endParaRPr lang="en-IE" dirty="0"/>
          </a:p>
          <a:p>
            <a:pPr marL="514350" indent="-514350">
              <a:buFont typeface="+mj-lt"/>
              <a:buAutoNum type="romanLcPeriod"/>
            </a:pPr>
            <a:endParaRPr lang="en-IE" dirty="0"/>
          </a:p>
        </p:txBody>
      </p:sp>
      <p:sp>
        <p:nvSpPr>
          <p:cNvPr id="4" name="Footer Placeholder 3">
            <a:extLst>
              <a:ext uri="{FF2B5EF4-FFF2-40B4-BE49-F238E27FC236}">
                <a16:creationId xmlns:a16="http://schemas.microsoft.com/office/drawing/2014/main" id="{6C224B1A-1AA8-4539-8C25-CC361CE0FF72}"/>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24DE8283-5567-4FCC-86F5-E108B8A9B895}"/>
              </a:ext>
            </a:extLst>
          </p:cNvPr>
          <p:cNvSpPr>
            <a:spLocks noGrp="1"/>
          </p:cNvSpPr>
          <p:nvPr>
            <p:ph type="sldNum" sz="quarter" idx="12"/>
          </p:nvPr>
        </p:nvSpPr>
        <p:spPr/>
        <p:txBody>
          <a:bodyPr/>
          <a:lstStyle/>
          <a:p>
            <a:fld id="{2A013F82-EE5E-44EE-A61D-E31C6657F26F}" type="slidenum">
              <a:rPr lang="en-IE" smtClean="0"/>
              <a:t>65</a:t>
            </a:fld>
            <a:endParaRPr lang="en-IE"/>
          </a:p>
        </p:txBody>
      </p:sp>
    </p:spTree>
    <p:extLst>
      <p:ext uri="{BB962C8B-B14F-4D97-AF65-F5344CB8AC3E}">
        <p14:creationId xmlns:p14="http://schemas.microsoft.com/office/powerpoint/2010/main" val="259279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1D55E-4666-43BE-A0CB-73188673EB1C}"/>
              </a:ext>
            </a:extLst>
          </p:cNvPr>
          <p:cNvSpPr>
            <a:spLocks noGrp="1"/>
          </p:cNvSpPr>
          <p:nvPr>
            <p:ph idx="1"/>
          </p:nvPr>
        </p:nvSpPr>
        <p:spPr>
          <a:xfrm>
            <a:off x="1522413" y="1904999"/>
            <a:ext cx="9134391" cy="4495801"/>
          </a:xfrm>
        </p:spPr>
        <p:txBody>
          <a:bodyPr>
            <a:normAutofit lnSpcReduction="10000"/>
          </a:bodyPr>
          <a:lstStyle/>
          <a:p>
            <a:r>
              <a:rPr lang="en-IE" dirty="0"/>
              <a:t>Where personal data are transferred to a third country or to an international organisation, the data subject must have the right to be informed of the appropriate safeguards. (Art.15(2))</a:t>
            </a:r>
          </a:p>
          <a:p>
            <a:endParaRPr lang="en-IE" sz="1000" dirty="0"/>
          </a:p>
          <a:p>
            <a:r>
              <a:rPr lang="en-IE" dirty="0"/>
              <a:t>The controller must provide a copy of the personal data undergoing processing:</a:t>
            </a:r>
          </a:p>
          <a:p>
            <a:endParaRPr lang="en-IE" sz="1000" dirty="0"/>
          </a:p>
          <a:p>
            <a:pPr lvl="1"/>
            <a:r>
              <a:rPr lang="en-IE" sz="2200" dirty="0"/>
              <a:t>For any further copies requested by the data subject, the controller may charge a reasonable fee based on administrative costs. </a:t>
            </a:r>
          </a:p>
          <a:p>
            <a:pPr lvl="1"/>
            <a:endParaRPr lang="en-IE" sz="700" dirty="0"/>
          </a:p>
          <a:p>
            <a:pPr lvl="1"/>
            <a:r>
              <a:rPr lang="en-IE" sz="2200" dirty="0"/>
              <a:t>Where the data subject makes the request by electronic means, and unless otherwise requested by the data subject, the information must be provided in a commonly used electronic form. (Art.15(3))</a:t>
            </a:r>
          </a:p>
          <a:p>
            <a:pPr marL="514350" indent="-514350">
              <a:buFont typeface="+mj-lt"/>
              <a:buAutoNum type="romanLcPeriod"/>
            </a:pPr>
            <a:endParaRPr lang="en-IE" dirty="0"/>
          </a:p>
          <a:p>
            <a:pPr marL="514350" indent="-514350">
              <a:buFont typeface="+mj-lt"/>
              <a:buAutoNum type="romanLcPeriod"/>
            </a:pPr>
            <a:endParaRPr lang="en-IE" dirty="0"/>
          </a:p>
        </p:txBody>
      </p:sp>
      <p:sp>
        <p:nvSpPr>
          <p:cNvPr id="4" name="Footer Placeholder 3">
            <a:extLst>
              <a:ext uri="{FF2B5EF4-FFF2-40B4-BE49-F238E27FC236}">
                <a16:creationId xmlns:a16="http://schemas.microsoft.com/office/drawing/2014/main" id="{6C224B1A-1AA8-4539-8C25-CC361CE0FF72}"/>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24DE8283-5567-4FCC-86F5-E108B8A9B895}"/>
              </a:ext>
            </a:extLst>
          </p:cNvPr>
          <p:cNvSpPr>
            <a:spLocks noGrp="1"/>
          </p:cNvSpPr>
          <p:nvPr>
            <p:ph type="sldNum" sz="quarter" idx="12"/>
          </p:nvPr>
        </p:nvSpPr>
        <p:spPr/>
        <p:txBody>
          <a:bodyPr/>
          <a:lstStyle/>
          <a:p>
            <a:fld id="{2A013F82-EE5E-44EE-A61D-E31C6657F26F}" type="slidenum">
              <a:rPr lang="en-IE" smtClean="0"/>
              <a:t>66</a:t>
            </a:fld>
            <a:endParaRPr lang="en-IE"/>
          </a:p>
        </p:txBody>
      </p:sp>
    </p:spTree>
    <p:extLst>
      <p:ext uri="{BB962C8B-B14F-4D97-AF65-F5344CB8AC3E}">
        <p14:creationId xmlns:p14="http://schemas.microsoft.com/office/powerpoint/2010/main" val="328309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1244-4975-4D8D-B215-84918CDB692F}"/>
              </a:ext>
            </a:extLst>
          </p:cNvPr>
          <p:cNvSpPr>
            <a:spLocks noGrp="1"/>
          </p:cNvSpPr>
          <p:nvPr>
            <p:ph type="title"/>
          </p:nvPr>
        </p:nvSpPr>
        <p:spPr/>
        <p:txBody>
          <a:bodyPr/>
          <a:lstStyle/>
          <a:p>
            <a:pPr marL="571500" indent="-571500">
              <a:buFont typeface="Arial" panose="020B0604020202020204" pitchFamily="34" charset="0"/>
              <a:buChar char="•"/>
            </a:pPr>
            <a:r>
              <a:rPr lang="en-IE" b="1" dirty="0"/>
              <a:t>Right to rectification (Art.16)</a:t>
            </a:r>
          </a:p>
        </p:txBody>
      </p:sp>
      <p:sp>
        <p:nvSpPr>
          <p:cNvPr id="3" name="Content Placeholder 2">
            <a:extLst>
              <a:ext uri="{FF2B5EF4-FFF2-40B4-BE49-F238E27FC236}">
                <a16:creationId xmlns:a16="http://schemas.microsoft.com/office/drawing/2014/main" id="{DD849791-5C8B-4B61-898A-4BA0205208CA}"/>
              </a:ext>
            </a:extLst>
          </p:cNvPr>
          <p:cNvSpPr>
            <a:spLocks noGrp="1"/>
          </p:cNvSpPr>
          <p:nvPr>
            <p:ph idx="1"/>
          </p:nvPr>
        </p:nvSpPr>
        <p:spPr/>
        <p:txBody>
          <a:bodyPr>
            <a:normAutofit/>
          </a:bodyPr>
          <a:lstStyle/>
          <a:p>
            <a:endParaRPr lang="en-IE" sz="1000" dirty="0"/>
          </a:p>
          <a:p>
            <a:r>
              <a:rPr lang="en-IE" dirty="0"/>
              <a:t>The data subject must have the right to obtain from the controller without undue delay the rectification of inaccurate personal data concerning him or her. </a:t>
            </a:r>
          </a:p>
          <a:p>
            <a:endParaRPr lang="en-IE" sz="1000" dirty="0"/>
          </a:p>
          <a:p>
            <a:r>
              <a:rPr lang="en-IE" dirty="0"/>
              <a:t>Taking into account the purposes of the processing, the data subject must have the right to have incomplete personal data completed, including by means of providing a supplementary statement.</a:t>
            </a:r>
          </a:p>
        </p:txBody>
      </p:sp>
      <p:sp>
        <p:nvSpPr>
          <p:cNvPr id="4" name="Footer Placeholder 3">
            <a:extLst>
              <a:ext uri="{FF2B5EF4-FFF2-40B4-BE49-F238E27FC236}">
                <a16:creationId xmlns:a16="http://schemas.microsoft.com/office/drawing/2014/main" id="{21F58E99-ABD1-4140-9E90-B7A2DDE76A07}"/>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8261C8B0-6564-45FE-B0E7-14AA3046E46F}"/>
              </a:ext>
            </a:extLst>
          </p:cNvPr>
          <p:cNvSpPr>
            <a:spLocks noGrp="1"/>
          </p:cNvSpPr>
          <p:nvPr>
            <p:ph type="sldNum" sz="quarter" idx="12"/>
          </p:nvPr>
        </p:nvSpPr>
        <p:spPr/>
        <p:txBody>
          <a:bodyPr/>
          <a:lstStyle/>
          <a:p>
            <a:fld id="{2A013F82-EE5E-44EE-A61D-E31C6657F26F}" type="slidenum">
              <a:rPr lang="en-IE" smtClean="0"/>
              <a:t>67</a:t>
            </a:fld>
            <a:endParaRPr lang="en-IE"/>
          </a:p>
        </p:txBody>
      </p:sp>
    </p:spTree>
    <p:extLst>
      <p:ext uri="{BB962C8B-B14F-4D97-AF65-F5344CB8AC3E}">
        <p14:creationId xmlns:p14="http://schemas.microsoft.com/office/powerpoint/2010/main" val="162973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8999B-AEBA-4F5E-B6D1-0B4515FD0BBA}"/>
              </a:ext>
            </a:extLst>
          </p:cNvPr>
          <p:cNvSpPr>
            <a:spLocks noGrp="1"/>
          </p:cNvSpPr>
          <p:nvPr>
            <p:ph idx="1"/>
          </p:nvPr>
        </p:nvSpPr>
        <p:spPr>
          <a:xfrm>
            <a:off x="1522413" y="1904999"/>
            <a:ext cx="9134391" cy="4495801"/>
          </a:xfrm>
        </p:spPr>
        <p:txBody>
          <a:bodyPr>
            <a:normAutofit lnSpcReduction="10000"/>
          </a:bodyPr>
          <a:lstStyle/>
          <a:p>
            <a:endParaRPr lang="en-IE" sz="1000" dirty="0"/>
          </a:p>
          <a:p>
            <a:r>
              <a:rPr lang="en-IE" dirty="0"/>
              <a:t>The data subject must have the right to have his or her personal data erased without undue delay where one of the following grounds applies:</a:t>
            </a:r>
          </a:p>
          <a:p>
            <a:endParaRPr lang="en-IE" sz="1000" dirty="0"/>
          </a:p>
          <a:p>
            <a:pPr marL="696912" lvl="1" indent="-457200">
              <a:buAutoNum type="alphaLcParenR"/>
            </a:pPr>
            <a:r>
              <a:rPr lang="en-IE" sz="2200" dirty="0"/>
              <a:t>the personal data are no longer necessary in relation to the purposes for which they were collected …;</a:t>
            </a:r>
          </a:p>
          <a:p>
            <a:pPr marL="696912" lvl="1" indent="-457200">
              <a:buAutoNum type="alphaLcParenR"/>
            </a:pPr>
            <a:endParaRPr lang="en-IE" sz="1000" dirty="0"/>
          </a:p>
          <a:p>
            <a:pPr marL="696912" lvl="1" indent="-457200">
              <a:buAutoNum type="alphaLcParenR"/>
            </a:pPr>
            <a:r>
              <a:rPr lang="en-IE" sz="2200" dirty="0"/>
              <a:t>the data subject withdraws consent on which the processing is based and there is no other legal ground for the processing;</a:t>
            </a:r>
          </a:p>
          <a:p>
            <a:pPr marL="696912" lvl="1" indent="-457200">
              <a:buAutoNum type="alphaLcParenR"/>
            </a:pPr>
            <a:endParaRPr lang="en-IE" sz="1000" dirty="0"/>
          </a:p>
          <a:p>
            <a:pPr marL="696912" lvl="1" indent="-457200">
              <a:buAutoNum type="alphaLcParenR"/>
            </a:pPr>
            <a:r>
              <a:rPr lang="en-IE" sz="2200" dirty="0"/>
              <a:t>the data subject objects to the processing and there are no overriding legitimate grounds for the processing …;</a:t>
            </a:r>
          </a:p>
        </p:txBody>
      </p:sp>
      <p:sp>
        <p:nvSpPr>
          <p:cNvPr id="4" name="Footer Placeholder 3">
            <a:extLst>
              <a:ext uri="{FF2B5EF4-FFF2-40B4-BE49-F238E27FC236}">
                <a16:creationId xmlns:a16="http://schemas.microsoft.com/office/drawing/2014/main" id="{310A1669-DF45-4598-9089-108881340C24}"/>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86A2D8D4-C4CD-4082-B7FD-475DB467B0BB}"/>
              </a:ext>
            </a:extLst>
          </p:cNvPr>
          <p:cNvSpPr>
            <a:spLocks noGrp="1"/>
          </p:cNvSpPr>
          <p:nvPr>
            <p:ph type="sldNum" sz="quarter" idx="12"/>
          </p:nvPr>
        </p:nvSpPr>
        <p:spPr/>
        <p:txBody>
          <a:bodyPr/>
          <a:lstStyle/>
          <a:p>
            <a:fld id="{2A013F82-EE5E-44EE-A61D-E31C6657F26F}" type="slidenum">
              <a:rPr lang="en-IE" smtClean="0"/>
              <a:t>68</a:t>
            </a:fld>
            <a:endParaRPr lang="en-IE"/>
          </a:p>
        </p:txBody>
      </p:sp>
      <p:sp>
        <p:nvSpPr>
          <p:cNvPr id="6" name="Title 1">
            <a:extLst>
              <a:ext uri="{FF2B5EF4-FFF2-40B4-BE49-F238E27FC236}">
                <a16:creationId xmlns:a16="http://schemas.microsoft.com/office/drawing/2014/main" id="{156A68B1-6B3F-4E91-A39A-01BD535BC85D}"/>
              </a:ext>
            </a:extLst>
          </p:cNvPr>
          <p:cNvSpPr>
            <a:spLocks noGrp="1"/>
          </p:cNvSpPr>
          <p:nvPr>
            <p:ph type="title"/>
          </p:nvPr>
        </p:nvSpPr>
        <p:spPr>
          <a:xfrm>
            <a:off x="1522413" y="381000"/>
            <a:ext cx="9144001" cy="1371600"/>
          </a:xfrm>
        </p:spPr>
        <p:txBody>
          <a:bodyPr/>
          <a:lstStyle/>
          <a:p>
            <a:pPr marL="571500" indent="-571500">
              <a:buFont typeface="Arial" panose="020B0604020202020204" pitchFamily="34" charset="0"/>
              <a:buChar char="•"/>
            </a:pPr>
            <a:r>
              <a:rPr lang="en-IE" b="1" dirty="0"/>
              <a:t>Right to erasure (Art.17)</a:t>
            </a:r>
          </a:p>
        </p:txBody>
      </p:sp>
    </p:spTree>
    <p:extLst>
      <p:ext uri="{BB962C8B-B14F-4D97-AF65-F5344CB8AC3E}">
        <p14:creationId xmlns:p14="http://schemas.microsoft.com/office/powerpoint/2010/main" val="413472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8999B-AEBA-4F5E-B6D1-0B4515FD0BBA}"/>
              </a:ext>
            </a:extLst>
          </p:cNvPr>
          <p:cNvSpPr>
            <a:spLocks noGrp="1"/>
          </p:cNvSpPr>
          <p:nvPr>
            <p:ph idx="1"/>
          </p:nvPr>
        </p:nvSpPr>
        <p:spPr>
          <a:xfrm>
            <a:off x="1522413" y="1904999"/>
            <a:ext cx="9134391" cy="4495801"/>
          </a:xfrm>
        </p:spPr>
        <p:txBody>
          <a:bodyPr>
            <a:normAutofit/>
          </a:bodyPr>
          <a:lstStyle/>
          <a:p>
            <a:pPr marL="0" indent="0">
              <a:buNone/>
            </a:pPr>
            <a:endParaRPr lang="en-IE" sz="1000" dirty="0"/>
          </a:p>
          <a:p>
            <a:pPr marL="696912" lvl="1" indent="-457200">
              <a:buFont typeface="+mj-lt"/>
              <a:buAutoNum type="alphaLcParenR" startAt="4"/>
            </a:pPr>
            <a:r>
              <a:rPr lang="en-IE" sz="2200" dirty="0"/>
              <a:t>the personal data have been unlawfully processed;</a:t>
            </a:r>
          </a:p>
          <a:p>
            <a:pPr marL="696912" lvl="1" indent="-457200">
              <a:buFont typeface="+mj-lt"/>
              <a:buAutoNum type="alphaLcParenR" startAt="4"/>
            </a:pPr>
            <a:endParaRPr lang="en-IE" sz="1000" dirty="0"/>
          </a:p>
          <a:p>
            <a:pPr marL="696912" lvl="1" indent="-457200">
              <a:buFont typeface="+mj-lt"/>
              <a:buAutoNum type="alphaLcParenR" startAt="4"/>
            </a:pPr>
            <a:r>
              <a:rPr lang="en-IE" sz="2200" dirty="0"/>
              <a:t>the personal data have to be erased for compliance with a legal obligation in EU or Member State law to which the controller is subject;</a:t>
            </a:r>
          </a:p>
          <a:p>
            <a:pPr marL="696912" lvl="1" indent="-457200">
              <a:buFont typeface="+mj-lt"/>
              <a:buAutoNum type="alphaLcParenR" startAt="4"/>
            </a:pPr>
            <a:endParaRPr lang="en-IE" sz="1000" dirty="0"/>
          </a:p>
          <a:p>
            <a:pPr marL="696912" lvl="1" indent="-457200">
              <a:buFont typeface="+mj-lt"/>
              <a:buAutoNum type="alphaLcParenR" startAt="4"/>
            </a:pPr>
            <a:r>
              <a:rPr lang="en-IE" sz="2200" dirty="0"/>
              <a:t>the personal data have been collected in relation to the offer of information society services...</a:t>
            </a:r>
          </a:p>
        </p:txBody>
      </p:sp>
      <p:sp>
        <p:nvSpPr>
          <p:cNvPr id="4" name="Footer Placeholder 3">
            <a:extLst>
              <a:ext uri="{FF2B5EF4-FFF2-40B4-BE49-F238E27FC236}">
                <a16:creationId xmlns:a16="http://schemas.microsoft.com/office/drawing/2014/main" id="{310A1669-DF45-4598-9089-108881340C24}"/>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86A2D8D4-C4CD-4082-B7FD-475DB467B0BB}"/>
              </a:ext>
            </a:extLst>
          </p:cNvPr>
          <p:cNvSpPr>
            <a:spLocks noGrp="1"/>
          </p:cNvSpPr>
          <p:nvPr>
            <p:ph type="sldNum" sz="quarter" idx="12"/>
          </p:nvPr>
        </p:nvSpPr>
        <p:spPr/>
        <p:txBody>
          <a:bodyPr/>
          <a:lstStyle/>
          <a:p>
            <a:fld id="{2A013F82-EE5E-44EE-A61D-E31C6657F26F}" type="slidenum">
              <a:rPr lang="en-IE" smtClean="0"/>
              <a:t>69</a:t>
            </a:fld>
            <a:endParaRPr lang="en-IE"/>
          </a:p>
        </p:txBody>
      </p:sp>
    </p:spTree>
    <p:extLst>
      <p:ext uri="{BB962C8B-B14F-4D97-AF65-F5344CB8AC3E}">
        <p14:creationId xmlns:p14="http://schemas.microsoft.com/office/powerpoint/2010/main" val="315734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E623EB-4A4A-4245-9DE6-2D2793BF8131}"/>
              </a:ext>
            </a:extLst>
          </p:cNvPr>
          <p:cNvSpPr>
            <a:spLocks noGrp="1"/>
          </p:cNvSpPr>
          <p:nvPr>
            <p:ph idx="1"/>
          </p:nvPr>
        </p:nvSpPr>
        <p:spPr>
          <a:xfrm>
            <a:off x="1522413" y="1700808"/>
            <a:ext cx="9134391" cy="4495801"/>
          </a:xfrm>
        </p:spPr>
        <p:txBody>
          <a:bodyPr>
            <a:normAutofit/>
          </a:bodyPr>
          <a:lstStyle/>
          <a:p>
            <a:r>
              <a:rPr lang="en-IE" dirty="0"/>
              <a:t>The GDPR applies to the processing of personal data by controllers and processors who are:</a:t>
            </a:r>
          </a:p>
          <a:p>
            <a:pPr lvl="1"/>
            <a:endParaRPr lang="en-IE" sz="500" dirty="0"/>
          </a:p>
          <a:p>
            <a:pPr lvl="2"/>
            <a:r>
              <a:rPr lang="en-IE" sz="2200" dirty="0"/>
              <a:t>established in the EU (regardless of whether the processing takes place in the EU), and </a:t>
            </a:r>
          </a:p>
          <a:p>
            <a:pPr lvl="2"/>
            <a:endParaRPr lang="en-IE" sz="500" dirty="0"/>
          </a:p>
          <a:p>
            <a:pPr lvl="2"/>
            <a:r>
              <a:rPr lang="en-IE" sz="2200" dirty="0"/>
              <a:t>not established in the EU where the data subjects are in the EU and the processing activities relate to:</a:t>
            </a:r>
          </a:p>
          <a:p>
            <a:pPr lvl="1"/>
            <a:endParaRPr lang="en-IE" sz="500" dirty="0"/>
          </a:p>
          <a:p>
            <a:pPr marL="1263650" lvl="4" indent="-457200">
              <a:buAutoNum type="alphaLcParenR"/>
            </a:pPr>
            <a:r>
              <a:rPr lang="en-IE" sz="2200" dirty="0"/>
              <a:t>the offering of goods or services … to such data subjects in the EU; or</a:t>
            </a:r>
          </a:p>
          <a:p>
            <a:pPr marL="1263650" lvl="4" indent="-457200">
              <a:buAutoNum type="alphaLcParenR"/>
            </a:pPr>
            <a:endParaRPr lang="en-IE" sz="500" dirty="0"/>
          </a:p>
          <a:p>
            <a:pPr marL="1263650" lvl="4" indent="-457200">
              <a:buAutoNum type="alphaLcParenR"/>
            </a:pPr>
            <a:r>
              <a:rPr lang="en-IE" sz="2200" dirty="0"/>
              <a:t>the monitoring of their behaviour as far as their behaviour takes place within the EU. (Art.3)</a:t>
            </a:r>
          </a:p>
        </p:txBody>
      </p:sp>
      <p:sp>
        <p:nvSpPr>
          <p:cNvPr id="4" name="Footer Placeholder 3">
            <a:extLst>
              <a:ext uri="{FF2B5EF4-FFF2-40B4-BE49-F238E27FC236}">
                <a16:creationId xmlns:a16="http://schemas.microsoft.com/office/drawing/2014/main" id="{B6F7FED0-766A-4D05-B03C-49E84BF51A00}"/>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1BA5468C-944C-4564-A12D-455A469B81D0}"/>
              </a:ext>
            </a:extLst>
          </p:cNvPr>
          <p:cNvSpPr>
            <a:spLocks noGrp="1"/>
          </p:cNvSpPr>
          <p:nvPr>
            <p:ph type="sldNum" sz="quarter" idx="12"/>
          </p:nvPr>
        </p:nvSpPr>
        <p:spPr/>
        <p:txBody>
          <a:bodyPr/>
          <a:lstStyle/>
          <a:p>
            <a:fld id="{2A013F82-EE5E-44EE-A61D-E31C6657F26F}" type="slidenum">
              <a:rPr lang="en-IE" smtClean="0"/>
              <a:t>7</a:t>
            </a:fld>
            <a:endParaRPr lang="en-IE"/>
          </a:p>
        </p:txBody>
      </p:sp>
    </p:spTree>
    <p:extLst>
      <p:ext uri="{BB962C8B-B14F-4D97-AF65-F5344CB8AC3E}">
        <p14:creationId xmlns:p14="http://schemas.microsoft.com/office/powerpoint/2010/main" val="6462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9DA75-B03B-4FED-BD8C-94FCD47E161C}"/>
              </a:ext>
            </a:extLst>
          </p:cNvPr>
          <p:cNvSpPr>
            <a:spLocks noGrp="1"/>
          </p:cNvSpPr>
          <p:nvPr>
            <p:ph idx="1"/>
          </p:nvPr>
        </p:nvSpPr>
        <p:spPr>
          <a:xfrm>
            <a:off x="1522413" y="1904999"/>
            <a:ext cx="9134391" cy="4495801"/>
          </a:xfrm>
        </p:spPr>
        <p:txBody>
          <a:bodyPr>
            <a:normAutofit/>
          </a:bodyPr>
          <a:lstStyle/>
          <a:p>
            <a:r>
              <a:rPr lang="en-IE" dirty="0"/>
              <a:t>The right to erasure does not apply where the processing is necessary for:</a:t>
            </a:r>
          </a:p>
          <a:p>
            <a:endParaRPr lang="en-IE" sz="500" dirty="0"/>
          </a:p>
          <a:p>
            <a:pPr marL="696912" lvl="1" indent="-457200">
              <a:buFont typeface="+mj-lt"/>
              <a:buAutoNum type="alphaLcParenR"/>
            </a:pPr>
            <a:r>
              <a:rPr lang="en-IE" sz="2200" dirty="0"/>
              <a:t>exercising the right of freedom of expression and information;</a:t>
            </a:r>
          </a:p>
          <a:p>
            <a:pPr marL="696912" lvl="1" indent="-457200">
              <a:buFont typeface="+mj-lt"/>
              <a:buAutoNum type="alphaLcParenR"/>
            </a:pPr>
            <a:r>
              <a:rPr lang="en-IE" sz="2200" dirty="0"/>
              <a:t>compliance with a legal obligation which requires processing in the public interest or in the exercise of official authority by the controller;</a:t>
            </a:r>
          </a:p>
          <a:p>
            <a:pPr marL="696912" lvl="1" indent="-457200">
              <a:buFont typeface="+mj-lt"/>
              <a:buAutoNum type="alphaLcParenR"/>
            </a:pPr>
            <a:r>
              <a:rPr lang="en-IE" sz="2200" dirty="0"/>
              <a:t>reasons of public interest in the area of public health …;</a:t>
            </a:r>
          </a:p>
          <a:p>
            <a:pPr marL="696912" lvl="1" indent="-457200">
              <a:buFont typeface="+mj-lt"/>
              <a:buAutoNum type="alphaLcParenR"/>
            </a:pPr>
            <a:r>
              <a:rPr lang="en-IE" sz="2200" dirty="0"/>
              <a:t>archiving purposes in the public interest, scientific or historical research purposes or statistical purposes …; or</a:t>
            </a:r>
          </a:p>
          <a:p>
            <a:pPr marL="696912" lvl="1" indent="-457200">
              <a:buFont typeface="+mj-lt"/>
              <a:buAutoNum type="alphaLcParenR"/>
            </a:pPr>
            <a:r>
              <a:rPr lang="en-IE" sz="2200" dirty="0"/>
              <a:t>the establishment, exercise or defence of legal claims. (Art.17(3))</a:t>
            </a:r>
          </a:p>
          <a:p>
            <a:pPr marL="457200" indent="-457200">
              <a:buFont typeface="+mj-lt"/>
              <a:buAutoNum type="alphaLcParenR"/>
            </a:pPr>
            <a:endParaRPr lang="en-IE" dirty="0"/>
          </a:p>
        </p:txBody>
      </p:sp>
      <p:sp>
        <p:nvSpPr>
          <p:cNvPr id="4" name="Footer Placeholder 3">
            <a:extLst>
              <a:ext uri="{FF2B5EF4-FFF2-40B4-BE49-F238E27FC236}">
                <a16:creationId xmlns:a16="http://schemas.microsoft.com/office/drawing/2014/main" id="{298B527D-317E-403E-90DC-AA430A03010C}"/>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A1DE1FBD-8689-48F2-BE97-5709D1DA787A}"/>
              </a:ext>
            </a:extLst>
          </p:cNvPr>
          <p:cNvSpPr>
            <a:spLocks noGrp="1"/>
          </p:cNvSpPr>
          <p:nvPr>
            <p:ph type="sldNum" sz="quarter" idx="12"/>
          </p:nvPr>
        </p:nvSpPr>
        <p:spPr/>
        <p:txBody>
          <a:bodyPr/>
          <a:lstStyle/>
          <a:p>
            <a:fld id="{2A013F82-EE5E-44EE-A61D-E31C6657F26F}" type="slidenum">
              <a:rPr lang="en-IE" smtClean="0"/>
              <a:t>70</a:t>
            </a:fld>
            <a:endParaRPr lang="en-IE"/>
          </a:p>
        </p:txBody>
      </p:sp>
    </p:spTree>
    <p:extLst>
      <p:ext uri="{BB962C8B-B14F-4D97-AF65-F5344CB8AC3E}">
        <p14:creationId xmlns:p14="http://schemas.microsoft.com/office/powerpoint/2010/main" val="480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8999B-AEBA-4F5E-B6D1-0B4515FD0BBA}"/>
              </a:ext>
            </a:extLst>
          </p:cNvPr>
          <p:cNvSpPr>
            <a:spLocks noGrp="1"/>
          </p:cNvSpPr>
          <p:nvPr>
            <p:ph idx="1"/>
          </p:nvPr>
        </p:nvSpPr>
        <p:spPr>
          <a:xfrm>
            <a:off x="1522413" y="1904999"/>
            <a:ext cx="9134391" cy="4495801"/>
          </a:xfrm>
        </p:spPr>
        <p:txBody>
          <a:bodyPr>
            <a:normAutofit/>
          </a:bodyPr>
          <a:lstStyle/>
          <a:p>
            <a:endParaRPr lang="en-IE" sz="1100" dirty="0"/>
          </a:p>
          <a:p>
            <a:r>
              <a:rPr lang="en-IE" dirty="0"/>
              <a:t>The data subject must have the right to have the processing of his or her personal data restricted where one of the following applies:</a:t>
            </a:r>
          </a:p>
          <a:p>
            <a:pPr marL="0" indent="0">
              <a:buNone/>
            </a:pPr>
            <a:endParaRPr lang="en-IE" sz="1000" dirty="0"/>
          </a:p>
          <a:p>
            <a:pPr marL="696912" lvl="1" indent="-457200">
              <a:buAutoNum type="alphaLcParenR"/>
            </a:pPr>
            <a:r>
              <a:rPr lang="en-IE" sz="2400" dirty="0"/>
              <a:t>the accuracy of the personal data is contested by the data subject, for a period enabling the controller to verify the accuracy of the personal data;</a:t>
            </a:r>
          </a:p>
          <a:p>
            <a:pPr marL="696912" lvl="1" indent="-457200">
              <a:buAutoNum type="alphaLcParenR"/>
            </a:pPr>
            <a:endParaRPr lang="en-IE" sz="1000" dirty="0"/>
          </a:p>
          <a:p>
            <a:pPr marL="696912" lvl="1" indent="-457200">
              <a:buAutoNum type="alphaLcParenR"/>
            </a:pPr>
            <a:r>
              <a:rPr lang="en-IE" sz="2400" dirty="0"/>
              <a:t>the processing is unlawful and the data subject opposes the erasure of the personal data and requests the restriction of their use instead;</a:t>
            </a:r>
          </a:p>
        </p:txBody>
      </p:sp>
      <p:sp>
        <p:nvSpPr>
          <p:cNvPr id="4" name="Footer Placeholder 3">
            <a:extLst>
              <a:ext uri="{FF2B5EF4-FFF2-40B4-BE49-F238E27FC236}">
                <a16:creationId xmlns:a16="http://schemas.microsoft.com/office/drawing/2014/main" id="{310A1669-DF45-4598-9089-108881340C24}"/>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86A2D8D4-C4CD-4082-B7FD-475DB467B0BB}"/>
              </a:ext>
            </a:extLst>
          </p:cNvPr>
          <p:cNvSpPr>
            <a:spLocks noGrp="1"/>
          </p:cNvSpPr>
          <p:nvPr>
            <p:ph type="sldNum" sz="quarter" idx="12"/>
          </p:nvPr>
        </p:nvSpPr>
        <p:spPr/>
        <p:txBody>
          <a:bodyPr/>
          <a:lstStyle/>
          <a:p>
            <a:fld id="{2A013F82-EE5E-44EE-A61D-E31C6657F26F}" type="slidenum">
              <a:rPr lang="en-IE" smtClean="0"/>
              <a:t>71</a:t>
            </a:fld>
            <a:endParaRPr lang="en-IE"/>
          </a:p>
        </p:txBody>
      </p:sp>
      <p:sp>
        <p:nvSpPr>
          <p:cNvPr id="6" name="Title 1">
            <a:extLst>
              <a:ext uri="{FF2B5EF4-FFF2-40B4-BE49-F238E27FC236}">
                <a16:creationId xmlns:a16="http://schemas.microsoft.com/office/drawing/2014/main" id="{DBC2BF6B-F3C7-47FB-B6AC-60729CDDE694}"/>
              </a:ext>
            </a:extLst>
          </p:cNvPr>
          <p:cNvSpPr>
            <a:spLocks noGrp="1"/>
          </p:cNvSpPr>
          <p:nvPr>
            <p:ph type="title"/>
          </p:nvPr>
        </p:nvSpPr>
        <p:spPr>
          <a:xfrm>
            <a:off x="1522413" y="381000"/>
            <a:ext cx="9144001" cy="1371600"/>
          </a:xfrm>
        </p:spPr>
        <p:txBody>
          <a:bodyPr/>
          <a:lstStyle/>
          <a:p>
            <a:pPr marL="571500" indent="-571500">
              <a:buFont typeface="Arial" panose="020B0604020202020204" pitchFamily="34" charset="0"/>
              <a:buChar char="•"/>
            </a:pPr>
            <a:r>
              <a:rPr lang="en-IE" b="1" dirty="0"/>
              <a:t>Right to restrict processing (Art.18)</a:t>
            </a:r>
          </a:p>
        </p:txBody>
      </p:sp>
    </p:spTree>
    <p:extLst>
      <p:ext uri="{BB962C8B-B14F-4D97-AF65-F5344CB8AC3E}">
        <p14:creationId xmlns:p14="http://schemas.microsoft.com/office/powerpoint/2010/main" val="268395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8999B-AEBA-4F5E-B6D1-0B4515FD0BBA}"/>
              </a:ext>
            </a:extLst>
          </p:cNvPr>
          <p:cNvSpPr>
            <a:spLocks noGrp="1"/>
          </p:cNvSpPr>
          <p:nvPr>
            <p:ph idx="1"/>
          </p:nvPr>
        </p:nvSpPr>
        <p:spPr>
          <a:xfrm>
            <a:off x="1522413" y="1904999"/>
            <a:ext cx="9134391" cy="4495801"/>
          </a:xfrm>
        </p:spPr>
        <p:txBody>
          <a:bodyPr>
            <a:normAutofit/>
          </a:bodyPr>
          <a:lstStyle/>
          <a:p>
            <a:endParaRPr lang="en-IE" sz="1100" dirty="0"/>
          </a:p>
          <a:p>
            <a:pPr marL="696912" lvl="1" indent="-457200">
              <a:buFont typeface="+mj-lt"/>
              <a:buAutoNum type="alphaLcParenR" startAt="3"/>
            </a:pPr>
            <a:r>
              <a:rPr lang="en-IE" sz="2400" dirty="0"/>
              <a:t>the controller no longer needs the personal data for the purposes of the processing, but they are required by the data subject for the establishment, exercise or defence of legal claims;</a:t>
            </a:r>
          </a:p>
          <a:p>
            <a:pPr marL="696912" lvl="1" indent="-457200">
              <a:buFont typeface="+mj-lt"/>
              <a:buAutoNum type="alphaLcParenR" startAt="3"/>
            </a:pPr>
            <a:endParaRPr lang="en-IE" sz="2400" dirty="0"/>
          </a:p>
          <a:p>
            <a:pPr marL="696912" lvl="1" indent="-457200">
              <a:buAutoNum type="alphaLcParenR" startAt="3"/>
            </a:pPr>
            <a:r>
              <a:rPr lang="en-IE" sz="2400" dirty="0"/>
              <a:t>the data subject has objected to processing … pending the verification whether the legitimate grounds of the controller override those of the data subject.</a:t>
            </a:r>
          </a:p>
        </p:txBody>
      </p:sp>
      <p:sp>
        <p:nvSpPr>
          <p:cNvPr id="4" name="Footer Placeholder 3">
            <a:extLst>
              <a:ext uri="{FF2B5EF4-FFF2-40B4-BE49-F238E27FC236}">
                <a16:creationId xmlns:a16="http://schemas.microsoft.com/office/drawing/2014/main" id="{310A1669-DF45-4598-9089-108881340C24}"/>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86A2D8D4-C4CD-4082-B7FD-475DB467B0BB}"/>
              </a:ext>
            </a:extLst>
          </p:cNvPr>
          <p:cNvSpPr>
            <a:spLocks noGrp="1"/>
          </p:cNvSpPr>
          <p:nvPr>
            <p:ph type="sldNum" sz="quarter" idx="12"/>
          </p:nvPr>
        </p:nvSpPr>
        <p:spPr/>
        <p:txBody>
          <a:bodyPr/>
          <a:lstStyle/>
          <a:p>
            <a:fld id="{2A013F82-EE5E-44EE-A61D-E31C6657F26F}" type="slidenum">
              <a:rPr lang="en-IE" smtClean="0"/>
              <a:t>72</a:t>
            </a:fld>
            <a:endParaRPr lang="en-IE"/>
          </a:p>
        </p:txBody>
      </p:sp>
    </p:spTree>
    <p:extLst>
      <p:ext uri="{BB962C8B-B14F-4D97-AF65-F5344CB8AC3E}">
        <p14:creationId xmlns:p14="http://schemas.microsoft.com/office/powerpoint/2010/main" val="284671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8999B-AEBA-4F5E-B6D1-0B4515FD0BBA}"/>
              </a:ext>
            </a:extLst>
          </p:cNvPr>
          <p:cNvSpPr>
            <a:spLocks noGrp="1"/>
          </p:cNvSpPr>
          <p:nvPr>
            <p:ph idx="1"/>
          </p:nvPr>
        </p:nvSpPr>
        <p:spPr>
          <a:xfrm>
            <a:off x="1522413" y="1904999"/>
            <a:ext cx="9134391" cy="4495801"/>
          </a:xfrm>
        </p:spPr>
        <p:txBody>
          <a:bodyPr>
            <a:normAutofit/>
          </a:bodyPr>
          <a:lstStyle/>
          <a:p>
            <a:r>
              <a:rPr lang="en-IE" b="1" dirty="0"/>
              <a:t>Notification regarding rectification etc. (Art.19):</a:t>
            </a:r>
          </a:p>
          <a:p>
            <a:endParaRPr lang="en-IE" sz="1000" dirty="0"/>
          </a:p>
          <a:p>
            <a:r>
              <a:rPr lang="en-IE" dirty="0"/>
              <a:t>The controller must communicate any rectification or erasure of personal data or restriction of processing to each recipient to whom the personal data have been disclosed, unless this proves impossible or involves disproportionate effort. </a:t>
            </a:r>
          </a:p>
          <a:p>
            <a:endParaRPr lang="en-IE" sz="1000" dirty="0"/>
          </a:p>
          <a:p>
            <a:r>
              <a:rPr lang="en-IE" dirty="0"/>
              <a:t>The controller must inform the data subject about those recipients if the data subject requests it.</a:t>
            </a:r>
            <a:endParaRPr lang="en-IE" sz="2400" dirty="0"/>
          </a:p>
        </p:txBody>
      </p:sp>
      <p:sp>
        <p:nvSpPr>
          <p:cNvPr id="4" name="Footer Placeholder 3">
            <a:extLst>
              <a:ext uri="{FF2B5EF4-FFF2-40B4-BE49-F238E27FC236}">
                <a16:creationId xmlns:a16="http://schemas.microsoft.com/office/drawing/2014/main" id="{310A1669-DF45-4598-9089-108881340C24}"/>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86A2D8D4-C4CD-4082-B7FD-475DB467B0BB}"/>
              </a:ext>
            </a:extLst>
          </p:cNvPr>
          <p:cNvSpPr>
            <a:spLocks noGrp="1"/>
          </p:cNvSpPr>
          <p:nvPr>
            <p:ph type="sldNum" sz="quarter" idx="12"/>
          </p:nvPr>
        </p:nvSpPr>
        <p:spPr/>
        <p:txBody>
          <a:bodyPr/>
          <a:lstStyle/>
          <a:p>
            <a:fld id="{2A013F82-EE5E-44EE-A61D-E31C6657F26F}" type="slidenum">
              <a:rPr lang="en-IE" smtClean="0"/>
              <a:t>73</a:t>
            </a:fld>
            <a:endParaRPr lang="en-IE"/>
          </a:p>
        </p:txBody>
      </p:sp>
    </p:spTree>
    <p:extLst>
      <p:ext uri="{BB962C8B-B14F-4D97-AF65-F5344CB8AC3E}">
        <p14:creationId xmlns:p14="http://schemas.microsoft.com/office/powerpoint/2010/main" val="212549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383F-A385-44E0-B566-25A89F78BAF9}"/>
              </a:ext>
            </a:extLst>
          </p:cNvPr>
          <p:cNvSpPr>
            <a:spLocks noGrp="1"/>
          </p:cNvSpPr>
          <p:nvPr>
            <p:ph type="title"/>
          </p:nvPr>
        </p:nvSpPr>
        <p:spPr/>
        <p:txBody>
          <a:bodyPr/>
          <a:lstStyle/>
          <a:p>
            <a:pPr marL="571500" indent="-571500">
              <a:buFont typeface="Arial" panose="020B0604020202020204" pitchFamily="34" charset="0"/>
              <a:buChar char="•"/>
            </a:pPr>
            <a:r>
              <a:rPr lang="en-IE" b="1" dirty="0"/>
              <a:t>Right to data portability (Art.20 GDPR)</a:t>
            </a:r>
          </a:p>
        </p:txBody>
      </p:sp>
      <p:sp>
        <p:nvSpPr>
          <p:cNvPr id="3" name="Content Placeholder 2">
            <a:extLst>
              <a:ext uri="{FF2B5EF4-FFF2-40B4-BE49-F238E27FC236}">
                <a16:creationId xmlns:a16="http://schemas.microsoft.com/office/drawing/2014/main" id="{8349FF73-1F8F-4396-BB03-F708E03C8B67}"/>
              </a:ext>
            </a:extLst>
          </p:cNvPr>
          <p:cNvSpPr>
            <a:spLocks noGrp="1"/>
          </p:cNvSpPr>
          <p:nvPr>
            <p:ph idx="1"/>
          </p:nvPr>
        </p:nvSpPr>
        <p:spPr>
          <a:xfrm>
            <a:off x="1522413" y="1904999"/>
            <a:ext cx="9134391" cy="4495801"/>
          </a:xfrm>
        </p:spPr>
        <p:txBody>
          <a:bodyPr>
            <a:normAutofit/>
          </a:bodyPr>
          <a:lstStyle/>
          <a:p>
            <a:endParaRPr lang="en-IE" sz="1000" dirty="0"/>
          </a:p>
          <a:p>
            <a:r>
              <a:rPr lang="en-IE" dirty="0"/>
              <a:t>The data subject must have the right to receive the personal data concerning him or her, which he or she has provided to a controller, in a structured, commonly used and machine-readable format and have the right to transmit those data to another controller without hindrance from the controller to which the personal data have been provided, where:</a:t>
            </a:r>
          </a:p>
          <a:p>
            <a:endParaRPr lang="en-IE" sz="1000" dirty="0"/>
          </a:p>
          <a:p>
            <a:pPr marL="696912" lvl="1" indent="-457200">
              <a:buFont typeface="+mj-lt"/>
              <a:buAutoNum type="alphaLcParenR"/>
            </a:pPr>
            <a:r>
              <a:rPr lang="en-IE" sz="2400" dirty="0"/>
              <a:t>the processing is based on consent or on a contract; and</a:t>
            </a:r>
          </a:p>
          <a:p>
            <a:pPr marL="468312" lvl="1" indent="-228600">
              <a:buFont typeface="+mj-lt"/>
              <a:buAutoNum type="alphaLcParenR"/>
            </a:pPr>
            <a:endParaRPr lang="en-IE" sz="1000" dirty="0"/>
          </a:p>
          <a:p>
            <a:pPr marL="696912" lvl="1" indent="-457200">
              <a:buFont typeface="+mj-lt"/>
              <a:buAutoNum type="alphaLcParenR"/>
            </a:pPr>
            <a:r>
              <a:rPr lang="en-IE" sz="2400" dirty="0"/>
              <a:t>the processing is carried out by automated means.</a:t>
            </a:r>
          </a:p>
        </p:txBody>
      </p:sp>
      <p:sp>
        <p:nvSpPr>
          <p:cNvPr id="4" name="Footer Placeholder 3">
            <a:extLst>
              <a:ext uri="{FF2B5EF4-FFF2-40B4-BE49-F238E27FC236}">
                <a16:creationId xmlns:a16="http://schemas.microsoft.com/office/drawing/2014/main" id="{79D4395E-E696-42C5-A0A7-E50EEAE20086}"/>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512F8E74-1C18-4ED5-8E6E-1AC2EEA3AE68}"/>
              </a:ext>
            </a:extLst>
          </p:cNvPr>
          <p:cNvSpPr>
            <a:spLocks noGrp="1"/>
          </p:cNvSpPr>
          <p:nvPr>
            <p:ph type="sldNum" sz="quarter" idx="12"/>
          </p:nvPr>
        </p:nvSpPr>
        <p:spPr/>
        <p:txBody>
          <a:bodyPr/>
          <a:lstStyle/>
          <a:p>
            <a:fld id="{2A013F82-EE5E-44EE-A61D-E31C6657F26F}" type="slidenum">
              <a:rPr lang="en-IE" smtClean="0"/>
              <a:t>74</a:t>
            </a:fld>
            <a:endParaRPr lang="en-IE"/>
          </a:p>
        </p:txBody>
      </p:sp>
    </p:spTree>
    <p:extLst>
      <p:ext uri="{BB962C8B-B14F-4D97-AF65-F5344CB8AC3E}">
        <p14:creationId xmlns:p14="http://schemas.microsoft.com/office/powerpoint/2010/main" val="40247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A6E8-0F68-413E-B226-77CD9B577626}"/>
              </a:ext>
            </a:extLst>
          </p:cNvPr>
          <p:cNvSpPr>
            <a:spLocks noGrp="1"/>
          </p:cNvSpPr>
          <p:nvPr>
            <p:ph type="title"/>
          </p:nvPr>
        </p:nvSpPr>
        <p:spPr/>
        <p:txBody>
          <a:bodyPr/>
          <a:lstStyle/>
          <a:p>
            <a:pPr marL="571500" indent="-571500">
              <a:buFont typeface="Arial" panose="020B0604020202020204" pitchFamily="34" charset="0"/>
              <a:buChar char="•"/>
            </a:pPr>
            <a:r>
              <a:rPr lang="en-IE" b="1" dirty="0"/>
              <a:t>Right to object (Art.21 GDPR)</a:t>
            </a:r>
          </a:p>
        </p:txBody>
      </p:sp>
      <p:sp>
        <p:nvSpPr>
          <p:cNvPr id="3" name="Content Placeholder 2">
            <a:extLst>
              <a:ext uri="{FF2B5EF4-FFF2-40B4-BE49-F238E27FC236}">
                <a16:creationId xmlns:a16="http://schemas.microsoft.com/office/drawing/2014/main" id="{464648F2-159B-4F7F-85CA-CD606E520796}"/>
              </a:ext>
            </a:extLst>
          </p:cNvPr>
          <p:cNvSpPr>
            <a:spLocks noGrp="1"/>
          </p:cNvSpPr>
          <p:nvPr>
            <p:ph idx="1"/>
          </p:nvPr>
        </p:nvSpPr>
        <p:spPr>
          <a:xfrm>
            <a:off x="1522413" y="1904999"/>
            <a:ext cx="9134391" cy="4495801"/>
          </a:xfrm>
        </p:spPr>
        <p:txBody>
          <a:bodyPr>
            <a:normAutofit fontScale="92500" lnSpcReduction="20000"/>
          </a:bodyPr>
          <a:lstStyle/>
          <a:p>
            <a:endParaRPr lang="en-IE" sz="1100" dirty="0"/>
          </a:p>
          <a:p>
            <a:r>
              <a:rPr lang="en-IE" sz="2600" dirty="0"/>
              <a:t>The right to object to processing can only be invoked where data is being processed on the basis that the processing is necessary:</a:t>
            </a:r>
          </a:p>
          <a:p>
            <a:endParaRPr lang="en-IE" sz="1400" dirty="0"/>
          </a:p>
          <a:p>
            <a:pPr marL="696912" lvl="1" indent="-457200">
              <a:buAutoNum type="alphaLcParenR"/>
            </a:pPr>
            <a:r>
              <a:rPr lang="en-IE" sz="2400" dirty="0"/>
              <a:t>for the performance of a task carried out in the public interest or in the exercise of official authority, or</a:t>
            </a:r>
          </a:p>
          <a:p>
            <a:pPr marL="696912" lvl="1" indent="-457200">
              <a:buAutoNum type="alphaLcParenR"/>
            </a:pPr>
            <a:endParaRPr lang="en-IE" sz="900" dirty="0"/>
          </a:p>
          <a:p>
            <a:pPr marL="696912" lvl="1" indent="-457200">
              <a:buAutoNum type="alphaLcParenR"/>
            </a:pPr>
            <a:r>
              <a:rPr lang="en-IE" sz="2400" dirty="0"/>
              <a:t>for the purpose of the legitimate interests pursued by the controller or a third party.</a:t>
            </a:r>
          </a:p>
          <a:p>
            <a:endParaRPr lang="en-IE" sz="1100" dirty="0"/>
          </a:p>
          <a:p>
            <a:r>
              <a:rPr lang="en-IE" dirty="0"/>
              <a:t>The controller must no longer process the personal data unless the controller demonstrates compelling legitimate grounds for the processing which override the interests, rights and freedoms of the data subject or for the establishment, exercise or defence of legal claims</a:t>
            </a:r>
          </a:p>
        </p:txBody>
      </p:sp>
      <p:sp>
        <p:nvSpPr>
          <p:cNvPr id="4" name="Footer Placeholder 3">
            <a:extLst>
              <a:ext uri="{FF2B5EF4-FFF2-40B4-BE49-F238E27FC236}">
                <a16:creationId xmlns:a16="http://schemas.microsoft.com/office/drawing/2014/main" id="{CD75C1F9-A775-4E0D-9C09-8C54232D1E8F}"/>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8D073061-9E94-4914-80DA-C14266FA9152}"/>
              </a:ext>
            </a:extLst>
          </p:cNvPr>
          <p:cNvSpPr>
            <a:spLocks noGrp="1"/>
          </p:cNvSpPr>
          <p:nvPr>
            <p:ph type="sldNum" sz="quarter" idx="12"/>
          </p:nvPr>
        </p:nvSpPr>
        <p:spPr/>
        <p:txBody>
          <a:bodyPr/>
          <a:lstStyle/>
          <a:p>
            <a:fld id="{2A013F82-EE5E-44EE-A61D-E31C6657F26F}" type="slidenum">
              <a:rPr lang="en-IE" smtClean="0"/>
              <a:t>75</a:t>
            </a:fld>
            <a:endParaRPr lang="en-IE"/>
          </a:p>
        </p:txBody>
      </p:sp>
    </p:spTree>
    <p:extLst>
      <p:ext uri="{BB962C8B-B14F-4D97-AF65-F5344CB8AC3E}">
        <p14:creationId xmlns:p14="http://schemas.microsoft.com/office/powerpoint/2010/main" val="120305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1244-4975-4D8D-B215-84918CDB692F}"/>
              </a:ext>
            </a:extLst>
          </p:cNvPr>
          <p:cNvSpPr>
            <a:spLocks noGrp="1"/>
          </p:cNvSpPr>
          <p:nvPr>
            <p:ph type="title"/>
          </p:nvPr>
        </p:nvSpPr>
        <p:spPr/>
        <p:txBody>
          <a:bodyPr/>
          <a:lstStyle/>
          <a:p>
            <a:pPr marL="571500" indent="-571500">
              <a:buFont typeface="Arial" panose="020B0604020202020204" pitchFamily="34" charset="0"/>
              <a:buChar char="•"/>
            </a:pPr>
            <a:r>
              <a:rPr lang="en-IE" b="1" dirty="0"/>
              <a:t>Rights regarding automated decision making (Art.22)</a:t>
            </a:r>
          </a:p>
        </p:txBody>
      </p:sp>
      <p:sp>
        <p:nvSpPr>
          <p:cNvPr id="3" name="Content Placeholder 2">
            <a:extLst>
              <a:ext uri="{FF2B5EF4-FFF2-40B4-BE49-F238E27FC236}">
                <a16:creationId xmlns:a16="http://schemas.microsoft.com/office/drawing/2014/main" id="{DD849791-5C8B-4B61-898A-4BA0205208CA}"/>
              </a:ext>
            </a:extLst>
          </p:cNvPr>
          <p:cNvSpPr>
            <a:spLocks noGrp="1"/>
          </p:cNvSpPr>
          <p:nvPr>
            <p:ph idx="1"/>
          </p:nvPr>
        </p:nvSpPr>
        <p:spPr/>
        <p:txBody>
          <a:bodyPr>
            <a:normAutofit/>
          </a:bodyPr>
          <a:lstStyle/>
          <a:p>
            <a:endParaRPr lang="en-IE" sz="1000" dirty="0"/>
          </a:p>
          <a:p>
            <a:r>
              <a:rPr lang="en-IE" dirty="0"/>
              <a:t>The data subject must have the right not to be subject to a decision based solely on automated processing, including profiling, which produces legal effects concerning him or her or similarly significantly affects him or her.</a:t>
            </a:r>
          </a:p>
          <a:p>
            <a:endParaRPr lang="en-IE" dirty="0"/>
          </a:p>
        </p:txBody>
      </p:sp>
      <p:sp>
        <p:nvSpPr>
          <p:cNvPr id="4" name="Footer Placeholder 3">
            <a:extLst>
              <a:ext uri="{FF2B5EF4-FFF2-40B4-BE49-F238E27FC236}">
                <a16:creationId xmlns:a16="http://schemas.microsoft.com/office/drawing/2014/main" id="{21F58E99-ABD1-4140-9E90-B7A2DDE76A07}"/>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8261C8B0-6564-45FE-B0E7-14AA3046E46F}"/>
              </a:ext>
            </a:extLst>
          </p:cNvPr>
          <p:cNvSpPr>
            <a:spLocks noGrp="1"/>
          </p:cNvSpPr>
          <p:nvPr>
            <p:ph type="sldNum" sz="quarter" idx="12"/>
          </p:nvPr>
        </p:nvSpPr>
        <p:spPr/>
        <p:txBody>
          <a:bodyPr/>
          <a:lstStyle/>
          <a:p>
            <a:fld id="{2A013F82-EE5E-44EE-A61D-E31C6657F26F}" type="slidenum">
              <a:rPr lang="en-IE" smtClean="0"/>
              <a:t>76</a:t>
            </a:fld>
            <a:endParaRPr lang="en-IE"/>
          </a:p>
        </p:txBody>
      </p:sp>
    </p:spTree>
    <p:extLst>
      <p:ext uri="{BB962C8B-B14F-4D97-AF65-F5344CB8AC3E}">
        <p14:creationId xmlns:p14="http://schemas.microsoft.com/office/powerpoint/2010/main" val="1187848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49791-5C8B-4B61-898A-4BA0205208CA}"/>
              </a:ext>
            </a:extLst>
          </p:cNvPr>
          <p:cNvSpPr>
            <a:spLocks noGrp="1"/>
          </p:cNvSpPr>
          <p:nvPr>
            <p:ph idx="1"/>
          </p:nvPr>
        </p:nvSpPr>
        <p:spPr/>
        <p:txBody>
          <a:bodyPr>
            <a:normAutofit/>
          </a:bodyPr>
          <a:lstStyle/>
          <a:p>
            <a:r>
              <a:rPr lang="en-IE" dirty="0"/>
              <a:t>Unless the decision:</a:t>
            </a:r>
          </a:p>
          <a:p>
            <a:pPr lvl="1"/>
            <a:endParaRPr lang="en-IE" sz="900" dirty="0"/>
          </a:p>
          <a:p>
            <a:pPr marL="696912" lvl="1" indent="-457200">
              <a:buAutoNum type="alphaLcParenR"/>
            </a:pPr>
            <a:r>
              <a:rPr lang="en-IE" sz="2400" dirty="0"/>
              <a:t>is necessary for entering into, or performance of, a contract between the data subject and a data controller;</a:t>
            </a:r>
          </a:p>
          <a:p>
            <a:pPr marL="696912" lvl="1" indent="-457200">
              <a:buAutoNum type="alphaLcParenR"/>
            </a:pPr>
            <a:endParaRPr lang="en-IE" sz="900" dirty="0"/>
          </a:p>
          <a:p>
            <a:pPr marL="696912" lvl="1" indent="-457200">
              <a:buAutoNum type="alphaLcParenR"/>
            </a:pPr>
            <a:r>
              <a:rPr lang="en-IE" sz="2400" dirty="0"/>
              <a:t>is authorised by EU or Member State law …; or</a:t>
            </a:r>
          </a:p>
          <a:p>
            <a:pPr marL="696912" lvl="1" indent="-457200">
              <a:buAutoNum type="alphaLcParenR"/>
            </a:pPr>
            <a:endParaRPr lang="en-IE" sz="800" dirty="0"/>
          </a:p>
          <a:p>
            <a:pPr marL="696912" lvl="1" indent="-457200">
              <a:buAutoNum type="alphaLcParenR"/>
            </a:pPr>
            <a:r>
              <a:rPr lang="en-IE" sz="2400" dirty="0"/>
              <a:t>is based on the data subject’s explicit consent.</a:t>
            </a:r>
          </a:p>
          <a:p>
            <a:endParaRPr lang="en-IE" dirty="0"/>
          </a:p>
        </p:txBody>
      </p:sp>
      <p:sp>
        <p:nvSpPr>
          <p:cNvPr id="4" name="Footer Placeholder 3">
            <a:extLst>
              <a:ext uri="{FF2B5EF4-FFF2-40B4-BE49-F238E27FC236}">
                <a16:creationId xmlns:a16="http://schemas.microsoft.com/office/drawing/2014/main" id="{21F58E99-ABD1-4140-9E90-B7A2DDE76A07}"/>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8261C8B0-6564-45FE-B0E7-14AA3046E46F}"/>
              </a:ext>
            </a:extLst>
          </p:cNvPr>
          <p:cNvSpPr>
            <a:spLocks noGrp="1"/>
          </p:cNvSpPr>
          <p:nvPr>
            <p:ph type="sldNum" sz="quarter" idx="12"/>
          </p:nvPr>
        </p:nvSpPr>
        <p:spPr/>
        <p:txBody>
          <a:bodyPr/>
          <a:lstStyle/>
          <a:p>
            <a:fld id="{2A013F82-EE5E-44EE-A61D-E31C6657F26F}" type="slidenum">
              <a:rPr lang="en-IE" smtClean="0"/>
              <a:t>77</a:t>
            </a:fld>
            <a:endParaRPr lang="en-IE"/>
          </a:p>
        </p:txBody>
      </p:sp>
    </p:spTree>
    <p:extLst>
      <p:ext uri="{BB962C8B-B14F-4D97-AF65-F5344CB8AC3E}">
        <p14:creationId xmlns:p14="http://schemas.microsoft.com/office/powerpoint/2010/main" val="122801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49791-5C8B-4B61-898A-4BA0205208CA}"/>
              </a:ext>
            </a:extLst>
          </p:cNvPr>
          <p:cNvSpPr>
            <a:spLocks noGrp="1"/>
          </p:cNvSpPr>
          <p:nvPr>
            <p:ph idx="1"/>
          </p:nvPr>
        </p:nvSpPr>
        <p:spPr/>
        <p:txBody>
          <a:bodyPr>
            <a:normAutofit/>
          </a:bodyPr>
          <a:lstStyle/>
          <a:p>
            <a:r>
              <a:rPr lang="en-IE" dirty="0"/>
              <a:t>In the cases referred to in points (a) (i.e. contract) and (c) (i.e. consent), the data controller must implement suitable measures to safeguard the data subject’s rights and freedoms and legitimate interests, at least the right to obtain human intervention on the part of the controller, to express his or her point of view and to contest the decision.</a:t>
            </a:r>
          </a:p>
          <a:p>
            <a:endParaRPr lang="en-IE" sz="1000" dirty="0"/>
          </a:p>
          <a:p>
            <a:r>
              <a:rPr lang="en-IE" dirty="0"/>
              <a:t>Automated decisions necessary for contract etc. shall not be based  on </a:t>
            </a:r>
            <a:r>
              <a:rPr lang="en-IE" sz="2400" dirty="0"/>
              <a:t>special categories of personal data unless there is explicit consent or a substantial public interest and suitable measures to safeguard the data subject’s rights and freedoms.</a:t>
            </a:r>
          </a:p>
          <a:p>
            <a:endParaRPr lang="en-IE" dirty="0"/>
          </a:p>
        </p:txBody>
      </p:sp>
      <p:sp>
        <p:nvSpPr>
          <p:cNvPr id="4" name="Footer Placeholder 3">
            <a:extLst>
              <a:ext uri="{FF2B5EF4-FFF2-40B4-BE49-F238E27FC236}">
                <a16:creationId xmlns:a16="http://schemas.microsoft.com/office/drawing/2014/main" id="{21F58E99-ABD1-4140-9E90-B7A2DDE76A07}"/>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8261C8B0-6564-45FE-B0E7-14AA3046E46F}"/>
              </a:ext>
            </a:extLst>
          </p:cNvPr>
          <p:cNvSpPr>
            <a:spLocks noGrp="1"/>
          </p:cNvSpPr>
          <p:nvPr>
            <p:ph type="sldNum" sz="quarter" idx="12"/>
          </p:nvPr>
        </p:nvSpPr>
        <p:spPr/>
        <p:txBody>
          <a:bodyPr/>
          <a:lstStyle/>
          <a:p>
            <a:fld id="{2A013F82-EE5E-44EE-A61D-E31C6657F26F}" type="slidenum">
              <a:rPr lang="en-IE" smtClean="0"/>
              <a:t>78</a:t>
            </a:fld>
            <a:endParaRPr lang="en-IE"/>
          </a:p>
        </p:txBody>
      </p:sp>
    </p:spTree>
    <p:extLst>
      <p:ext uri="{BB962C8B-B14F-4D97-AF65-F5344CB8AC3E}">
        <p14:creationId xmlns:p14="http://schemas.microsoft.com/office/powerpoint/2010/main" val="2496024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1244-4975-4D8D-B215-84918CDB692F}"/>
              </a:ext>
            </a:extLst>
          </p:cNvPr>
          <p:cNvSpPr>
            <a:spLocks noGrp="1"/>
          </p:cNvSpPr>
          <p:nvPr>
            <p:ph type="title"/>
          </p:nvPr>
        </p:nvSpPr>
        <p:spPr/>
        <p:txBody>
          <a:bodyPr/>
          <a:lstStyle/>
          <a:p>
            <a:pPr marL="571500" indent="-571500">
              <a:buFont typeface="Arial" panose="020B0604020202020204" pitchFamily="34" charset="0"/>
              <a:buChar char="•"/>
            </a:pPr>
            <a:r>
              <a:rPr lang="en-IE" b="1" dirty="0"/>
              <a:t>Restrictions on rights (Art.23)</a:t>
            </a:r>
          </a:p>
        </p:txBody>
      </p:sp>
      <p:sp>
        <p:nvSpPr>
          <p:cNvPr id="3" name="Content Placeholder 2">
            <a:extLst>
              <a:ext uri="{FF2B5EF4-FFF2-40B4-BE49-F238E27FC236}">
                <a16:creationId xmlns:a16="http://schemas.microsoft.com/office/drawing/2014/main" id="{DD849791-5C8B-4B61-898A-4BA0205208CA}"/>
              </a:ext>
            </a:extLst>
          </p:cNvPr>
          <p:cNvSpPr>
            <a:spLocks noGrp="1"/>
          </p:cNvSpPr>
          <p:nvPr>
            <p:ph idx="1"/>
          </p:nvPr>
        </p:nvSpPr>
        <p:spPr>
          <a:xfrm>
            <a:off x="1522413" y="1904999"/>
            <a:ext cx="9134391" cy="4495801"/>
          </a:xfrm>
        </p:spPr>
        <p:txBody>
          <a:bodyPr>
            <a:normAutofit fontScale="92500" lnSpcReduction="10000"/>
          </a:bodyPr>
          <a:lstStyle/>
          <a:p>
            <a:endParaRPr lang="en-IE" sz="1000" dirty="0"/>
          </a:p>
          <a:p>
            <a:r>
              <a:rPr lang="en-IE" sz="2600" dirty="0"/>
              <a:t>EU or Member State law may, by legislative measure, restrict the scope of the obligations and rights provided for in Art.12-22 and Art.34 where it is necessary and proportionate to safeguard:</a:t>
            </a:r>
          </a:p>
          <a:p>
            <a:pPr marL="0" indent="0">
              <a:buNone/>
            </a:pPr>
            <a:endParaRPr lang="en-IE" sz="1100" dirty="0"/>
          </a:p>
          <a:p>
            <a:pPr marL="696912" lvl="1" indent="-457200">
              <a:buFont typeface="+mj-lt"/>
              <a:buAutoNum type="alphaLcParenR"/>
            </a:pPr>
            <a:r>
              <a:rPr lang="en-IE" sz="2400" dirty="0"/>
              <a:t>national security;</a:t>
            </a:r>
          </a:p>
          <a:p>
            <a:pPr marL="696912" lvl="1" indent="-457200">
              <a:buFont typeface="+mj-lt"/>
              <a:buAutoNum type="alphaLcParenR"/>
            </a:pPr>
            <a:r>
              <a:rPr lang="en-IE" sz="2400" dirty="0"/>
              <a:t>defence;</a:t>
            </a:r>
          </a:p>
          <a:p>
            <a:pPr marL="696912" lvl="1" indent="-457200">
              <a:buFont typeface="+mj-lt"/>
              <a:buAutoNum type="alphaLcParenR"/>
            </a:pPr>
            <a:r>
              <a:rPr lang="en-IE" sz="2400" dirty="0"/>
              <a:t>public security;</a:t>
            </a:r>
          </a:p>
          <a:p>
            <a:pPr marL="696912" lvl="1" indent="-457200">
              <a:buFont typeface="+mj-lt"/>
              <a:buAutoNum type="alphaLcParenR"/>
            </a:pPr>
            <a:r>
              <a:rPr lang="en-IE" sz="2400" dirty="0"/>
              <a:t>state security;</a:t>
            </a:r>
          </a:p>
          <a:p>
            <a:pPr marL="696912" lvl="1" indent="-457200">
              <a:buFont typeface="+mj-lt"/>
              <a:buAutoNum type="alphaLcParenR"/>
            </a:pPr>
            <a:r>
              <a:rPr lang="en-IE" sz="2400" dirty="0"/>
              <a:t>other important objectives of general public interest of the EU or a Member State, including monetary, budgetary and taxation a matters, public health and social security;</a:t>
            </a:r>
          </a:p>
          <a:p>
            <a:endParaRPr lang="en-IE" dirty="0"/>
          </a:p>
        </p:txBody>
      </p:sp>
      <p:sp>
        <p:nvSpPr>
          <p:cNvPr id="4" name="Footer Placeholder 3">
            <a:extLst>
              <a:ext uri="{FF2B5EF4-FFF2-40B4-BE49-F238E27FC236}">
                <a16:creationId xmlns:a16="http://schemas.microsoft.com/office/drawing/2014/main" id="{21F58E99-ABD1-4140-9E90-B7A2DDE76A07}"/>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8261C8B0-6564-45FE-B0E7-14AA3046E46F}"/>
              </a:ext>
            </a:extLst>
          </p:cNvPr>
          <p:cNvSpPr>
            <a:spLocks noGrp="1"/>
          </p:cNvSpPr>
          <p:nvPr>
            <p:ph type="sldNum" sz="quarter" idx="12"/>
          </p:nvPr>
        </p:nvSpPr>
        <p:spPr/>
        <p:txBody>
          <a:bodyPr/>
          <a:lstStyle/>
          <a:p>
            <a:fld id="{2A013F82-EE5E-44EE-A61D-E31C6657F26F}" type="slidenum">
              <a:rPr lang="en-IE" smtClean="0"/>
              <a:t>79</a:t>
            </a:fld>
            <a:endParaRPr lang="en-IE"/>
          </a:p>
        </p:txBody>
      </p:sp>
    </p:spTree>
    <p:extLst>
      <p:ext uri="{BB962C8B-B14F-4D97-AF65-F5344CB8AC3E}">
        <p14:creationId xmlns:p14="http://schemas.microsoft.com/office/powerpoint/2010/main" val="129482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F37BF-969F-40DC-A16D-D86C73962A6C}"/>
              </a:ext>
            </a:extLst>
          </p:cNvPr>
          <p:cNvSpPr>
            <a:spLocks noGrp="1"/>
          </p:cNvSpPr>
          <p:nvPr>
            <p:ph type="title"/>
          </p:nvPr>
        </p:nvSpPr>
        <p:spPr/>
        <p:txBody>
          <a:bodyPr/>
          <a:lstStyle/>
          <a:p>
            <a:pPr marL="571500" indent="-571500">
              <a:buFont typeface="Wingdings" panose="05000000000000000000" pitchFamily="2" charset="2"/>
              <a:buChar char="v"/>
            </a:pPr>
            <a:r>
              <a:rPr lang="en-IE" b="1" dirty="0"/>
              <a:t>ESSENTIAL TERMS EXPLAINED…</a:t>
            </a:r>
          </a:p>
        </p:txBody>
      </p:sp>
      <p:sp>
        <p:nvSpPr>
          <p:cNvPr id="3" name="Content Placeholder 2">
            <a:extLst>
              <a:ext uri="{FF2B5EF4-FFF2-40B4-BE49-F238E27FC236}">
                <a16:creationId xmlns:a16="http://schemas.microsoft.com/office/drawing/2014/main" id="{CFF52352-1586-45EB-BD9C-0CF7DE431F8B}"/>
              </a:ext>
            </a:extLst>
          </p:cNvPr>
          <p:cNvSpPr>
            <a:spLocks noGrp="1"/>
          </p:cNvSpPr>
          <p:nvPr>
            <p:ph idx="1"/>
          </p:nvPr>
        </p:nvSpPr>
        <p:spPr>
          <a:xfrm>
            <a:off x="1522413" y="1904999"/>
            <a:ext cx="9134391" cy="4495801"/>
          </a:xfrm>
        </p:spPr>
        <p:txBody>
          <a:bodyPr>
            <a:normAutofit/>
          </a:bodyPr>
          <a:lstStyle/>
          <a:p>
            <a:endParaRPr lang="en-IE" sz="1100" b="1" dirty="0">
              <a:solidFill>
                <a:srgbClr val="FF0000"/>
              </a:solidFill>
            </a:endParaRPr>
          </a:p>
          <a:p>
            <a:r>
              <a:rPr lang="en-IE" dirty="0"/>
              <a:t>A “</a:t>
            </a:r>
            <a:r>
              <a:rPr lang="en-IE" b="1" u="sng" dirty="0"/>
              <a:t>data subject</a:t>
            </a:r>
            <a:r>
              <a:rPr lang="en-IE" dirty="0"/>
              <a:t>” means a natural person who can be identified, directly or indirectly, in particular by reference to an identifier such as:</a:t>
            </a:r>
          </a:p>
          <a:p>
            <a:endParaRPr lang="en-IE" sz="500" dirty="0"/>
          </a:p>
          <a:p>
            <a:pPr lvl="2"/>
            <a:r>
              <a:rPr lang="en-IE" sz="2200" dirty="0"/>
              <a:t>a name, </a:t>
            </a:r>
          </a:p>
          <a:p>
            <a:pPr lvl="2"/>
            <a:r>
              <a:rPr lang="en-IE" sz="2200" dirty="0"/>
              <a:t>an identification number, </a:t>
            </a:r>
          </a:p>
          <a:p>
            <a:pPr lvl="2"/>
            <a:r>
              <a:rPr lang="en-IE" sz="2200" dirty="0"/>
              <a:t>location data, </a:t>
            </a:r>
          </a:p>
          <a:p>
            <a:pPr lvl="2"/>
            <a:r>
              <a:rPr lang="en-IE" sz="2200" dirty="0"/>
              <a:t>an online identifier, or </a:t>
            </a:r>
          </a:p>
          <a:p>
            <a:pPr lvl="2"/>
            <a:r>
              <a:rPr lang="en-IE" sz="2200" dirty="0"/>
              <a:t>to one or more factors specific to the physical, physiological, genetic, mental, economic, cultural or social identity of that natural person. (Art.4(1))</a:t>
            </a:r>
          </a:p>
          <a:p>
            <a:pPr marL="0" indent="0">
              <a:buNone/>
            </a:pPr>
            <a:endParaRPr lang="en-IE" dirty="0"/>
          </a:p>
        </p:txBody>
      </p:sp>
      <p:sp>
        <p:nvSpPr>
          <p:cNvPr id="4" name="Footer Placeholder 3">
            <a:extLst>
              <a:ext uri="{FF2B5EF4-FFF2-40B4-BE49-F238E27FC236}">
                <a16:creationId xmlns:a16="http://schemas.microsoft.com/office/drawing/2014/main" id="{360FB4C8-D7D0-4FD8-B17C-8EB3463976C4}"/>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ADD0835F-9759-4325-A170-DE86AA7DB66B}"/>
              </a:ext>
            </a:extLst>
          </p:cNvPr>
          <p:cNvSpPr>
            <a:spLocks noGrp="1"/>
          </p:cNvSpPr>
          <p:nvPr>
            <p:ph type="sldNum" sz="quarter" idx="12"/>
          </p:nvPr>
        </p:nvSpPr>
        <p:spPr/>
        <p:txBody>
          <a:bodyPr/>
          <a:lstStyle/>
          <a:p>
            <a:fld id="{2A013F82-EE5E-44EE-A61D-E31C6657F26F}" type="slidenum">
              <a:rPr lang="en-IE" smtClean="0"/>
              <a:t>8</a:t>
            </a:fld>
            <a:endParaRPr lang="en-IE"/>
          </a:p>
        </p:txBody>
      </p:sp>
    </p:spTree>
    <p:extLst>
      <p:ext uri="{BB962C8B-B14F-4D97-AF65-F5344CB8AC3E}">
        <p14:creationId xmlns:p14="http://schemas.microsoft.com/office/powerpoint/2010/main" val="164539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49791-5C8B-4B61-898A-4BA0205208CA}"/>
              </a:ext>
            </a:extLst>
          </p:cNvPr>
          <p:cNvSpPr>
            <a:spLocks noGrp="1"/>
          </p:cNvSpPr>
          <p:nvPr>
            <p:ph idx="1"/>
          </p:nvPr>
        </p:nvSpPr>
        <p:spPr>
          <a:xfrm>
            <a:off x="1522413" y="1904999"/>
            <a:ext cx="9134391" cy="4495801"/>
          </a:xfrm>
        </p:spPr>
        <p:txBody>
          <a:bodyPr>
            <a:normAutofit/>
          </a:bodyPr>
          <a:lstStyle/>
          <a:p>
            <a:pPr marL="696912" lvl="1" indent="-457200">
              <a:buFont typeface="+mj-lt"/>
              <a:buAutoNum type="alphaLcParenR" startAt="6"/>
            </a:pPr>
            <a:r>
              <a:rPr lang="en-IE" sz="2200" dirty="0"/>
              <a:t>the protection of judicial independence and judicial proceedings;</a:t>
            </a:r>
          </a:p>
          <a:p>
            <a:pPr marL="696912" lvl="1" indent="-457200">
              <a:buFont typeface="+mj-lt"/>
              <a:buAutoNum type="alphaLcParenR" startAt="6"/>
            </a:pPr>
            <a:r>
              <a:rPr lang="en-IE" sz="2200" dirty="0"/>
              <a:t>the prevention, investigation, detection and prosecution of breaches of ethics for regulated professions;</a:t>
            </a:r>
          </a:p>
          <a:p>
            <a:pPr marL="696912" lvl="1" indent="-457200">
              <a:buFont typeface="+mj-lt"/>
              <a:buAutoNum type="alphaLcParenR" startAt="6"/>
            </a:pPr>
            <a:r>
              <a:rPr lang="en-IE" sz="2200" dirty="0"/>
              <a:t>a monitoring, inspection or regulatory function connected, even occasionally, to the exercise of official authority in the cases referred to in points (a) to (e) and (g);</a:t>
            </a:r>
          </a:p>
          <a:p>
            <a:pPr marL="696912" lvl="1" indent="-457200">
              <a:buFont typeface="+mj-lt"/>
              <a:buAutoNum type="alphaLcParenR" startAt="6"/>
            </a:pPr>
            <a:r>
              <a:rPr lang="en-IE" sz="2200" dirty="0"/>
              <a:t>the protection of the data subject or the rights and freedoms of others;</a:t>
            </a:r>
          </a:p>
          <a:p>
            <a:pPr marL="696912" lvl="1" indent="-457200">
              <a:buFont typeface="+mj-lt"/>
              <a:buAutoNum type="alphaLcParenR" startAt="6"/>
            </a:pPr>
            <a:r>
              <a:rPr lang="en-IE" sz="2200" dirty="0"/>
              <a:t>the enforcement of civil law claims.</a:t>
            </a:r>
          </a:p>
          <a:p>
            <a:pPr marL="696912" lvl="1" indent="-457200">
              <a:buFont typeface="+mj-lt"/>
              <a:buAutoNum type="alphaLcParenR" startAt="6"/>
            </a:pPr>
            <a:endParaRPr lang="en-IE" sz="2200" dirty="0"/>
          </a:p>
          <a:p>
            <a:pPr marL="457200" indent="-457200"/>
            <a:r>
              <a:rPr lang="en-IE" dirty="0"/>
              <a:t>Art.23(2) identifies specific provisions that might be included in such a legislative measure.</a:t>
            </a:r>
          </a:p>
          <a:p>
            <a:endParaRPr lang="en-IE" dirty="0"/>
          </a:p>
        </p:txBody>
      </p:sp>
      <p:sp>
        <p:nvSpPr>
          <p:cNvPr id="4" name="Footer Placeholder 3">
            <a:extLst>
              <a:ext uri="{FF2B5EF4-FFF2-40B4-BE49-F238E27FC236}">
                <a16:creationId xmlns:a16="http://schemas.microsoft.com/office/drawing/2014/main" id="{21F58E99-ABD1-4140-9E90-B7A2DDE76A07}"/>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8261C8B0-6564-45FE-B0E7-14AA3046E46F}"/>
              </a:ext>
            </a:extLst>
          </p:cNvPr>
          <p:cNvSpPr>
            <a:spLocks noGrp="1"/>
          </p:cNvSpPr>
          <p:nvPr>
            <p:ph type="sldNum" sz="quarter" idx="12"/>
          </p:nvPr>
        </p:nvSpPr>
        <p:spPr/>
        <p:txBody>
          <a:bodyPr/>
          <a:lstStyle/>
          <a:p>
            <a:fld id="{2A013F82-EE5E-44EE-A61D-E31C6657F26F}" type="slidenum">
              <a:rPr lang="en-IE" smtClean="0"/>
              <a:t>80</a:t>
            </a:fld>
            <a:endParaRPr lang="en-IE"/>
          </a:p>
        </p:txBody>
      </p:sp>
    </p:spTree>
    <p:extLst>
      <p:ext uri="{BB962C8B-B14F-4D97-AF65-F5344CB8AC3E}">
        <p14:creationId xmlns:p14="http://schemas.microsoft.com/office/powerpoint/2010/main" val="250197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B9457-8A9D-4662-BD1D-77BBB1166B40}"/>
              </a:ext>
            </a:extLst>
          </p:cNvPr>
          <p:cNvSpPr>
            <a:spLocks noGrp="1"/>
          </p:cNvSpPr>
          <p:nvPr>
            <p:ph type="title"/>
          </p:nvPr>
        </p:nvSpPr>
        <p:spPr>
          <a:xfrm>
            <a:off x="1072107" y="2743200"/>
            <a:ext cx="10044610" cy="1371600"/>
          </a:xfrm>
          <a:ln>
            <a:solidFill>
              <a:schemeClr val="accent1"/>
            </a:solidFill>
          </a:ln>
        </p:spPr>
        <p:txBody>
          <a:bodyPr/>
          <a:lstStyle/>
          <a:p>
            <a:pPr algn="ctr"/>
            <a:r>
              <a:rPr lang="en-IE" b="1" dirty="0"/>
              <a:t>READING</a:t>
            </a:r>
          </a:p>
        </p:txBody>
      </p:sp>
      <p:sp>
        <p:nvSpPr>
          <p:cNvPr id="4" name="Footer Placeholder 3">
            <a:extLst>
              <a:ext uri="{FF2B5EF4-FFF2-40B4-BE49-F238E27FC236}">
                <a16:creationId xmlns:a16="http://schemas.microsoft.com/office/drawing/2014/main" id="{486609DD-2944-4588-81A1-5B144774A06C}"/>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A3A8878C-6256-4250-977F-DB25DF1DE6EA}"/>
              </a:ext>
            </a:extLst>
          </p:cNvPr>
          <p:cNvSpPr>
            <a:spLocks noGrp="1"/>
          </p:cNvSpPr>
          <p:nvPr>
            <p:ph type="sldNum" sz="quarter" idx="12"/>
          </p:nvPr>
        </p:nvSpPr>
        <p:spPr/>
        <p:txBody>
          <a:bodyPr/>
          <a:lstStyle/>
          <a:p>
            <a:fld id="{2A013F82-EE5E-44EE-A61D-E31C6657F26F}" type="slidenum">
              <a:rPr lang="en-IE" smtClean="0"/>
              <a:t>81</a:t>
            </a:fld>
            <a:endParaRPr lang="en-IE"/>
          </a:p>
        </p:txBody>
      </p:sp>
    </p:spTree>
    <p:extLst>
      <p:ext uri="{BB962C8B-B14F-4D97-AF65-F5344CB8AC3E}">
        <p14:creationId xmlns:p14="http://schemas.microsoft.com/office/powerpoint/2010/main" val="248520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9329-55BF-4F63-816C-9913F4D57748}"/>
              </a:ext>
            </a:extLst>
          </p:cNvPr>
          <p:cNvSpPr>
            <a:spLocks noGrp="1"/>
          </p:cNvSpPr>
          <p:nvPr>
            <p:ph type="title"/>
          </p:nvPr>
        </p:nvSpPr>
        <p:spPr/>
        <p:txBody>
          <a:bodyPr/>
          <a:lstStyle/>
          <a:p>
            <a:pPr marL="571500" indent="-571500">
              <a:buFont typeface="Wingdings" panose="05000000000000000000" pitchFamily="2" charset="2"/>
              <a:buChar char="v"/>
            </a:pPr>
            <a:r>
              <a:rPr lang="en-IE" b="1" dirty="0"/>
              <a:t>READING</a:t>
            </a:r>
          </a:p>
        </p:txBody>
      </p:sp>
      <p:sp>
        <p:nvSpPr>
          <p:cNvPr id="3" name="Content Placeholder 2">
            <a:extLst>
              <a:ext uri="{FF2B5EF4-FFF2-40B4-BE49-F238E27FC236}">
                <a16:creationId xmlns:a16="http://schemas.microsoft.com/office/drawing/2014/main" id="{43023E79-0B0A-4D17-843A-F96C15FE88B0}"/>
              </a:ext>
            </a:extLst>
          </p:cNvPr>
          <p:cNvSpPr>
            <a:spLocks noGrp="1"/>
          </p:cNvSpPr>
          <p:nvPr>
            <p:ph idx="1"/>
          </p:nvPr>
        </p:nvSpPr>
        <p:spPr>
          <a:xfrm>
            <a:off x="1522413" y="1904999"/>
            <a:ext cx="9134391" cy="4495801"/>
          </a:xfrm>
        </p:spPr>
        <p:txBody>
          <a:bodyPr>
            <a:normAutofit/>
          </a:bodyPr>
          <a:lstStyle/>
          <a:p>
            <a:r>
              <a:rPr lang="en-IE" dirty="0"/>
              <a:t>Kelleher &amp; Murray 2018, EU Data Protection Law, Bloomsbury</a:t>
            </a:r>
          </a:p>
          <a:p>
            <a:endParaRPr lang="en-IE" sz="1000" dirty="0"/>
          </a:p>
          <a:p>
            <a:r>
              <a:rPr lang="en-IE" dirty="0"/>
              <a:t>Data Protection Commission website</a:t>
            </a:r>
          </a:p>
        </p:txBody>
      </p:sp>
      <p:sp>
        <p:nvSpPr>
          <p:cNvPr id="4" name="Footer Placeholder 3">
            <a:extLst>
              <a:ext uri="{FF2B5EF4-FFF2-40B4-BE49-F238E27FC236}">
                <a16:creationId xmlns:a16="http://schemas.microsoft.com/office/drawing/2014/main" id="{5B652E77-171C-4AC5-8EE7-716C86B1F8FA}"/>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F55FC42C-D4E8-42D8-A750-BD3E37D40BE2}"/>
              </a:ext>
            </a:extLst>
          </p:cNvPr>
          <p:cNvSpPr>
            <a:spLocks noGrp="1"/>
          </p:cNvSpPr>
          <p:nvPr>
            <p:ph type="sldNum" sz="quarter" idx="12"/>
          </p:nvPr>
        </p:nvSpPr>
        <p:spPr/>
        <p:txBody>
          <a:bodyPr/>
          <a:lstStyle/>
          <a:p>
            <a:fld id="{2A013F82-EE5E-44EE-A61D-E31C6657F26F}" type="slidenum">
              <a:rPr lang="en-IE" smtClean="0"/>
              <a:t>82</a:t>
            </a:fld>
            <a:endParaRPr lang="en-IE"/>
          </a:p>
        </p:txBody>
      </p:sp>
    </p:spTree>
    <p:extLst>
      <p:ext uri="{BB962C8B-B14F-4D97-AF65-F5344CB8AC3E}">
        <p14:creationId xmlns:p14="http://schemas.microsoft.com/office/powerpoint/2010/main" val="347524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52352-1586-45EB-BD9C-0CF7DE431F8B}"/>
              </a:ext>
            </a:extLst>
          </p:cNvPr>
          <p:cNvSpPr>
            <a:spLocks noGrp="1"/>
          </p:cNvSpPr>
          <p:nvPr>
            <p:ph idx="1"/>
          </p:nvPr>
        </p:nvSpPr>
        <p:spPr/>
        <p:txBody>
          <a:bodyPr>
            <a:normAutofit/>
          </a:bodyPr>
          <a:lstStyle/>
          <a:p>
            <a:endParaRPr lang="en-IE" sz="1000" b="1" dirty="0">
              <a:solidFill>
                <a:srgbClr val="FF0000"/>
              </a:solidFill>
            </a:endParaRPr>
          </a:p>
          <a:p>
            <a:r>
              <a:rPr lang="en-IE" dirty="0"/>
              <a:t>A “</a:t>
            </a:r>
            <a:r>
              <a:rPr lang="en-IE" b="1" u="sng" dirty="0"/>
              <a:t>controller</a:t>
            </a:r>
            <a:r>
              <a:rPr lang="en-IE" dirty="0"/>
              <a:t>” means the natural or legal person, public authority, agency or other body which, alone or jointly with others, determines the purposes and means of the processing of personal data… (Art.4(7))</a:t>
            </a:r>
          </a:p>
          <a:p>
            <a:endParaRPr lang="en-IE" sz="2400" dirty="0"/>
          </a:p>
          <a:p>
            <a:r>
              <a:rPr lang="en-IE" dirty="0"/>
              <a:t>A “</a:t>
            </a:r>
            <a:r>
              <a:rPr lang="en-IE" b="1" u="sng" dirty="0"/>
              <a:t>processor</a:t>
            </a:r>
            <a:r>
              <a:rPr lang="en-IE" dirty="0"/>
              <a:t>” means a natural or legal person, public authority, agency or other body which processes personal data on behalf of the controller. (Art.4(8))</a:t>
            </a:r>
          </a:p>
        </p:txBody>
      </p:sp>
      <p:sp>
        <p:nvSpPr>
          <p:cNvPr id="4" name="Footer Placeholder 3">
            <a:extLst>
              <a:ext uri="{FF2B5EF4-FFF2-40B4-BE49-F238E27FC236}">
                <a16:creationId xmlns:a16="http://schemas.microsoft.com/office/drawing/2014/main" id="{360FB4C8-D7D0-4FD8-B17C-8EB3463976C4}"/>
              </a:ext>
            </a:extLst>
          </p:cNvPr>
          <p:cNvSpPr>
            <a:spLocks noGrp="1"/>
          </p:cNvSpPr>
          <p:nvPr>
            <p:ph type="ftr" sz="quarter" idx="11"/>
          </p:nvPr>
        </p:nvSpPr>
        <p:spPr/>
        <p:txBody>
          <a:bodyPr/>
          <a:lstStyle/>
          <a:p>
            <a:r>
              <a:rPr lang="en-IE"/>
              <a:t>(c) Tara Murphy BL</a:t>
            </a:r>
            <a:endParaRPr lang="en-IE" dirty="0"/>
          </a:p>
        </p:txBody>
      </p:sp>
      <p:sp>
        <p:nvSpPr>
          <p:cNvPr id="5" name="Slide Number Placeholder 4">
            <a:extLst>
              <a:ext uri="{FF2B5EF4-FFF2-40B4-BE49-F238E27FC236}">
                <a16:creationId xmlns:a16="http://schemas.microsoft.com/office/drawing/2014/main" id="{ADD0835F-9759-4325-A170-DE86AA7DB66B}"/>
              </a:ext>
            </a:extLst>
          </p:cNvPr>
          <p:cNvSpPr>
            <a:spLocks noGrp="1"/>
          </p:cNvSpPr>
          <p:nvPr>
            <p:ph type="sldNum" sz="quarter" idx="12"/>
          </p:nvPr>
        </p:nvSpPr>
        <p:spPr/>
        <p:txBody>
          <a:bodyPr/>
          <a:lstStyle/>
          <a:p>
            <a:fld id="{2A013F82-EE5E-44EE-A61D-E31C6657F26F}" type="slidenum">
              <a:rPr lang="en-IE" smtClean="0"/>
              <a:t>9</a:t>
            </a:fld>
            <a:endParaRPr lang="en-IE"/>
          </a:p>
        </p:txBody>
      </p:sp>
    </p:spTree>
    <p:extLst>
      <p:ext uri="{BB962C8B-B14F-4D97-AF65-F5344CB8AC3E}">
        <p14:creationId xmlns:p14="http://schemas.microsoft.com/office/powerpoint/2010/main" val="315820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3079</TotalTime>
  <Words>6907</Words>
  <Application>Microsoft Office PowerPoint</Application>
  <PresentationFormat>Custom</PresentationFormat>
  <Paragraphs>698</Paragraphs>
  <Slides>82</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82</vt:i4>
      </vt:variant>
    </vt:vector>
  </HeadingPairs>
  <TitlesOfParts>
    <vt:vector size="86" baseType="lpstr">
      <vt:lpstr>Arial</vt:lpstr>
      <vt:lpstr>Corbel</vt:lpstr>
      <vt:lpstr>Wingdings</vt:lpstr>
      <vt:lpstr>Digital Blue Tunnel 16x9</vt:lpstr>
      <vt:lpstr>IT LAW AND ETHICS</vt:lpstr>
      <vt:lpstr>OVERVIEW</vt:lpstr>
      <vt:lpstr>1. GENERAL DATA PROTECTION REGULATION</vt:lpstr>
      <vt:lpstr>INTRODUCTION</vt:lpstr>
      <vt:lpstr>Legislative framework</vt:lpstr>
      <vt:lpstr>SCOPE OF THE GDPR</vt:lpstr>
      <vt:lpstr>PowerPoint Presentation</vt:lpstr>
      <vt:lpstr>ESSENTIAL TERMS EXPLAINED…</vt:lpstr>
      <vt:lpstr>PowerPoint Presentation</vt:lpstr>
      <vt:lpstr>PowerPoint Presentation</vt:lpstr>
      <vt:lpstr>PowerPoint Presentation</vt:lpstr>
      <vt:lpstr>PowerPoint Presentation</vt:lpstr>
      <vt:lpstr>DATA PROCESSING RULES</vt:lpstr>
      <vt:lpstr>Data processing principles (Art.5)</vt:lpstr>
      <vt:lpstr>PowerPoint Presentation</vt:lpstr>
      <vt:lpstr>a) Lawfulness, fairness and transparency principle</vt:lpstr>
      <vt:lpstr>PowerPoint Presentation</vt:lpstr>
      <vt:lpstr>PowerPoint Presentation</vt:lpstr>
      <vt:lpstr>b) Purpose limitation principle</vt:lpstr>
      <vt:lpstr>PowerPoint Presentation</vt:lpstr>
      <vt:lpstr>PowerPoint Presentation</vt:lpstr>
      <vt:lpstr>c) Data minimisation principle</vt:lpstr>
      <vt:lpstr>PowerPoint Presentation</vt:lpstr>
      <vt:lpstr>PowerPoint Presentation</vt:lpstr>
      <vt:lpstr>d) Accuracy principle</vt:lpstr>
      <vt:lpstr>PowerPoint Presentation</vt:lpstr>
      <vt:lpstr>PowerPoint Presentation</vt:lpstr>
      <vt:lpstr>e) Storage limitation principle</vt:lpstr>
      <vt:lpstr>PowerPoint Presentation</vt:lpstr>
      <vt:lpstr>PowerPoint Presentation</vt:lpstr>
      <vt:lpstr>f) Integrity and confidentiality principle</vt:lpstr>
      <vt:lpstr>PowerPoint Presentation</vt:lpstr>
      <vt:lpstr>PowerPoint Presentation</vt:lpstr>
      <vt:lpstr>g) Accountability principle</vt:lpstr>
      <vt:lpstr>Lawfulness (Art.6)</vt:lpstr>
      <vt:lpstr>a) Consent</vt:lpstr>
      <vt:lpstr>PowerPoint Presentation</vt:lpstr>
      <vt:lpstr>PowerPoint Presentation</vt:lpstr>
      <vt:lpstr>PowerPoint Presentation</vt:lpstr>
      <vt:lpstr>b) Contract</vt:lpstr>
      <vt:lpstr>c) Compliance with legal obligation</vt:lpstr>
      <vt:lpstr>d) Protection of vital interests of the data subject or another natural person</vt:lpstr>
      <vt:lpstr>e) Necessity in the public interest</vt:lpstr>
      <vt:lpstr>f) Legitimate interests of the controller or a third party</vt:lpstr>
      <vt:lpstr>PowerPoint Presentation</vt:lpstr>
      <vt:lpstr>Processing special categories of personal data (Art.9)</vt:lpstr>
      <vt:lpstr>PowerPoint Presentation</vt:lpstr>
      <vt:lpstr>PowerPoint Presentation</vt:lpstr>
      <vt:lpstr>PowerPoint Presentation</vt:lpstr>
      <vt:lpstr>International transfers (Art.44)</vt:lpstr>
      <vt:lpstr>1. Adequacy decision (Art.45)</vt:lpstr>
      <vt:lpstr>2. Appropriate safeguards (Art.46)</vt:lpstr>
      <vt:lpstr>PowerPoint Presentation</vt:lpstr>
      <vt:lpstr>3. Specific derogations (Art.49)</vt:lpstr>
      <vt:lpstr>PowerPoint Presentation</vt:lpstr>
      <vt:lpstr>PowerPoint Presentation</vt:lpstr>
      <vt:lpstr>RIGHTS OF DATA SUBJECTS</vt:lpstr>
      <vt:lpstr>Right to information (Art.13 and Art.14)</vt:lpstr>
      <vt:lpstr>PowerPoint Presentation</vt:lpstr>
      <vt:lpstr>PowerPoint Presentation</vt:lpstr>
      <vt:lpstr>PowerPoint Presentation</vt:lpstr>
      <vt:lpstr>PowerPoint Presentation</vt:lpstr>
      <vt:lpstr>Right of access (Art.15)</vt:lpstr>
      <vt:lpstr>PowerPoint Presentation</vt:lpstr>
      <vt:lpstr>PowerPoint Presentation</vt:lpstr>
      <vt:lpstr>PowerPoint Presentation</vt:lpstr>
      <vt:lpstr>Right to rectification (Art.16)</vt:lpstr>
      <vt:lpstr>Right to erasure (Art.17)</vt:lpstr>
      <vt:lpstr>PowerPoint Presentation</vt:lpstr>
      <vt:lpstr>PowerPoint Presentation</vt:lpstr>
      <vt:lpstr>Right to restrict processing (Art.18)</vt:lpstr>
      <vt:lpstr>PowerPoint Presentation</vt:lpstr>
      <vt:lpstr>PowerPoint Presentation</vt:lpstr>
      <vt:lpstr>Right to data portability (Art.20 GDPR)</vt:lpstr>
      <vt:lpstr>Right to object (Art.21 GDPR)</vt:lpstr>
      <vt:lpstr>Rights regarding automated decision making (Art.22)</vt:lpstr>
      <vt:lpstr>PowerPoint Presentation</vt:lpstr>
      <vt:lpstr>PowerPoint Presentation</vt:lpstr>
      <vt:lpstr>Restrictions on rights (Art.23)</vt:lpstr>
      <vt:lpstr>PowerPoint Presentation</vt:lpstr>
      <vt:lpstr>READING</vt:lpstr>
      <vt:lpstr>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LAW AND ETHICS</dc:title>
  <dc:creator>User</dc:creator>
  <cp:lastModifiedBy>User</cp:lastModifiedBy>
  <cp:revision>266</cp:revision>
  <dcterms:created xsi:type="dcterms:W3CDTF">2018-09-10T14:30:59Z</dcterms:created>
  <dcterms:modified xsi:type="dcterms:W3CDTF">2019-02-04T12:23:02Z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