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2" r:id="rId20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7" d="100"/>
          <a:sy n="137" d="100"/>
        </p:scale>
        <p:origin x="-31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425" y="474979"/>
            <a:ext cx="691578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9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9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2" y="1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200" y="0"/>
                </a:moveTo>
                <a:lnTo>
                  <a:pt x="0" y="0"/>
                </a:lnTo>
                <a:lnTo>
                  <a:pt x="0" y="1015200"/>
                </a:lnTo>
                <a:lnTo>
                  <a:pt x="1015200" y="1015200"/>
                </a:lnTo>
                <a:lnTo>
                  <a:pt x="1015200" y="0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2" y="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0"/>
                </a:moveTo>
                <a:lnTo>
                  <a:pt x="0" y="1015199"/>
                </a:lnTo>
                <a:lnTo>
                  <a:pt x="1015199" y="1015199"/>
                </a:lnTo>
                <a:lnTo>
                  <a:pt x="1015199" y="0"/>
                </a:lnTo>
                <a:close/>
              </a:path>
            </a:pathLst>
          </a:custGeom>
          <a:solidFill>
            <a:srgbClr val="39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7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0"/>
                </a:moveTo>
                <a:lnTo>
                  <a:pt x="0" y="0"/>
                </a:lnTo>
                <a:lnTo>
                  <a:pt x="0" y="1015199"/>
                </a:lnTo>
                <a:lnTo>
                  <a:pt x="1015199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7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0"/>
                </a:moveTo>
                <a:lnTo>
                  <a:pt x="0" y="0"/>
                </a:lnTo>
                <a:lnTo>
                  <a:pt x="1015199" y="1015199"/>
                </a:lnTo>
                <a:lnTo>
                  <a:pt x="1015199" y="0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8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0"/>
                </a:moveTo>
                <a:lnTo>
                  <a:pt x="0" y="0"/>
                </a:lnTo>
                <a:lnTo>
                  <a:pt x="1015199" y="1015199"/>
                </a:lnTo>
                <a:lnTo>
                  <a:pt x="1015199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9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-175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29674" y="449550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>
                <a:moveTo>
                  <a:pt x="0" y="0"/>
                </a:moveTo>
                <a:lnTo>
                  <a:pt x="468300" y="1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425" y="474979"/>
            <a:ext cx="813371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9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425" y="1229867"/>
            <a:ext cx="7582534" cy="108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1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7" y="5"/>
            <a:ext cx="3046095" cy="2030730"/>
            <a:chOff x="6098377" y="5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2" y="1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200" y="0"/>
                  </a:moveTo>
                  <a:lnTo>
                    <a:pt x="0" y="0"/>
                  </a:lnTo>
                  <a:lnTo>
                    <a:pt x="0" y="1015200"/>
                  </a:lnTo>
                  <a:lnTo>
                    <a:pt x="1015200" y="1015200"/>
                  </a:lnTo>
                  <a:lnTo>
                    <a:pt x="1015200" y="0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2" y="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0"/>
                  </a:moveTo>
                  <a:lnTo>
                    <a:pt x="0" y="1015199"/>
                  </a:lnTo>
                  <a:lnTo>
                    <a:pt x="1015199" y="1015199"/>
                  </a:lnTo>
                  <a:lnTo>
                    <a:pt x="1015199" y="0"/>
                  </a:lnTo>
                  <a:close/>
                </a:path>
              </a:pathLst>
            </a:custGeom>
            <a:solidFill>
              <a:srgbClr val="39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7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0"/>
                  </a:moveTo>
                  <a:lnTo>
                    <a:pt x="0" y="0"/>
                  </a:lnTo>
                  <a:lnTo>
                    <a:pt x="0" y="1015199"/>
                  </a:lnTo>
                  <a:lnTo>
                    <a:pt x="1015199" y="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7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0"/>
                  </a:moveTo>
                  <a:lnTo>
                    <a:pt x="0" y="0"/>
                  </a:lnTo>
                  <a:lnTo>
                    <a:pt x="1015199" y="1015199"/>
                  </a:lnTo>
                  <a:lnTo>
                    <a:pt x="1015199" y="0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8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0"/>
                  </a:moveTo>
                  <a:lnTo>
                    <a:pt x="0" y="0"/>
                  </a:lnTo>
                  <a:lnTo>
                    <a:pt x="1015199" y="1015199"/>
                  </a:lnTo>
                  <a:lnTo>
                    <a:pt x="1015199" y="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6824" y="1843532"/>
            <a:ext cx="59118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Lending</a:t>
            </a:r>
            <a:r>
              <a:rPr sz="4200" spc="-19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Club</a:t>
            </a:r>
            <a:r>
              <a:rPr sz="4200" spc="-190" dirty="0">
                <a:solidFill>
                  <a:srgbClr val="FFFFFF"/>
                </a:solidFill>
              </a:rPr>
              <a:t> </a:t>
            </a:r>
            <a:r>
              <a:rPr sz="4200" spc="155" dirty="0">
                <a:solidFill>
                  <a:srgbClr val="FFFFFF"/>
                </a:solidFill>
              </a:rPr>
              <a:t>Case</a:t>
            </a:r>
            <a:r>
              <a:rPr sz="4200" spc="-195" dirty="0">
                <a:solidFill>
                  <a:srgbClr val="FFFFFF"/>
                </a:solidFill>
              </a:rPr>
              <a:t> </a:t>
            </a:r>
            <a:r>
              <a:rPr sz="4200" spc="-10" dirty="0">
                <a:solidFill>
                  <a:srgbClr val="FFFFFF"/>
                </a:solidFill>
              </a:rPr>
              <a:t>Study</a:t>
            </a:r>
            <a:endParaRPr sz="4200"/>
          </a:p>
        </p:txBody>
      </p:sp>
      <p:sp>
        <p:nvSpPr>
          <p:cNvPr id="10" name="object 10"/>
          <p:cNvSpPr txBox="1"/>
          <p:nvPr/>
        </p:nvSpPr>
        <p:spPr>
          <a:xfrm>
            <a:off x="676824" y="2781300"/>
            <a:ext cx="275217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>
                <a:solidFill>
                  <a:schemeClr val="bg1"/>
                </a:solidFill>
                <a:latin typeface="Trebuchet MS"/>
                <a:cs typeface="Trebuchet MS"/>
              </a:rPr>
              <a:t>BY:  UDIT NARAYAN MISHRA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180" dirty="0"/>
              <a:t> </a:t>
            </a:r>
            <a:r>
              <a:rPr spc="-275" dirty="0"/>
              <a:t>-</a:t>
            </a:r>
            <a:r>
              <a:rPr spc="-170" dirty="0"/>
              <a:t> </a:t>
            </a:r>
            <a:r>
              <a:rPr dirty="0"/>
              <a:t>Defaults</a:t>
            </a:r>
            <a:r>
              <a:rPr spc="-165" dirty="0"/>
              <a:t> </a:t>
            </a:r>
            <a:r>
              <a:rPr dirty="0"/>
              <a:t>by</a:t>
            </a:r>
            <a:r>
              <a:rPr spc="-165" dirty="0"/>
              <a:t> </a:t>
            </a:r>
            <a:r>
              <a:rPr spc="-80" dirty="0"/>
              <a:t>ratio</a:t>
            </a:r>
            <a:r>
              <a:rPr spc="-165" dirty="0"/>
              <a:t> </a:t>
            </a:r>
            <a:r>
              <a:rPr spc="-10" dirty="0"/>
              <a:t>Continued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2600" y="1290828"/>
            <a:ext cx="3552825" cy="19431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20"/>
              </a:spcBef>
            </a:pPr>
            <a:r>
              <a:rPr sz="1400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Lending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Club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has</a:t>
            </a:r>
            <a:r>
              <a:rPr sz="1400" spc="5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extended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high-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low </a:t>
            </a:r>
            <a:r>
              <a:rPr sz="1400" spc="-10" dirty="0">
                <a:latin typeface="Arial"/>
                <a:cs typeface="Arial"/>
              </a:rPr>
              <a:t>income.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400">
              <a:latin typeface="Arial"/>
              <a:cs typeface="Arial"/>
            </a:endParaRPr>
          </a:p>
          <a:p>
            <a:pPr marL="12700" marR="5715">
              <a:lnSpc>
                <a:spcPct val="97900"/>
              </a:lnSpc>
            </a:pPr>
            <a:r>
              <a:rPr sz="1400" dirty="0">
                <a:latin typeface="Arial"/>
                <a:cs typeface="Arial"/>
              </a:rPr>
              <a:t>There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many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cases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income </a:t>
            </a:r>
            <a:r>
              <a:rPr sz="1400" dirty="0">
                <a:latin typeface="Arial"/>
                <a:cs typeface="Arial"/>
              </a:rPr>
              <a:t>50000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getting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25000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or</a:t>
            </a:r>
            <a:r>
              <a:rPr sz="1400" spc="5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more.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practice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curtailed.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48768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215" dirty="0"/>
              <a:t> </a:t>
            </a:r>
            <a:r>
              <a:rPr spc="-275" dirty="0"/>
              <a:t>-</a:t>
            </a:r>
            <a:r>
              <a:rPr spc="-170" dirty="0"/>
              <a:t> </a:t>
            </a:r>
            <a:r>
              <a:rPr dirty="0"/>
              <a:t>Defaults</a:t>
            </a:r>
            <a:r>
              <a:rPr spc="-175" dirty="0"/>
              <a:t> </a:t>
            </a:r>
            <a:r>
              <a:rPr dirty="0"/>
              <a:t>by</a:t>
            </a:r>
            <a:r>
              <a:rPr spc="-175" dirty="0"/>
              <a:t> </a:t>
            </a:r>
            <a:r>
              <a:rPr dirty="0"/>
              <a:t>Revolving</a:t>
            </a:r>
            <a:r>
              <a:rPr spc="-180" dirty="0"/>
              <a:t> </a:t>
            </a:r>
            <a:r>
              <a:rPr spc="-20" dirty="0"/>
              <a:t>Line</a:t>
            </a:r>
            <a:r>
              <a:rPr spc="-185" dirty="0"/>
              <a:t> </a:t>
            </a:r>
            <a:r>
              <a:rPr spc="-140" dirty="0"/>
              <a:t>Util</a:t>
            </a:r>
            <a:r>
              <a:rPr spc="-170" dirty="0"/>
              <a:t> </a:t>
            </a:r>
            <a:r>
              <a:rPr spc="-20" dirty="0"/>
              <a:t>Rate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62400" y="1276350"/>
            <a:ext cx="3142615" cy="10896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79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People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utilization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Revolving </a:t>
            </a:r>
            <a:r>
              <a:rPr sz="1400" dirty="0">
                <a:latin typeface="Arial"/>
                <a:cs typeface="Arial"/>
              </a:rPr>
              <a:t>Line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Credit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taking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loan </a:t>
            </a:r>
            <a:r>
              <a:rPr sz="1400" dirty="0">
                <a:latin typeface="Arial"/>
                <a:cs typeface="Arial"/>
              </a:rPr>
              <a:t>default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more.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Loans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utilization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75%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risky.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47750"/>
            <a:ext cx="2667001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983597"/>
            <a:ext cx="8305800" cy="2159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180" dirty="0"/>
              <a:t> </a:t>
            </a:r>
            <a:r>
              <a:rPr spc="-275" dirty="0"/>
              <a:t>-</a:t>
            </a:r>
            <a:r>
              <a:rPr spc="-170" dirty="0"/>
              <a:t> </a:t>
            </a:r>
            <a:r>
              <a:rPr dirty="0"/>
              <a:t>Defaults</a:t>
            </a:r>
            <a:r>
              <a:rPr spc="-170" dirty="0"/>
              <a:t> </a:t>
            </a:r>
            <a:r>
              <a:rPr dirty="0"/>
              <a:t>by</a:t>
            </a:r>
            <a:r>
              <a:rPr spc="-160" dirty="0"/>
              <a:t> </a:t>
            </a:r>
            <a:r>
              <a:rPr dirty="0"/>
              <a:t>Rev</a:t>
            </a:r>
            <a:r>
              <a:rPr spc="-175" dirty="0"/>
              <a:t> </a:t>
            </a:r>
            <a:r>
              <a:rPr spc="-140" dirty="0"/>
              <a:t>Util</a:t>
            </a:r>
            <a:r>
              <a:rPr spc="-170" dirty="0"/>
              <a:t> </a:t>
            </a:r>
            <a:r>
              <a:rPr spc="-10" dirty="0"/>
              <a:t>Continued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5924" y="1540764"/>
            <a:ext cx="2576830" cy="2372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18770">
              <a:lnSpc>
                <a:spcPct val="996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There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been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some</a:t>
            </a:r>
            <a:r>
              <a:rPr sz="1400" spc="-20" dirty="0">
                <a:latin typeface="Arial"/>
                <a:cs typeface="Arial"/>
              </a:rPr>
              <a:t> high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extended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borrowers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revolving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line </a:t>
            </a:r>
            <a:r>
              <a:rPr sz="1400" dirty="0">
                <a:latin typeface="Arial"/>
                <a:cs typeface="Arial"/>
              </a:rPr>
              <a:t>utilization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than 75%.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practice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stopped.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 marR="327025">
              <a:lnSpc>
                <a:spcPct val="1014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Density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low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loans</a:t>
            </a:r>
            <a:r>
              <a:rPr sz="1400" spc="-25" dirty="0">
                <a:latin typeface="Arial"/>
                <a:cs typeface="Arial"/>
              </a:rPr>
              <a:t> is </a:t>
            </a:r>
            <a:r>
              <a:rPr sz="1400" dirty="0">
                <a:latin typeface="Arial"/>
                <a:cs typeface="Arial"/>
              </a:rPr>
              <a:t>also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be </a:t>
            </a:r>
            <a:r>
              <a:rPr sz="1400" dirty="0">
                <a:latin typeface="Arial"/>
                <a:cs typeface="Arial"/>
              </a:rPr>
              <a:t>approved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less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often.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47750"/>
            <a:ext cx="4953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165" dirty="0"/>
              <a:t> </a:t>
            </a:r>
            <a:r>
              <a:rPr spc="-275" dirty="0"/>
              <a:t>-</a:t>
            </a:r>
            <a:r>
              <a:rPr spc="-160" dirty="0"/>
              <a:t> </a:t>
            </a:r>
            <a:r>
              <a:rPr dirty="0"/>
              <a:t>Defaults</a:t>
            </a:r>
            <a:r>
              <a:rPr spc="-155" dirty="0"/>
              <a:t> </a:t>
            </a:r>
            <a:r>
              <a:rPr dirty="0"/>
              <a:t>by</a:t>
            </a:r>
            <a:r>
              <a:rPr spc="-155" dirty="0"/>
              <a:t> </a:t>
            </a:r>
            <a:r>
              <a:rPr spc="-75" dirty="0"/>
              <a:t>prior</a:t>
            </a:r>
            <a:r>
              <a:rPr spc="-160" dirty="0"/>
              <a:t> </a:t>
            </a:r>
            <a:r>
              <a:rPr dirty="0"/>
              <a:t>bad</a:t>
            </a:r>
            <a:r>
              <a:rPr spc="-165" dirty="0"/>
              <a:t> </a:t>
            </a:r>
            <a:r>
              <a:rPr spc="-10" dirty="0"/>
              <a:t>record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1249" y="1609344"/>
            <a:ext cx="2489200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310515" indent="-295275">
              <a:lnSpc>
                <a:spcPct val="105500"/>
              </a:lnSpc>
              <a:spcBef>
                <a:spcPts val="100"/>
              </a:spcBef>
              <a:buChar char="●"/>
              <a:tabLst>
                <a:tab pos="307975" algn="l"/>
              </a:tabLst>
            </a:pPr>
            <a:r>
              <a:rPr sz="1100" spc="-20" dirty="0">
                <a:latin typeface="Arial"/>
                <a:cs typeface="Arial"/>
              </a:rPr>
              <a:t>94%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have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no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Public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derogatory </a:t>
            </a:r>
            <a:r>
              <a:rPr sz="1100" spc="-10" dirty="0">
                <a:latin typeface="Arial"/>
                <a:cs typeface="Arial"/>
              </a:rPr>
              <a:t>records.</a:t>
            </a:r>
            <a:endParaRPr sz="1100">
              <a:latin typeface="Arial"/>
              <a:cs typeface="Arial"/>
            </a:endParaRPr>
          </a:p>
          <a:p>
            <a:pPr marL="307975" marR="5080" indent="-295275">
              <a:lnSpc>
                <a:spcPct val="109100"/>
              </a:lnSpc>
              <a:spcBef>
                <a:spcPts val="70"/>
              </a:spcBef>
              <a:buChar char="●"/>
              <a:tabLst>
                <a:tab pos="307975" algn="l"/>
              </a:tabLst>
            </a:pPr>
            <a:r>
              <a:rPr sz="1100" spc="-30" dirty="0">
                <a:latin typeface="Arial"/>
                <a:cs typeface="Arial"/>
              </a:rPr>
              <a:t>Having</a:t>
            </a:r>
            <a:r>
              <a:rPr sz="1100" spc="-25" dirty="0">
                <a:latin typeface="Arial"/>
                <a:cs typeface="Arial"/>
              </a:rPr>
              <a:t> even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derogatory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record </a:t>
            </a:r>
            <a:r>
              <a:rPr sz="1100" spc="-30" dirty="0">
                <a:latin typeface="Arial"/>
                <a:cs typeface="Arial"/>
              </a:rPr>
              <a:t>increases </a:t>
            </a:r>
            <a:r>
              <a:rPr sz="1100" spc="-2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chances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Charge</a:t>
            </a:r>
            <a:r>
              <a:rPr sz="1100" spc="-25" dirty="0">
                <a:latin typeface="Arial"/>
                <a:cs typeface="Arial"/>
              </a:rPr>
              <a:t> Off </a:t>
            </a:r>
            <a:r>
              <a:rPr sz="1100" spc="-10" dirty="0">
                <a:latin typeface="Arial"/>
                <a:cs typeface="Arial"/>
              </a:rPr>
              <a:t>significantly.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8875" y="1420367"/>
            <a:ext cx="2518410" cy="13119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07340" indent="-294640">
              <a:lnSpc>
                <a:spcPct val="100000"/>
              </a:lnSpc>
              <a:spcBef>
                <a:spcPts val="195"/>
              </a:spcBef>
              <a:buChar char="●"/>
              <a:tabLst>
                <a:tab pos="307340" algn="l"/>
              </a:tabLst>
            </a:pPr>
            <a:r>
              <a:rPr sz="1100" spc="-20" dirty="0">
                <a:latin typeface="Arial"/>
                <a:cs typeface="Arial"/>
              </a:rPr>
              <a:t>96%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have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bankruptcy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record.</a:t>
            </a:r>
            <a:endParaRPr sz="1100">
              <a:latin typeface="Arial"/>
              <a:cs typeface="Arial"/>
            </a:endParaRPr>
          </a:p>
          <a:p>
            <a:pPr marL="307340" indent="-294640">
              <a:lnSpc>
                <a:spcPct val="100000"/>
              </a:lnSpc>
              <a:spcBef>
                <a:spcPts val="95"/>
              </a:spcBef>
              <a:buChar char="●"/>
              <a:tabLst>
                <a:tab pos="307340" algn="l"/>
              </a:tabLst>
            </a:pPr>
            <a:r>
              <a:rPr sz="1100" spc="-30" dirty="0">
                <a:latin typeface="Arial"/>
                <a:cs typeface="Arial"/>
              </a:rPr>
              <a:t>Having </a:t>
            </a:r>
            <a:r>
              <a:rPr sz="1100" spc="-25" dirty="0">
                <a:latin typeface="Arial"/>
                <a:cs typeface="Arial"/>
              </a:rPr>
              <a:t>even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bankruptcy </a:t>
            </a:r>
            <a:r>
              <a:rPr sz="1100" spc="-10" dirty="0">
                <a:latin typeface="Arial"/>
                <a:cs typeface="Arial"/>
              </a:rPr>
              <a:t>record</a:t>
            </a:r>
            <a:endParaRPr sz="1100">
              <a:latin typeface="Arial"/>
              <a:cs typeface="Arial"/>
            </a:endParaRPr>
          </a:p>
          <a:p>
            <a:pPr marL="307975" marR="34290">
              <a:lnSpc>
                <a:spcPct val="107300"/>
              </a:lnSpc>
              <a:spcBef>
                <a:spcPts val="70"/>
              </a:spcBef>
            </a:pPr>
            <a:r>
              <a:rPr sz="1100" spc="-30" dirty="0">
                <a:latin typeface="Arial"/>
                <a:cs typeface="Arial"/>
              </a:rPr>
              <a:t>increases </a:t>
            </a:r>
            <a:r>
              <a:rPr sz="1100" spc="-2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chances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Charge</a:t>
            </a:r>
            <a:r>
              <a:rPr sz="1100" spc="-25" dirty="0">
                <a:latin typeface="Arial"/>
                <a:cs typeface="Arial"/>
              </a:rPr>
              <a:t> Off </a:t>
            </a:r>
            <a:r>
              <a:rPr sz="1100" spc="-10" dirty="0">
                <a:latin typeface="Arial"/>
                <a:cs typeface="Arial"/>
              </a:rPr>
              <a:t>significantly.</a:t>
            </a:r>
            <a:endParaRPr sz="1100">
              <a:latin typeface="Arial"/>
              <a:cs typeface="Arial"/>
            </a:endParaRPr>
          </a:p>
          <a:p>
            <a:pPr marL="307975" marR="5080" indent="-295275">
              <a:lnSpc>
                <a:spcPct val="110000"/>
              </a:lnSpc>
              <a:spcBef>
                <a:spcPts val="40"/>
              </a:spcBef>
              <a:buChar char="●"/>
              <a:tabLst>
                <a:tab pos="307975" algn="l"/>
              </a:tabLst>
            </a:pPr>
            <a:r>
              <a:rPr sz="1100" spc="-25" dirty="0">
                <a:latin typeface="Arial"/>
                <a:cs typeface="Arial"/>
              </a:rPr>
              <a:t>Public</a:t>
            </a:r>
            <a:r>
              <a:rPr sz="1100" spc="-30" dirty="0">
                <a:latin typeface="Arial"/>
                <a:cs typeface="Arial"/>
              </a:rPr>
              <a:t> Derogatory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Record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Public </a:t>
            </a:r>
            <a:r>
              <a:rPr sz="1100" spc="-30" dirty="0">
                <a:latin typeface="Arial"/>
                <a:cs typeface="Arial"/>
              </a:rPr>
              <a:t>Bankruptcy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records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have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83% correlation.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We</a:t>
            </a:r>
            <a:r>
              <a:rPr sz="1100" spc="-30" dirty="0">
                <a:latin typeface="Arial"/>
                <a:cs typeface="Arial"/>
              </a:rPr>
              <a:t> can use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any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one.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724150"/>
            <a:ext cx="4023373" cy="2392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59" y="2686461"/>
            <a:ext cx="3535686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155" dirty="0"/>
              <a:t> </a:t>
            </a:r>
            <a:r>
              <a:rPr dirty="0"/>
              <a:t>by</a:t>
            </a:r>
            <a:r>
              <a:rPr spc="-150" dirty="0"/>
              <a:t> </a:t>
            </a:r>
            <a:r>
              <a:rPr spc="-75" dirty="0"/>
              <a:t>prior</a:t>
            </a:r>
            <a:r>
              <a:rPr spc="-160" dirty="0"/>
              <a:t> </a:t>
            </a:r>
            <a:r>
              <a:rPr dirty="0"/>
              <a:t>bad</a:t>
            </a:r>
            <a:r>
              <a:rPr spc="-160" dirty="0"/>
              <a:t> </a:t>
            </a:r>
            <a:r>
              <a:rPr spc="-30" dirty="0"/>
              <a:t>record</a:t>
            </a:r>
            <a:r>
              <a:rPr spc="-165" dirty="0"/>
              <a:t> </a:t>
            </a:r>
            <a:r>
              <a:rPr spc="-275" dirty="0"/>
              <a:t>-</a:t>
            </a:r>
            <a:r>
              <a:rPr spc="-160" dirty="0"/>
              <a:t> </a:t>
            </a:r>
            <a:r>
              <a:rPr spc="-10" dirty="0"/>
              <a:t>Continued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4905" y="1458467"/>
            <a:ext cx="3168015" cy="13055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1430" algn="just">
              <a:lnSpc>
                <a:spcPct val="979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High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loans,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interest </a:t>
            </a:r>
            <a:r>
              <a:rPr sz="1400" dirty="0">
                <a:latin typeface="Arial"/>
                <a:cs typeface="Arial"/>
              </a:rPr>
              <a:t>loans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been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extended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those</a:t>
            </a:r>
            <a:r>
              <a:rPr sz="1400" spc="-20" dirty="0">
                <a:latin typeface="Arial"/>
                <a:cs typeface="Arial"/>
              </a:rPr>
              <a:t> with </a:t>
            </a:r>
            <a:r>
              <a:rPr sz="1400" dirty="0">
                <a:latin typeface="Arial"/>
                <a:cs typeface="Arial"/>
              </a:rPr>
              <a:t>prior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public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derogatory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records.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014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This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practice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stopped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improve </a:t>
            </a:r>
            <a:r>
              <a:rPr sz="1400" dirty="0">
                <a:latin typeface="Arial"/>
                <a:cs typeface="Arial"/>
              </a:rPr>
              <a:t>business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metrics.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164" y="4408932"/>
            <a:ext cx="2778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Data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&gt;0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records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61320"/>
            <a:ext cx="3368621" cy="3363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145" dirty="0"/>
              <a:t> </a:t>
            </a:r>
            <a:r>
              <a:rPr spc="855" dirty="0"/>
              <a:t>–</a:t>
            </a:r>
            <a:r>
              <a:rPr spc="-135" dirty="0"/>
              <a:t> </a:t>
            </a:r>
            <a:r>
              <a:rPr dirty="0"/>
              <a:t>Defaults</a:t>
            </a:r>
            <a:r>
              <a:rPr spc="-140" dirty="0"/>
              <a:t> </a:t>
            </a:r>
            <a:r>
              <a:rPr dirty="0"/>
              <a:t>by</a:t>
            </a:r>
            <a:r>
              <a:rPr spc="-130" dirty="0"/>
              <a:t> </a:t>
            </a:r>
            <a:r>
              <a:rPr spc="-40" dirty="0"/>
              <a:t>Debt</a:t>
            </a:r>
            <a:r>
              <a:rPr spc="-145" dirty="0"/>
              <a:t> </a:t>
            </a:r>
            <a:r>
              <a:rPr spc="-65" dirty="0"/>
              <a:t>to</a:t>
            </a:r>
            <a:r>
              <a:rPr spc="-135" dirty="0"/>
              <a:t> </a:t>
            </a:r>
            <a:r>
              <a:rPr dirty="0"/>
              <a:t>Income</a:t>
            </a:r>
            <a:r>
              <a:rPr spc="-145" dirty="0"/>
              <a:t> </a:t>
            </a:r>
            <a:r>
              <a:rPr spc="-10" dirty="0"/>
              <a:t>Ratio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5097" y="1298447"/>
            <a:ext cx="25057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Percentage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default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rises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dti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ratio.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97" y="1642871"/>
            <a:ext cx="34048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As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dti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ratio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rises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above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20,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loans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become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risky.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2715" y="1170432"/>
            <a:ext cx="19259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Higher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interest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should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2715" y="1338071"/>
            <a:ext cx="2094230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dirty="0">
                <a:latin typeface="Arial"/>
                <a:cs typeface="Arial"/>
              </a:rPr>
              <a:t>charged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higher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dti,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see </a:t>
            </a:r>
            <a:r>
              <a:rPr sz="1100" dirty="0">
                <a:latin typeface="Arial"/>
                <a:cs typeface="Arial"/>
              </a:rPr>
              <a:t>spread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across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values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9239"/>
            <a:ext cx="2682821" cy="3257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19350"/>
            <a:ext cx="5257800" cy="272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Appendix:</a:t>
            </a:r>
            <a:r>
              <a:rPr spc="-160" dirty="0"/>
              <a:t> </a:t>
            </a:r>
            <a:r>
              <a:rPr spc="-30" dirty="0"/>
              <a:t>Interesting</a:t>
            </a:r>
            <a:r>
              <a:rPr spc="-155" dirty="0"/>
              <a:t> </a:t>
            </a:r>
            <a:r>
              <a:rPr spc="-30" dirty="0"/>
              <a:t>tidbits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0440" y="1126235"/>
            <a:ext cx="8179434" cy="11811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440680" algn="just">
              <a:lnSpc>
                <a:spcPct val="98600"/>
              </a:lnSpc>
              <a:spcBef>
                <a:spcPts val="120"/>
              </a:spcBef>
            </a:pPr>
            <a:r>
              <a:rPr sz="1400" dirty="0">
                <a:latin typeface="Arial"/>
                <a:cs typeface="Arial"/>
              </a:rPr>
              <a:t>Loan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increase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months </a:t>
            </a:r>
            <a:r>
              <a:rPr sz="1400" dirty="0">
                <a:latin typeface="Arial"/>
                <a:cs typeface="Arial"/>
              </a:rPr>
              <a:t>get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closer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year-</a:t>
            </a:r>
            <a:r>
              <a:rPr sz="1400" dirty="0">
                <a:latin typeface="Arial"/>
                <a:cs typeface="Arial"/>
              </a:rPr>
              <a:t>end.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people </a:t>
            </a:r>
            <a:r>
              <a:rPr sz="1400" dirty="0">
                <a:latin typeface="Arial"/>
                <a:cs typeface="Arial"/>
              </a:rPr>
              <a:t>trying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targets?</a:t>
            </a:r>
            <a:endParaRPr sz="1400" dirty="0">
              <a:latin typeface="Arial"/>
              <a:cs typeface="Arial"/>
            </a:endParaRPr>
          </a:p>
          <a:p>
            <a:pPr marL="3376295" marR="5080">
              <a:lnSpc>
                <a:spcPts val="1580"/>
              </a:lnSpc>
              <a:spcBef>
                <a:spcPts val="980"/>
              </a:spcBef>
            </a:pPr>
            <a:r>
              <a:rPr sz="1400" dirty="0">
                <a:latin typeface="Arial"/>
                <a:cs typeface="Arial"/>
              </a:rPr>
              <a:t>Maximum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populous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states,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California,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York, </a:t>
            </a:r>
            <a:r>
              <a:rPr sz="1400" dirty="0">
                <a:latin typeface="Arial"/>
                <a:cs typeface="Arial"/>
              </a:rPr>
              <a:t>Florida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Texas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19350"/>
            <a:ext cx="3368040" cy="2590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Appendix:</a:t>
            </a:r>
            <a:r>
              <a:rPr spc="-160" dirty="0"/>
              <a:t> </a:t>
            </a:r>
            <a:r>
              <a:rPr spc="-30" dirty="0"/>
              <a:t>Interesting</a:t>
            </a:r>
            <a:r>
              <a:rPr spc="-155" dirty="0"/>
              <a:t> </a:t>
            </a:r>
            <a:r>
              <a:rPr spc="-30" dirty="0"/>
              <a:t>tidbits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299" y="1095755"/>
            <a:ext cx="3522979" cy="108966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latin typeface="Arial"/>
                <a:cs typeface="Arial"/>
              </a:rPr>
              <a:t>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amount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increases,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chance</a:t>
            </a:r>
            <a:r>
              <a:rPr sz="1400" spc="-25" dirty="0">
                <a:latin typeface="Arial"/>
                <a:cs typeface="Arial"/>
              </a:rPr>
              <a:t> of </a:t>
            </a:r>
            <a:r>
              <a:rPr sz="1400" dirty="0">
                <a:latin typeface="Arial"/>
                <a:cs typeface="Arial"/>
              </a:rPr>
              <a:t>default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also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increases.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Arial"/>
              <a:cs typeface="Arial"/>
            </a:endParaRPr>
          </a:p>
          <a:p>
            <a:pPr marL="12700" marR="21717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High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loans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being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extended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to </a:t>
            </a:r>
            <a:r>
              <a:rPr sz="1400" b="1" dirty="0">
                <a:latin typeface="Arial"/>
                <a:cs typeface="Arial"/>
              </a:rPr>
              <a:t>questionable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quality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borrowers?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66950"/>
            <a:ext cx="46482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Appendix:</a:t>
            </a:r>
            <a:r>
              <a:rPr spc="-160" dirty="0"/>
              <a:t> </a:t>
            </a:r>
            <a:r>
              <a:rPr spc="-30" dirty="0"/>
              <a:t>Interesting</a:t>
            </a:r>
            <a:r>
              <a:rPr spc="-155" dirty="0"/>
              <a:t> </a:t>
            </a:r>
            <a:r>
              <a:rPr spc="-30" dirty="0"/>
              <a:t>tidbits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8" y="2286000"/>
            <a:ext cx="8772144" cy="2209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278635"/>
            <a:ext cx="8211184" cy="6597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39395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latin typeface="Arial"/>
                <a:cs typeface="Arial"/>
              </a:rPr>
              <a:t>People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took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first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just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before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economic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crisis,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like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1980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subprime </a:t>
            </a:r>
            <a:r>
              <a:rPr sz="1400" dirty="0">
                <a:latin typeface="Arial"/>
                <a:cs typeface="Arial"/>
              </a:rPr>
              <a:t>crisis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2008,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default.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0"/>
              </a:lnSpc>
            </a:pPr>
            <a:r>
              <a:rPr sz="1400" dirty="0">
                <a:latin typeface="Arial"/>
                <a:cs typeface="Arial"/>
              </a:rPr>
              <a:t>Presumably,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these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affected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economic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early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career.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99" y="2038604"/>
            <a:ext cx="386207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A3990"/>
                </a:solidFill>
                <a:latin typeface="Trebuchet MS"/>
                <a:cs typeface="Trebuchet MS"/>
              </a:rPr>
              <a:t>Recommendations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955"/>
              </a:spcBef>
            </a:pP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Better </a:t>
            </a:r>
            <a:r>
              <a:rPr sz="2100" spc="-55" dirty="0">
                <a:solidFill>
                  <a:srgbClr val="434343"/>
                </a:solidFill>
                <a:latin typeface="Trebuchet MS"/>
                <a:cs typeface="Trebuchet MS"/>
              </a:rPr>
              <a:t>Quality</a:t>
            </a:r>
            <a:r>
              <a:rPr sz="21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434343"/>
                </a:solidFill>
                <a:latin typeface="Trebuchet MS"/>
                <a:cs typeface="Trebuchet MS"/>
              </a:rPr>
              <a:t>Borrowers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8224" y="333247"/>
            <a:ext cx="3581400" cy="12725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273685" indent="-342900">
              <a:lnSpc>
                <a:spcPts val="2020"/>
              </a:lnSpc>
              <a:spcBef>
                <a:spcPts val="200"/>
              </a:spcBef>
              <a:buSzPct val="120000"/>
              <a:buAutoNum type="arabicPeriod"/>
              <a:tabLst>
                <a:tab pos="355600" algn="l"/>
              </a:tabLst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42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 approving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loans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where amount/income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higher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rebuchet MS"/>
                <a:cs typeface="Trebuchet MS"/>
              </a:rPr>
              <a:t>30%</a:t>
            </a:r>
            <a:endParaRPr sz="15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10600"/>
              </a:lnSpc>
              <a:spcBef>
                <a:spcPts val="1260"/>
              </a:spcBef>
              <a:buAutoNum type="arabicPeriod"/>
              <a:tabLst>
                <a:tab pos="355600" algn="l"/>
                <a:tab pos="40259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42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approvals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where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small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8224" y="1768855"/>
            <a:ext cx="3281679" cy="827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"/>
              </a:spcBef>
              <a:tabLst>
                <a:tab pos="402590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42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approving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high-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loans</a:t>
            </a:r>
            <a:endParaRPr sz="1500">
              <a:latin typeface="Trebuchet MS"/>
              <a:cs typeface="Trebuchet MS"/>
            </a:endParaRPr>
          </a:p>
          <a:p>
            <a:pPr marL="355600" marR="58419">
              <a:lnSpc>
                <a:spcPts val="2090"/>
              </a:lnSpc>
              <a:spcBef>
                <a:spcPts val="60"/>
              </a:spcBef>
            </a:pP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revolving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line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utilization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rate 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greater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Trebuchet MS"/>
                <a:cs typeface="Trebuchet MS"/>
              </a:rPr>
              <a:t>75%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8224" y="2759455"/>
            <a:ext cx="3562985" cy="827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4965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4.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42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approving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loans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people with</a:t>
            </a:r>
            <a:endParaRPr sz="1500">
              <a:latin typeface="Trebuchet MS"/>
              <a:cs typeface="Trebuchet MS"/>
            </a:endParaRPr>
          </a:p>
          <a:p>
            <a:pPr marL="355600" marR="459105">
              <a:lnSpc>
                <a:spcPts val="2090"/>
              </a:lnSpc>
              <a:spcBef>
                <a:spcPts val="60"/>
              </a:spcBef>
            </a:pP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prior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bad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record.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5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least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stop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approving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high-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loans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8224" y="3780535"/>
            <a:ext cx="3474085" cy="5314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5080" indent="-342900">
              <a:lnSpc>
                <a:spcPts val="1989"/>
              </a:lnSpc>
              <a:spcBef>
                <a:spcPts val="200"/>
              </a:spcBef>
              <a:tabLst>
                <a:tab pos="354965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5.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Start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42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charging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higher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interest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rates for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loans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dti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rebuchet MS"/>
                <a:cs typeface="Trebuchet MS"/>
              </a:rPr>
              <a:t>greater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1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474979"/>
            <a:ext cx="2158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8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431949" y="130487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0"/>
                </a:moveTo>
                <a:lnTo>
                  <a:pt x="2628900" y="0"/>
                </a:lnTo>
                <a:lnTo>
                  <a:pt x="2628900" y="3416400"/>
                </a:lnTo>
                <a:lnTo>
                  <a:pt x="0" y="341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1924" y="1298525"/>
            <a:ext cx="2629535" cy="470534"/>
          </a:xfrm>
          <a:prstGeom prst="rect">
            <a:avLst/>
          </a:prstGeom>
          <a:solidFill>
            <a:srgbClr val="2A3990"/>
          </a:solidFill>
        </p:spPr>
        <p:txBody>
          <a:bodyPr vert="horz" wrap="square" lIns="0" tIns="10922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86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Company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299" y="1885188"/>
            <a:ext cx="2616200" cy="269557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61290" marR="353695">
              <a:lnSpc>
                <a:spcPct val="115700"/>
              </a:lnSpc>
              <a:spcBef>
                <a:spcPts val="170"/>
              </a:spcBef>
            </a:pP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Lending</a:t>
            </a:r>
            <a:r>
              <a:rPr sz="14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Club</a:t>
            </a:r>
            <a:r>
              <a:rPr sz="14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is</a:t>
            </a:r>
            <a:r>
              <a:rPr sz="1400" spc="-35" dirty="0">
                <a:solidFill>
                  <a:srgbClr val="434343"/>
                </a:solidFill>
                <a:latin typeface="Trebuchet MS"/>
                <a:cs typeface="Trebuchet MS"/>
              </a:rPr>
              <a:t> the</a:t>
            </a:r>
            <a:r>
              <a:rPr sz="1400" spc="-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largest </a:t>
            </a:r>
            <a:r>
              <a:rPr sz="1400" spc="-20" dirty="0">
                <a:solidFill>
                  <a:srgbClr val="434343"/>
                </a:solidFill>
                <a:latin typeface="Trebuchet MS"/>
                <a:cs typeface="Trebuchet MS"/>
              </a:rPr>
              <a:t>online</a:t>
            </a:r>
            <a:r>
              <a:rPr sz="14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loan</a:t>
            </a:r>
            <a:r>
              <a:rPr sz="1400" spc="-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marketplace, </a:t>
            </a:r>
            <a:r>
              <a:rPr sz="1400" spc="-30" dirty="0">
                <a:solidFill>
                  <a:srgbClr val="434343"/>
                </a:solidFill>
                <a:latin typeface="Trebuchet MS"/>
                <a:cs typeface="Trebuchet MS"/>
              </a:rPr>
              <a:t>facilitating</a:t>
            </a:r>
            <a:r>
              <a:rPr sz="1400" spc="-2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personal</a:t>
            </a:r>
            <a:r>
              <a:rPr sz="14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loans, </a:t>
            </a:r>
            <a:r>
              <a:rPr sz="1400" spc="50" dirty="0">
                <a:solidFill>
                  <a:srgbClr val="434343"/>
                </a:solidFill>
                <a:latin typeface="Trebuchet MS"/>
                <a:cs typeface="Trebuchet MS"/>
              </a:rPr>
              <a:t>business</a:t>
            </a:r>
            <a:r>
              <a:rPr sz="14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rebuchet MS"/>
                <a:cs typeface="Trebuchet MS"/>
              </a:rPr>
              <a:t>loans,</a:t>
            </a:r>
            <a:r>
              <a:rPr sz="14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financing</a:t>
            </a:r>
            <a:r>
              <a:rPr sz="14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of</a:t>
            </a:r>
            <a:r>
              <a:rPr sz="1400" spc="-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medical procedures.</a:t>
            </a:r>
            <a:endParaRPr sz="1400">
              <a:latin typeface="Trebuchet MS"/>
              <a:cs typeface="Trebuchet MS"/>
            </a:endParaRPr>
          </a:p>
          <a:p>
            <a:pPr marL="161290" marR="151765" indent="44450">
              <a:lnSpc>
                <a:spcPct val="115199"/>
              </a:lnSpc>
              <a:spcBef>
                <a:spcPts val="1545"/>
              </a:spcBef>
            </a:pP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Borrowers</a:t>
            </a:r>
            <a:r>
              <a:rPr sz="14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can</a:t>
            </a:r>
            <a:r>
              <a:rPr sz="14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easily</a:t>
            </a:r>
            <a:r>
              <a:rPr sz="1400" spc="-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434343"/>
                </a:solidFill>
                <a:latin typeface="Trebuchet MS"/>
                <a:cs typeface="Trebuchet MS"/>
              </a:rPr>
              <a:t>access </a:t>
            </a:r>
            <a:r>
              <a:rPr sz="1400" spc="-30" dirty="0">
                <a:solidFill>
                  <a:srgbClr val="434343"/>
                </a:solidFill>
                <a:latin typeface="Trebuchet MS"/>
                <a:cs typeface="Trebuchet MS"/>
              </a:rPr>
              <a:t>lower</a:t>
            </a:r>
            <a:r>
              <a:rPr sz="14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434343"/>
                </a:solidFill>
                <a:latin typeface="Trebuchet MS"/>
                <a:cs typeface="Trebuchet MS"/>
              </a:rPr>
              <a:t>interest</a:t>
            </a:r>
            <a:r>
              <a:rPr sz="14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Trebuchet MS"/>
                <a:cs typeface="Trebuchet MS"/>
              </a:rPr>
              <a:t>rate</a:t>
            </a:r>
            <a:r>
              <a:rPr sz="1400" spc="-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rebuchet MS"/>
                <a:cs typeface="Trebuchet MS"/>
              </a:rPr>
              <a:t>loans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through</a:t>
            </a:r>
            <a:r>
              <a:rPr sz="14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sz="14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fast</a:t>
            </a:r>
            <a:r>
              <a:rPr sz="1400" spc="-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online interface.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20449" y="130487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0"/>
                </a:moveTo>
                <a:lnTo>
                  <a:pt x="2628900" y="0"/>
                </a:lnTo>
                <a:lnTo>
                  <a:pt x="2628900" y="3416400"/>
                </a:lnTo>
                <a:lnTo>
                  <a:pt x="0" y="341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0449" y="1298525"/>
            <a:ext cx="2632710" cy="470534"/>
          </a:xfrm>
          <a:prstGeom prst="rect">
            <a:avLst/>
          </a:prstGeom>
          <a:solidFill>
            <a:srgbClr val="2A3990"/>
          </a:solidFill>
        </p:spPr>
        <p:txBody>
          <a:bodyPr vert="horz" wrap="square" lIns="0" tIns="10922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86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6799" y="1885188"/>
            <a:ext cx="2616200" cy="2454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1290" marR="284480">
              <a:lnSpc>
                <a:spcPct val="116399"/>
              </a:lnSpc>
              <a:spcBef>
                <a:spcPts val="160"/>
              </a:spcBef>
            </a:pP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Lending</a:t>
            </a:r>
            <a:r>
              <a:rPr sz="1400" spc="-2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Club</a:t>
            </a:r>
            <a:r>
              <a:rPr sz="1400" spc="-2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wants</a:t>
            </a:r>
            <a:r>
              <a:rPr sz="1400" spc="-25" dirty="0">
                <a:solidFill>
                  <a:srgbClr val="434343"/>
                </a:solidFill>
                <a:latin typeface="Trebuchet MS"/>
                <a:cs typeface="Trebuchet MS"/>
              </a:rPr>
              <a:t> to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understand</a:t>
            </a:r>
            <a:r>
              <a:rPr sz="14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Trebuchet MS"/>
                <a:cs typeface="Trebuchet MS"/>
              </a:rPr>
              <a:t>the</a:t>
            </a:r>
            <a:r>
              <a:rPr sz="1400" spc="-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Trebuchet MS"/>
                <a:cs typeface="Trebuchet MS"/>
              </a:rPr>
              <a:t>driving factors</a:t>
            </a:r>
            <a:r>
              <a:rPr sz="1400" b="1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behind</a:t>
            </a:r>
            <a:r>
              <a:rPr sz="14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loan</a:t>
            </a:r>
            <a:r>
              <a:rPr sz="14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Trebuchet MS"/>
                <a:cs typeface="Trebuchet MS"/>
              </a:rPr>
              <a:t>default,</a:t>
            </a:r>
            <a:endParaRPr sz="1400">
              <a:latin typeface="Trebuchet MS"/>
              <a:cs typeface="Trebuchet MS"/>
            </a:endParaRPr>
          </a:p>
          <a:p>
            <a:pPr marL="161290">
              <a:lnSpc>
                <a:spcPct val="100000"/>
              </a:lnSpc>
              <a:spcBef>
                <a:spcPts val="215"/>
              </a:spcBef>
            </a:pPr>
            <a:r>
              <a:rPr sz="1400" spc="-110" dirty="0">
                <a:solidFill>
                  <a:srgbClr val="434343"/>
                </a:solidFill>
                <a:latin typeface="Trebuchet MS"/>
                <a:cs typeface="Trebuchet MS"/>
              </a:rPr>
              <a:t>i.e.</a:t>
            </a:r>
            <a:r>
              <a:rPr sz="14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b="1" spc="-65" dirty="0">
                <a:solidFill>
                  <a:srgbClr val="434343"/>
                </a:solidFill>
                <a:latin typeface="Trebuchet MS"/>
                <a:cs typeface="Trebuchet MS"/>
              </a:rPr>
              <a:t>driver</a:t>
            </a:r>
            <a:r>
              <a:rPr sz="1400" b="1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Trebuchet MS"/>
                <a:cs typeface="Trebuchet MS"/>
              </a:rPr>
              <a:t>variables</a:t>
            </a:r>
            <a:endParaRPr sz="1400">
              <a:latin typeface="Trebuchet MS"/>
              <a:cs typeface="Trebuchet MS"/>
            </a:endParaRPr>
          </a:p>
          <a:p>
            <a:pPr marL="161290" marR="297815">
              <a:lnSpc>
                <a:spcPct val="114300"/>
              </a:lnSpc>
              <a:spcBef>
                <a:spcPts val="70"/>
              </a:spcBef>
            </a:pP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which</a:t>
            </a:r>
            <a:r>
              <a:rPr sz="1400" spc="-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Trebuchet MS"/>
                <a:cs typeface="Trebuchet MS"/>
              </a:rPr>
              <a:t>are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strong</a:t>
            </a:r>
            <a:r>
              <a:rPr sz="1400" spc="-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indicators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of</a:t>
            </a:r>
            <a:r>
              <a:rPr sz="14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default.</a:t>
            </a:r>
            <a:endParaRPr sz="1400">
              <a:latin typeface="Trebuchet MS"/>
              <a:cs typeface="Trebuchet MS"/>
            </a:endParaRPr>
          </a:p>
          <a:p>
            <a:pPr marL="161290" marR="188595">
              <a:lnSpc>
                <a:spcPct val="116399"/>
              </a:lnSpc>
              <a:spcBef>
                <a:spcPts val="1525"/>
              </a:spcBef>
            </a:pP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company</a:t>
            </a:r>
            <a:r>
              <a:rPr sz="1400" spc="-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can</a:t>
            </a:r>
            <a:r>
              <a:rPr sz="1400" spc="-1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Trebuchet MS"/>
                <a:cs typeface="Trebuchet MS"/>
              </a:rPr>
              <a:t>utilise </a:t>
            </a:r>
            <a:r>
              <a:rPr sz="1400" spc="-20" dirty="0">
                <a:solidFill>
                  <a:srgbClr val="434343"/>
                </a:solidFill>
                <a:latin typeface="Trebuchet MS"/>
                <a:cs typeface="Trebuchet MS"/>
              </a:rPr>
              <a:t>this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knowledge</a:t>
            </a:r>
            <a:r>
              <a:rPr sz="14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rebuchet MS"/>
                <a:cs typeface="Trebuchet MS"/>
              </a:rPr>
              <a:t>for</a:t>
            </a:r>
            <a:r>
              <a:rPr sz="14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its</a:t>
            </a:r>
            <a:r>
              <a:rPr sz="14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portfolio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and</a:t>
            </a:r>
            <a:r>
              <a:rPr sz="1400" spc="-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risk</a:t>
            </a:r>
            <a:r>
              <a:rPr sz="14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assessment.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15400" y="130487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0"/>
                </a:moveTo>
                <a:lnTo>
                  <a:pt x="2628900" y="0"/>
                </a:lnTo>
                <a:lnTo>
                  <a:pt x="2628900" y="3416400"/>
                </a:lnTo>
                <a:lnTo>
                  <a:pt x="0" y="3416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12549" y="1298525"/>
            <a:ext cx="2632710" cy="470534"/>
          </a:xfrm>
          <a:prstGeom prst="rect">
            <a:avLst/>
          </a:prstGeom>
          <a:solidFill>
            <a:srgbClr val="2A3990"/>
          </a:solidFill>
        </p:spPr>
        <p:txBody>
          <a:bodyPr vert="horz" wrap="square" lIns="0" tIns="10922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1750" y="1885188"/>
            <a:ext cx="2616200" cy="22504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55575" marR="203200">
              <a:lnSpc>
                <a:spcPct val="115399"/>
              </a:lnSpc>
              <a:spcBef>
                <a:spcPts val="175"/>
              </a:spcBef>
            </a:pPr>
            <a:r>
              <a:rPr sz="1400" spc="114" dirty="0">
                <a:solidFill>
                  <a:srgbClr val="434343"/>
                </a:solidFill>
                <a:latin typeface="Trebuchet MS"/>
                <a:cs typeface="Trebuchet MS"/>
              </a:rPr>
              <a:t>As</a:t>
            </a:r>
            <a:r>
              <a:rPr sz="14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sz="14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data</a:t>
            </a:r>
            <a:r>
              <a:rPr sz="1400" spc="-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scientist</a:t>
            </a:r>
            <a:r>
              <a:rPr sz="14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working </a:t>
            </a:r>
            <a:r>
              <a:rPr sz="1400" spc="-20" dirty="0">
                <a:solidFill>
                  <a:srgbClr val="434343"/>
                </a:solidFill>
                <a:latin typeface="Trebuchet MS"/>
                <a:cs typeface="Trebuchet MS"/>
              </a:rPr>
              <a:t>for</a:t>
            </a:r>
            <a:r>
              <a:rPr sz="14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Lending</a:t>
            </a:r>
            <a:r>
              <a:rPr sz="1400" spc="-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Club</a:t>
            </a:r>
            <a:r>
              <a:rPr sz="1400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analyze</a:t>
            </a:r>
            <a:r>
              <a:rPr sz="14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dataset</a:t>
            </a:r>
            <a:r>
              <a:rPr sz="14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containing </a:t>
            </a:r>
            <a:r>
              <a:rPr sz="1400" spc="-20" dirty="0">
                <a:solidFill>
                  <a:srgbClr val="434343"/>
                </a:solidFill>
                <a:latin typeface="Trebuchet MS"/>
                <a:cs typeface="Trebuchet MS"/>
              </a:rPr>
              <a:t>information</a:t>
            </a:r>
            <a:r>
              <a:rPr sz="1400" spc="-2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about</a:t>
            </a:r>
            <a:r>
              <a:rPr sz="1400" spc="-2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past</a:t>
            </a:r>
            <a:r>
              <a:rPr sz="1400" spc="-2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rebuchet MS"/>
                <a:cs typeface="Trebuchet MS"/>
              </a:rPr>
              <a:t>loan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applicants using </a:t>
            </a:r>
            <a:r>
              <a:rPr sz="1400" spc="55" dirty="0">
                <a:solidFill>
                  <a:srgbClr val="434343"/>
                </a:solidFill>
                <a:latin typeface="Trebuchet MS"/>
                <a:cs typeface="Trebuchet MS"/>
              </a:rPr>
              <a:t>EDA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Trebuchet MS"/>
                <a:cs typeface="Trebuchet MS"/>
              </a:rPr>
              <a:t>to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understand</a:t>
            </a:r>
            <a:r>
              <a:rPr sz="14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how</a:t>
            </a:r>
            <a:r>
              <a:rPr sz="1400" spc="-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i="1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Trebuchet MS"/>
                <a:cs typeface="Trebuchet MS"/>
              </a:rPr>
              <a:t>consumer</a:t>
            </a:r>
            <a:r>
              <a:rPr sz="1400" i="1" spc="-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i="1" u="sng" spc="-6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Trebuchet MS"/>
                <a:cs typeface="Trebuchet MS"/>
              </a:rPr>
              <a:t>attributes</a:t>
            </a:r>
            <a:r>
              <a:rPr sz="1400" i="1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34343"/>
                </a:solidFill>
                <a:latin typeface="Trebuchet MS"/>
                <a:cs typeface="Trebuchet MS"/>
              </a:rPr>
              <a:t>and</a:t>
            </a:r>
            <a:r>
              <a:rPr sz="1400" spc="-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i="1" u="sng" spc="-2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Trebuchet MS"/>
                <a:cs typeface="Trebuchet MS"/>
              </a:rPr>
              <a:t>loan</a:t>
            </a:r>
            <a:r>
              <a:rPr sz="1400" i="1" u="sng" spc="-6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i="1" u="sng" spc="-5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Trebuchet MS"/>
                <a:cs typeface="Trebuchet MS"/>
              </a:rPr>
              <a:t>attributes</a:t>
            </a:r>
            <a:r>
              <a:rPr sz="1400" i="1" spc="-5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Trebuchet MS"/>
                <a:cs typeface="Trebuchet MS"/>
              </a:rPr>
              <a:t>influence</a:t>
            </a:r>
            <a:r>
              <a:rPr sz="14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Trebuchet MS"/>
                <a:cs typeface="Trebuchet MS"/>
              </a:rPr>
              <a:t>the</a:t>
            </a:r>
            <a:r>
              <a:rPr sz="1400" spc="-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rebuchet MS"/>
                <a:cs typeface="Trebuchet MS"/>
              </a:rPr>
              <a:t>tendency</a:t>
            </a:r>
            <a:r>
              <a:rPr sz="14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Trebuchet MS"/>
                <a:cs typeface="Trebuchet MS"/>
              </a:rPr>
              <a:t>of </a:t>
            </a:r>
            <a:r>
              <a:rPr sz="1400" spc="-10" dirty="0">
                <a:solidFill>
                  <a:srgbClr val="434343"/>
                </a:solidFill>
                <a:latin typeface="Trebuchet MS"/>
                <a:cs typeface="Trebuchet MS"/>
              </a:rPr>
              <a:t>default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934" y="2427599"/>
            <a:ext cx="1872614" cy="746125"/>
          </a:xfrm>
          <a:custGeom>
            <a:avLst/>
            <a:gdLst/>
            <a:ahLst/>
            <a:cxnLst/>
            <a:rect l="l" t="t" r="r" b="b"/>
            <a:pathLst>
              <a:path w="1872614" h="746125">
                <a:moveTo>
                  <a:pt x="1499551" y="0"/>
                </a:moveTo>
                <a:lnTo>
                  <a:pt x="0" y="0"/>
                </a:lnTo>
                <a:lnTo>
                  <a:pt x="0" y="745500"/>
                </a:lnTo>
                <a:lnTo>
                  <a:pt x="1499551" y="745500"/>
                </a:lnTo>
                <a:lnTo>
                  <a:pt x="1872300" y="372751"/>
                </a:lnTo>
                <a:lnTo>
                  <a:pt x="1499551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104" y="2652267"/>
            <a:ext cx="1011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9270" y="1838815"/>
            <a:ext cx="2905760" cy="1341120"/>
            <a:chOff x="969270" y="1838815"/>
            <a:chExt cx="2905760" cy="1341120"/>
          </a:xfrm>
        </p:grpSpPr>
        <p:sp>
          <p:nvSpPr>
            <p:cNvPr id="5" name="object 5"/>
            <p:cNvSpPr/>
            <p:nvPr/>
          </p:nvSpPr>
          <p:spPr>
            <a:xfrm>
              <a:off x="1068731" y="18777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1" y="554700"/>
                  </a:lnTo>
                </a:path>
              </a:pathLst>
            </a:custGeom>
            <a:ln w="1270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270" y="1838815"/>
              <a:ext cx="198900" cy="1988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17053" y="24275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1678350" y="0"/>
                  </a:moveTo>
                  <a:lnTo>
                    <a:pt x="0" y="0"/>
                  </a:lnTo>
                  <a:lnTo>
                    <a:pt x="372751" y="372751"/>
                  </a:lnTo>
                  <a:lnTo>
                    <a:pt x="0" y="745500"/>
                  </a:lnTo>
                  <a:lnTo>
                    <a:pt x="1678350" y="745500"/>
                  </a:lnTo>
                  <a:lnTo>
                    <a:pt x="2051099" y="372751"/>
                  </a:lnTo>
                  <a:lnTo>
                    <a:pt x="1678350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7053" y="24275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0" y="0"/>
                  </a:moveTo>
                  <a:lnTo>
                    <a:pt x="1678351" y="0"/>
                  </a:lnTo>
                  <a:lnTo>
                    <a:pt x="2051100" y="372751"/>
                  </a:lnTo>
                  <a:lnTo>
                    <a:pt x="1678351" y="745500"/>
                  </a:lnTo>
                  <a:lnTo>
                    <a:pt x="0" y="745500"/>
                  </a:lnTo>
                  <a:lnTo>
                    <a:pt x="372751" y="3727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0425" y="899160"/>
            <a:ext cx="201612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0">
              <a:lnSpc>
                <a:spcPct val="107300"/>
              </a:lnSpc>
              <a:spcBef>
                <a:spcPts val="100"/>
              </a:spcBef>
              <a:buChar char="&gt;"/>
              <a:tabLst>
                <a:tab pos="120650" algn="l"/>
              </a:tabLst>
            </a:pP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Drop</a:t>
            </a:r>
            <a:r>
              <a:rPr sz="1100" spc="-1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columns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434343"/>
                </a:solidFill>
                <a:latin typeface="Trebuchet MS"/>
                <a:cs typeface="Trebuchet MS"/>
              </a:rPr>
              <a:t>with</a:t>
            </a:r>
            <a:r>
              <a:rPr sz="1100" spc="-1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434343"/>
                </a:solidFill>
                <a:latin typeface="Trebuchet MS"/>
                <a:cs typeface="Trebuchet MS"/>
              </a:rPr>
              <a:t>null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434343"/>
                </a:solidFill>
                <a:latin typeface="Trebuchet MS"/>
                <a:cs typeface="Trebuchet MS"/>
              </a:rPr>
              <a:t>values, </a:t>
            </a:r>
            <a:r>
              <a:rPr sz="1100" spc="-35" dirty="0">
                <a:solidFill>
                  <a:srgbClr val="434343"/>
                </a:solidFill>
                <a:latin typeface="Trebuchet MS"/>
                <a:cs typeface="Trebuchet MS"/>
              </a:rPr>
              <a:t>all</a:t>
            </a:r>
            <a:r>
              <a:rPr sz="11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random</a:t>
            </a:r>
            <a:r>
              <a:rPr sz="1100" spc="-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values</a:t>
            </a:r>
            <a:r>
              <a:rPr sz="1100" spc="-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or</a:t>
            </a:r>
            <a:r>
              <a:rPr sz="11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single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425" y="1255776"/>
            <a:ext cx="187325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category</a:t>
            </a:r>
            <a:r>
              <a:rPr sz="1100" spc="-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value</a:t>
            </a:r>
            <a:endParaRPr sz="1100">
              <a:latin typeface="Trebuchet MS"/>
              <a:cs typeface="Trebuchet MS"/>
            </a:endParaRPr>
          </a:p>
          <a:p>
            <a:pPr marL="12700" marR="5080" indent="107950">
              <a:lnSpc>
                <a:spcPts val="1300"/>
              </a:lnSpc>
              <a:spcBef>
                <a:spcPts val="45"/>
              </a:spcBef>
              <a:buChar char="&gt;"/>
              <a:tabLst>
                <a:tab pos="120650" algn="l"/>
              </a:tabLst>
            </a:pP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Convert</a:t>
            </a:r>
            <a:r>
              <a:rPr sz="11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values</a:t>
            </a:r>
            <a:r>
              <a:rPr sz="1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434343"/>
                </a:solidFill>
                <a:latin typeface="Trebuchet MS"/>
                <a:cs typeface="Trebuchet MS"/>
              </a:rPr>
              <a:t>to</a:t>
            </a:r>
            <a:r>
              <a:rPr sz="11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434343"/>
                </a:solidFill>
                <a:latin typeface="Trebuchet MS"/>
                <a:cs typeface="Trebuchet MS"/>
              </a:rPr>
              <a:t>proper</a:t>
            </a:r>
            <a:r>
              <a:rPr sz="11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75" dirty="0">
                <a:solidFill>
                  <a:srgbClr val="434343"/>
                </a:solidFill>
                <a:latin typeface="Trebuchet MS"/>
                <a:cs typeface="Trebuchet MS"/>
              </a:rPr>
              <a:t>int, </a:t>
            </a:r>
            <a:r>
              <a:rPr sz="1100" spc="-55" dirty="0">
                <a:solidFill>
                  <a:srgbClr val="434343"/>
                </a:solidFill>
                <a:latin typeface="Trebuchet MS"/>
                <a:cs typeface="Trebuchet MS"/>
              </a:rPr>
              <a:t>float,</a:t>
            </a:r>
            <a:r>
              <a:rPr sz="1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434343"/>
                </a:solidFill>
                <a:latin typeface="Trebuchet MS"/>
                <a:cs typeface="Trebuchet MS"/>
              </a:rPr>
              <a:t>date</a:t>
            </a:r>
            <a:r>
              <a:rPr sz="11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representations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8136" y="2530348"/>
            <a:ext cx="93218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4455" marR="5080" indent="-72390">
              <a:lnSpc>
                <a:spcPts val="1900"/>
              </a:lnSpc>
              <a:spcBef>
                <a:spcPts val="180"/>
              </a:spcBef>
            </a:pP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Univariate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84631" y="2421249"/>
            <a:ext cx="2844800" cy="1340485"/>
            <a:chOff x="2684631" y="2421249"/>
            <a:chExt cx="2844800" cy="1340485"/>
          </a:xfrm>
        </p:grpSpPr>
        <p:sp>
          <p:nvSpPr>
            <p:cNvPr id="13" name="object 13"/>
            <p:cNvSpPr/>
            <p:nvPr/>
          </p:nvSpPr>
          <p:spPr>
            <a:xfrm>
              <a:off x="2784094" y="3167558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1" y="5547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4631" y="3562314"/>
              <a:ext cx="198901" cy="1988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71973" y="24275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1678350" y="0"/>
                  </a:moveTo>
                  <a:lnTo>
                    <a:pt x="0" y="0"/>
                  </a:lnTo>
                  <a:lnTo>
                    <a:pt x="372751" y="372751"/>
                  </a:lnTo>
                  <a:lnTo>
                    <a:pt x="0" y="745500"/>
                  </a:lnTo>
                  <a:lnTo>
                    <a:pt x="1678350" y="745500"/>
                  </a:lnTo>
                  <a:lnTo>
                    <a:pt x="2051099" y="372751"/>
                  </a:lnTo>
                  <a:lnTo>
                    <a:pt x="1678350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71973" y="24275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0" y="0"/>
                  </a:moveTo>
                  <a:lnTo>
                    <a:pt x="1678351" y="0"/>
                  </a:lnTo>
                  <a:lnTo>
                    <a:pt x="2051100" y="372751"/>
                  </a:lnTo>
                  <a:lnTo>
                    <a:pt x="1678351" y="745500"/>
                  </a:lnTo>
                  <a:lnTo>
                    <a:pt x="0" y="745500"/>
                  </a:lnTo>
                  <a:lnTo>
                    <a:pt x="372751" y="3727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07912" y="3877055"/>
            <a:ext cx="2063114" cy="808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07950">
              <a:lnSpc>
                <a:spcPct val="117300"/>
              </a:lnSpc>
              <a:spcBef>
                <a:spcPts val="135"/>
              </a:spcBef>
              <a:buChar char="&gt;"/>
              <a:tabLst>
                <a:tab pos="120650" algn="l"/>
              </a:tabLst>
            </a:pP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Check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 distributions</a:t>
            </a:r>
            <a:r>
              <a:rPr sz="1100" spc="-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frequencies</a:t>
            </a:r>
            <a:r>
              <a:rPr sz="1100" spc="-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of</a:t>
            </a:r>
            <a:r>
              <a:rPr sz="11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various</a:t>
            </a:r>
            <a:r>
              <a:rPr sz="1100" spc="-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numerical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and</a:t>
            </a:r>
            <a:r>
              <a:rPr sz="11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categorical</a:t>
            </a:r>
            <a:r>
              <a:rPr sz="11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variables</a:t>
            </a:r>
            <a:endParaRPr sz="1100">
              <a:latin typeface="Trebuchet MS"/>
              <a:cs typeface="Trebuchet MS"/>
            </a:endParaRPr>
          </a:p>
          <a:p>
            <a:pPr marL="120650" indent="-107950">
              <a:lnSpc>
                <a:spcPct val="100000"/>
              </a:lnSpc>
              <a:spcBef>
                <a:spcPts val="165"/>
              </a:spcBef>
              <a:buChar char="&gt;"/>
              <a:tabLst>
                <a:tab pos="120650" algn="l"/>
              </a:tabLst>
            </a:pPr>
            <a:r>
              <a:rPr sz="1100" spc="-20" dirty="0">
                <a:solidFill>
                  <a:srgbClr val="434343"/>
                </a:solidFill>
                <a:latin typeface="Trebuchet MS"/>
                <a:cs typeface="Trebuchet MS"/>
              </a:rPr>
              <a:t>Create</a:t>
            </a:r>
            <a:r>
              <a:rPr sz="1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434343"/>
                </a:solidFill>
                <a:latin typeface="Trebuchet MS"/>
                <a:cs typeface="Trebuchet MS"/>
              </a:rPr>
              <a:t>derived</a:t>
            </a:r>
            <a:r>
              <a:rPr sz="11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variables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3541" y="2455164"/>
            <a:ext cx="924560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5405" marR="5080" indent="-53340" algn="just">
              <a:lnSpc>
                <a:spcPct val="101400"/>
              </a:lnSpc>
              <a:spcBef>
                <a:spcPts val="7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Segmented Univariate Analysis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19545" y="1838815"/>
            <a:ext cx="2865120" cy="1341120"/>
            <a:chOff x="4319545" y="1838815"/>
            <a:chExt cx="2865120" cy="1341120"/>
          </a:xfrm>
        </p:grpSpPr>
        <p:sp>
          <p:nvSpPr>
            <p:cNvPr id="20" name="object 20"/>
            <p:cNvSpPr/>
            <p:nvPr/>
          </p:nvSpPr>
          <p:spPr>
            <a:xfrm>
              <a:off x="4419006" y="18777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1" y="554700"/>
                  </a:lnTo>
                </a:path>
              </a:pathLst>
            </a:custGeom>
            <a:ln w="1270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9545" y="1838815"/>
              <a:ext cx="198899" cy="1988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126893" y="24275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1678350" y="0"/>
                  </a:moveTo>
                  <a:lnTo>
                    <a:pt x="0" y="0"/>
                  </a:lnTo>
                  <a:lnTo>
                    <a:pt x="372750" y="372751"/>
                  </a:lnTo>
                  <a:lnTo>
                    <a:pt x="0" y="745500"/>
                  </a:lnTo>
                  <a:lnTo>
                    <a:pt x="1678350" y="745500"/>
                  </a:lnTo>
                  <a:lnTo>
                    <a:pt x="2051099" y="372751"/>
                  </a:lnTo>
                  <a:lnTo>
                    <a:pt x="1678350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26893" y="24275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0" y="0"/>
                  </a:moveTo>
                  <a:lnTo>
                    <a:pt x="1678351" y="0"/>
                  </a:lnTo>
                  <a:lnTo>
                    <a:pt x="2051100" y="372751"/>
                  </a:lnTo>
                  <a:lnTo>
                    <a:pt x="1678351" y="745500"/>
                  </a:lnTo>
                  <a:lnTo>
                    <a:pt x="0" y="745500"/>
                  </a:lnTo>
                  <a:lnTo>
                    <a:pt x="372751" y="3727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82825" y="1139952"/>
            <a:ext cx="1758314" cy="62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0">
              <a:lnSpc>
                <a:spcPct val="121800"/>
              </a:lnSpc>
              <a:spcBef>
                <a:spcPts val="100"/>
              </a:spcBef>
              <a:buChar char="&gt;"/>
              <a:tabLst>
                <a:tab pos="120650" algn="l"/>
              </a:tabLst>
            </a:pP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Analyze</a:t>
            </a:r>
            <a:r>
              <a:rPr sz="1100" spc="-2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variables</a:t>
            </a:r>
            <a:r>
              <a:rPr sz="1100" spc="-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against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segments</a:t>
            </a:r>
            <a:r>
              <a:rPr sz="1100" spc="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of</a:t>
            </a:r>
            <a:r>
              <a:rPr sz="1100" spc="2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434343"/>
                </a:solidFill>
                <a:latin typeface="Trebuchet MS"/>
                <a:cs typeface="Trebuchet MS"/>
              </a:rPr>
              <a:t>other</a:t>
            </a:r>
            <a:r>
              <a:rPr sz="1100" spc="2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variables</a:t>
            </a:r>
            <a:endParaRPr sz="1100">
              <a:latin typeface="Trebuchet MS"/>
              <a:cs typeface="Trebuchet MS"/>
            </a:endParaRPr>
          </a:p>
          <a:p>
            <a:pPr marL="120650" indent="-107950">
              <a:lnSpc>
                <a:spcPct val="100000"/>
              </a:lnSpc>
              <a:spcBef>
                <a:spcPts val="190"/>
              </a:spcBef>
              <a:buChar char="&gt;"/>
              <a:tabLst>
                <a:tab pos="120650" algn="l"/>
              </a:tabLst>
            </a:pPr>
            <a:r>
              <a:rPr sz="1100" spc="-20" dirty="0">
                <a:solidFill>
                  <a:srgbClr val="434343"/>
                </a:solidFill>
                <a:latin typeface="Trebuchet MS"/>
                <a:cs typeface="Trebuchet MS"/>
              </a:rPr>
              <a:t>Create</a:t>
            </a:r>
            <a:r>
              <a:rPr sz="1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434343"/>
                </a:solidFill>
                <a:latin typeface="Trebuchet MS"/>
                <a:cs typeface="Trebuchet MS"/>
              </a:rPr>
              <a:t>derived</a:t>
            </a:r>
            <a:r>
              <a:rPr sz="1100" spc="-4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variables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7254" y="2530348"/>
            <a:ext cx="814069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6034" marR="5080" indent="-13970">
              <a:lnSpc>
                <a:spcPts val="1900"/>
              </a:lnSpc>
              <a:spcBef>
                <a:spcPts val="180"/>
              </a:spcBef>
            </a:pP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Bivariate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973069" y="2421249"/>
            <a:ext cx="2866390" cy="1340485"/>
            <a:chOff x="5973069" y="2421249"/>
            <a:chExt cx="2866390" cy="1340485"/>
          </a:xfrm>
        </p:grpSpPr>
        <p:sp>
          <p:nvSpPr>
            <p:cNvPr id="27" name="object 27"/>
            <p:cNvSpPr/>
            <p:nvPr/>
          </p:nvSpPr>
          <p:spPr>
            <a:xfrm>
              <a:off x="6072531" y="3167558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1" y="5547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3069" y="3562314"/>
              <a:ext cx="198901" cy="1988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781812" y="24275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1678350" y="0"/>
                  </a:moveTo>
                  <a:lnTo>
                    <a:pt x="0" y="0"/>
                  </a:lnTo>
                  <a:lnTo>
                    <a:pt x="372751" y="372751"/>
                  </a:lnTo>
                  <a:lnTo>
                    <a:pt x="0" y="745500"/>
                  </a:lnTo>
                  <a:lnTo>
                    <a:pt x="1678350" y="745500"/>
                  </a:lnTo>
                  <a:lnTo>
                    <a:pt x="2051099" y="372751"/>
                  </a:lnTo>
                  <a:lnTo>
                    <a:pt x="1678350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81812" y="24275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0" y="0"/>
                  </a:moveTo>
                  <a:lnTo>
                    <a:pt x="1678351" y="0"/>
                  </a:lnTo>
                  <a:lnTo>
                    <a:pt x="2051100" y="372751"/>
                  </a:lnTo>
                  <a:lnTo>
                    <a:pt x="1678351" y="745500"/>
                  </a:lnTo>
                  <a:lnTo>
                    <a:pt x="0" y="745500"/>
                  </a:lnTo>
                  <a:lnTo>
                    <a:pt x="372751" y="3727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205627" y="3880104"/>
            <a:ext cx="1968500" cy="808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07950">
              <a:lnSpc>
                <a:spcPct val="117300"/>
              </a:lnSpc>
              <a:spcBef>
                <a:spcPts val="135"/>
              </a:spcBef>
              <a:buChar char="&gt;"/>
              <a:tabLst>
                <a:tab pos="120650" algn="l"/>
              </a:tabLst>
            </a:pP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Do</a:t>
            </a:r>
            <a:r>
              <a:rPr sz="1100" spc="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434343"/>
                </a:solidFill>
                <a:latin typeface="Trebuchet MS"/>
                <a:cs typeface="Trebuchet MS"/>
              </a:rPr>
              <a:t>correlation</a:t>
            </a:r>
            <a:r>
              <a:rPr sz="1100" spc="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analysis</a:t>
            </a:r>
            <a:r>
              <a:rPr sz="1100" spc="500" dirty="0">
                <a:solidFill>
                  <a:srgbClr val="434343"/>
                </a:solidFill>
                <a:latin typeface="Trebuchet MS"/>
                <a:cs typeface="Trebuchet MS"/>
              </a:rPr>
              <a:t> 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Check</a:t>
            </a:r>
            <a:r>
              <a:rPr sz="11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how</a:t>
            </a:r>
            <a:r>
              <a:rPr sz="1100" spc="-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two</a:t>
            </a:r>
            <a:r>
              <a:rPr sz="1100" spc="-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variables</a:t>
            </a:r>
            <a:r>
              <a:rPr sz="1100" spc="-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affect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each</a:t>
            </a:r>
            <a:r>
              <a:rPr sz="1100" spc="-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434343"/>
                </a:solidFill>
                <a:latin typeface="Trebuchet MS"/>
                <a:cs typeface="Trebuchet MS"/>
              </a:rPr>
              <a:t>other</a:t>
            </a:r>
            <a:r>
              <a:rPr sz="1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or</a:t>
            </a:r>
            <a:r>
              <a:rPr sz="1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434343"/>
                </a:solidFill>
                <a:latin typeface="Trebuchet MS"/>
                <a:cs typeface="Trebuchet MS"/>
              </a:rPr>
              <a:t>third</a:t>
            </a:r>
            <a:r>
              <a:rPr sz="1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variable</a:t>
            </a:r>
            <a:endParaRPr sz="1100">
              <a:latin typeface="Trebuchet MS"/>
              <a:cs typeface="Trebuchet MS"/>
            </a:endParaRPr>
          </a:p>
          <a:p>
            <a:pPr marL="120650" indent="-107950">
              <a:lnSpc>
                <a:spcPct val="100000"/>
              </a:lnSpc>
              <a:spcBef>
                <a:spcPts val="165"/>
              </a:spcBef>
              <a:buChar char="&gt;"/>
              <a:tabLst>
                <a:tab pos="120650" algn="l"/>
              </a:tabLst>
            </a:pP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Analyze</a:t>
            </a:r>
            <a:r>
              <a:rPr sz="1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434343"/>
                </a:solidFill>
                <a:latin typeface="Trebuchet MS"/>
                <a:cs typeface="Trebuchet MS"/>
              </a:rPr>
              <a:t>joint</a:t>
            </a:r>
            <a:r>
              <a:rPr sz="1100" spc="-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distributions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43799" y="2530348"/>
            <a:ext cx="105092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9230" marR="5080" indent="-17716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Summarize Results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69807" y="1838815"/>
            <a:ext cx="199390" cy="593725"/>
            <a:chOff x="7669807" y="1838815"/>
            <a:chExt cx="199390" cy="593725"/>
          </a:xfrm>
        </p:grpSpPr>
        <p:sp>
          <p:nvSpPr>
            <p:cNvPr id="34" name="object 34"/>
            <p:cNvSpPr/>
            <p:nvPr/>
          </p:nvSpPr>
          <p:spPr>
            <a:xfrm>
              <a:off x="7769268" y="18777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1" y="554700"/>
                  </a:lnTo>
                </a:path>
              </a:pathLst>
            </a:custGeom>
            <a:ln w="1270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9807" y="1838815"/>
              <a:ext cx="198899" cy="19889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069499" y="1350264"/>
            <a:ext cx="1274445" cy="43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100"/>
              </a:spcBef>
            </a:pP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Publish</a:t>
            </a:r>
            <a:r>
              <a:rPr sz="1100" spc="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34343"/>
                </a:solidFill>
                <a:latin typeface="Trebuchet MS"/>
                <a:cs typeface="Trebuchet MS"/>
              </a:rPr>
              <a:t>insights</a:t>
            </a:r>
            <a:r>
              <a:rPr sz="1100" spc="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sz="1100" spc="-10" dirty="0">
                <a:solidFill>
                  <a:srgbClr val="434343"/>
                </a:solidFill>
                <a:latin typeface="Trebuchet MS"/>
                <a:cs typeface="Trebuchet MS"/>
              </a:rPr>
              <a:t>observations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90425" y="267715"/>
            <a:ext cx="3188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130" dirty="0"/>
              <a:t> </a:t>
            </a:r>
            <a:r>
              <a:rPr spc="-10" dirty="0"/>
              <a:t>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155" dirty="0"/>
              <a:t> </a:t>
            </a:r>
            <a:r>
              <a:rPr spc="-275" dirty="0"/>
              <a:t>-</a:t>
            </a:r>
            <a:r>
              <a:rPr spc="-150" dirty="0"/>
              <a:t> </a:t>
            </a:r>
            <a:r>
              <a:rPr dirty="0"/>
              <a:t>Understanding</a:t>
            </a:r>
            <a:r>
              <a:rPr spc="-145" dirty="0"/>
              <a:t> </a:t>
            </a:r>
            <a:r>
              <a:rPr spc="100" dirty="0"/>
              <a:t>Loans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9824" y="4274820"/>
            <a:ext cx="2673985" cy="659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Maximum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loans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for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debt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consolidation,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followed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credit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card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96400" y="1029900"/>
            <a:ext cx="2760980" cy="1319530"/>
            <a:chOff x="5396400" y="1029900"/>
            <a:chExt cx="2760980" cy="1319530"/>
          </a:xfrm>
        </p:grpSpPr>
        <p:sp>
          <p:nvSpPr>
            <p:cNvPr id="10" name="object 10"/>
            <p:cNvSpPr/>
            <p:nvPr/>
          </p:nvSpPr>
          <p:spPr>
            <a:xfrm>
              <a:off x="5402750" y="1036250"/>
              <a:ext cx="2748280" cy="1306830"/>
            </a:xfrm>
            <a:custGeom>
              <a:avLst/>
              <a:gdLst/>
              <a:ahLst/>
              <a:cxnLst/>
              <a:rect l="l" t="t" r="r" b="b"/>
              <a:pathLst>
                <a:path w="2748279" h="1306830">
                  <a:moveTo>
                    <a:pt x="2747999" y="0"/>
                  </a:moveTo>
                  <a:lnTo>
                    <a:pt x="0" y="0"/>
                  </a:lnTo>
                  <a:lnTo>
                    <a:pt x="0" y="848922"/>
                  </a:lnTo>
                  <a:lnTo>
                    <a:pt x="1210688" y="848922"/>
                  </a:lnTo>
                  <a:lnTo>
                    <a:pt x="1210688" y="979873"/>
                  </a:lnTo>
                  <a:lnTo>
                    <a:pt x="1047374" y="979873"/>
                  </a:lnTo>
                  <a:lnTo>
                    <a:pt x="1373999" y="1306499"/>
                  </a:lnTo>
                  <a:lnTo>
                    <a:pt x="1700625" y="979873"/>
                  </a:lnTo>
                  <a:lnTo>
                    <a:pt x="1537310" y="979873"/>
                  </a:lnTo>
                  <a:lnTo>
                    <a:pt x="1537310" y="848922"/>
                  </a:lnTo>
                  <a:lnTo>
                    <a:pt x="2747999" y="848922"/>
                  </a:lnTo>
                  <a:lnTo>
                    <a:pt x="274799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02750" y="1036250"/>
              <a:ext cx="2748280" cy="1306830"/>
            </a:xfrm>
            <a:custGeom>
              <a:avLst/>
              <a:gdLst/>
              <a:ahLst/>
              <a:cxnLst/>
              <a:rect l="l" t="t" r="r" b="b"/>
              <a:pathLst>
                <a:path w="2748279" h="1306830">
                  <a:moveTo>
                    <a:pt x="0" y="0"/>
                  </a:moveTo>
                  <a:lnTo>
                    <a:pt x="2748000" y="0"/>
                  </a:lnTo>
                  <a:lnTo>
                    <a:pt x="2748000" y="848923"/>
                  </a:lnTo>
                  <a:lnTo>
                    <a:pt x="1537311" y="848923"/>
                  </a:lnTo>
                  <a:lnTo>
                    <a:pt x="1537311" y="979874"/>
                  </a:lnTo>
                  <a:lnTo>
                    <a:pt x="1700625" y="979874"/>
                  </a:lnTo>
                  <a:lnTo>
                    <a:pt x="1374000" y="1306500"/>
                  </a:lnTo>
                  <a:lnTo>
                    <a:pt x="1047374" y="979874"/>
                  </a:lnTo>
                  <a:lnTo>
                    <a:pt x="1210689" y="979874"/>
                  </a:lnTo>
                  <a:lnTo>
                    <a:pt x="1210689" y="848923"/>
                  </a:lnTo>
                  <a:lnTo>
                    <a:pt x="0" y="8489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81475" y="1235964"/>
            <a:ext cx="2548890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loans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quality,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with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grade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04822"/>
            <a:ext cx="3517292" cy="405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20" y="2435024"/>
            <a:ext cx="4343400" cy="2619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155" dirty="0"/>
              <a:t> </a:t>
            </a:r>
            <a:r>
              <a:rPr spc="-275" dirty="0"/>
              <a:t>-</a:t>
            </a:r>
            <a:r>
              <a:rPr spc="-155" dirty="0"/>
              <a:t> </a:t>
            </a:r>
            <a:r>
              <a:rPr dirty="0"/>
              <a:t>Understanding</a:t>
            </a:r>
            <a:r>
              <a:rPr spc="-150" dirty="0"/>
              <a:t> </a:t>
            </a:r>
            <a:r>
              <a:rPr spc="110" dirty="0"/>
              <a:t>Loans</a:t>
            </a:r>
            <a:r>
              <a:rPr spc="-150" dirty="0"/>
              <a:t> </a:t>
            </a:r>
            <a:r>
              <a:rPr spc="-10" dirty="0"/>
              <a:t>Continued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3079750">
              <a:lnSpc>
                <a:spcPts val="1580"/>
              </a:lnSpc>
              <a:spcBef>
                <a:spcPts val="235"/>
              </a:spcBef>
            </a:pPr>
            <a:r>
              <a:rPr dirty="0"/>
              <a:t>Lower</a:t>
            </a:r>
            <a:r>
              <a:rPr spc="-35" dirty="0"/>
              <a:t> </a:t>
            </a:r>
            <a:r>
              <a:rPr dirty="0"/>
              <a:t>grades</a:t>
            </a:r>
            <a:r>
              <a:rPr spc="-25" dirty="0"/>
              <a:t> </a:t>
            </a:r>
            <a:r>
              <a:rPr dirty="0"/>
              <a:t>have</a:t>
            </a:r>
            <a:r>
              <a:rPr spc="-30" dirty="0"/>
              <a:t> </a:t>
            </a:r>
            <a:r>
              <a:rPr dirty="0"/>
              <a:t>higher</a:t>
            </a:r>
            <a:r>
              <a:rPr spc="-30" dirty="0"/>
              <a:t> </a:t>
            </a:r>
            <a:r>
              <a:rPr dirty="0"/>
              <a:t>incidence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defaults</a:t>
            </a:r>
            <a:r>
              <a:rPr spc="-2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10" dirty="0"/>
              <a:t>loans.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grading</a:t>
            </a:r>
            <a:r>
              <a:rPr spc="-20" dirty="0"/>
              <a:t> </a:t>
            </a:r>
            <a:r>
              <a:rPr dirty="0"/>
              <a:t>system</a:t>
            </a:r>
            <a:r>
              <a:rPr spc="-2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spc="-10" dirty="0"/>
              <a:t>working!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Lending</a:t>
            </a:r>
            <a:r>
              <a:rPr spc="-25" dirty="0"/>
              <a:t> </a:t>
            </a:r>
            <a:r>
              <a:rPr dirty="0"/>
              <a:t>Club</a:t>
            </a:r>
            <a:r>
              <a:rPr spc="-25" dirty="0"/>
              <a:t> </a:t>
            </a:r>
            <a:r>
              <a:rPr dirty="0"/>
              <a:t>charges</a:t>
            </a:r>
            <a:r>
              <a:rPr spc="-25" dirty="0"/>
              <a:t> </a:t>
            </a:r>
            <a:r>
              <a:rPr dirty="0"/>
              <a:t>higher</a:t>
            </a:r>
            <a:r>
              <a:rPr spc="-30" dirty="0"/>
              <a:t> </a:t>
            </a:r>
            <a:r>
              <a:rPr dirty="0"/>
              <a:t>interest</a:t>
            </a:r>
            <a:r>
              <a:rPr spc="-25" dirty="0"/>
              <a:t> </a:t>
            </a:r>
            <a:r>
              <a:rPr dirty="0"/>
              <a:t>rates</a:t>
            </a:r>
            <a:r>
              <a:rPr spc="-2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grade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loan</a:t>
            </a:r>
            <a:r>
              <a:rPr spc="-25" dirty="0"/>
              <a:t> </a:t>
            </a:r>
            <a:r>
              <a:rPr dirty="0"/>
              <a:t>becomes</a:t>
            </a:r>
            <a:r>
              <a:rPr spc="-25" dirty="0"/>
              <a:t> </a:t>
            </a:r>
            <a:r>
              <a:rPr spc="-10" dirty="0"/>
              <a:t>worse.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However,</a:t>
            </a:r>
            <a:r>
              <a:rPr spc="-2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we</a:t>
            </a:r>
            <a:r>
              <a:rPr spc="-25" dirty="0"/>
              <a:t> </a:t>
            </a:r>
            <a:r>
              <a:rPr dirty="0"/>
              <a:t>will</a:t>
            </a:r>
            <a:r>
              <a:rPr spc="-15" dirty="0"/>
              <a:t> </a:t>
            </a:r>
            <a:r>
              <a:rPr dirty="0"/>
              <a:t>see</a:t>
            </a:r>
            <a:r>
              <a:rPr spc="-25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dirty="0"/>
              <a:t>next</a:t>
            </a:r>
            <a:r>
              <a:rPr spc="-25" dirty="0"/>
              <a:t> </a:t>
            </a:r>
            <a:r>
              <a:rPr dirty="0"/>
              <a:t>slide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driving</a:t>
            </a:r>
            <a:r>
              <a:rPr spc="-20" dirty="0"/>
              <a:t> </a:t>
            </a:r>
            <a:r>
              <a:rPr dirty="0"/>
              <a:t>variable</a:t>
            </a:r>
            <a:r>
              <a:rPr spc="-2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defaults</a:t>
            </a:r>
            <a:r>
              <a:rPr spc="-2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higher</a:t>
            </a:r>
            <a:r>
              <a:rPr spc="-25" dirty="0"/>
              <a:t> </a:t>
            </a:r>
            <a:r>
              <a:rPr dirty="0"/>
              <a:t>interest</a:t>
            </a:r>
            <a:r>
              <a:rPr spc="-25" dirty="0"/>
              <a:t> </a:t>
            </a:r>
            <a:r>
              <a:rPr spc="-10" dirty="0"/>
              <a:t>rate.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557666"/>
            <a:ext cx="4724399" cy="256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72" y="2419350"/>
            <a:ext cx="4312928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170" dirty="0"/>
              <a:t> </a:t>
            </a:r>
            <a:r>
              <a:rPr spc="-275" dirty="0"/>
              <a:t>-</a:t>
            </a:r>
            <a:r>
              <a:rPr spc="-165" dirty="0"/>
              <a:t> </a:t>
            </a:r>
            <a:r>
              <a:rPr dirty="0"/>
              <a:t>Defaults</a:t>
            </a:r>
            <a:r>
              <a:rPr spc="-160" dirty="0"/>
              <a:t> </a:t>
            </a:r>
            <a:r>
              <a:rPr dirty="0"/>
              <a:t>by</a:t>
            </a:r>
            <a:r>
              <a:rPr spc="-155" dirty="0"/>
              <a:t> </a:t>
            </a:r>
            <a:r>
              <a:rPr spc="-60" dirty="0"/>
              <a:t>Interest</a:t>
            </a:r>
            <a:r>
              <a:rPr spc="-165" dirty="0"/>
              <a:t> </a:t>
            </a:r>
            <a:r>
              <a:rPr spc="-20" dirty="0"/>
              <a:t>Rate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6875" y="1239011"/>
            <a:ext cx="4734560" cy="659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20"/>
              </a:spcBef>
            </a:pPr>
            <a:r>
              <a:rPr sz="1400" dirty="0">
                <a:latin typeface="Arial"/>
                <a:cs typeface="Arial"/>
              </a:rPr>
              <a:t>Percentage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increases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monotonically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higher </a:t>
            </a:r>
            <a:r>
              <a:rPr sz="1400" dirty="0">
                <a:latin typeface="Arial"/>
                <a:cs typeface="Arial"/>
              </a:rPr>
              <a:t>interest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rates.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19%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above,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33%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loans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Charged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Off.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83" y="895351"/>
            <a:ext cx="2862078" cy="1448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07926"/>
            <a:ext cx="8077200" cy="2742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185" dirty="0"/>
              <a:t> </a:t>
            </a:r>
            <a:r>
              <a:rPr spc="-275" dirty="0"/>
              <a:t>-</a:t>
            </a:r>
            <a:r>
              <a:rPr spc="-170" dirty="0"/>
              <a:t> </a:t>
            </a:r>
            <a:r>
              <a:rPr dirty="0"/>
              <a:t>Defaults</a:t>
            </a:r>
            <a:r>
              <a:rPr spc="-170" dirty="0"/>
              <a:t> </a:t>
            </a:r>
            <a:r>
              <a:rPr dirty="0"/>
              <a:t>by</a:t>
            </a:r>
            <a:r>
              <a:rPr spc="-170" dirty="0"/>
              <a:t> </a:t>
            </a:r>
            <a:r>
              <a:rPr spc="55" dirty="0"/>
              <a:t>Loan</a:t>
            </a:r>
            <a:r>
              <a:rPr spc="-175" dirty="0"/>
              <a:t> </a:t>
            </a:r>
            <a:r>
              <a:rPr spc="50" dirty="0"/>
              <a:t>Purpose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3525" y="1284732"/>
            <a:ext cx="542036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latin typeface="Arial"/>
                <a:cs typeface="Arial"/>
              </a:rPr>
              <a:t>More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quarter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taken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purpose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running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small </a:t>
            </a:r>
            <a:r>
              <a:rPr sz="1400" dirty="0">
                <a:latin typeface="Arial"/>
                <a:cs typeface="Arial"/>
              </a:rPr>
              <a:t>business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defaults.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" y="1779435"/>
            <a:ext cx="9043435" cy="3337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180" dirty="0"/>
              <a:t> </a:t>
            </a:r>
            <a:r>
              <a:rPr spc="-275" dirty="0"/>
              <a:t>-</a:t>
            </a:r>
            <a:r>
              <a:rPr spc="-170" dirty="0"/>
              <a:t> </a:t>
            </a:r>
            <a:r>
              <a:rPr dirty="0"/>
              <a:t>Defaults</a:t>
            </a:r>
            <a:r>
              <a:rPr spc="-170" dirty="0"/>
              <a:t> </a:t>
            </a:r>
            <a:r>
              <a:rPr dirty="0"/>
              <a:t>by</a:t>
            </a:r>
            <a:r>
              <a:rPr spc="-170" dirty="0"/>
              <a:t> </a:t>
            </a:r>
            <a:r>
              <a:rPr spc="-40" dirty="0"/>
              <a:t>Borrower’s</a:t>
            </a:r>
            <a:r>
              <a:rPr spc="-170" dirty="0"/>
              <a:t> </a:t>
            </a:r>
            <a:r>
              <a:rPr spc="-10" dirty="0"/>
              <a:t>Income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2599" y="1169923"/>
            <a:ext cx="6273800" cy="5651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sz="1200" dirty="0">
                <a:latin typeface="Arial"/>
                <a:cs typeface="Arial"/>
              </a:rPr>
              <a:t>Borrowers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having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annual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income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less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20000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default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their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loans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much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higher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rates. </a:t>
            </a:r>
            <a:r>
              <a:rPr sz="1200" dirty="0">
                <a:latin typeface="Arial"/>
                <a:cs typeface="Arial"/>
              </a:rPr>
              <a:t>Loan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default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decreases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higher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annual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income.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next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slide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–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ratio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amount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income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important.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" y="1735073"/>
            <a:ext cx="9016003" cy="3302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Analysis</a:t>
            </a:r>
            <a:r>
              <a:rPr spc="-165" dirty="0"/>
              <a:t> </a:t>
            </a:r>
            <a:r>
              <a:rPr spc="-275" dirty="0"/>
              <a:t>-</a:t>
            </a:r>
            <a:r>
              <a:rPr spc="-160" dirty="0"/>
              <a:t> </a:t>
            </a:r>
            <a:r>
              <a:rPr dirty="0"/>
              <a:t>Defaults</a:t>
            </a:r>
            <a:r>
              <a:rPr spc="-155" dirty="0"/>
              <a:t> </a:t>
            </a:r>
            <a:r>
              <a:rPr dirty="0"/>
              <a:t>by</a:t>
            </a:r>
            <a:r>
              <a:rPr spc="-150" dirty="0"/>
              <a:t> </a:t>
            </a:r>
            <a:r>
              <a:rPr spc="-80" dirty="0"/>
              <a:t>ratio</a:t>
            </a:r>
            <a:r>
              <a:rPr spc="-155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dirty="0"/>
              <a:t>amount</a:t>
            </a:r>
            <a:r>
              <a:rPr spc="-160" dirty="0"/>
              <a:t> </a:t>
            </a:r>
            <a:r>
              <a:rPr spc="-65" dirty="0"/>
              <a:t>to</a:t>
            </a:r>
            <a:r>
              <a:rPr spc="-155" dirty="0"/>
              <a:t> </a:t>
            </a:r>
            <a:r>
              <a:rPr spc="-10" dirty="0"/>
              <a:t>income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7600" y="1757172"/>
            <a:ext cx="2815590" cy="7785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16399"/>
              </a:lnSpc>
              <a:spcBef>
                <a:spcPts val="160"/>
              </a:spcBef>
            </a:pPr>
            <a:r>
              <a:rPr sz="1400" dirty="0">
                <a:latin typeface="Arial"/>
                <a:cs typeface="Arial"/>
              </a:rPr>
              <a:t>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amount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less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than </a:t>
            </a:r>
            <a:r>
              <a:rPr sz="1400" dirty="0">
                <a:latin typeface="Arial"/>
                <a:cs typeface="Arial"/>
              </a:rPr>
              <a:t>20%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annual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income,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are </a:t>
            </a:r>
            <a:r>
              <a:rPr sz="1400" spc="-20" dirty="0">
                <a:latin typeface="Arial"/>
                <a:cs typeface="Arial"/>
              </a:rPr>
              <a:t>low.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0300" y="3109400"/>
            <a:ext cx="2551430" cy="190500"/>
          </a:xfrm>
          <a:prstGeom prst="rect">
            <a:avLst/>
          </a:prstGeom>
          <a:solidFill>
            <a:srgbClr val="FCF8E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sz="1400" dirty="0">
                <a:latin typeface="Arial"/>
                <a:cs typeface="Arial"/>
              </a:rPr>
              <a:t>Loan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amounts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30%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annual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0300" y="3350700"/>
            <a:ext cx="2786380" cy="190500"/>
          </a:xfrm>
          <a:prstGeom prst="rect">
            <a:avLst/>
          </a:prstGeom>
          <a:solidFill>
            <a:srgbClr val="FCF8E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5"/>
              </a:lnSpc>
            </a:pPr>
            <a:r>
              <a:rPr sz="1400" dirty="0">
                <a:latin typeface="Arial"/>
                <a:cs typeface="Arial"/>
              </a:rPr>
              <a:t>income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0300" y="3592000"/>
            <a:ext cx="593725" cy="190500"/>
          </a:xfrm>
          <a:prstGeom prst="rect">
            <a:avLst/>
          </a:prstGeom>
          <a:solidFill>
            <a:srgbClr val="FCF8E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1400" spc="-10" dirty="0">
                <a:latin typeface="Arial"/>
                <a:cs typeface="Arial"/>
              </a:rPr>
              <a:t>default.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4250" y="4703064"/>
            <a:ext cx="3305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X-</a:t>
            </a:r>
            <a:r>
              <a:rPr sz="1100" dirty="0">
                <a:latin typeface="Arial"/>
                <a:cs typeface="Arial"/>
              </a:rPr>
              <a:t>axis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%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amount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versus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annual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income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4980"/>
            <a:ext cx="5257799" cy="3688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871</Words>
  <Application>Microsoft Office PowerPoint</Application>
  <PresentationFormat>On-screen Show (16:9)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Lending Club Case Study</vt:lpstr>
      <vt:lpstr>The problem</vt:lpstr>
      <vt:lpstr>Analysis Approach</vt:lpstr>
      <vt:lpstr>Analysis - Understanding Loans</vt:lpstr>
      <vt:lpstr>Analysis - Understanding Loans Continued</vt:lpstr>
      <vt:lpstr>Analysis - Defaults by Interest Rate</vt:lpstr>
      <vt:lpstr>Analysis - Defaults by Loan Purpose</vt:lpstr>
      <vt:lpstr>Analysis - Defaults by Borrower’s Income</vt:lpstr>
      <vt:lpstr>Analysis - Defaults by ratio of amount to income</vt:lpstr>
      <vt:lpstr>Analysis - Defaults by ratio Continued</vt:lpstr>
      <vt:lpstr>Analysis - Defaults by Revolving Line Util Rate</vt:lpstr>
      <vt:lpstr>Analysis - Defaults by Rev Util Continued</vt:lpstr>
      <vt:lpstr>Analysis - Defaults by prior bad record</vt:lpstr>
      <vt:lpstr>Analysis by prior bad record - Continued</vt:lpstr>
      <vt:lpstr>Analysis – Defaults by Debt to Income Ratio</vt:lpstr>
      <vt:lpstr>Appendix: Interesting tidbits</vt:lpstr>
      <vt:lpstr>Appendix: Interesting tidbits</vt:lpstr>
      <vt:lpstr>Appendix: Interesting tidbits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acer</dc:creator>
  <cp:lastModifiedBy>acer</cp:lastModifiedBy>
  <cp:revision>12</cp:revision>
  <dcterms:created xsi:type="dcterms:W3CDTF">2024-02-23T10:38:34Z</dcterms:created>
  <dcterms:modified xsi:type="dcterms:W3CDTF">2024-02-25T05:25:04Z</dcterms:modified>
</cp:coreProperties>
</file>