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83" r:id="rId6"/>
    <p:sldId id="278" r:id="rId7"/>
    <p:sldId id="279" r:id="rId8"/>
    <p:sldId id="286" r:id="rId9"/>
    <p:sldId id="280" r:id="rId10"/>
    <p:sldId id="284" r:id="rId11"/>
    <p:sldId id="264" r:id="rId12"/>
    <p:sldId id="267" r:id="rId13"/>
    <p:sldId id="268" r:id="rId14"/>
    <p:sldId id="270" r:id="rId15"/>
    <p:sldId id="259" r:id="rId16"/>
    <p:sldId id="261" r:id="rId17"/>
    <p:sldId id="262" r:id="rId18"/>
    <p:sldId id="263" r:id="rId19"/>
    <p:sldId id="272" r:id="rId20"/>
    <p:sldId id="265" r:id="rId21"/>
    <p:sldId id="271" r:id="rId22"/>
    <p:sldId id="273" r:id="rId23"/>
    <p:sldId id="281" r:id="rId24"/>
    <p:sldId id="282"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6" name="Holder 6"/>
          <p:cNvSpPr>
            <a:spLocks noGrp="1"/>
          </p:cNvSpPr>
          <p:nvPr>
            <p:ph type="sldNum" sz="quarter" idx="7"/>
          </p:nvPr>
        </p:nvSpPr>
        <p:spPr/>
        <p:txBody>
          <a:bodyPr lIns="0" tIns="0" rIns="0" bIns="0"/>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B8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6" name="Holder 6"/>
          <p:cNvSpPr>
            <a:spLocks noGrp="1"/>
          </p:cNvSpPr>
          <p:nvPr>
            <p:ph type="sldNum" sz="quarter" idx="7"/>
          </p:nvPr>
        </p:nvSpPr>
        <p:spPr/>
        <p:txBody>
          <a:bodyPr lIns="0" tIns="0" rIns="0" bIns="0"/>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B8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7" name="Holder 7"/>
          <p:cNvSpPr>
            <a:spLocks noGrp="1"/>
          </p:cNvSpPr>
          <p:nvPr>
            <p:ph type="sldNum" sz="quarter" idx="7"/>
          </p:nvPr>
        </p:nvSpPr>
        <p:spPr/>
        <p:txBody>
          <a:bodyPr lIns="0" tIns="0" rIns="0" bIns="0"/>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B8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5" name="Holder 5"/>
          <p:cNvSpPr>
            <a:spLocks noGrp="1"/>
          </p:cNvSpPr>
          <p:nvPr>
            <p:ph type="sldNum" sz="quarter" idx="7"/>
          </p:nvPr>
        </p:nvSpPr>
        <p:spPr/>
        <p:txBody>
          <a:bodyPr lIns="0" tIns="0" rIns="0" bIns="0"/>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4" name="Holder 4"/>
          <p:cNvSpPr>
            <a:spLocks noGrp="1"/>
          </p:cNvSpPr>
          <p:nvPr>
            <p:ph type="sldNum" sz="quarter" idx="7"/>
          </p:nvPr>
        </p:nvSpPr>
        <p:spPr/>
        <p:txBody>
          <a:bodyPr lIns="0" tIns="0" rIns="0" bIns="0"/>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010" y="3556"/>
            <a:ext cx="820419" cy="819785"/>
          </a:xfrm>
          <a:custGeom>
            <a:avLst/>
            <a:gdLst/>
            <a:ahLst/>
            <a:cxnLst/>
            <a:rect l="l" t="t" r="r" b="b"/>
            <a:pathLst>
              <a:path w="820419" h="819785">
                <a:moveTo>
                  <a:pt x="819949" y="0"/>
                </a:moveTo>
                <a:lnTo>
                  <a:pt x="506" y="0"/>
                </a:lnTo>
                <a:lnTo>
                  <a:pt x="0" y="819404"/>
                </a:lnTo>
                <a:lnTo>
                  <a:pt x="48653" y="818012"/>
                </a:lnTo>
                <a:lnTo>
                  <a:pt x="96069" y="813890"/>
                </a:lnTo>
                <a:lnTo>
                  <a:pt x="142676" y="807114"/>
                </a:lnTo>
                <a:lnTo>
                  <a:pt x="188396" y="797760"/>
                </a:lnTo>
                <a:lnTo>
                  <a:pt x="233153" y="785906"/>
                </a:lnTo>
                <a:lnTo>
                  <a:pt x="276870" y="771629"/>
                </a:lnTo>
                <a:lnTo>
                  <a:pt x="319469" y="755005"/>
                </a:lnTo>
                <a:lnTo>
                  <a:pt x="360876" y="736111"/>
                </a:lnTo>
                <a:lnTo>
                  <a:pt x="401011" y="715024"/>
                </a:lnTo>
                <a:lnTo>
                  <a:pt x="439799" y="691821"/>
                </a:lnTo>
                <a:lnTo>
                  <a:pt x="477163" y="666580"/>
                </a:lnTo>
                <a:lnTo>
                  <a:pt x="513025" y="639376"/>
                </a:lnTo>
                <a:lnTo>
                  <a:pt x="547310" y="610287"/>
                </a:lnTo>
                <a:lnTo>
                  <a:pt x="579939" y="579389"/>
                </a:lnTo>
                <a:lnTo>
                  <a:pt x="610837" y="546760"/>
                </a:lnTo>
                <a:lnTo>
                  <a:pt x="639926" y="512477"/>
                </a:lnTo>
                <a:lnTo>
                  <a:pt x="667130" y="476615"/>
                </a:lnTo>
                <a:lnTo>
                  <a:pt x="692371" y="439253"/>
                </a:lnTo>
                <a:lnTo>
                  <a:pt x="715574" y="400467"/>
                </a:lnTo>
                <a:lnTo>
                  <a:pt x="736660" y="360334"/>
                </a:lnTo>
                <a:lnTo>
                  <a:pt x="755553" y="318930"/>
                </a:lnTo>
                <a:lnTo>
                  <a:pt x="772177" y="276333"/>
                </a:lnTo>
                <a:lnTo>
                  <a:pt x="786453" y="232620"/>
                </a:lnTo>
                <a:lnTo>
                  <a:pt x="798307" y="187868"/>
                </a:lnTo>
                <a:lnTo>
                  <a:pt x="807660" y="142152"/>
                </a:lnTo>
                <a:lnTo>
                  <a:pt x="814436" y="95551"/>
                </a:lnTo>
                <a:lnTo>
                  <a:pt x="818558" y="48141"/>
                </a:lnTo>
                <a:lnTo>
                  <a:pt x="819949" y="0"/>
                </a:lnTo>
                <a:close/>
              </a:path>
            </a:pathLst>
          </a:custGeom>
          <a:solidFill>
            <a:srgbClr val="F6FFFF">
              <a:alpha val="32940"/>
            </a:srgbClr>
          </a:solidFill>
        </p:spPr>
        <p:txBody>
          <a:bodyPr wrap="square" lIns="0" tIns="0" rIns="0" bIns="0" rtlCol="0"/>
          <a:lstStyle/>
          <a:p>
            <a:endParaRPr/>
          </a:p>
        </p:txBody>
      </p:sp>
      <p:sp>
        <p:nvSpPr>
          <p:cNvPr id="18" name="bg object 18"/>
          <p:cNvSpPr/>
          <p:nvPr/>
        </p:nvSpPr>
        <p:spPr>
          <a:xfrm>
            <a:off x="3010" y="3556"/>
            <a:ext cx="820419" cy="819785"/>
          </a:xfrm>
          <a:custGeom>
            <a:avLst/>
            <a:gdLst/>
            <a:ahLst/>
            <a:cxnLst/>
            <a:rect l="l" t="t" r="r" b="b"/>
            <a:pathLst>
              <a:path w="820419" h="819785">
                <a:moveTo>
                  <a:pt x="819949" y="0"/>
                </a:moveTo>
                <a:lnTo>
                  <a:pt x="818558" y="48141"/>
                </a:lnTo>
                <a:lnTo>
                  <a:pt x="814436" y="95551"/>
                </a:lnTo>
                <a:lnTo>
                  <a:pt x="807660" y="142152"/>
                </a:lnTo>
                <a:lnTo>
                  <a:pt x="798307" y="187868"/>
                </a:lnTo>
                <a:lnTo>
                  <a:pt x="786453" y="232620"/>
                </a:lnTo>
                <a:lnTo>
                  <a:pt x="772177" y="276333"/>
                </a:lnTo>
                <a:lnTo>
                  <a:pt x="755553" y="318930"/>
                </a:lnTo>
                <a:lnTo>
                  <a:pt x="736660" y="360334"/>
                </a:lnTo>
                <a:lnTo>
                  <a:pt x="715574" y="400467"/>
                </a:lnTo>
                <a:lnTo>
                  <a:pt x="692371" y="439253"/>
                </a:lnTo>
                <a:lnTo>
                  <a:pt x="667130" y="476615"/>
                </a:lnTo>
                <a:lnTo>
                  <a:pt x="639926" y="512477"/>
                </a:lnTo>
                <a:lnTo>
                  <a:pt x="610837" y="546760"/>
                </a:lnTo>
                <a:lnTo>
                  <a:pt x="579939" y="579389"/>
                </a:lnTo>
                <a:lnTo>
                  <a:pt x="547310" y="610287"/>
                </a:lnTo>
                <a:lnTo>
                  <a:pt x="513025" y="639376"/>
                </a:lnTo>
                <a:lnTo>
                  <a:pt x="477163" y="666580"/>
                </a:lnTo>
                <a:lnTo>
                  <a:pt x="439799" y="691821"/>
                </a:lnTo>
                <a:lnTo>
                  <a:pt x="401011" y="715024"/>
                </a:lnTo>
                <a:lnTo>
                  <a:pt x="360876" y="736111"/>
                </a:lnTo>
                <a:lnTo>
                  <a:pt x="319469" y="755005"/>
                </a:lnTo>
                <a:lnTo>
                  <a:pt x="276870" y="771629"/>
                </a:lnTo>
                <a:lnTo>
                  <a:pt x="233153" y="785906"/>
                </a:lnTo>
                <a:lnTo>
                  <a:pt x="188396" y="797760"/>
                </a:lnTo>
                <a:lnTo>
                  <a:pt x="142676" y="807114"/>
                </a:lnTo>
                <a:lnTo>
                  <a:pt x="96069" y="813890"/>
                </a:lnTo>
                <a:lnTo>
                  <a:pt x="48653" y="818012"/>
                </a:lnTo>
                <a:lnTo>
                  <a:pt x="505" y="819404"/>
                </a:lnTo>
                <a:lnTo>
                  <a:pt x="336" y="819404"/>
                </a:lnTo>
                <a:lnTo>
                  <a:pt x="168" y="819404"/>
                </a:lnTo>
                <a:lnTo>
                  <a:pt x="0" y="819404"/>
                </a:lnTo>
                <a:lnTo>
                  <a:pt x="506" y="0"/>
                </a:lnTo>
                <a:lnTo>
                  <a:pt x="819949" y="0"/>
                </a:lnTo>
                <a:close/>
              </a:path>
            </a:pathLst>
          </a:custGeom>
          <a:ln w="3175">
            <a:solidFill>
              <a:srgbClr val="ADDBE1"/>
            </a:solidFill>
          </a:ln>
        </p:spPr>
        <p:txBody>
          <a:bodyPr wrap="square" lIns="0" tIns="0" rIns="0" bIns="0" rtlCol="0"/>
          <a:lstStyle/>
          <a:p>
            <a:endParaRPr/>
          </a:p>
        </p:txBody>
      </p:sp>
      <p:sp>
        <p:nvSpPr>
          <p:cNvPr id="19" name="bg object 19"/>
          <p:cNvSpPr/>
          <p:nvPr/>
        </p:nvSpPr>
        <p:spPr>
          <a:xfrm>
            <a:off x="128015" y="6095"/>
            <a:ext cx="1784604" cy="1783079"/>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168821" y="21081"/>
            <a:ext cx="1702435" cy="1702435"/>
          </a:xfrm>
          <a:custGeom>
            <a:avLst/>
            <a:gdLst/>
            <a:ahLst/>
            <a:cxnLst/>
            <a:rect l="l" t="t" r="r" b="b"/>
            <a:pathLst>
              <a:path w="1702435" h="1702435">
                <a:moveTo>
                  <a:pt x="0" y="851154"/>
                </a:moveTo>
                <a:lnTo>
                  <a:pt x="1347" y="802859"/>
                </a:lnTo>
                <a:lnTo>
                  <a:pt x="5341" y="755271"/>
                </a:lnTo>
                <a:lnTo>
                  <a:pt x="11909" y="708461"/>
                </a:lnTo>
                <a:lnTo>
                  <a:pt x="20981" y="662500"/>
                </a:lnTo>
                <a:lnTo>
                  <a:pt x="32484" y="617462"/>
                </a:lnTo>
                <a:lnTo>
                  <a:pt x="46346" y="573417"/>
                </a:lnTo>
                <a:lnTo>
                  <a:pt x="62495" y="530438"/>
                </a:lnTo>
                <a:lnTo>
                  <a:pt x="80860" y="488596"/>
                </a:lnTo>
                <a:lnTo>
                  <a:pt x="101369" y="447964"/>
                </a:lnTo>
                <a:lnTo>
                  <a:pt x="123949" y="408613"/>
                </a:lnTo>
                <a:lnTo>
                  <a:pt x="148530" y="370615"/>
                </a:lnTo>
                <a:lnTo>
                  <a:pt x="175039" y="334042"/>
                </a:lnTo>
                <a:lnTo>
                  <a:pt x="203404" y="298966"/>
                </a:lnTo>
                <a:lnTo>
                  <a:pt x="233553" y="265459"/>
                </a:lnTo>
                <a:lnTo>
                  <a:pt x="265416" y="233593"/>
                </a:lnTo>
                <a:lnTo>
                  <a:pt x="298919" y="203439"/>
                </a:lnTo>
                <a:lnTo>
                  <a:pt x="333991" y="175070"/>
                </a:lnTo>
                <a:lnTo>
                  <a:pt x="370561" y="148557"/>
                </a:lnTo>
                <a:lnTo>
                  <a:pt x="408556" y="123973"/>
                </a:lnTo>
                <a:lnTo>
                  <a:pt x="447904" y="101388"/>
                </a:lnTo>
                <a:lnTo>
                  <a:pt x="488534" y="80876"/>
                </a:lnTo>
                <a:lnTo>
                  <a:pt x="530373" y="62508"/>
                </a:lnTo>
                <a:lnTo>
                  <a:pt x="573351" y="46355"/>
                </a:lnTo>
                <a:lnTo>
                  <a:pt x="617394" y="32490"/>
                </a:lnTo>
                <a:lnTo>
                  <a:pt x="662432" y="20985"/>
                </a:lnTo>
                <a:lnTo>
                  <a:pt x="708393" y="11912"/>
                </a:lnTo>
                <a:lnTo>
                  <a:pt x="755204" y="5342"/>
                </a:lnTo>
                <a:lnTo>
                  <a:pt x="802793" y="1347"/>
                </a:lnTo>
                <a:lnTo>
                  <a:pt x="851090" y="0"/>
                </a:lnTo>
                <a:lnTo>
                  <a:pt x="899386" y="1347"/>
                </a:lnTo>
                <a:lnTo>
                  <a:pt x="946976" y="5342"/>
                </a:lnTo>
                <a:lnTo>
                  <a:pt x="993786" y="11912"/>
                </a:lnTo>
                <a:lnTo>
                  <a:pt x="1039746" y="20985"/>
                </a:lnTo>
                <a:lnTo>
                  <a:pt x="1084783" y="32490"/>
                </a:lnTo>
                <a:lnTo>
                  <a:pt x="1128825" y="46355"/>
                </a:lnTo>
                <a:lnTo>
                  <a:pt x="1171801" y="62508"/>
                </a:lnTo>
                <a:lnTo>
                  <a:pt x="1213639" y="80876"/>
                </a:lnTo>
                <a:lnTo>
                  <a:pt x="1254268" y="101388"/>
                </a:lnTo>
                <a:lnTo>
                  <a:pt x="1293614" y="123973"/>
                </a:lnTo>
                <a:lnTo>
                  <a:pt x="1331607" y="148557"/>
                </a:lnTo>
                <a:lnTo>
                  <a:pt x="1368174" y="175070"/>
                </a:lnTo>
                <a:lnTo>
                  <a:pt x="1403245" y="203439"/>
                </a:lnTo>
                <a:lnTo>
                  <a:pt x="1436746" y="233593"/>
                </a:lnTo>
                <a:lnTo>
                  <a:pt x="1468606" y="265459"/>
                </a:lnTo>
                <a:lnTo>
                  <a:pt x="1498754" y="298966"/>
                </a:lnTo>
                <a:lnTo>
                  <a:pt x="1527117" y="334042"/>
                </a:lnTo>
                <a:lnTo>
                  <a:pt x="1553624" y="370615"/>
                </a:lnTo>
                <a:lnTo>
                  <a:pt x="1578203" y="408613"/>
                </a:lnTo>
                <a:lnTo>
                  <a:pt x="1600782" y="447964"/>
                </a:lnTo>
                <a:lnTo>
                  <a:pt x="1621289" y="488596"/>
                </a:lnTo>
                <a:lnTo>
                  <a:pt x="1639653" y="530438"/>
                </a:lnTo>
                <a:lnTo>
                  <a:pt x="1655801" y="573417"/>
                </a:lnTo>
                <a:lnTo>
                  <a:pt x="1669661" y="617462"/>
                </a:lnTo>
                <a:lnTo>
                  <a:pt x="1681163" y="662500"/>
                </a:lnTo>
                <a:lnTo>
                  <a:pt x="1690234" y="708461"/>
                </a:lnTo>
                <a:lnTo>
                  <a:pt x="1696802" y="755271"/>
                </a:lnTo>
                <a:lnTo>
                  <a:pt x="1700795" y="802859"/>
                </a:lnTo>
                <a:lnTo>
                  <a:pt x="1702142" y="851154"/>
                </a:lnTo>
                <a:lnTo>
                  <a:pt x="1700795" y="899447"/>
                </a:lnTo>
                <a:lnTo>
                  <a:pt x="1696802" y="947034"/>
                </a:lnTo>
                <a:lnTo>
                  <a:pt x="1690234" y="993843"/>
                </a:lnTo>
                <a:lnTo>
                  <a:pt x="1681163" y="1039800"/>
                </a:lnTo>
                <a:lnTo>
                  <a:pt x="1669661" y="1084835"/>
                </a:lnTo>
                <a:lnTo>
                  <a:pt x="1655801" y="1128876"/>
                </a:lnTo>
                <a:lnTo>
                  <a:pt x="1639653" y="1171850"/>
                </a:lnTo>
                <a:lnTo>
                  <a:pt x="1621289" y="1213687"/>
                </a:lnTo>
                <a:lnTo>
                  <a:pt x="1600782" y="1254314"/>
                </a:lnTo>
                <a:lnTo>
                  <a:pt x="1578203" y="1293659"/>
                </a:lnTo>
                <a:lnTo>
                  <a:pt x="1553624" y="1331651"/>
                </a:lnTo>
                <a:lnTo>
                  <a:pt x="1527117" y="1368218"/>
                </a:lnTo>
                <a:lnTo>
                  <a:pt x="1498754" y="1403287"/>
                </a:lnTo>
                <a:lnTo>
                  <a:pt x="1468606" y="1436788"/>
                </a:lnTo>
                <a:lnTo>
                  <a:pt x="1436746" y="1468647"/>
                </a:lnTo>
                <a:lnTo>
                  <a:pt x="1403245" y="1498795"/>
                </a:lnTo>
                <a:lnTo>
                  <a:pt x="1368174" y="1527157"/>
                </a:lnTo>
                <a:lnTo>
                  <a:pt x="1331607" y="1553664"/>
                </a:lnTo>
                <a:lnTo>
                  <a:pt x="1293614" y="1578242"/>
                </a:lnTo>
                <a:lnTo>
                  <a:pt x="1254268" y="1600821"/>
                </a:lnTo>
                <a:lnTo>
                  <a:pt x="1213639" y="1621328"/>
                </a:lnTo>
                <a:lnTo>
                  <a:pt x="1171801" y="1639691"/>
                </a:lnTo>
                <a:lnTo>
                  <a:pt x="1128825" y="1655839"/>
                </a:lnTo>
                <a:lnTo>
                  <a:pt x="1084783" y="1669700"/>
                </a:lnTo>
                <a:lnTo>
                  <a:pt x="1039746" y="1681201"/>
                </a:lnTo>
                <a:lnTo>
                  <a:pt x="993786" y="1690272"/>
                </a:lnTo>
                <a:lnTo>
                  <a:pt x="946976" y="1696840"/>
                </a:lnTo>
                <a:lnTo>
                  <a:pt x="899386" y="1700833"/>
                </a:lnTo>
                <a:lnTo>
                  <a:pt x="851090" y="1702181"/>
                </a:lnTo>
                <a:lnTo>
                  <a:pt x="802793" y="1700833"/>
                </a:lnTo>
                <a:lnTo>
                  <a:pt x="755204" y="1696840"/>
                </a:lnTo>
                <a:lnTo>
                  <a:pt x="708393" y="1690272"/>
                </a:lnTo>
                <a:lnTo>
                  <a:pt x="662432" y="1681201"/>
                </a:lnTo>
                <a:lnTo>
                  <a:pt x="617394" y="1669700"/>
                </a:lnTo>
                <a:lnTo>
                  <a:pt x="573351" y="1655839"/>
                </a:lnTo>
                <a:lnTo>
                  <a:pt x="530373" y="1639691"/>
                </a:lnTo>
                <a:lnTo>
                  <a:pt x="488534" y="1621328"/>
                </a:lnTo>
                <a:lnTo>
                  <a:pt x="447904" y="1600821"/>
                </a:lnTo>
                <a:lnTo>
                  <a:pt x="408556" y="1578242"/>
                </a:lnTo>
                <a:lnTo>
                  <a:pt x="370561" y="1553664"/>
                </a:lnTo>
                <a:lnTo>
                  <a:pt x="333991" y="1527157"/>
                </a:lnTo>
                <a:lnTo>
                  <a:pt x="298919" y="1498795"/>
                </a:lnTo>
                <a:lnTo>
                  <a:pt x="265416" y="1468647"/>
                </a:lnTo>
                <a:lnTo>
                  <a:pt x="233553" y="1436788"/>
                </a:lnTo>
                <a:lnTo>
                  <a:pt x="203404" y="1403287"/>
                </a:lnTo>
                <a:lnTo>
                  <a:pt x="175039" y="1368218"/>
                </a:lnTo>
                <a:lnTo>
                  <a:pt x="148530" y="1331651"/>
                </a:lnTo>
                <a:lnTo>
                  <a:pt x="123949" y="1293659"/>
                </a:lnTo>
                <a:lnTo>
                  <a:pt x="101369" y="1254314"/>
                </a:lnTo>
                <a:lnTo>
                  <a:pt x="80860" y="1213687"/>
                </a:lnTo>
                <a:lnTo>
                  <a:pt x="62495" y="1171850"/>
                </a:lnTo>
                <a:lnTo>
                  <a:pt x="46346" y="1128876"/>
                </a:lnTo>
                <a:lnTo>
                  <a:pt x="32484" y="1084835"/>
                </a:lnTo>
                <a:lnTo>
                  <a:pt x="20981" y="1039800"/>
                </a:lnTo>
                <a:lnTo>
                  <a:pt x="11909" y="993843"/>
                </a:lnTo>
                <a:lnTo>
                  <a:pt x="5341" y="947034"/>
                </a:lnTo>
                <a:lnTo>
                  <a:pt x="1347" y="899447"/>
                </a:lnTo>
                <a:lnTo>
                  <a:pt x="0" y="851154"/>
                </a:lnTo>
                <a:close/>
              </a:path>
            </a:pathLst>
          </a:custGeom>
          <a:ln w="27305">
            <a:solidFill>
              <a:srgbClr val="E0FFFF"/>
            </a:solidFill>
          </a:ln>
        </p:spPr>
        <p:txBody>
          <a:bodyPr wrap="square" lIns="0" tIns="0" rIns="0" bIns="0" rtlCol="0"/>
          <a:lstStyle/>
          <a:p>
            <a:endParaRPr/>
          </a:p>
        </p:txBody>
      </p:sp>
      <p:sp>
        <p:nvSpPr>
          <p:cNvPr id="21" name="bg object 21"/>
          <p:cNvSpPr/>
          <p:nvPr/>
        </p:nvSpPr>
        <p:spPr>
          <a:xfrm>
            <a:off x="172212" y="1045464"/>
            <a:ext cx="1155192" cy="1150619"/>
          </a:xfrm>
          <a:prstGeom prst="rect">
            <a:avLst/>
          </a:prstGeom>
          <a:blipFill>
            <a:blip r:embed="rId9" cstate="print"/>
            <a:stretch>
              <a:fillRect/>
            </a:stretch>
          </a:blipFill>
        </p:spPr>
        <p:txBody>
          <a:bodyPr wrap="square" lIns="0" tIns="0" rIns="0" bIns="0" rtlCol="0"/>
          <a:lstStyle/>
          <a:p>
            <a:endParaRPr/>
          </a:p>
        </p:txBody>
      </p:sp>
      <p:sp>
        <p:nvSpPr>
          <p:cNvPr id="22" name="bg object 22"/>
          <p:cNvSpPr/>
          <p:nvPr/>
        </p:nvSpPr>
        <p:spPr>
          <a:xfrm>
            <a:off x="187319" y="1050633"/>
            <a:ext cx="1116813" cy="1111476"/>
          </a:xfrm>
          <a:prstGeom prst="rect">
            <a:avLst/>
          </a:prstGeom>
          <a:blipFill>
            <a:blip r:embed="rId10" cstate="print"/>
            <a:stretch>
              <a:fillRect/>
            </a:stretch>
          </a:blipFill>
        </p:spPr>
        <p:txBody>
          <a:bodyPr wrap="square" lIns="0" tIns="0" rIns="0" bIns="0" rtlCol="0"/>
          <a:lstStyle/>
          <a:p>
            <a:endParaRPr/>
          </a:p>
        </p:txBody>
      </p:sp>
      <p:sp>
        <p:nvSpPr>
          <p:cNvPr id="23" name="bg object 23"/>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path>
            </a:pathLst>
          </a:custGeom>
          <a:ln w="7349">
            <a:solidFill>
              <a:srgbClr val="9FCED4"/>
            </a:solidFill>
          </a:ln>
        </p:spPr>
        <p:txBody>
          <a:bodyPr wrap="square" lIns="0" tIns="0" rIns="0" bIns="0" rtlCol="0"/>
          <a:lstStyle/>
          <a:p>
            <a:endParaRPr/>
          </a:p>
        </p:txBody>
      </p:sp>
      <p:sp>
        <p:nvSpPr>
          <p:cNvPr id="24" name="bg object 24"/>
          <p:cNvSpPr/>
          <p:nvPr/>
        </p:nvSpPr>
        <p:spPr>
          <a:xfrm>
            <a:off x="1012875" y="0"/>
            <a:ext cx="8131175" cy="6858000"/>
          </a:xfrm>
          <a:custGeom>
            <a:avLst/>
            <a:gdLst/>
            <a:ahLst/>
            <a:cxnLst/>
            <a:rect l="l" t="t" r="r" b="b"/>
            <a:pathLst>
              <a:path w="8131175" h="6858000">
                <a:moveTo>
                  <a:pt x="8131175" y="0"/>
                </a:moveTo>
                <a:lnTo>
                  <a:pt x="0" y="0"/>
                </a:lnTo>
                <a:lnTo>
                  <a:pt x="0" y="6858000"/>
                </a:lnTo>
                <a:lnTo>
                  <a:pt x="8131175" y="6858000"/>
                </a:lnTo>
                <a:lnTo>
                  <a:pt x="8131175" y="0"/>
                </a:lnTo>
                <a:close/>
              </a:path>
            </a:pathLst>
          </a:custGeom>
          <a:solidFill>
            <a:srgbClr val="FFFFFF"/>
          </a:solidFill>
        </p:spPr>
        <p:txBody>
          <a:bodyPr wrap="square" lIns="0" tIns="0" rIns="0" bIns="0" rtlCol="0"/>
          <a:lstStyle/>
          <a:p>
            <a:endParaRPr/>
          </a:p>
        </p:txBody>
      </p:sp>
      <p:sp>
        <p:nvSpPr>
          <p:cNvPr id="25" name="bg object 25"/>
          <p:cNvSpPr/>
          <p:nvPr/>
        </p:nvSpPr>
        <p:spPr>
          <a:xfrm>
            <a:off x="935736" y="0"/>
            <a:ext cx="155447" cy="6857999"/>
          </a:xfrm>
          <a:prstGeom prst="rect">
            <a:avLst/>
          </a:prstGeom>
          <a:blipFill>
            <a:blip r:embed="rId11" cstate="print"/>
            <a:stretch>
              <a:fillRect/>
            </a:stretch>
          </a:blipFill>
        </p:spPr>
        <p:txBody>
          <a:bodyPr wrap="square" lIns="0" tIns="0" rIns="0" bIns="0" rtlCol="0"/>
          <a:lstStyle/>
          <a:p>
            <a:endParaRPr/>
          </a:p>
        </p:txBody>
      </p:sp>
      <p:sp>
        <p:nvSpPr>
          <p:cNvPr id="26" name="bg object 26"/>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81381" y="1502486"/>
            <a:ext cx="8381237" cy="1367789"/>
          </a:xfrm>
          <a:prstGeom prst="rect">
            <a:avLst/>
          </a:prstGeom>
        </p:spPr>
        <p:txBody>
          <a:bodyPr wrap="square" lIns="0" tIns="0" rIns="0" bIns="0">
            <a:spAutoFit/>
          </a:bodyPr>
          <a:lstStyle>
            <a:lvl1pPr>
              <a:defRPr sz="4400" b="0" i="0">
                <a:solidFill>
                  <a:srgbClr val="006B8D"/>
                </a:solidFill>
                <a:latin typeface="Arial"/>
                <a:cs typeface="Arial"/>
              </a:defRPr>
            </a:lvl1pPr>
          </a:lstStyle>
          <a:p>
            <a:endParaRPr/>
          </a:p>
        </p:txBody>
      </p:sp>
      <p:sp>
        <p:nvSpPr>
          <p:cNvPr id="3" name="Holder 3"/>
          <p:cNvSpPr>
            <a:spLocks noGrp="1"/>
          </p:cNvSpPr>
          <p:nvPr>
            <p:ph type="body" idx="1"/>
          </p:nvPr>
        </p:nvSpPr>
        <p:spPr>
          <a:xfrm>
            <a:off x="375920" y="1098549"/>
            <a:ext cx="8392159" cy="1858645"/>
          </a:xfrm>
          <a:prstGeom prst="rect">
            <a:avLst/>
          </a:prstGeom>
        </p:spPr>
        <p:txBody>
          <a:bodyPr wrap="square" lIns="0" tIns="0" rIns="0" bIns="0">
            <a:spAutoFit/>
          </a:bodyPr>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7/15/2022</a:t>
            </a:fld>
            <a:endParaRPr lang="en-US"/>
          </a:p>
        </p:txBody>
      </p:sp>
      <p:sp>
        <p:nvSpPr>
          <p:cNvPr id="6" name="Holder 6"/>
          <p:cNvSpPr>
            <a:spLocks noGrp="1"/>
          </p:cNvSpPr>
          <p:nvPr>
            <p:ph type="sldNum" sz="quarter" idx="7"/>
          </p:nvPr>
        </p:nvSpPr>
        <p:spPr>
          <a:xfrm>
            <a:off x="8763634" y="6554832"/>
            <a:ext cx="160654" cy="191770"/>
          </a:xfrm>
          <a:prstGeom prst="rect">
            <a:avLst/>
          </a:prstGeom>
        </p:spPr>
        <p:txBody>
          <a:bodyPr wrap="square" lIns="0" tIns="0" rIns="0" bIns="0">
            <a:spAutoFit/>
          </a:bodyPr>
          <a:lstStyle>
            <a:lvl1pPr>
              <a:defRPr sz="1200" b="0" i="0">
                <a:solidFill>
                  <a:srgbClr val="94BBC2"/>
                </a:solidFill>
                <a:latin typeface="Arial"/>
                <a:cs typeface="Arial"/>
              </a:defRPr>
            </a:lvl1pPr>
          </a:lstStyle>
          <a:p>
            <a:pPr marL="38100">
              <a:lnSpc>
                <a:spcPts val="1365"/>
              </a:lnSpc>
            </a:pPr>
            <a:fld id="{81D60167-4931-47E6-BA6A-407CBD079E47}" type="slidenum">
              <a:rPr spc="-10" dirty="0"/>
              <a:pPr marL="38100">
                <a:lnSpc>
                  <a:spcPts val="1365"/>
                </a:lnSpc>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ss-lang.com/docs/yardoc/Sass/Script/Functions.html"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435" y="1338707"/>
            <a:ext cx="307340" cy="286385"/>
            <a:chOff x="920435" y="1338707"/>
            <a:chExt cx="307340" cy="286385"/>
          </a:xfrm>
        </p:grpSpPr>
        <p:sp>
          <p:nvSpPr>
            <p:cNvPr id="3" name="object 3"/>
            <p:cNvSpPr/>
            <p:nvPr/>
          </p:nvSpPr>
          <p:spPr>
            <a:xfrm>
              <a:off x="921435" y="1413764"/>
              <a:ext cx="210312" cy="210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0435" y="1338707"/>
              <a:ext cx="307095" cy="286368"/>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0" y="341592"/>
            <a:ext cx="8381237" cy="505908"/>
          </a:xfrm>
          <a:prstGeom prst="rect">
            <a:avLst/>
          </a:prstGeom>
        </p:spPr>
        <p:txBody>
          <a:bodyPr vert="horz" wrap="square" lIns="0" tIns="13335" rIns="0" bIns="0" rtlCol="0">
            <a:spAutoFit/>
          </a:bodyPr>
          <a:lstStyle/>
          <a:p>
            <a:pPr marL="2089785" marR="8890" algn="l">
              <a:lnSpc>
                <a:spcPct val="100000"/>
              </a:lnSpc>
              <a:spcBef>
                <a:spcPts val="105"/>
              </a:spcBef>
            </a:pPr>
            <a:r>
              <a:rPr lang="en-US" sz="3200" dirty="0"/>
              <a:t>Sass </a:t>
            </a:r>
            <a:r>
              <a:rPr lang="en-US" sz="3200" dirty="0" smtClean="0"/>
              <a:t>concepts </a:t>
            </a:r>
            <a:r>
              <a:rPr lang="en-US" sz="3200" dirty="0"/>
              <a:t>with </a:t>
            </a:r>
            <a:r>
              <a:rPr lang="en-US" sz="3200" dirty="0" smtClean="0"/>
              <a:t>files </a:t>
            </a:r>
            <a:r>
              <a:rPr lang="en-US" sz="3200" dirty="0"/>
              <a:t>structure</a:t>
            </a:r>
            <a:endParaRPr sz="3200" spc="-140" dirty="0"/>
          </a:p>
        </p:txBody>
      </p:sp>
      <p:sp>
        <p:nvSpPr>
          <p:cNvPr id="9" name="object 9"/>
          <p:cNvSpPr txBox="1"/>
          <p:nvPr/>
        </p:nvSpPr>
        <p:spPr>
          <a:xfrm>
            <a:off x="6096000" y="6199017"/>
            <a:ext cx="3779393" cy="547585"/>
          </a:xfrm>
          <a:prstGeom prst="rect">
            <a:avLst/>
          </a:prstGeom>
        </p:spPr>
        <p:txBody>
          <a:bodyPr vert="horz" wrap="square" lIns="0" tIns="29209" rIns="0" bIns="0" rtlCol="0">
            <a:spAutoFit/>
          </a:bodyPr>
          <a:lstStyle/>
          <a:p>
            <a:pPr marL="12700">
              <a:lnSpc>
                <a:spcPct val="100000"/>
              </a:lnSpc>
              <a:spcBef>
                <a:spcPts val="229"/>
              </a:spcBef>
            </a:pPr>
            <a:r>
              <a:rPr lang="en-US" sz="1600" i="1" spc="-145" dirty="0" smtClean="0">
                <a:solidFill>
                  <a:srgbClr val="003D55"/>
                </a:solidFill>
                <a:latin typeface="Arial"/>
                <a:cs typeface="Arial"/>
              </a:rPr>
              <a:t>Presented By: </a:t>
            </a:r>
            <a:r>
              <a:rPr lang="en-US" sz="1600" i="1" spc="-145" dirty="0" smtClean="0">
                <a:solidFill>
                  <a:srgbClr val="003D55"/>
                </a:solidFill>
                <a:latin typeface="Arial" panose="020B0604020202020204" pitchFamily="34" charset="0"/>
                <a:cs typeface="Arial" panose="020B0604020202020204" pitchFamily="34" charset="0"/>
              </a:rPr>
              <a:t>Udit </a:t>
            </a:r>
            <a:r>
              <a:rPr lang="en-US" sz="1600" i="1" spc="-145" dirty="0" smtClean="0">
                <a:solidFill>
                  <a:srgbClr val="003D55"/>
                </a:solidFill>
                <a:latin typeface="Arial" panose="020B0604020202020204" pitchFamily="34" charset="0"/>
                <a:cs typeface="Arial" panose="020B0604020202020204" pitchFamily="34" charset="0"/>
              </a:rPr>
              <a:t>Chandra </a:t>
            </a:r>
            <a:r>
              <a:rPr lang="en-US" sz="1600" i="1" spc="-145" dirty="0" err="1" smtClean="0">
                <a:solidFill>
                  <a:srgbClr val="003D55"/>
                </a:solidFill>
                <a:latin typeface="Arial" panose="020B0604020202020204" pitchFamily="34" charset="0"/>
                <a:cs typeface="Arial" panose="020B0604020202020204" pitchFamily="34" charset="0"/>
              </a:rPr>
              <a:t>Sahu</a:t>
            </a:r>
            <a:endParaRPr lang="en-US" sz="1600" i="1" spc="-145" dirty="0" smtClean="0">
              <a:solidFill>
                <a:srgbClr val="003D55"/>
              </a:solidFill>
              <a:latin typeface="Arial" panose="020B0604020202020204" pitchFamily="34" charset="0"/>
              <a:cs typeface="Arial" panose="020B0604020202020204" pitchFamily="34" charset="0"/>
            </a:endParaRPr>
          </a:p>
          <a:p>
            <a:pPr marL="12700">
              <a:lnSpc>
                <a:spcPct val="100000"/>
              </a:lnSpc>
              <a:spcBef>
                <a:spcPts val="229"/>
              </a:spcBef>
            </a:pPr>
            <a:endParaRPr sz="1600" i="1" dirty="0">
              <a:latin typeface="Arial"/>
              <a:cs typeface="Arial"/>
            </a:endParaRPr>
          </a:p>
        </p:txBody>
      </p:sp>
      <p:pic>
        <p:nvPicPr>
          <p:cNvPr id="5" name="Picture 4"/>
          <p:cNvPicPr>
            <a:picLocks noChangeAspect="1"/>
          </p:cNvPicPr>
          <p:nvPr/>
        </p:nvPicPr>
        <p:blipFill>
          <a:blip r:embed="rId4"/>
          <a:stretch>
            <a:fillRect/>
          </a:stretch>
        </p:blipFill>
        <p:spPr>
          <a:xfrm>
            <a:off x="3657600" y="1221297"/>
            <a:ext cx="1905000" cy="2055303"/>
          </a:xfrm>
          <a:prstGeom prst="rect">
            <a:avLst/>
          </a:prstGeom>
        </p:spPr>
      </p:pic>
      <p:sp>
        <p:nvSpPr>
          <p:cNvPr id="6" name="Rectangle 5"/>
          <p:cNvSpPr/>
          <p:nvPr/>
        </p:nvSpPr>
        <p:spPr>
          <a:xfrm>
            <a:off x="1415893" y="3664252"/>
            <a:ext cx="7536104" cy="2062103"/>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First things first, it’s Sass not SASS. Sass doesn’t stand for anything, except maybe making your CSS more Sassy…? Sass makes CSS more Sassy because it’s a preprocessor. Preprocessors make writing code easier</a:t>
            </a:r>
            <a:r>
              <a:rPr lang="en-US" sz="1600" b="1" dirty="0" smtClean="0">
                <a:latin typeface="Arial" panose="020B0604020202020204" pitchFamily="34" charset="0"/>
                <a:cs typeface="Arial" panose="020B0604020202020204" pitchFamily="34" charset="0"/>
              </a:rPr>
              <a:t>.</a:t>
            </a:r>
          </a:p>
          <a:p>
            <a:endParaRPr lang="en-US" sz="1600" b="1"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If </a:t>
            </a:r>
            <a:r>
              <a:rPr lang="en-US" sz="1600" b="1" dirty="0">
                <a:latin typeface="Arial" panose="020B0604020202020204" pitchFamily="34" charset="0"/>
                <a:cs typeface="Arial" panose="020B0604020202020204" pitchFamily="34" charset="0"/>
              </a:rPr>
              <a:t>it helps, you can think of Sass making CSS more like a real programming language. If that doesn’t help, just think of it as a way to write CSS that’s more cleverer.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5410200" cy="984885"/>
          </a:xfrm>
        </p:spPr>
        <p:txBody>
          <a:bodyPr/>
          <a:lstStyle/>
          <a:p>
            <a:pPr lvl="0" algn="l" rtl="0"/>
            <a:r>
              <a:rPr lang="en-US" sz="3200" dirty="0" smtClean="0">
                <a:solidFill>
                  <a:srgbClr val="0070C0"/>
                </a:solidFill>
                <a:latin typeface="Arial" panose="020B0604020202020204" pitchFamily="34" charset="0"/>
                <a:ea typeface="Calibri"/>
                <a:cs typeface="Arial" panose="020B0604020202020204" pitchFamily="34" charset="0"/>
                <a:sym typeface="Calibri"/>
              </a:rPr>
              <a:t>Reasons we love </a:t>
            </a:r>
            <a:r>
              <a:rPr lang="en-US" sz="3200" dirty="0">
                <a:solidFill>
                  <a:srgbClr val="0070C0"/>
                </a:solidFill>
                <a:latin typeface="Arial" panose="020B0604020202020204" pitchFamily="34" charset="0"/>
                <a:ea typeface="Calibri"/>
                <a:cs typeface="Arial" panose="020B0604020202020204" pitchFamily="34" charset="0"/>
                <a:sym typeface="Calibri"/>
              </a:rPr>
              <a:t/>
            </a:r>
            <a:br>
              <a:rPr lang="en-US" sz="3200" dirty="0">
                <a:solidFill>
                  <a:srgbClr val="0070C0"/>
                </a:solidFill>
                <a:latin typeface="Arial" panose="020B0604020202020204" pitchFamily="34" charset="0"/>
                <a:ea typeface="Calibri"/>
                <a:cs typeface="Arial" panose="020B0604020202020204" pitchFamily="34" charset="0"/>
                <a:sym typeface="Calibri"/>
              </a:rPr>
            </a:br>
            <a:endParaRPr lang="en-US" sz="3200" dirty="0">
              <a:solidFill>
                <a:srgbClr val="0070C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419990" y="228600"/>
            <a:ext cx="2123810" cy="990476"/>
          </a:xfrm>
          <a:prstGeom prst="rect">
            <a:avLst/>
          </a:prstGeom>
        </p:spPr>
      </p:pic>
      <p:sp>
        <p:nvSpPr>
          <p:cNvPr id="6" name="Rectangle 5"/>
          <p:cNvSpPr/>
          <p:nvPr/>
        </p:nvSpPr>
        <p:spPr>
          <a:xfrm>
            <a:off x="2286000" y="2133600"/>
            <a:ext cx="4572000" cy="2585323"/>
          </a:xfrm>
          <a:prstGeom prst="rect">
            <a:avLst/>
          </a:prstGeom>
        </p:spPr>
        <p:txBody>
          <a:bodyPr>
            <a:spAutoFit/>
          </a:bodyPr>
          <a:lstStyle/>
          <a:p>
            <a:pPr marL="285750" indent="-285750">
              <a:buClr>
                <a:schemeClr val="accent5"/>
              </a:buClr>
              <a:buFont typeface="Wingdings" panose="05000000000000000000" pitchFamily="2" charset="2"/>
              <a:buChar char="§"/>
            </a:pPr>
            <a:r>
              <a:rPr lang="en-US" b="1" dirty="0">
                <a:latin typeface="Arial" panose="020B0604020202020204" pitchFamily="34" charset="0"/>
                <a:cs typeface="Arial" panose="020B0604020202020204" pitchFamily="34" charset="0"/>
              </a:rPr>
              <a:t>Variables</a:t>
            </a:r>
          </a:p>
          <a:p>
            <a:pPr marL="285750" indent="-285750">
              <a:buClr>
                <a:schemeClr val="accent5"/>
              </a:buClr>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r>
              <a:rPr lang="en-US" b="1" dirty="0" err="1">
                <a:latin typeface="Arial" panose="020B0604020202020204" pitchFamily="34" charset="0"/>
                <a:cs typeface="Arial" panose="020B0604020202020204" pitchFamily="34" charset="0"/>
              </a:rPr>
              <a:t>Mixins</a:t>
            </a:r>
            <a:endParaRPr lang="en-US" b="1"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r>
              <a:rPr lang="en-US" b="1" dirty="0">
                <a:latin typeface="Arial" panose="020B0604020202020204" pitchFamily="34" charset="0"/>
                <a:cs typeface="Arial" panose="020B0604020202020204" pitchFamily="34" charset="0"/>
              </a:rPr>
              <a:t>Nesting </a:t>
            </a:r>
          </a:p>
          <a:p>
            <a:pPr marL="285750" indent="-285750">
              <a:buClr>
                <a:schemeClr val="accent5"/>
              </a:buClr>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r>
              <a:rPr lang="en-US" b="1" dirty="0" smtClean="0">
                <a:latin typeface="Arial" panose="020B0604020202020204" pitchFamily="34" charset="0"/>
                <a:cs typeface="Arial" panose="020B0604020202020204" pitchFamily="34" charset="0"/>
              </a:rPr>
              <a:t>Imports</a:t>
            </a:r>
          </a:p>
          <a:p>
            <a:pPr>
              <a:buClr>
                <a:schemeClr val="accent5"/>
              </a:buClr>
            </a:pPr>
            <a:endParaRPr lang="en-US" b="1" dirty="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r>
              <a:rPr lang="en-US" b="1" dirty="0">
                <a:latin typeface="Arial" panose="020B0604020202020204" pitchFamily="34" charset="0"/>
                <a:cs typeface="Arial" panose="020B0604020202020204" pitchFamily="34" charset="0"/>
              </a:rPr>
              <a:t>Operator and functions</a:t>
            </a:r>
          </a:p>
        </p:txBody>
      </p:sp>
    </p:spTree>
    <p:extLst>
      <p:ext uri="{BB962C8B-B14F-4D97-AF65-F5344CB8AC3E}">
        <p14:creationId xmlns:p14="http://schemas.microsoft.com/office/powerpoint/2010/main" val="10900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353009"/>
            <a:ext cx="2097405" cy="504625"/>
          </a:xfrm>
          <a:prstGeom prst="rect">
            <a:avLst/>
          </a:prstGeom>
        </p:spPr>
        <p:txBody>
          <a:bodyPr vert="horz" wrap="square" lIns="0" tIns="12065" rIns="0" bIns="0" rtlCol="0">
            <a:spAutoFit/>
          </a:bodyPr>
          <a:lstStyle/>
          <a:p>
            <a:pPr marL="12700">
              <a:lnSpc>
                <a:spcPct val="100000"/>
              </a:lnSpc>
              <a:spcBef>
                <a:spcPts val="95"/>
              </a:spcBef>
            </a:pPr>
            <a:r>
              <a:rPr lang="en-US" sz="3200" dirty="0"/>
              <a:t>Variables</a:t>
            </a:r>
            <a:endParaRPr sz="3200" dirty="0"/>
          </a:p>
        </p:txBody>
      </p:sp>
      <p:sp>
        <p:nvSpPr>
          <p:cNvPr id="4" name="object 4"/>
          <p:cNvSpPr txBox="1"/>
          <p:nvPr/>
        </p:nvSpPr>
        <p:spPr>
          <a:xfrm>
            <a:off x="1228140" y="1080261"/>
            <a:ext cx="7053580" cy="1939634"/>
          </a:xfrm>
          <a:prstGeom prst="rect">
            <a:avLst/>
          </a:prstGeom>
        </p:spPr>
        <p:txBody>
          <a:bodyPr vert="horz" wrap="square" lIns="0" tIns="92075" rIns="0" bIns="0" rtlCol="0">
            <a:spAutoFit/>
          </a:bodyPr>
          <a:lstStyle/>
          <a:p>
            <a:pPr marL="297815" marR="5080" indent="-285750">
              <a:lnSpc>
                <a:spcPts val="2590"/>
              </a:lnSpc>
              <a:spcBef>
                <a:spcPts val="725"/>
              </a:spcBef>
              <a:buClr>
                <a:srgbClr val="0E6EC5"/>
              </a:buClr>
              <a:buSzPct val="79629"/>
              <a:buFont typeface="Wingdings" panose="05000000000000000000" pitchFamily="2" charset="2"/>
              <a:buChar char="§"/>
              <a:tabLst>
                <a:tab pos="295910" algn="l"/>
                <a:tab pos="296545" algn="l"/>
              </a:tabLst>
            </a:pPr>
            <a:r>
              <a:rPr lang="en-US" dirty="0">
                <a:latin typeface="Arial"/>
                <a:cs typeface="Arial"/>
              </a:rPr>
              <a:t>Sass allows to declare variables that can be used  throughout the stylesheet</a:t>
            </a:r>
          </a:p>
          <a:p>
            <a:pPr marL="297815" marR="5080" indent="-285750">
              <a:lnSpc>
                <a:spcPts val="2590"/>
              </a:lnSpc>
              <a:spcBef>
                <a:spcPts val="725"/>
              </a:spcBef>
              <a:buClr>
                <a:srgbClr val="0E6EC5"/>
              </a:buClr>
              <a:buSzPct val="79629"/>
              <a:buFont typeface="Wingdings" panose="05000000000000000000" pitchFamily="2" charset="2"/>
              <a:buChar char="§"/>
              <a:tabLst>
                <a:tab pos="295910" algn="l"/>
                <a:tab pos="296545" algn="l"/>
              </a:tabLst>
            </a:pPr>
            <a:r>
              <a:rPr lang="en-US" dirty="0">
                <a:latin typeface="Arial"/>
                <a:cs typeface="Arial"/>
              </a:rPr>
              <a:t>Variables begin with $ and are declared like  </a:t>
            </a:r>
            <a:r>
              <a:rPr lang="en-US" dirty="0" smtClean="0">
                <a:latin typeface="Arial"/>
                <a:cs typeface="Arial"/>
              </a:rPr>
              <a:t>properties</a:t>
            </a:r>
          </a:p>
          <a:p>
            <a:pPr marL="755015" marR="5080" lvl="1" indent="-285750">
              <a:lnSpc>
                <a:spcPts val="2590"/>
              </a:lnSpc>
              <a:spcBef>
                <a:spcPts val="725"/>
              </a:spcBef>
              <a:buClr>
                <a:srgbClr val="0E6EC5"/>
              </a:buClr>
              <a:buSzPct val="79629"/>
              <a:buFont typeface="Wingdings" panose="05000000000000000000" pitchFamily="2" charset="2"/>
              <a:buChar char="§"/>
              <a:tabLst>
                <a:tab pos="295910" algn="l"/>
                <a:tab pos="296545" algn="l"/>
              </a:tabLst>
            </a:pPr>
            <a:r>
              <a:rPr lang="en-US" dirty="0">
                <a:latin typeface="Arial"/>
                <a:cs typeface="Arial"/>
              </a:rPr>
              <a:t>They can have any value that’s allowed for a CSS  property, such as colors, numbers, or </a:t>
            </a:r>
            <a:r>
              <a:rPr lang="en-US" dirty="0" smtClean="0">
                <a:latin typeface="Arial"/>
                <a:cs typeface="Arial"/>
              </a:rPr>
              <a:t>text</a:t>
            </a:r>
            <a:endParaRPr lang="en-US" dirty="0">
              <a:latin typeface="Arial"/>
              <a:cs typeface="Arial"/>
            </a:endParaRPr>
          </a:p>
        </p:txBody>
      </p:sp>
      <p:grpSp>
        <p:nvGrpSpPr>
          <p:cNvPr id="5" name="object 5"/>
          <p:cNvGrpSpPr/>
          <p:nvPr/>
        </p:nvGrpSpPr>
        <p:grpSpPr>
          <a:xfrm>
            <a:off x="680720" y="3353277"/>
            <a:ext cx="8463280" cy="3379470"/>
            <a:chOff x="152400" y="3402836"/>
            <a:chExt cx="8463280" cy="3379470"/>
          </a:xfrm>
        </p:grpSpPr>
        <p:sp>
          <p:nvSpPr>
            <p:cNvPr id="6" name="object 6"/>
            <p:cNvSpPr/>
            <p:nvPr/>
          </p:nvSpPr>
          <p:spPr>
            <a:xfrm>
              <a:off x="152400" y="3733800"/>
              <a:ext cx="4432300" cy="22098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191000" y="3402836"/>
              <a:ext cx="4424553" cy="3378962"/>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11</a:t>
            </a:fld>
            <a:endParaRPr spc="-1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14602" y="475310"/>
            <a:ext cx="4993640" cy="504625"/>
          </a:xfrm>
          <a:prstGeom prst="rect">
            <a:avLst/>
          </a:prstGeom>
        </p:spPr>
        <p:txBody>
          <a:bodyPr vert="horz" wrap="square" lIns="0" tIns="12065" rIns="0" bIns="0" rtlCol="0">
            <a:spAutoFit/>
          </a:bodyPr>
          <a:lstStyle/>
          <a:p>
            <a:pPr marL="12700">
              <a:lnSpc>
                <a:spcPct val="100000"/>
              </a:lnSpc>
              <a:spcBef>
                <a:spcPts val="95"/>
              </a:spcBef>
            </a:pPr>
            <a:r>
              <a:rPr lang="en-US" sz="3200" dirty="0"/>
              <a:t>Variables: Sass vs. </a:t>
            </a:r>
            <a:r>
              <a:rPr lang="en-US" sz="3200" dirty="0" err="1"/>
              <a:t>Scss</a:t>
            </a:r>
            <a:endParaRPr sz="3200" dirty="0"/>
          </a:p>
        </p:txBody>
      </p:sp>
      <p:sp>
        <p:nvSpPr>
          <p:cNvPr id="9" name="object 9"/>
          <p:cNvSpPr/>
          <p:nvPr/>
        </p:nvSpPr>
        <p:spPr>
          <a:xfrm>
            <a:off x="609600" y="1983588"/>
            <a:ext cx="2819400" cy="2889504"/>
          </a:xfrm>
          <a:prstGeom prst="rect">
            <a:avLst/>
          </a:prstGeom>
          <a:blipFill>
            <a:blip r:embed="rId2" cstate="print"/>
            <a:stretch>
              <a:fillRect/>
            </a:stretch>
          </a:blipFill>
        </p:spPr>
        <p:txBody>
          <a:bodyPr wrap="square" lIns="0" tIns="0" rIns="0" bIns="0" rtlCol="0"/>
          <a:lstStyle/>
          <a:p>
            <a:endParaRPr/>
          </a:p>
        </p:txBody>
      </p:sp>
      <p:grpSp>
        <p:nvGrpSpPr>
          <p:cNvPr id="10" name="object 10"/>
          <p:cNvGrpSpPr/>
          <p:nvPr/>
        </p:nvGrpSpPr>
        <p:grpSpPr>
          <a:xfrm>
            <a:off x="3256278" y="1597445"/>
            <a:ext cx="5668010" cy="4950460"/>
            <a:chOff x="3276600" y="1566799"/>
            <a:chExt cx="5668010" cy="4950460"/>
          </a:xfrm>
        </p:grpSpPr>
        <p:sp>
          <p:nvSpPr>
            <p:cNvPr id="11" name="object 11"/>
            <p:cNvSpPr/>
            <p:nvPr/>
          </p:nvSpPr>
          <p:spPr>
            <a:xfrm>
              <a:off x="3276600" y="1566799"/>
              <a:ext cx="2867025" cy="366179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920358" y="3343414"/>
              <a:ext cx="3024123" cy="317322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475310"/>
            <a:ext cx="1377950" cy="504625"/>
          </a:xfrm>
          <a:prstGeom prst="rect">
            <a:avLst/>
          </a:prstGeom>
        </p:spPr>
        <p:txBody>
          <a:bodyPr vert="horz" wrap="square" lIns="0" tIns="12065" rIns="0" bIns="0" rtlCol="0">
            <a:spAutoFit/>
          </a:bodyPr>
          <a:lstStyle/>
          <a:p>
            <a:pPr marL="12700">
              <a:lnSpc>
                <a:spcPct val="100000"/>
              </a:lnSpc>
              <a:spcBef>
                <a:spcPts val="95"/>
              </a:spcBef>
            </a:pPr>
            <a:r>
              <a:rPr lang="en-US" sz="3200" dirty="0" err="1"/>
              <a:t>Mixins</a:t>
            </a:r>
            <a:endParaRPr sz="3200" dirty="0"/>
          </a:p>
        </p:txBody>
      </p:sp>
      <p:sp>
        <p:nvSpPr>
          <p:cNvPr id="4" name="object 4"/>
          <p:cNvSpPr txBox="1"/>
          <p:nvPr/>
        </p:nvSpPr>
        <p:spPr>
          <a:xfrm>
            <a:off x="1228140" y="1392681"/>
            <a:ext cx="7526020" cy="1407437"/>
          </a:xfrm>
          <a:prstGeom prst="rect">
            <a:avLst/>
          </a:prstGeom>
        </p:spPr>
        <p:txBody>
          <a:bodyPr vert="horz" wrap="square" lIns="0" tIns="85725" rIns="0" bIns="0" rtlCol="0">
            <a:spAutoFit/>
          </a:bodyPr>
          <a:lstStyle/>
          <a:p>
            <a:pPr marL="354965" marR="5080" indent="-342900">
              <a:lnSpc>
                <a:spcPts val="2400"/>
              </a:lnSpc>
              <a:spcBef>
                <a:spcPts val="675"/>
              </a:spcBef>
              <a:buClr>
                <a:srgbClr val="0E6EC5"/>
              </a:buClr>
              <a:buSzPct val="80000"/>
              <a:buFont typeface="Wingdings" panose="05000000000000000000" pitchFamily="2" charset="2"/>
              <a:buChar char="§"/>
              <a:tabLst>
                <a:tab pos="295910" algn="l"/>
                <a:tab pos="296545" algn="l"/>
              </a:tabLst>
            </a:pPr>
            <a:r>
              <a:rPr lang="en-US" dirty="0" err="1">
                <a:latin typeface="Arial" panose="020B0604020202020204" pitchFamily="34" charset="0"/>
                <a:cs typeface="Arial" panose="020B0604020202020204" pitchFamily="34" charset="0"/>
              </a:rPr>
              <a:t>Mixins</a:t>
            </a:r>
            <a:r>
              <a:rPr lang="en-US" dirty="0">
                <a:latin typeface="Arial" panose="020B0604020202020204" pitchFamily="34" charset="0"/>
                <a:cs typeface="Arial" panose="020B0604020202020204" pitchFamily="34" charset="0"/>
              </a:rPr>
              <a:t> allow to re-use whole chunks of CSS, properties or  selectors</a:t>
            </a:r>
          </a:p>
          <a:p>
            <a:pPr marL="354965" marR="5080" indent="-342900">
              <a:lnSpc>
                <a:spcPts val="2400"/>
              </a:lnSpc>
              <a:spcBef>
                <a:spcPts val="675"/>
              </a:spcBef>
              <a:buClr>
                <a:srgbClr val="0E6EC5"/>
              </a:buClr>
              <a:buSzPct val="80000"/>
              <a:buFont typeface="Wingdings" panose="05000000000000000000" pitchFamily="2" charset="2"/>
              <a:buChar char="§"/>
              <a:tabLst>
                <a:tab pos="295910" algn="l"/>
                <a:tab pos="296545" algn="l"/>
              </a:tabLst>
            </a:pPr>
            <a:r>
              <a:rPr lang="en-US" dirty="0" err="1">
                <a:latin typeface="Arial" panose="020B0604020202020204" pitchFamily="34" charset="0"/>
                <a:cs typeface="Arial" panose="020B0604020202020204" pitchFamily="34" charset="0"/>
              </a:rPr>
              <a:t>Mixins</a:t>
            </a:r>
            <a:r>
              <a:rPr lang="en-US" dirty="0">
                <a:latin typeface="Arial" panose="020B0604020202020204" pitchFamily="34" charset="0"/>
                <a:cs typeface="Arial" panose="020B0604020202020204" pitchFamily="34" charset="0"/>
              </a:rPr>
              <a:t> are defined using the “@</a:t>
            </a:r>
            <a:r>
              <a:rPr lang="en-US" dirty="0" err="1">
                <a:latin typeface="Arial" panose="020B0604020202020204" pitchFamily="34" charset="0"/>
                <a:cs typeface="Arial" panose="020B0604020202020204" pitchFamily="34" charset="0"/>
              </a:rPr>
              <a:t>mixin</a:t>
            </a:r>
            <a:r>
              <a:rPr lang="en-US" dirty="0">
                <a:latin typeface="Arial" panose="020B0604020202020204" pitchFamily="34" charset="0"/>
                <a:cs typeface="Arial" panose="020B0604020202020204" pitchFamily="34" charset="0"/>
              </a:rPr>
              <a:t>” directive, which  takes a block of styles that can then be included </a:t>
            </a:r>
            <a:r>
              <a:rPr lang="en-US" dirty="0" smtClean="0">
                <a:latin typeface="Arial" panose="020B0604020202020204" pitchFamily="34" charset="0"/>
                <a:cs typeface="Arial" panose="020B0604020202020204" pitchFamily="34" charset="0"/>
              </a:rPr>
              <a:t>in another </a:t>
            </a:r>
            <a:r>
              <a:rPr lang="en-US" dirty="0">
                <a:latin typeface="Arial" panose="020B0604020202020204" pitchFamily="34" charset="0"/>
                <a:cs typeface="Arial" panose="020B0604020202020204" pitchFamily="34" charset="0"/>
              </a:rPr>
              <a:t>selector using the “@include” directive</a:t>
            </a:r>
            <a:endParaRPr dirty="0">
              <a:latin typeface="Arial" panose="020B0604020202020204" pitchFamily="34" charset="0"/>
              <a:cs typeface="Arial" panose="020B0604020202020204" pitchFamily="34" charset="0"/>
            </a:endParaRPr>
          </a:p>
        </p:txBody>
      </p:sp>
      <p:grpSp>
        <p:nvGrpSpPr>
          <p:cNvPr id="5" name="object 5"/>
          <p:cNvGrpSpPr/>
          <p:nvPr/>
        </p:nvGrpSpPr>
        <p:grpSpPr>
          <a:xfrm>
            <a:off x="279781" y="3200400"/>
            <a:ext cx="8712200" cy="3314700"/>
            <a:chOff x="279781" y="3200400"/>
            <a:chExt cx="8712200" cy="3314700"/>
          </a:xfrm>
        </p:grpSpPr>
        <p:sp>
          <p:nvSpPr>
            <p:cNvPr id="6" name="object 6"/>
            <p:cNvSpPr/>
            <p:nvPr/>
          </p:nvSpPr>
          <p:spPr>
            <a:xfrm>
              <a:off x="279781" y="3962400"/>
              <a:ext cx="4168521" cy="225742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51604" y="3200400"/>
              <a:ext cx="5039995" cy="331470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14602" y="475310"/>
            <a:ext cx="4274185" cy="504625"/>
          </a:xfrm>
          <a:prstGeom prst="rect">
            <a:avLst/>
          </a:prstGeom>
        </p:spPr>
        <p:txBody>
          <a:bodyPr vert="horz" wrap="square" lIns="0" tIns="12065" rIns="0" bIns="0" rtlCol="0">
            <a:spAutoFit/>
          </a:bodyPr>
          <a:lstStyle/>
          <a:p>
            <a:pPr marL="12700">
              <a:lnSpc>
                <a:spcPct val="100000"/>
              </a:lnSpc>
              <a:spcBef>
                <a:spcPts val="95"/>
              </a:spcBef>
            </a:pPr>
            <a:r>
              <a:rPr lang="en-US" sz="3200" dirty="0" err="1"/>
              <a:t>Mixins</a:t>
            </a:r>
            <a:r>
              <a:rPr lang="en-US" sz="3200" dirty="0"/>
              <a:t>: Sass vs. </a:t>
            </a:r>
            <a:r>
              <a:rPr lang="en-US" sz="3200" dirty="0" err="1"/>
              <a:t>Scss</a:t>
            </a:r>
            <a:endParaRPr sz="3200" dirty="0"/>
          </a:p>
        </p:txBody>
      </p:sp>
      <p:sp>
        <p:nvSpPr>
          <p:cNvPr id="9" name="object 9"/>
          <p:cNvSpPr/>
          <p:nvPr/>
        </p:nvSpPr>
        <p:spPr>
          <a:xfrm>
            <a:off x="523875" y="1828800"/>
            <a:ext cx="2743200" cy="300126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172200" y="1759457"/>
            <a:ext cx="2886075" cy="366420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267075" y="1766384"/>
            <a:ext cx="2905125" cy="435775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14</a:t>
            </a:fld>
            <a:endParaRPr spc="-1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78025" y="1337817"/>
            <a:ext cx="7045325" cy="2360262"/>
          </a:xfrm>
          <a:prstGeom prst="rect">
            <a:avLst/>
          </a:prstGeom>
        </p:spPr>
        <p:txBody>
          <a:bodyPr vert="horz" wrap="square" lIns="0" tIns="64135" rIns="0" bIns="0" rtlCol="0">
            <a:spAutoFit/>
          </a:bodyPr>
          <a:lstStyle/>
          <a:p>
            <a:pPr marL="297815" marR="5080" indent="-285750">
              <a:lnSpc>
                <a:spcPts val="3240"/>
              </a:lnSpc>
              <a:spcBef>
                <a:spcPts val="505"/>
              </a:spcBef>
              <a:buClr>
                <a:srgbClr val="0E6EC5"/>
              </a:buClr>
              <a:buSzPct val="80000"/>
              <a:buFont typeface="Wingdings" panose="05000000000000000000" pitchFamily="2" charset="2"/>
              <a:buChar char="§"/>
              <a:tabLst>
                <a:tab pos="296545" algn="l"/>
              </a:tabLst>
            </a:pPr>
            <a:r>
              <a:rPr lang="en-US" dirty="0">
                <a:latin typeface="Arial" panose="020B0604020202020204" pitchFamily="34" charset="0"/>
                <a:cs typeface="Arial" panose="020B0604020202020204" pitchFamily="34" charset="0"/>
              </a:rPr>
              <a:t>Often in CSS there are several selectors that  begin in the same </a:t>
            </a:r>
            <a:r>
              <a:rPr lang="en-US" dirty="0" smtClean="0">
                <a:latin typeface="Arial" panose="020B0604020202020204" pitchFamily="34" charset="0"/>
                <a:cs typeface="Arial" panose="020B0604020202020204" pitchFamily="34" charset="0"/>
              </a:rPr>
              <a:t>way</a:t>
            </a:r>
            <a:endParaRPr lang="en-US" dirty="0">
              <a:latin typeface="Arial" panose="020B0604020202020204" pitchFamily="34" charset="0"/>
              <a:cs typeface="Arial" panose="020B0604020202020204" pitchFamily="34" charset="0"/>
            </a:endParaRPr>
          </a:p>
          <a:p>
            <a:pPr marL="297815" marR="5080" indent="-285750">
              <a:lnSpc>
                <a:spcPts val="3240"/>
              </a:lnSpc>
              <a:spcBef>
                <a:spcPts val="505"/>
              </a:spcBef>
              <a:buClr>
                <a:srgbClr val="0E6EC5"/>
              </a:buClr>
              <a:buSzPct val="80000"/>
              <a:buFont typeface="Wingdings" panose="05000000000000000000" pitchFamily="2" charset="2"/>
              <a:buChar char="§"/>
              <a:tabLst>
                <a:tab pos="296545" algn="l"/>
              </a:tabLst>
            </a:pPr>
            <a:r>
              <a:rPr lang="en-US" dirty="0">
                <a:latin typeface="Arial" panose="020B0604020202020204" pitchFamily="34" charset="0"/>
                <a:cs typeface="Arial" panose="020B0604020202020204" pitchFamily="34" charset="0"/>
              </a:rPr>
              <a:t>Sass avoids repetition by nesting selectors  within one another</a:t>
            </a:r>
            <a:endParaRPr dirty="0">
              <a:latin typeface="Arial" panose="020B0604020202020204" pitchFamily="34" charset="0"/>
              <a:cs typeface="Arial" panose="020B0604020202020204" pitchFamily="34" charset="0"/>
            </a:endParaRPr>
          </a:p>
          <a:p>
            <a:pPr>
              <a:lnSpc>
                <a:spcPct val="100000"/>
              </a:lnSpc>
              <a:spcBef>
                <a:spcPts val="10"/>
              </a:spcBef>
              <a:buClr>
                <a:srgbClr val="0E6EC5"/>
              </a:buClr>
            </a:pPr>
            <a:endParaRPr sz="3500" dirty="0">
              <a:latin typeface="Arial"/>
              <a:cs typeface="Arial"/>
            </a:endParaRPr>
          </a:p>
          <a:p>
            <a:pPr marL="12065">
              <a:lnSpc>
                <a:spcPct val="100000"/>
              </a:lnSpc>
              <a:buClr>
                <a:srgbClr val="0E6EC5"/>
              </a:buClr>
              <a:buSzPct val="80000"/>
              <a:tabLst>
                <a:tab pos="296545" algn="l"/>
                <a:tab pos="3797300" algn="l"/>
              </a:tabLst>
            </a:pPr>
            <a:r>
              <a:rPr sz="3000" spc="-345" dirty="0">
                <a:latin typeface="Arial"/>
                <a:cs typeface="Arial"/>
              </a:rPr>
              <a:t>CSS3	</a:t>
            </a:r>
            <a:r>
              <a:rPr sz="3000" spc="-260" dirty="0">
                <a:latin typeface="Arial"/>
                <a:cs typeface="Arial"/>
              </a:rPr>
              <a:t>Saas</a:t>
            </a:r>
            <a:endParaRPr sz="3000" dirty="0">
              <a:latin typeface="Arial"/>
              <a:cs typeface="Arial"/>
            </a:endParaRPr>
          </a:p>
        </p:txBody>
      </p:sp>
      <p:grpSp>
        <p:nvGrpSpPr>
          <p:cNvPr id="5" name="object 5"/>
          <p:cNvGrpSpPr/>
          <p:nvPr/>
        </p:nvGrpSpPr>
        <p:grpSpPr>
          <a:xfrm>
            <a:off x="4995671" y="4261103"/>
            <a:ext cx="3877310" cy="1789430"/>
            <a:chOff x="4995671" y="4261103"/>
            <a:chExt cx="3877310" cy="1789430"/>
          </a:xfrm>
        </p:grpSpPr>
        <p:sp>
          <p:nvSpPr>
            <p:cNvPr id="6" name="object 6"/>
            <p:cNvSpPr/>
            <p:nvPr/>
          </p:nvSpPr>
          <p:spPr>
            <a:xfrm>
              <a:off x="4995671" y="4261103"/>
              <a:ext cx="3877055" cy="178917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105399" y="4371301"/>
              <a:ext cx="3657600" cy="1569720"/>
            </a:xfrm>
            <a:custGeom>
              <a:avLst/>
              <a:gdLst/>
              <a:ahLst/>
              <a:cxnLst/>
              <a:rect l="l" t="t" r="r" b="b"/>
              <a:pathLst>
                <a:path w="3657600" h="1569720">
                  <a:moveTo>
                    <a:pt x="3657600" y="0"/>
                  </a:moveTo>
                  <a:lnTo>
                    <a:pt x="0" y="0"/>
                  </a:lnTo>
                  <a:lnTo>
                    <a:pt x="0" y="1569720"/>
                  </a:lnTo>
                  <a:lnTo>
                    <a:pt x="3657600" y="1569720"/>
                  </a:lnTo>
                  <a:lnTo>
                    <a:pt x="3657600" y="0"/>
                  </a:lnTo>
                  <a:close/>
                </a:path>
              </a:pathLst>
            </a:custGeom>
            <a:solidFill>
              <a:srgbClr val="FFFFFF"/>
            </a:solidFill>
          </p:spPr>
          <p:txBody>
            <a:bodyPr wrap="square" lIns="0" tIns="0" rIns="0" bIns="0" rtlCol="0"/>
            <a:lstStyle/>
            <a:p>
              <a:endParaRPr/>
            </a:p>
          </p:txBody>
        </p:sp>
        <p:sp>
          <p:nvSpPr>
            <p:cNvPr id="8" name="object 8"/>
            <p:cNvSpPr/>
            <p:nvPr/>
          </p:nvSpPr>
          <p:spPr>
            <a:xfrm>
              <a:off x="5105399" y="4371301"/>
              <a:ext cx="3657600" cy="1569720"/>
            </a:xfrm>
            <a:custGeom>
              <a:avLst/>
              <a:gdLst/>
              <a:ahLst/>
              <a:cxnLst/>
              <a:rect l="l" t="t" r="r" b="b"/>
              <a:pathLst>
                <a:path w="3657600" h="1569720">
                  <a:moveTo>
                    <a:pt x="0" y="1569720"/>
                  </a:moveTo>
                  <a:lnTo>
                    <a:pt x="3657600" y="1569720"/>
                  </a:lnTo>
                  <a:lnTo>
                    <a:pt x="3657600" y="0"/>
                  </a:lnTo>
                  <a:lnTo>
                    <a:pt x="0" y="0"/>
                  </a:lnTo>
                  <a:lnTo>
                    <a:pt x="0" y="1569720"/>
                  </a:lnTo>
                  <a:close/>
                </a:path>
              </a:pathLst>
            </a:custGeom>
            <a:ln w="9525">
              <a:solidFill>
                <a:srgbClr val="0E6EC5"/>
              </a:solidFill>
            </a:ln>
          </p:spPr>
          <p:txBody>
            <a:bodyPr wrap="square" lIns="0" tIns="0" rIns="0" bIns="0" rtlCol="0"/>
            <a:lstStyle/>
            <a:p>
              <a:endParaRPr/>
            </a:p>
          </p:txBody>
        </p:sp>
      </p:grpSp>
      <p:sp>
        <p:nvSpPr>
          <p:cNvPr id="9" name="object 9"/>
          <p:cNvSpPr txBox="1"/>
          <p:nvPr/>
        </p:nvSpPr>
        <p:spPr>
          <a:xfrm>
            <a:off x="5273421" y="4382515"/>
            <a:ext cx="2955290" cy="14884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.center</a:t>
            </a:r>
            <a:r>
              <a:rPr sz="1600" dirty="0">
                <a:latin typeface="Courier New"/>
                <a:cs typeface="Courier New"/>
              </a:rPr>
              <a:t> </a:t>
            </a:r>
            <a:r>
              <a:rPr sz="1600" spc="-5" dirty="0">
                <a:latin typeface="Courier New"/>
                <a:cs typeface="Courier New"/>
              </a:rPr>
              <a:t>{</a:t>
            </a:r>
            <a:endParaRPr sz="1600" dirty="0">
              <a:latin typeface="Courier New"/>
              <a:cs typeface="Courier New"/>
            </a:endParaRPr>
          </a:p>
          <a:p>
            <a:pPr marL="255904" marR="371475">
              <a:lnSpc>
                <a:spcPct val="100000"/>
              </a:lnSpc>
            </a:pPr>
            <a:r>
              <a:rPr sz="1600" spc="-5" dirty="0">
                <a:latin typeface="Courier New"/>
                <a:cs typeface="Courier New"/>
              </a:rPr>
              <a:t>text-align: center;  h1</a:t>
            </a:r>
            <a:r>
              <a:rPr sz="1600" spc="-10" dirty="0">
                <a:latin typeface="Courier New"/>
                <a:cs typeface="Courier New"/>
              </a:rPr>
              <a:t> </a:t>
            </a:r>
            <a:r>
              <a:rPr sz="1600" spc="-5" dirty="0">
                <a:latin typeface="Courier New"/>
                <a:cs typeface="Courier New"/>
              </a:rPr>
              <a:t>{</a:t>
            </a:r>
            <a:endParaRPr sz="1600" dirty="0">
              <a:latin typeface="Courier New"/>
              <a:cs typeface="Courier New"/>
            </a:endParaRPr>
          </a:p>
          <a:p>
            <a:pPr marL="499745">
              <a:lnSpc>
                <a:spcPct val="100000"/>
              </a:lnSpc>
            </a:pPr>
            <a:r>
              <a:rPr sz="1600" spc="-5" dirty="0">
                <a:latin typeface="Courier New"/>
                <a:cs typeface="Courier New"/>
              </a:rPr>
              <a:t>margin-bottom:</a:t>
            </a:r>
            <a:r>
              <a:rPr sz="1600" spc="-40" dirty="0">
                <a:latin typeface="Courier New"/>
                <a:cs typeface="Courier New"/>
              </a:rPr>
              <a:t> </a:t>
            </a:r>
            <a:r>
              <a:rPr sz="1600" spc="-5" dirty="0">
                <a:latin typeface="Courier New"/>
                <a:cs typeface="Courier New"/>
              </a:rPr>
              <a:t>10px;</a:t>
            </a:r>
            <a:endParaRPr sz="1600" dirty="0">
              <a:latin typeface="Courier New"/>
              <a:cs typeface="Courier New"/>
            </a:endParaRPr>
          </a:p>
          <a:p>
            <a:pPr marL="255904">
              <a:lnSpc>
                <a:spcPct val="100000"/>
              </a:lnSpc>
            </a:pPr>
            <a:r>
              <a:rPr sz="1600" spc="-5" dirty="0">
                <a:latin typeface="Courier New"/>
                <a:cs typeface="Courier New"/>
              </a:rPr>
              <a:t>}</a:t>
            </a:r>
            <a:endParaRPr sz="1600" dirty="0">
              <a:latin typeface="Courier New"/>
              <a:cs typeface="Courier New"/>
            </a:endParaRPr>
          </a:p>
          <a:p>
            <a:pPr marL="12700">
              <a:lnSpc>
                <a:spcPct val="100000"/>
              </a:lnSpc>
            </a:pPr>
            <a:r>
              <a:rPr sz="1600" spc="-5" dirty="0">
                <a:latin typeface="Courier New"/>
                <a:cs typeface="Courier New"/>
              </a:rPr>
              <a:t>}</a:t>
            </a:r>
            <a:endParaRPr sz="1600" dirty="0">
              <a:latin typeface="Courier New"/>
              <a:cs typeface="Courier New"/>
            </a:endParaRPr>
          </a:p>
        </p:txBody>
      </p:sp>
      <p:grpSp>
        <p:nvGrpSpPr>
          <p:cNvPr id="10" name="object 10"/>
          <p:cNvGrpSpPr/>
          <p:nvPr/>
        </p:nvGrpSpPr>
        <p:grpSpPr>
          <a:xfrm>
            <a:off x="1185672" y="4139184"/>
            <a:ext cx="4161154" cy="2066925"/>
            <a:chOff x="1185672" y="4139184"/>
            <a:chExt cx="4161154" cy="2066925"/>
          </a:xfrm>
        </p:grpSpPr>
        <p:sp>
          <p:nvSpPr>
            <p:cNvPr id="11" name="object 11"/>
            <p:cNvSpPr/>
            <p:nvPr/>
          </p:nvSpPr>
          <p:spPr>
            <a:xfrm>
              <a:off x="4419600" y="5156200"/>
              <a:ext cx="914400" cy="180975"/>
            </a:xfrm>
            <a:custGeom>
              <a:avLst/>
              <a:gdLst/>
              <a:ahLst/>
              <a:cxnLst/>
              <a:rect l="l" t="t" r="r" b="b"/>
              <a:pathLst>
                <a:path w="914400" h="180975">
                  <a:moveTo>
                    <a:pt x="823976" y="0"/>
                  </a:moveTo>
                  <a:lnTo>
                    <a:pt x="823976" y="45212"/>
                  </a:lnTo>
                  <a:lnTo>
                    <a:pt x="0" y="45212"/>
                  </a:lnTo>
                  <a:lnTo>
                    <a:pt x="0" y="135636"/>
                  </a:lnTo>
                  <a:lnTo>
                    <a:pt x="823976" y="135636"/>
                  </a:lnTo>
                  <a:lnTo>
                    <a:pt x="823976" y="180847"/>
                  </a:lnTo>
                  <a:lnTo>
                    <a:pt x="914400" y="90424"/>
                  </a:lnTo>
                  <a:lnTo>
                    <a:pt x="823976" y="0"/>
                  </a:lnTo>
                  <a:close/>
                </a:path>
              </a:pathLst>
            </a:custGeom>
            <a:solidFill>
              <a:srgbClr val="0E6EC5"/>
            </a:solidFill>
          </p:spPr>
          <p:txBody>
            <a:bodyPr wrap="square" lIns="0" tIns="0" rIns="0" bIns="0" rtlCol="0"/>
            <a:lstStyle/>
            <a:p>
              <a:endParaRPr/>
            </a:p>
          </p:txBody>
        </p:sp>
        <p:sp>
          <p:nvSpPr>
            <p:cNvPr id="12" name="object 12"/>
            <p:cNvSpPr/>
            <p:nvPr/>
          </p:nvSpPr>
          <p:spPr>
            <a:xfrm>
              <a:off x="4419600" y="5156200"/>
              <a:ext cx="914400" cy="180975"/>
            </a:xfrm>
            <a:custGeom>
              <a:avLst/>
              <a:gdLst/>
              <a:ahLst/>
              <a:cxnLst/>
              <a:rect l="l" t="t" r="r" b="b"/>
              <a:pathLst>
                <a:path w="914400" h="180975">
                  <a:moveTo>
                    <a:pt x="0" y="45212"/>
                  </a:moveTo>
                  <a:lnTo>
                    <a:pt x="823976" y="45212"/>
                  </a:lnTo>
                  <a:lnTo>
                    <a:pt x="823976" y="0"/>
                  </a:lnTo>
                  <a:lnTo>
                    <a:pt x="914400" y="90424"/>
                  </a:lnTo>
                  <a:lnTo>
                    <a:pt x="823976" y="180847"/>
                  </a:lnTo>
                  <a:lnTo>
                    <a:pt x="823976" y="135636"/>
                  </a:lnTo>
                  <a:lnTo>
                    <a:pt x="0" y="135636"/>
                  </a:lnTo>
                  <a:lnTo>
                    <a:pt x="0" y="45212"/>
                  </a:lnTo>
                  <a:close/>
                </a:path>
              </a:pathLst>
            </a:custGeom>
            <a:ln w="25400">
              <a:solidFill>
                <a:srgbClr val="085091"/>
              </a:solidFill>
            </a:ln>
          </p:spPr>
          <p:txBody>
            <a:bodyPr wrap="square" lIns="0" tIns="0" rIns="0" bIns="0" rtlCol="0"/>
            <a:lstStyle/>
            <a:p>
              <a:endParaRPr/>
            </a:p>
          </p:txBody>
        </p:sp>
        <p:sp>
          <p:nvSpPr>
            <p:cNvPr id="13" name="object 13"/>
            <p:cNvSpPr/>
            <p:nvPr/>
          </p:nvSpPr>
          <p:spPr>
            <a:xfrm>
              <a:off x="1185672" y="4139184"/>
              <a:ext cx="3572255" cy="206654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295400" y="4249293"/>
              <a:ext cx="3352800" cy="1847214"/>
            </a:xfrm>
            <a:custGeom>
              <a:avLst/>
              <a:gdLst/>
              <a:ahLst/>
              <a:cxnLst/>
              <a:rect l="l" t="t" r="r" b="b"/>
              <a:pathLst>
                <a:path w="3352800" h="1847214">
                  <a:moveTo>
                    <a:pt x="3352800" y="0"/>
                  </a:moveTo>
                  <a:lnTo>
                    <a:pt x="0" y="0"/>
                  </a:lnTo>
                  <a:lnTo>
                    <a:pt x="0" y="1846706"/>
                  </a:lnTo>
                  <a:lnTo>
                    <a:pt x="3352800" y="1846706"/>
                  </a:lnTo>
                  <a:lnTo>
                    <a:pt x="3352800" y="0"/>
                  </a:lnTo>
                  <a:close/>
                </a:path>
              </a:pathLst>
            </a:custGeom>
            <a:solidFill>
              <a:srgbClr val="FFFFFF"/>
            </a:solidFill>
          </p:spPr>
          <p:txBody>
            <a:bodyPr wrap="square" lIns="0" tIns="0" rIns="0" bIns="0" rtlCol="0"/>
            <a:lstStyle/>
            <a:p>
              <a:endParaRPr/>
            </a:p>
          </p:txBody>
        </p:sp>
        <p:sp>
          <p:nvSpPr>
            <p:cNvPr id="15" name="object 15"/>
            <p:cNvSpPr/>
            <p:nvPr/>
          </p:nvSpPr>
          <p:spPr>
            <a:xfrm>
              <a:off x="1295400" y="4249293"/>
              <a:ext cx="3352800" cy="1847214"/>
            </a:xfrm>
            <a:custGeom>
              <a:avLst/>
              <a:gdLst/>
              <a:ahLst/>
              <a:cxnLst/>
              <a:rect l="l" t="t" r="r" b="b"/>
              <a:pathLst>
                <a:path w="3352800" h="1847214">
                  <a:moveTo>
                    <a:pt x="0" y="1846706"/>
                  </a:moveTo>
                  <a:lnTo>
                    <a:pt x="3352800" y="1846706"/>
                  </a:lnTo>
                  <a:lnTo>
                    <a:pt x="3352800" y="0"/>
                  </a:lnTo>
                  <a:lnTo>
                    <a:pt x="0" y="0"/>
                  </a:lnTo>
                  <a:lnTo>
                    <a:pt x="0" y="1846706"/>
                  </a:lnTo>
                  <a:close/>
                </a:path>
              </a:pathLst>
            </a:custGeom>
            <a:ln w="9525">
              <a:solidFill>
                <a:srgbClr val="0E6EC5"/>
              </a:solidFill>
            </a:ln>
          </p:spPr>
          <p:txBody>
            <a:bodyPr wrap="square" lIns="0" tIns="0" rIns="0" bIns="0" rtlCol="0"/>
            <a:lstStyle/>
            <a:p>
              <a:endParaRPr/>
            </a:p>
          </p:txBody>
        </p:sp>
      </p:grpSp>
      <p:sp>
        <p:nvSpPr>
          <p:cNvPr id="16" name="object 16"/>
          <p:cNvSpPr txBox="1"/>
          <p:nvPr/>
        </p:nvSpPr>
        <p:spPr>
          <a:xfrm>
            <a:off x="1295400" y="4249292"/>
            <a:ext cx="3352800" cy="1847214"/>
          </a:xfrm>
          <a:prstGeom prst="rect">
            <a:avLst/>
          </a:prstGeom>
        </p:spPr>
        <p:txBody>
          <a:bodyPr vert="horz" wrap="square" lIns="0" tIns="23495" rIns="0" bIns="0" rtlCol="0">
            <a:spAutoFit/>
          </a:bodyPr>
          <a:lstStyle/>
          <a:p>
            <a:pPr marL="179705">
              <a:lnSpc>
                <a:spcPct val="100000"/>
              </a:lnSpc>
              <a:spcBef>
                <a:spcPts val="185"/>
              </a:spcBef>
            </a:pPr>
            <a:r>
              <a:rPr sz="1600" spc="-5" dirty="0">
                <a:latin typeface="Courier New"/>
                <a:cs typeface="Courier New"/>
              </a:rPr>
              <a:t>.center</a:t>
            </a:r>
            <a:r>
              <a:rPr sz="1600" dirty="0">
                <a:latin typeface="Courier New"/>
                <a:cs typeface="Courier New"/>
              </a:rPr>
              <a:t> </a:t>
            </a:r>
            <a:r>
              <a:rPr sz="1600" spc="-5" dirty="0">
                <a:latin typeface="Courier New"/>
                <a:cs typeface="Courier New"/>
              </a:rPr>
              <a:t>{</a:t>
            </a:r>
            <a:endParaRPr sz="1600" dirty="0">
              <a:latin typeface="Courier New"/>
              <a:cs typeface="Courier New"/>
            </a:endParaRPr>
          </a:p>
          <a:p>
            <a:pPr marL="423545">
              <a:lnSpc>
                <a:spcPct val="100000"/>
              </a:lnSpc>
            </a:pPr>
            <a:r>
              <a:rPr sz="1600" spc="-5" dirty="0">
                <a:latin typeface="Courier New"/>
                <a:cs typeface="Courier New"/>
              </a:rPr>
              <a:t>text-align:</a:t>
            </a:r>
            <a:r>
              <a:rPr sz="1600" spc="-10" dirty="0">
                <a:latin typeface="Courier New"/>
                <a:cs typeface="Courier New"/>
              </a:rPr>
              <a:t> </a:t>
            </a:r>
            <a:r>
              <a:rPr sz="1600" spc="-5" dirty="0">
                <a:latin typeface="Courier New"/>
                <a:cs typeface="Courier New"/>
              </a:rPr>
              <a:t>center;</a:t>
            </a:r>
            <a:endParaRPr sz="1600" dirty="0">
              <a:latin typeface="Courier New"/>
              <a:cs typeface="Courier New"/>
            </a:endParaRPr>
          </a:p>
          <a:p>
            <a:pPr marL="179705">
              <a:lnSpc>
                <a:spcPct val="100000"/>
              </a:lnSpc>
            </a:pPr>
            <a:r>
              <a:rPr sz="1600" spc="-5" dirty="0">
                <a:latin typeface="Courier New"/>
                <a:cs typeface="Courier New"/>
              </a:rPr>
              <a:t>}</a:t>
            </a:r>
            <a:endParaRPr sz="1600" dirty="0">
              <a:latin typeface="Courier New"/>
              <a:cs typeface="Courier New"/>
            </a:endParaRPr>
          </a:p>
          <a:p>
            <a:pPr>
              <a:lnSpc>
                <a:spcPct val="100000"/>
              </a:lnSpc>
              <a:spcBef>
                <a:spcPts val="50"/>
              </a:spcBef>
            </a:pPr>
            <a:endParaRPr sz="1650" dirty="0">
              <a:latin typeface="Courier New"/>
              <a:cs typeface="Courier New"/>
            </a:endParaRPr>
          </a:p>
          <a:p>
            <a:pPr marL="179705">
              <a:lnSpc>
                <a:spcPct val="100000"/>
              </a:lnSpc>
            </a:pPr>
            <a:r>
              <a:rPr sz="1600" spc="-5" dirty="0">
                <a:latin typeface="Courier New"/>
                <a:cs typeface="Courier New"/>
              </a:rPr>
              <a:t>.center h1</a:t>
            </a:r>
            <a:r>
              <a:rPr sz="1600" dirty="0">
                <a:latin typeface="Courier New"/>
                <a:cs typeface="Courier New"/>
              </a:rPr>
              <a:t> </a:t>
            </a:r>
            <a:r>
              <a:rPr sz="1600" spc="-5" dirty="0">
                <a:latin typeface="Courier New"/>
                <a:cs typeface="Courier New"/>
              </a:rPr>
              <a:t>{</a:t>
            </a:r>
            <a:endParaRPr sz="1600" dirty="0">
              <a:latin typeface="Courier New"/>
              <a:cs typeface="Courier New"/>
            </a:endParaRPr>
          </a:p>
          <a:p>
            <a:pPr marL="423545">
              <a:lnSpc>
                <a:spcPct val="100000"/>
              </a:lnSpc>
            </a:pPr>
            <a:r>
              <a:rPr sz="1600" spc="-5" dirty="0">
                <a:latin typeface="Courier New"/>
                <a:cs typeface="Courier New"/>
              </a:rPr>
              <a:t>margin-bottom:</a:t>
            </a:r>
            <a:r>
              <a:rPr sz="1600" spc="-10" dirty="0">
                <a:latin typeface="Courier New"/>
                <a:cs typeface="Courier New"/>
              </a:rPr>
              <a:t> </a:t>
            </a:r>
            <a:r>
              <a:rPr sz="1600" spc="-5" dirty="0">
                <a:latin typeface="Courier New"/>
                <a:cs typeface="Courier New"/>
              </a:rPr>
              <a:t>10px;</a:t>
            </a:r>
            <a:endParaRPr sz="1600" dirty="0">
              <a:latin typeface="Courier New"/>
              <a:cs typeface="Courier New"/>
            </a:endParaRPr>
          </a:p>
          <a:p>
            <a:pPr marL="179705">
              <a:lnSpc>
                <a:spcPct val="100000"/>
              </a:lnSpc>
            </a:pPr>
            <a:r>
              <a:rPr sz="1600" spc="-5" dirty="0">
                <a:latin typeface="Courier New"/>
                <a:cs typeface="Courier New"/>
              </a:rPr>
              <a:t>}</a:t>
            </a:r>
            <a:endParaRPr sz="1600" dirty="0">
              <a:latin typeface="Courier New"/>
              <a:cs typeface="Courier New"/>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15</a:t>
            </a:fld>
            <a:endParaRPr spc="-10" dirty="0"/>
          </a:p>
        </p:txBody>
      </p:sp>
      <p:sp>
        <p:nvSpPr>
          <p:cNvPr id="2" name="Rectangle 1"/>
          <p:cNvSpPr/>
          <p:nvPr/>
        </p:nvSpPr>
        <p:spPr>
          <a:xfrm>
            <a:off x="1569187" y="590127"/>
            <a:ext cx="1574470" cy="584775"/>
          </a:xfrm>
          <a:prstGeom prst="rect">
            <a:avLst/>
          </a:prstGeom>
        </p:spPr>
        <p:txBody>
          <a:bodyPr wrap="none">
            <a:spAutoFit/>
          </a:bodyPr>
          <a:lstStyle/>
          <a:p>
            <a:r>
              <a:rPr lang="en-US" sz="3200" dirty="0">
                <a:solidFill>
                  <a:srgbClr val="0070C0"/>
                </a:solidFill>
                <a:latin typeface="Arial" panose="020B0604020202020204" pitchFamily="34" charset="0"/>
                <a:cs typeface="Arial" panose="020B0604020202020204" pitchFamily="34" charset="0"/>
              </a:rPr>
              <a:t>Nesting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475310"/>
            <a:ext cx="4124198" cy="504625"/>
          </a:xfrm>
          <a:prstGeom prst="rect">
            <a:avLst/>
          </a:prstGeom>
        </p:spPr>
        <p:txBody>
          <a:bodyPr vert="horz" wrap="square" lIns="0" tIns="12065" rIns="0" bIns="0" rtlCol="0">
            <a:spAutoFit/>
          </a:bodyPr>
          <a:lstStyle/>
          <a:p>
            <a:pPr marL="12700">
              <a:lnSpc>
                <a:spcPct val="100000"/>
              </a:lnSpc>
              <a:spcBef>
                <a:spcPts val="95"/>
              </a:spcBef>
            </a:pPr>
            <a:r>
              <a:rPr lang="en-US" sz="3200" dirty="0"/>
              <a:t>Nesting</a:t>
            </a:r>
            <a:endParaRPr sz="3200" dirty="0"/>
          </a:p>
        </p:txBody>
      </p:sp>
      <p:grpSp>
        <p:nvGrpSpPr>
          <p:cNvPr id="5" name="object 5"/>
          <p:cNvGrpSpPr/>
          <p:nvPr/>
        </p:nvGrpSpPr>
        <p:grpSpPr>
          <a:xfrm>
            <a:off x="1106401" y="2667000"/>
            <a:ext cx="8009890" cy="3581400"/>
            <a:chOff x="533400" y="2895600"/>
            <a:chExt cx="8009890" cy="3581400"/>
          </a:xfrm>
        </p:grpSpPr>
        <p:sp>
          <p:nvSpPr>
            <p:cNvPr id="6" name="object 6"/>
            <p:cNvSpPr/>
            <p:nvPr/>
          </p:nvSpPr>
          <p:spPr>
            <a:xfrm>
              <a:off x="533400" y="2895600"/>
              <a:ext cx="4937760" cy="20574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886200" y="3124200"/>
              <a:ext cx="4656709" cy="335280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16</a:t>
            </a:fld>
            <a:endParaRPr spc="-10" dirty="0"/>
          </a:p>
        </p:txBody>
      </p:sp>
      <p:sp>
        <p:nvSpPr>
          <p:cNvPr id="10" name="Rectangle 9"/>
          <p:cNvSpPr/>
          <p:nvPr/>
        </p:nvSpPr>
        <p:spPr>
          <a:xfrm>
            <a:off x="1409309" y="1548698"/>
            <a:ext cx="3777316" cy="461665"/>
          </a:xfrm>
          <a:prstGeom prst="rect">
            <a:avLst/>
          </a:prstGeom>
        </p:spPr>
        <p:txBody>
          <a:bodyPr wrap="none">
            <a:spAutoFit/>
          </a:bodyPr>
          <a:lstStyle/>
          <a:p>
            <a:r>
              <a:rPr lang="en-US" sz="2400" dirty="0"/>
              <a:t>Properties can be nested too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475310"/>
            <a:ext cx="1652270" cy="504625"/>
          </a:xfrm>
          <a:prstGeom prst="rect">
            <a:avLst/>
          </a:prstGeom>
        </p:spPr>
        <p:txBody>
          <a:bodyPr vert="horz" wrap="square" lIns="0" tIns="12065" rIns="0" bIns="0" rtlCol="0">
            <a:spAutoFit/>
          </a:bodyPr>
          <a:lstStyle/>
          <a:p>
            <a:pPr marL="12700">
              <a:lnSpc>
                <a:spcPct val="100000"/>
              </a:lnSpc>
              <a:spcBef>
                <a:spcPts val="95"/>
              </a:spcBef>
            </a:pPr>
            <a:r>
              <a:rPr lang="en-US" sz="3200" dirty="0"/>
              <a:t>Nesting</a:t>
            </a:r>
            <a:endParaRPr sz="3200" dirty="0"/>
          </a:p>
        </p:txBody>
      </p:sp>
      <p:sp>
        <p:nvSpPr>
          <p:cNvPr id="4" name="object 4"/>
          <p:cNvSpPr txBox="1"/>
          <p:nvPr/>
        </p:nvSpPr>
        <p:spPr>
          <a:xfrm>
            <a:off x="1596897" y="1383157"/>
            <a:ext cx="7195184" cy="951543"/>
          </a:xfrm>
          <a:prstGeom prst="rect">
            <a:avLst/>
          </a:prstGeom>
        </p:spPr>
        <p:txBody>
          <a:bodyPr vert="horz" wrap="square" lIns="0" tIns="43180" rIns="0" bIns="0" rtlCol="0">
            <a:spAutoFit/>
          </a:bodyPr>
          <a:lstStyle/>
          <a:p>
            <a:pPr marL="297815" indent="-285750">
              <a:lnSpc>
                <a:spcPct val="100000"/>
              </a:lnSpc>
              <a:spcBef>
                <a:spcPts val="340"/>
              </a:spcBef>
              <a:buClr>
                <a:srgbClr val="0E6EC5"/>
              </a:buClr>
              <a:buSzPct val="80000"/>
              <a:buFont typeface="Wingdings" panose="05000000000000000000" pitchFamily="2" charset="2"/>
              <a:buChar char="§"/>
              <a:tabLst>
                <a:tab pos="296545" algn="l"/>
              </a:tabLst>
            </a:pPr>
            <a:r>
              <a:rPr lang="en-US" dirty="0" err="1">
                <a:latin typeface="Arial" panose="020B0604020202020204" pitchFamily="34" charset="0"/>
                <a:cs typeface="Arial" panose="020B0604020202020204" pitchFamily="34" charset="0"/>
              </a:rPr>
              <a:t>Pseudoclasses</a:t>
            </a:r>
            <a:r>
              <a:rPr lang="en-US" dirty="0">
                <a:latin typeface="Arial" panose="020B0604020202020204" pitchFamily="34" charset="0"/>
                <a:cs typeface="Arial" panose="020B0604020202020204" pitchFamily="34" charset="0"/>
              </a:rPr>
              <a:t> can be nested too (e.g. :hover)</a:t>
            </a:r>
          </a:p>
          <a:p>
            <a:pPr marL="297815" indent="-285750">
              <a:lnSpc>
                <a:spcPct val="100000"/>
              </a:lnSpc>
              <a:spcBef>
                <a:spcPts val="340"/>
              </a:spcBef>
              <a:buClr>
                <a:srgbClr val="0E6EC5"/>
              </a:buClr>
              <a:buSzPct val="80000"/>
              <a:buFont typeface="Wingdings" panose="05000000000000000000" pitchFamily="2" charset="2"/>
              <a:buChar char="§"/>
              <a:tabLst>
                <a:tab pos="296545" algn="l"/>
              </a:tabLst>
            </a:pPr>
            <a:r>
              <a:rPr lang="en-US" dirty="0">
                <a:latin typeface="Arial" panose="020B0604020202020204" pitchFamily="34" charset="0"/>
                <a:cs typeface="Arial" panose="020B0604020202020204" pitchFamily="34" charset="0"/>
              </a:rPr>
              <a:t>Sass special character </a:t>
            </a:r>
            <a:r>
              <a:rPr lang="en-US" dirty="0" smtClean="0">
                <a:latin typeface="Arial" panose="020B0604020202020204" pitchFamily="34" charset="0"/>
                <a:cs typeface="Arial" panose="020B0604020202020204" pitchFamily="34" charset="0"/>
              </a:rPr>
              <a:t>&amp;</a:t>
            </a:r>
          </a:p>
          <a:p>
            <a:pPr marL="755015" lvl="1" indent="-285750">
              <a:spcBef>
                <a:spcPts val="340"/>
              </a:spcBef>
              <a:buClr>
                <a:srgbClr val="0E6EC5"/>
              </a:buClr>
              <a:buSzPct val="80000"/>
              <a:buFont typeface="Wingdings" panose="05000000000000000000" pitchFamily="2" charset="2"/>
              <a:buChar char="§"/>
              <a:tabLst>
                <a:tab pos="296545" algn="l"/>
              </a:tabLst>
            </a:pPr>
            <a:r>
              <a:rPr lang="en-US" dirty="0">
                <a:latin typeface="Arial" panose="020B0604020202020204" pitchFamily="34" charset="0"/>
                <a:cs typeface="Arial" panose="020B0604020202020204" pitchFamily="34" charset="0"/>
              </a:rPr>
              <a:t>in a selector &amp; is replaced with the parent </a:t>
            </a:r>
            <a:r>
              <a:rPr lang="en-US" dirty="0" smtClean="0">
                <a:latin typeface="Arial" panose="020B0604020202020204" pitchFamily="34" charset="0"/>
                <a:cs typeface="Arial" panose="020B0604020202020204" pitchFamily="34" charset="0"/>
              </a:rPr>
              <a:t>selector</a:t>
            </a:r>
            <a:endParaRPr lang="en-US" dirty="0">
              <a:latin typeface="Arial" panose="020B0604020202020204" pitchFamily="34" charset="0"/>
              <a:cs typeface="Arial" panose="020B0604020202020204" pitchFamily="34" charset="0"/>
            </a:endParaRPr>
          </a:p>
        </p:txBody>
      </p:sp>
      <p:grpSp>
        <p:nvGrpSpPr>
          <p:cNvPr id="5" name="object 5"/>
          <p:cNvGrpSpPr/>
          <p:nvPr/>
        </p:nvGrpSpPr>
        <p:grpSpPr>
          <a:xfrm>
            <a:off x="1007861" y="3124200"/>
            <a:ext cx="8122284" cy="3139440"/>
            <a:chOff x="457200" y="3124200"/>
            <a:chExt cx="8122284" cy="3139440"/>
          </a:xfrm>
        </p:grpSpPr>
        <p:sp>
          <p:nvSpPr>
            <p:cNvPr id="6" name="object 6"/>
            <p:cNvSpPr/>
            <p:nvPr/>
          </p:nvSpPr>
          <p:spPr>
            <a:xfrm>
              <a:off x="457200" y="3124200"/>
              <a:ext cx="4572000" cy="19050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581400" y="4419650"/>
              <a:ext cx="4997831" cy="1843531"/>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17</a:t>
            </a:fld>
            <a:endParaRPr spc="-1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14602" y="475310"/>
            <a:ext cx="4547235" cy="504625"/>
          </a:xfrm>
          <a:prstGeom prst="rect">
            <a:avLst/>
          </a:prstGeom>
        </p:spPr>
        <p:txBody>
          <a:bodyPr vert="horz" wrap="square" lIns="0" tIns="12065" rIns="0" bIns="0" rtlCol="0">
            <a:spAutoFit/>
          </a:bodyPr>
          <a:lstStyle/>
          <a:p>
            <a:pPr marL="12700">
              <a:lnSpc>
                <a:spcPct val="100000"/>
              </a:lnSpc>
              <a:spcBef>
                <a:spcPts val="95"/>
              </a:spcBef>
            </a:pPr>
            <a:r>
              <a:rPr lang="en-US" sz="3200" dirty="0"/>
              <a:t>Nesting: Sass vs. </a:t>
            </a:r>
            <a:r>
              <a:rPr lang="en-US" sz="3200" dirty="0" err="1"/>
              <a:t>Scss</a:t>
            </a:r>
            <a:endParaRPr sz="3200" dirty="0"/>
          </a:p>
        </p:txBody>
      </p:sp>
      <p:sp>
        <p:nvSpPr>
          <p:cNvPr id="9" name="object 9"/>
          <p:cNvSpPr/>
          <p:nvPr/>
        </p:nvSpPr>
        <p:spPr>
          <a:xfrm>
            <a:off x="838328" y="1912600"/>
            <a:ext cx="2895600" cy="339242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348477" y="3800583"/>
            <a:ext cx="2795523" cy="275424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733928" y="1926126"/>
            <a:ext cx="2614549" cy="3365373"/>
          </a:xfrm>
          <a:prstGeom prst="rect">
            <a:avLst/>
          </a:prstGeom>
          <a:blipFill>
            <a:blip r:embed="rId4" cstate="print"/>
            <a:stretch>
              <a:fillRect/>
            </a:stretch>
          </a:blip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18</a:t>
            </a:fld>
            <a:endParaRPr spc="-1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353009"/>
            <a:ext cx="1976120" cy="504625"/>
          </a:xfrm>
          <a:prstGeom prst="rect">
            <a:avLst/>
          </a:prstGeom>
        </p:spPr>
        <p:txBody>
          <a:bodyPr vert="horz" wrap="square" lIns="0" tIns="12065" rIns="0" bIns="0" rtlCol="0">
            <a:spAutoFit/>
          </a:bodyPr>
          <a:lstStyle/>
          <a:p>
            <a:pPr marL="12700">
              <a:lnSpc>
                <a:spcPct val="100000"/>
              </a:lnSpc>
              <a:spcBef>
                <a:spcPts val="95"/>
              </a:spcBef>
            </a:pPr>
            <a:r>
              <a:rPr sz="3200" spc="-145" dirty="0"/>
              <a:t>@import</a:t>
            </a:r>
            <a:endParaRPr sz="3200" dirty="0"/>
          </a:p>
        </p:txBody>
      </p:sp>
      <p:grpSp>
        <p:nvGrpSpPr>
          <p:cNvPr id="5" name="object 5"/>
          <p:cNvGrpSpPr/>
          <p:nvPr/>
        </p:nvGrpSpPr>
        <p:grpSpPr>
          <a:xfrm>
            <a:off x="304800" y="759841"/>
            <a:ext cx="8516620" cy="5967095"/>
            <a:chOff x="304800" y="759841"/>
            <a:chExt cx="8516620" cy="5967095"/>
          </a:xfrm>
        </p:grpSpPr>
        <p:sp>
          <p:nvSpPr>
            <p:cNvPr id="6" name="object 6"/>
            <p:cNvSpPr/>
            <p:nvPr/>
          </p:nvSpPr>
          <p:spPr>
            <a:xfrm>
              <a:off x="304800" y="1295400"/>
              <a:ext cx="5103368" cy="38862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267200" y="759841"/>
              <a:ext cx="4554220" cy="167170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842895" y="5029187"/>
              <a:ext cx="4817872" cy="1697355"/>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19</a:t>
            </a:fld>
            <a:endParaRPr spc="-10" dirty="0"/>
          </a:p>
        </p:txBody>
      </p:sp>
      <p:sp>
        <p:nvSpPr>
          <p:cNvPr id="10" name="Rectangle 9"/>
          <p:cNvSpPr/>
          <p:nvPr/>
        </p:nvSpPr>
        <p:spPr>
          <a:xfrm>
            <a:off x="5715000" y="3108192"/>
            <a:ext cx="3449782" cy="1200329"/>
          </a:xfrm>
          <a:prstGeom prst="rect">
            <a:avLst/>
          </a:prstGeom>
        </p:spPr>
        <p:txBody>
          <a:bodyPr wrap="square">
            <a:spAutoFit/>
          </a:bodyPr>
          <a:lstStyle/>
          <a:p>
            <a:pPr marL="285750" indent="-285750">
              <a:buClr>
                <a:schemeClr val="accent5"/>
              </a:buClr>
              <a:buFont typeface="Wingdings" panose="05000000000000000000" pitchFamily="2" charset="2"/>
              <a:buChar char="§"/>
            </a:pPr>
            <a:r>
              <a:rPr lang="en-US" dirty="0"/>
              <a:t>Stylesheets can be big: the @import directive that allows to break styles up  into multiple stylesheets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536865"/>
            <a:ext cx="6638798" cy="504625"/>
          </a:xfrm>
          <a:prstGeom prst="rect">
            <a:avLst/>
          </a:prstGeom>
        </p:spPr>
        <p:txBody>
          <a:bodyPr vert="horz" wrap="square" lIns="0" tIns="12065" rIns="0" bIns="0" rtlCol="0" anchor="ctr">
            <a:spAutoFit/>
          </a:bodyPr>
          <a:lstStyle/>
          <a:p>
            <a:pPr marL="12700" algn="ctr">
              <a:lnSpc>
                <a:spcPct val="100000"/>
              </a:lnSpc>
              <a:spcBef>
                <a:spcPts val="95"/>
              </a:spcBef>
            </a:pPr>
            <a:r>
              <a:rPr lang="en-US" sz="3200" dirty="0" smtClean="0"/>
              <a:t>What is Sass?</a:t>
            </a:r>
            <a:endParaRPr sz="3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2</a:t>
            </a:fld>
            <a:endParaRPr spc="-10" dirty="0"/>
          </a:p>
        </p:txBody>
      </p:sp>
      <p:sp>
        <p:nvSpPr>
          <p:cNvPr id="7" name="Rectangle 6"/>
          <p:cNvSpPr/>
          <p:nvPr/>
        </p:nvSpPr>
        <p:spPr>
          <a:xfrm>
            <a:off x="1219834" y="1524000"/>
            <a:ext cx="7543800" cy="4801314"/>
          </a:xfrm>
          <a:prstGeom prst="rect">
            <a:avLst/>
          </a:prstGeom>
        </p:spPr>
        <p:txBody>
          <a:bodyPr wrap="square">
            <a:spAutoFit/>
          </a:bodyPr>
          <a:lstStyle/>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(Syntactically awesome style sheets) is an extension of the CSS which adds syntactic power to the basic CSS language making it easier for developers to write CSS. It is just a CSS preprocessor, so that you can write CSS in an easy and convenient way.</a:t>
            </a:r>
          </a:p>
          <a:p>
            <a:pPr marL="342900" indent="-342900" fontAlgn="base">
              <a:buClr>
                <a:schemeClr val="accent5"/>
              </a:buClr>
              <a:buFont typeface="Wingdings" panose="05000000000000000000" pitchFamily="2" charset="2"/>
              <a:buChar char="§"/>
            </a:pPr>
            <a:endParaRPr lang="en-US" dirty="0" smtClean="0">
              <a:latin typeface="Arial" panose="020B0604020202020204" pitchFamily="34" charset="0"/>
              <a:cs typeface="Arial" panose="020B0604020202020204" pitchFamily="34" charset="0"/>
            </a:endParaRP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is a meta-language on top of CSS that's used to describe the style of a document cleanly and structurally, with more power than flat CSS allows. Sass both provides a simpler, more elegant syntax for CSS and implements various features that are useful for creating manageable style sheets.” </a:t>
            </a:r>
          </a:p>
          <a:p>
            <a:pPr marL="342900" indent="-342900" fontAlgn="base">
              <a:buClr>
                <a:schemeClr val="accent5"/>
              </a:buClr>
              <a:buFont typeface="Wingdings" panose="05000000000000000000" pitchFamily="2" charset="2"/>
              <a:buChar char="§"/>
            </a:pPr>
            <a:endParaRPr lang="en-US" dirty="0" smtClean="0">
              <a:latin typeface="Arial" panose="020B0604020202020204" pitchFamily="34" charset="0"/>
              <a:cs typeface="Arial" panose="020B0604020202020204" pitchFamily="34" charset="0"/>
            </a:endParaRP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is an extension of CSS3, adding nested rules, Variables, </a:t>
            </a:r>
            <a:r>
              <a:rPr lang="en-US" dirty="0" err="1" smtClean="0">
                <a:latin typeface="Arial" panose="020B0604020202020204" pitchFamily="34" charset="0"/>
                <a:cs typeface="Arial" panose="020B0604020202020204" pitchFamily="34" charset="0"/>
              </a:rPr>
              <a:t>mixins</a:t>
            </a:r>
            <a:r>
              <a:rPr lang="en-US" dirty="0" smtClean="0">
                <a:latin typeface="Arial" panose="020B0604020202020204" pitchFamily="34" charset="0"/>
                <a:cs typeface="Arial" panose="020B0604020202020204" pitchFamily="34" charset="0"/>
              </a:rPr>
              <a:t>, selector inheritance, and more. It’s translated to well-formatted, standard CSS using the command line tool or a web-framework plugin.”</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353009"/>
            <a:ext cx="5439410" cy="504625"/>
          </a:xfrm>
          <a:prstGeom prst="rect">
            <a:avLst/>
          </a:prstGeom>
        </p:spPr>
        <p:txBody>
          <a:bodyPr vert="horz" wrap="square" lIns="0" tIns="12065" rIns="0" bIns="0" rtlCol="0">
            <a:spAutoFit/>
          </a:bodyPr>
          <a:lstStyle/>
          <a:p>
            <a:pPr marL="12700">
              <a:lnSpc>
                <a:spcPct val="100000"/>
              </a:lnSpc>
              <a:spcBef>
                <a:spcPts val="95"/>
              </a:spcBef>
            </a:pPr>
            <a:r>
              <a:rPr lang="en-US" sz="3200" dirty="0">
                <a:latin typeface="Arial" panose="020B0604020202020204" pitchFamily="34" charset="0"/>
                <a:cs typeface="Arial" panose="020B0604020202020204" pitchFamily="34" charset="0"/>
              </a:rPr>
              <a:t>Operator</a:t>
            </a:r>
            <a:r>
              <a:rPr lang="en-US" sz="3200" spc="-190" dirty="0" smtClean="0"/>
              <a:t> </a:t>
            </a:r>
            <a:r>
              <a:rPr lang="en-US" sz="3200" spc="-190" dirty="0"/>
              <a:t>and functions</a:t>
            </a:r>
            <a:endParaRPr sz="3200" dirty="0"/>
          </a:p>
        </p:txBody>
      </p:sp>
      <p:sp>
        <p:nvSpPr>
          <p:cNvPr id="4" name="object 4"/>
          <p:cNvSpPr txBox="1"/>
          <p:nvPr/>
        </p:nvSpPr>
        <p:spPr>
          <a:xfrm>
            <a:off x="1075740" y="1081181"/>
            <a:ext cx="7216140" cy="2979020"/>
          </a:xfrm>
          <a:prstGeom prst="rect">
            <a:avLst/>
          </a:prstGeom>
        </p:spPr>
        <p:txBody>
          <a:bodyPr vert="horz" wrap="square" lIns="0" tIns="29209" rIns="0" bIns="0" rtlCol="0">
            <a:spAutoFit/>
          </a:bodyPr>
          <a:lstStyle/>
          <a:p>
            <a:pPr marL="354965" indent="-342900">
              <a:lnSpc>
                <a:spcPct val="100000"/>
              </a:lnSpc>
              <a:spcBef>
                <a:spcPts val="229"/>
              </a:spcBef>
              <a:buClr>
                <a:srgbClr val="0E6EC5"/>
              </a:buClr>
              <a:buSzPct val="79545"/>
              <a:buFont typeface="Wingdings" panose="05000000000000000000" pitchFamily="2" charset="2"/>
              <a:buChar char="§"/>
              <a:tabLst>
                <a:tab pos="295910" algn="l"/>
                <a:tab pos="296545" algn="l"/>
              </a:tabLst>
            </a:pPr>
            <a:r>
              <a:rPr lang="en-US" sz="2000" spc="-280" dirty="0" err="1" smtClean="0">
                <a:cs typeface="Calibri" pitchFamily="34" charset="0"/>
              </a:rPr>
              <a:t>Saas</a:t>
            </a:r>
            <a:r>
              <a:rPr sz="2000" spc="-280" dirty="0" smtClean="0">
                <a:cs typeface="Calibri" pitchFamily="34" charset="0"/>
              </a:rPr>
              <a:t> </a:t>
            </a:r>
            <a:r>
              <a:rPr lang="en-US" sz="2000" spc="-280" dirty="0" smtClean="0">
                <a:cs typeface="Calibri" pitchFamily="34" charset="0"/>
              </a:rPr>
              <a:t> </a:t>
            </a:r>
            <a:r>
              <a:rPr sz="2000" spc="-140" dirty="0" smtClean="0">
                <a:cs typeface="Calibri" pitchFamily="34" charset="0"/>
              </a:rPr>
              <a:t>supports </a:t>
            </a:r>
            <a:r>
              <a:rPr sz="2000" spc="-135" dirty="0" smtClean="0">
                <a:cs typeface="Calibri" pitchFamily="34" charset="0"/>
              </a:rPr>
              <a:t>basic </a:t>
            </a:r>
            <a:r>
              <a:rPr sz="2000" spc="-165" dirty="0" smtClean="0">
                <a:cs typeface="Calibri" pitchFamily="34" charset="0"/>
              </a:rPr>
              <a:t>math </a:t>
            </a:r>
            <a:r>
              <a:rPr sz="2000" spc="-110" dirty="0" smtClean="0">
                <a:cs typeface="Calibri" pitchFamily="34" charset="0"/>
              </a:rPr>
              <a:t>operations </a:t>
            </a:r>
            <a:r>
              <a:rPr sz="2000" spc="-100" dirty="0" smtClean="0">
                <a:cs typeface="Calibri" pitchFamily="34" charset="0"/>
              </a:rPr>
              <a:t>and </a:t>
            </a:r>
            <a:r>
              <a:rPr sz="2000" spc="-180" dirty="0" smtClean="0">
                <a:cs typeface="Calibri" pitchFamily="34" charset="0"/>
              </a:rPr>
              <a:t>many </a:t>
            </a:r>
            <a:r>
              <a:rPr sz="2000" spc="-155" dirty="0" smtClean="0">
                <a:cs typeface="Calibri" pitchFamily="34" charset="0"/>
              </a:rPr>
              <a:t>useful</a:t>
            </a:r>
            <a:r>
              <a:rPr sz="2000" spc="10" dirty="0" smtClean="0">
                <a:cs typeface="Calibri" pitchFamily="34" charset="0"/>
              </a:rPr>
              <a:t> </a:t>
            </a:r>
            <a:r>
              <a:rPr sz="2000" spc="-165" dirty="0" smtClean="0">
                <a:cs typeface="Calibri" pitchFamily="34" charset="0"/>
              </a:rPr>
              <a:t>functions</a:t>
            </a:r>
            <a:endParaRPr sz="2000" dirty="0" smtClean="0">
              <a:cs typeface="Calibri" pitchFamily="34" charset="0"/>
            </a:endParaRPr>
          </a:p>
          <a:p>
            <a:pPr marL="674370" lvl="1" indent="-342900">
              <a:lnSpc>
                <a:spcPct val="100000"/>
              </a:lnSpc>
              <a:spcBef>
                <a:spcPts val="130"/>
              </a:spcBef>
              <a:buClr>
                <a:srgbClr val="0E6EC5"/>
              </a:buClr>
              <a:buFont typeface="Wingdings" panose="05000000000000000000" pitchFamily="2" charset="2"/>
              <a:buChar char="§"/>
              <a:tabLst>
                <a:tab pos="570230" algn="l"/>
                <a:tab pos="570865" algn="l"/>
              </a:tabLst>
            </a:pPr>
            <a:r>
              <a:rPr sz="2000" u="heavy" spc="-80" dirty="0" smtClean="0">
                <a:solidFill>
                  <a:srgbClr val="85DFD0"/>
                </a:solidFill>
                <a:uFill>
                  <a:solidFill>
                    <a:srgbClr val="85DFD0"/>
                  </a:solidFill>
                </a:uFill>
                <a:cs typeface="Calibri" pitchFamily="34" charset="0"/>
                <a:hlinkClick r:id="rId2"/>
              </a:rPr>
              <a:t>http://sass-lang.com/docs/yardoc/Sass/Script/Functions.html</a:t>
            </a:r>
            <a:endParaRPr sz="2000" dirty="0" smtClean="0">
              <a:cs typeface="Calibri" pitchFamily="34" charset="0"/>
            </a:endParaRPr>
          </a:p>
          <a:p>
            <a:pPr marL="354965" indent="-342900">
              <a:lnSpc>
                <a:spcPts val="2375"/>
              </a:lnSpc>
              <a:spcBef>
                <a:spcPts val="65"/>
              </a:spcBef>
              <a:buClr>
                <a:srgbClr val="0E6EC5"/>
              </a:buClr>
              <a:buSzPct val="79545"/>
              <a:buFont typeface="Wingdings" panose="05000000000000000000" pitchFamily="2" charset="2"/>
              <a:buChar char="§"/>
              <a:tabLst>
                <a:tab pos="295910" algn="l"/>
                <a:tab pos="296545" algn="l"/>
              </a:tabLst>
            </a:pPr>
            <a:r>
              <a:rPr sz="2000" spc="-260" dirty="0" smtClean="0">
                <a:cs typeface="Calibri" pitchFamily="34" charset="0"/>
              </a:rPr>
              <a:t>The </a:t>
            </a:r>
            <a:r>
              <a:rPr sz="2000" spc="-90" dirty="0" smtClean="0">
                <a:cs typeface="Calibri" pitchFamily="34" charset="0"/>
              </a:rPr>
              <a:t>standard</a:t>
            </a:r>
            <a:r>
              <a:rPr sz="2000" spc="-95" dirty="0" smtClean="0">
                <a:cs typeface="Calibri" pitchFamily="34" charset="0"/>
              </a:rPr>
              <a:t> </a:t>
            </a:r>
            <a:r>
              <a:rPr sz="2000" spc="-165" dirty="0" smtClean="0">
                <a:cs typeface="Calibri" pitchFamily="34" charset="0"/>
              </a:rPr>
              <a:t>math</a:t>
            </a:r>
            <a:endParaRPr sz="2000" dirty="0" smtClean="0">
              <a:cs typeface="Calibri" pitchFamily="34" charset="0"/>
            </a:endParaRPr>
          </a:p>
          <a:p>
            <a:pPr marL="638810" indent="-342900">
              <a:lnSpc>
                <a:spcPts val="2110"/>
              </a:lnSpc>
              <a:buClr>
                <a:schemeClr val="accent5"/>
              </a:buClr>
              <a:buFont typeface="Arial" panose="020B0604020202020204" pitchFamily="34" charset="0"/>
              <a:buChar char="•"/>
            </a:pPr>
            <a:r>
              <a:rPr sz="2000" spc="-110" dirty="0" smtClean="0">
                <a:cs typeface="Calibri" pitchFamily="34" charset="0"/>
              </a:rPr>
              <a:t>operations</a:t>
            </a:r>
            <a:endParaRPr sz="2000" dirty="0" smtClean="0">
              <a:cs typeface="Calibri" pitchFamily="34" charset="0"/>
            </a:endParaRPr>
          </a:p>
          <a:p>
            <a:pPr marL="638810" marR="4394200" indent="-342900">
              <a:lnSpc>
                <a:spcPts val="2110"/>
              </a:lnSpc>
              <a:spcBef>
                <a:spcPts val="250"/>
              </a:spcBef>
              <a:buClr>
                <a:schemeClr val="accent5"/>
              </a:buClr>
              <a:buFont typeface="Arial" panose="020B0604020202020204" pitchFamily="34" charset="0"/>
              <a:buChar char="•"/>
            </a:pPr>
            <a:r>
              <a:rPr sz="2000" i="1" spc="-30" dirty="0" smtClean="0">
                <a:cs typeface="Calibri" pitchFamily="34" charset="0"/>
              </a:rPr>
              <a:t>(+, </a:t>
            </a:r>
            <a:r>
              <a:rPr sz="2000" i="1" spc="-70" dirty="0" smtClean="0">
                <a:cs typeface="Calibri" pitchFamily="34" charset="0"/>
              </a:rPr>
              <a:t>-, </a:t>
            </a:r>
            <a:r>
              <a:rPr sz="2000" i="1" spc="-15" dirty="0" smtClean="0">
                <a:cs typeface="Calibri" pitchFamily="34" charset="0"/>
              </a:rPr>
              <a:t>*, </a:t>
            </a:r>
            <a:r>
              <a:rPr sz="2000" i="1" spc="175" dirty="0" smtClean="0">
                <a:cs typeface="Calibri" pitchFamily="34" charset="0"/>
              </a:rPr>
              <a:t>/, </a:t>
            </a:r>
            <a:r>
              <a:rPr sz="2000" i="1" spc="-100" dirty="0" smtClean="0">
                <a:cs typeface="Calibri" pitchFamily="34" charset="0"/>
              </a:rPr>
              <a:t>and </a:t>
            </a:r>
            <a:r>
              <a:rPr sz="2000" i="1" spc="-135" dirty="0" smtClean="0">
                <a:cs typeface="Calibri" pitchFamily="34" charset="0"/>
              </a:rPr>
              <a:t>%) </a:t>
            </a:r>
            <a:r>
              <a:rPr sz="2000" i="1" spc="-50" dirty="0" smtClean="0">
                <a:cs typeface="Calibri" pitchFamily="34" charset="0"/>
              </a:rPr>
              <a:t>are  </a:t>
            </a:r>
            <a:r>
              <a:rPr sz="2000" i="1" spc="-100" dirty="0" smtClean="0">
                <a:cs typeface="Calibri" pitchFamily="34" charset="0"/>
              </a:rPr>
              <a:t>supported </a:t>
            </a:r>
            <a:r>
              <a:rPr sz="2000" i="1" spc="-20" dirty="0" smtClean="0">
                <a:cs typeface="Calibri" pitchFamily="34" charset="0"/>
              </a:rPr>
              <a:t>for</a:t>
            </a:r>
            <a:r>
              <a:rPr sz="2000" i="1" spc="35" dirty="0" smtClean="0">
                <a:cs typeface="Calibri" pitchFamily="34" charset="0"/>
              </a:rPr>
              <a:t> </a:t>
            </a:r>
            <a:r>
              <a:rPr sz="2000" i="1" spc="-200" dirty="0" smtClean="0">
                <a:cs typeface="Calibri" pitchFamily="34" charset="0"/>
              </a:rPr>
              <a:t>numbers</a:t>
            </a:r>
            <a:endParaRPr sz="2000" i="1" dirty="0" smtClean="0">
              <a:cs typeface="Calibri" pitchFamily="34" charset="0"/>
            </a:endParaRPr>
          </a:p>
          <a:p>
            <a:pPr marL="354965" marR="4241800" indent="-342900">
              <a:lnSpc>
                <a:spcPts val="2110"/>
              </a:lnSpc>
              <a:spcBef>
                <a:spcPts val="605"/>
              </a:spcBef>
              <a:buClr>
                <a:srgbClr val="0E6EC5"/>
              </a:buClr>
              <a:buSzPct val="79545"/>
              <a:buFont typeface="Wingdings" panose="05000000000000000000" pitchFamily="2" charset="2"/>
              <a:buChar char="§"/>
              <a:tabLst>
                <a:tab pos="295910" algn="l"/>
                <a:tab pos="296545" algn="l"/>
              </a:tabLst>
            </a:pPr>
            <a:r>
              <a:rPr sz="2000" spc="-180" dirty="0" smtClean="0">
                <a:cs typeface="Calibri" pitchFamily="34" charset="0"/>
              </a:rPr>
              <a:t>There </a:t>
            </a:r>
            <a:r>
              <a:rPr sz="2000" spc="-50" dirty="0" smtClean="0">
                <a:cs typeface="Calibri" pitchFamily="34" charset="0"/>
              </a:rPr>
              <a:t>are </a:t>
            </a:r>
            <a:r>
              <a:rPr sz="2000" spc="-180" dirty="0" smtClean="0">
                <a:cs typeface="Calibri" pitchFamily="34" charset="0"/>
              </a:rPr>
              <a:t>many </a:t>
            </a:r>
            <a:r>
              <a:rPr sz="2000" spc="-150" dirty="0" smtClean="0">
                <a:cs typeface="Calibri" pitchFamily="34" charset="0"/>
              </a:rPr>
              <a:t>useful  </a:t>
            </a:r>
            <a:r>
              <a:rPr sz="2000" spc="-165" dirty="0" smtClean="0">
                <a:cs typeface="Calibri" pitchFamily="34" charset="0"/>
              </a:rPr>
              <a:t>functions </a:t>
            </a:r>
            <a:r>
              <a:rPr sz="2000" spc="-20" dirty="0" smtClean="0">
                <a:cs typeface="Calibri" pitchFamily="34" charset="0"/>
              </a:rPr>
              <a:t>for </a:t>
            </a:r>
            <a:r>
              <a:rPr sz="2000" spc="-155" dirty="0" smtClean="0">
                <a:cs typeface="Calibri" pitchFamily="34" charset="0"/>
              </a:rPr>
              <a:t>colors, </a:t>
            </a:r>
            <a:r>
              <a:rPr sz="2000" spc="-120" dirty="0" smtClean="0">
                <a:cs typeface="Calibri" pitchFamily="34" charset="0"/>
              </a:rPr>
              <a:t>e.g.  </a:t>
            </a:r>
            <a:r>
              <a:rPr sz="2000" spc="-75" dirty="0" smtClean="0">
                <a:cs typeface="Calibri" pitchFamily="34" charset="0"/>
              </a:rPr>
              <a:t>to </a:t>
            </a:r>
            <a:r>
              <a:rPr sz="2000" spc="-155" dirty="0" smtClean="0">
                <a:cs typeface="Calibri" pitchFamily="34" charset="0"/>
              </a:rPr>
              <a:t>change </a:t>
            </a:r>
            <a:r>
              <a:rPr sz="2000" spc="-165" dirty="0" smtClean="0">
                <a:cs typeface="Calibri" pitchFamily="34" charset="0"/>
              </a:rPr>
              <a:t>lightness, </a:t>
            </a:r>
            <a:r>
              <a:rPr sz="2000" spc="-220" dirty="0" smtClean="0">
                <a:cs typeface="Calibri" pitchFamily="34" charset="0"/>
              </a:rPr>
              <a:t>hue,  </a:t>
            </a:r>
            <a:r>
              <a:rPr sz="2000" spc="-114" dirty="0" smtClean="0">
                <a:cs typeface="Calibri" pitchFamily="34" charset="0"/>
              </a:rPr>
              <a:t>saturation,</a:t>
            </a:r>
            <a:r>
              <a:rPr sz="2000" spc="25" dirty="0" smtClean="0">
                <a:cs typeface="Calibri" pitchFamily="34" charset="0"/>
              </a:rPr>
              <a:t> </a:t>
            </a:r>
            <a:r>
              <a:rPr sz="2000" spc="-5" dirty="0" smtClean="0">
                <a:cs typeface="Calibri" pitchFamily="34" charset="0"/>
              </a:rPr>
              <a:t>…</a:t>
            </a:r>
            <a:endParaRPr sz="2000" dirty="0">
              <a:cs typeface="Calibri" pitchFamily="34" charset="0"/>
            </a:endParaRPr>
          </a:p>
        </p:txBody>
      </p:sp>
      <p:grpSp>
        <p:nvGrpSpPr>
          <p:cNvPr id="5" name="object 5"/>
          <p:cNvGrpSpPr/>
          <p:nvPr/>
        </p:nvGrpSpPr>
        <p:grpSpPr>
          <a:xfrm>
            <a:off x="301383" y="2133638"/>
            <a:ext cx="8668385" cy="4691380"/>
            <a:chOff x="301383" y="2133638"/>
            <a:chExt cx="8668385" cy="4691380"/>
          </a:xfrm>
        </p:grpSpPr>
        <p:sp>
          <p:nvSpPr>
            <p:cNvPr id="6" name="object 6"/>
            <p:cNvSpPr/>
            <p:nvPr/>
          </p:nvSpPr>
          <p:spPr>
            <a:xfrm>
              <a:off x="301383" y="4114800"/>
              <a:ext cx="4338955" cy="23622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396867" y="2133638"/>
              <a:ext cx="4572762" cy="469138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20</a:t>
            </a:fld>
            <a:endParaRPr spc="-1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14602" y="475310"/>
            <a:ext cx="4269740" cy="504625"/>
          </a:xfrm>
          <a:prstGeom prst="rect">
            <a:avLst/>
          </a:prstGeom>
        </p:spPr>
        <p:txBody>
          <a:bodyPr vert="horz" wrap="square" lIns="0" tIns="12065" rIns="0" bIns="0" rtlCol="0">
            <a:spAutoFit/>
          </a:bodyPr>
          <a:lstStyle/>
          <a:p>
            <a:pPr marL="12700">
              <a:lnSpc>
                <a:spcPct val="100000"/>
              </a:lnSpc>
              <a:spcBef>
                <a:spcPts val="95"/>
              </a:spcBef>
            </a:pPr>
            <a:r>
              <a:rPr lang="en-US" sz="3200" dirty="0"/>
              <a:t>Selector inheritance</a:t>
            </a:r>
            <a:endParaRPr sz="3200" dirty="0"/>
          </a:p>
        </p:txBody>
      </p:sp>
      <p:sp>
        <p:nvSpPr>
          <p:cNvPr id="6" name="object 6"/>
          <p:cNvSpPr txBox="1"/>
          <p:nvPr/>
        </p:nvSpPr>
        <p:spPr>
          <a:xfrm>
            <a:off x="1151940" y="1374394"/>
            <a:ext cx="7472045" cy="1038746"/>
          </a:xfrm>
          <a:prstGeom prst="rect">
            <a:avLst/>
          </a:prstGeom>
        </p:spPr>
        <p:txBody>
          <a:bodyPr vert="horz" wrap="square" lIns="0" tIns="104140" rIns="0" bIns="0" rtlCol="0">
            <a:spAutoFit/>
          </a:bodyPr>
          <a:lstStyle/>
          <a:p>
            <a:pPr marL="297815" marR="5080" indent="-285750">
              <a:spcBef>
                <a:spcPts val="820"/>
              </a:spcBef>
              <a:buClr>
                <a:schemeClr val="accent5"/>
              </a:buClr>
              <a:buFont typeface="Wingdings" panose="05000000000000000000" pitchFamily="2" charset="2"/>
              <a:buChar char="§"/>
            </a:pPr>
            <a:r>
              <a:rPr lang="en-US" dirty="0">
                <a:latin typeface="Arial" panose="020B0604020202020204" pitchFamily="34" charset="0"/>
                <a:cs typeface="Arial" panose="020B0604020202020204" pitchFamily="34" charset="0"/>
              </a:rPr>
              <a:t>Sass can tell one selector to inherit all the styles of another without duplicating the CSS properties</a:t>
            </a:r>
          </a:p>
          <a:p>
            <a:pPr marL="297815" marR="5080" indent="-285750">
              <a:spcBef>
                <a:spcPts val="820"/>
              </a:spcBef>
              <a:buClr>
                <a:schemeClr val="accent5"/>
              </a:buClr>
              <a:buFont typeface="Wingdings" panose="05000000000000000000" pitchFamily="2" charset="2"/>
              <a:buChar char="§"/>
            </a:pPr>
            <a:endParaRPr dirty="0">
              <a:latin typeface="Arial" panose="020B0604020202020204" pitchFamily="34" charset="0"/>
              <a:cs typeface="Arial" panose="020B0604020202020204" pitchFamily="34" charset="0"/>
            </a:endParaRPr>
          </a:p>
        </p:txBody>
      </p:sp>
      <p:sp>
        <p:nvSpPr>
          <p:cNvPr id="7" name="object 7"/>
          <p:cNvSpPr/>
          <p:nvPr/>
        </p:nvSpPr>
        <p:spPr>
          <a:xfrm>
            <a:off x="381000" y="3105213"/>
            <a:ext cx="2667000" cy="351193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204717" y="2895600"/>
            <a:ext cx="2586482" cy="31242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19800" y="3105150"/>
            <a:ext cx="2729992" cy="29337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21</a:t>
            </a:fld>
            <a:endParaRPr spc="-1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4602" y="475310"/>
            <a:ext cx="2367915" cy="997068"/>
          </a:xfrm>
          <a:prstGeom prst="rect">
            <a:avLst/>
          </a:prstGeom>
        </p:spPr>
        <p:txBody>
          <a:bodyPr vert="horz" wrap="square" lIns="0" tIns="12065" rIns="0" bIns="0" rtlCol="0">
            <a:spAutoFit/>
          </a:bodyPr>
          <a:lstStyle/>
          <a:p>
            <a:pPr marL="12700">
              <a:lnSpc>
                <a:spcPct val="100000"/>
              </a:lnSpc>
              <a:spcBef>
                <a:spcPts val="95"/>
              </a:spcBef>
            </a:pPr>
            <a:r>
              <a:rPr lang="en-US" sz="3200" dirty="0"/>
              <a:t>References</a:t>
            </a:r>
            <a:br>
              <a:rPr lang="en-US" sz="3200" dirty="0"/>
            </a:br>
            <a:endParaRPr sz="32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22</a:t>
            </a:fld>
            <a:endParaRPr spc="-10" dirty="0"/>
          </a:p>
        </p:txBody>
      </p:sp>
      <p:sp>
        <p:nvSpPr>
          <p:cNvPr id="4" name="object 4"/>
          <p:cNvSpPr txBox="1"/>
          <p:nvPr/>
        </p:nvSpPr>
        <p:spPr>
          <a:xfrm>
            <a:off x="1596897" y="1367360"/>
            <a:ext cx="4867275" cy="1520929"/>
          </a:xfrm>
          <a:prstGeom prst="rect">
            <a:avLst/>
          </a:prstGeom>
        </p:spPr>
        <p:txBody>
          <a:bodyPr vert="horz" wrap="square" lIns="0" tIns="104140" rIns="0" bIns="0" rtlCol="0">
            <a:spAutoFit/>
          </a:bodyPr>
          <a:lstStyle/>
          <a:p>
            <a:pPr marL="297815" indent="-285750">
              <a:lnSpc>
                <a:spcPct val="100000"/>
              </a:lnSpc>
              <a:spcBef>
                <a:spcPts val="820"/>
              </a:spcBef>
              <a:buClr>
                <a:srgbClr val="0E6EC5"/>
              </a:buClr>
              <a:buSzPct val="79687"/>
              <a:buFont typeface="Wingdings" panose="05000000000000000000" pitchFamily="2" charset="2"/>
              <a:buChar char="§"/>
              <a:tabLst>
                <a:tab pos="296545" algn="l"/>
              </a:tabLst>
            </a:pPr>
            <a:r>
              <a:rPr lang="en-US" dirty="0">
                <a:latin typeface="Arial"/>
                <a:cs typeface="Arial"/>
              </a:rPr>
              <a:t>Sass {style with attitude}</a:t>
            </a:r>
          </a:p>
          <a:p>
            <a:pPr marL="12065">
              <a:lnSpc>
                <a:spcPct val="100000"/>
              </a:lnSpc>
              <a:spcBef>
                <a:spcPts val="820"/>
              </a:spcBef>
              <a:buClr>
                <a:srgbClr val="0E6EC5"/>
              </a:buClr>
              <a:buSzPct val="79687"/>
              <a:tabLst>
                <a:tab pos="296545" algn="l"/>
              </a:tabLst>
            </a:pPr>
            <a:r>
              <a:rPr lang="en-US" dirty="0">
                <a:latin typeface="Arial"/>
                <a:cs typeface="Arial"/>
              </a:rPr>
              <a:t>	</a:t>
            </a:r>
            <a:r>
              <a:rPr lang="en-US" dirty="0" smtClean="0">
                <a:solidFill>
                  <a:srgbClr val="7030A0"/>
                </a:solidFill>
                <a:latin typeface="Arial"/>
                <a:cs typeface="Arial"/>
              </a:rPr>
              <a:t>http</a:t>
            </a:r>
            <a:r>
              <a:rPr lang="en-US" dirty="0">
                <a:solidFill>
                  <a:srgbClr val="7030A0"/>
                </a:solidFill>
                <a:latin typeface="Arial"/>
                <a:cs typeface="Arial"/>
              </a:rPr>
              <a:t>://sass-lang.com/</a:t>
            </a:r>
          </a:p>
          <a:p>
            <a:pPr marL="297815" indent="-285750">
              <a:lnSpc>
                <a:spcPct val="100000"/>
              </a:lnSpc>
              <a:spcBef>
                <a:spcPts val="820"/>
              </a:spcBef>
              <a:buClr>
                <a:srgbClr val="0E6EC5"/>
              </a:buClr>
              <a:buSzPct val="79687"/>
              <a:buFont typeface="Wingdings" panose="05000000000000000000" pitchFamily="2" charset="2"/>
              <a:buChar char="§"/>
              <a:tabLst>
                <a:tab pos="296545" algn="l"/>
              </a:tabLst>
            </a:pPr>
            <a:r>
              <a:rPr lang="en-US" dirty="0">
                <a:latin typeface="Arial"/>
                <a:cs typeface="Arial"/>
              </a:rPr>
              <a:t>CSS to Sass online converter</a:t>
            </a:r>
          </a:p>
          <a:p>
            <a:pPr marL="12065">
              <a:lnSpc>
                <a:spcPct val="100000"/>
              </a:lnSpc>
              <a:spcBef>
                <a:spcPts val="820"/>
              </a:spcBef>
              <a:buClr>
                <a:srgbClr val="0E6EC5"/>
              </a:buClr>
              <a:buSzPct val="79687"/>
              <a:tabLst>
                <a:tab pos="296545" algn="l"/>
              </a:tabLst>
            </a:pPr>
            <a:r>
              <a:rPr lang="en-US" dirty="0" smtClean="0">
                <a:latin typeface="Arial"/>
                <a:cs typeface="Arial"/>
              </a:rPr>
              <a:t>	</a:t>
            </a:r>
            <a:r>
              <a:rPr lang="en-US" dirty="0" smtClean="0">
                <a:solidFill>
                  <a:srgbClr val="7030A0"/>
                </a:solidFill>
                <a:latin typeface="Arial"/>
                <a:cs typeface="Arial"/>
              </a:rPr>
              <a:t>http</a:t>
            </a:r>
            <a:r>
              <a:rPr lang="en-US" dirty="0">
                <a:solidFill>
                  <a:srgbClr val="7030A0"/>
                </a:solidFill>
                <a:latin typeface="Arial"/>
                <a:cs typeface="Arial"/>
              </a:rPr>
              <a:t>://css2sass.heroku.com/</a:t>
            </a:r>
            <a:endParaRPr dirty="0">
              <a:solidFill>
                <a:srgbClr val="7030A0"/>
              </a:solidFill>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lh6.googleusercontent.com/03V0r415PeAmNrM_nBGVEeB5cVDmJ75iZ3LZXcPOZzcRVQolpnal3K5M2rdZg_zoZh40WeaarQmFWxfojPbXAoSF0qphYD7tTMvwXX98ovWboVe2wVxrDgHAlllkBZkWnZ6xEmcvdVI"/>
          <p:cNvPicPr>
            <a:picLocks noChangeAspect="1" noChangeArrowheads="1"/>
          </p:cNvPicPr>
          <p:nvPr/>
        </p:nvPicPr>
        <p:blipFill>
          <a:blip r:embed="rId2"/>
          <a:srcRect/>
          <a:stretch>
            <a:fillRect/>
          </a:stretch>
        </p:blipFill>
        <p:spPr bwMode="auto">
          <a:xfrm>
            <a:off x="3429000" y="2590800"/>
            <a:ext cx="2143125" cy="2143125"/>
          </a:xfrm>
          <a:prstGeom prst="rect">
            <a:avLst/>
          </a:prstGeom>
          <a:noFill/>
        </p:spPr>
      </p:pic>
      <p:sp>
        <p:nvSpPr>
          <p:cNvPr id="5" name="object 3"/>
          <p:cNvSpPr txBox="1">
            <a:spLocks noGrp="1"/>
          </p:cNvSpPr>
          <p:nvPr>
            <p:ph type="title"/>
          </p:nvPr>
        </p:nvSpPr>
        <p:spPr>
          <a:xfrm>
            <a:off x="1514602" y="475310"/>
            <a:ext cx="6486398" cy="504625"/>
          </a:xfrm>
          <a:prstGeom prst="rect">
            <a:avLst/>
          </a:prstGeom>
        </p:spPr>
        <p:txBody>
          <a:bodyPr vert="horz" wrap="square" lIns="0" tIns="12065" rIns="0" bIns="0" rtlCol="0">
            <a:spAutoFit/>
          </a:bodyPr>
          <a:lstStyle/>
          <a:p>
            <a:pPr marL="12700" algn="ctr">
              <a:lnSpc>
                <a:spcPct val="100000"/>
              </a:lnSpc>
              <a:spcBef>
                <a:spcPts val="95"/>
              </a:spcBef>
            </a:pPr>
            <a:r>
              <a:rPr lang="en-US" sz="3200" dirty="0" smtClean="0"/>
              <a:t>Any Questions?</a:t>
            </a:r>
            <a:endParaRPr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lh3.googleusercontent.com/AooUbVr77xWpHT84dxwYI2dScYQEYI7p2zCwu0zQOQ58N-zM-H4EJ-EYauREQU-7yeP6TVvtaQA11riNPJqHCX_zunh51CCj_H7ADH8yTqo6QrwnkphQzDoi7HOyRRA3RAASMAhukgI"/>
          <p:cNvPicPr>
            <a:picLocks noChangeAspect="1" noChangeArrowheads="1"/>
          </p:cNvPicPr>
          <p:nvPr/>
        </p:nvPicPr>
        <p:blipFill>
          <a:blip r:embed="rId2"/>
          <a:srcRect/>
          <a:stretch>
            <a:fillRect/>
          </a:stretch>
        </p:blipFill>
        <p:spPr bwMode="auto">
          <a:xfrm>
            <a:off x="1828800" y="1143000"/>
            <a:ext cx="5486400" cy="54864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79418" y="533400"/>
            <a:ext cx="6858000" cy="504625"/>
          </a:xfrm>
          <a:prstGeom prst="rect">
            <a:avLst/>
          </a:prstGeom>
        </p:spPr>
        <p:txBody>
          <a:bodyPr vert="horz" wrap="square" lIns="0" tIns="12065" rIns="0" bIns="0" rtlCol="0">
            <a:spAutoFit/>
          </a:bodyPr>
          <a:lstStyle/>
          <a:p>
            <a:pPr marL="12700" algn="ctr">
              <a:lnSpc>
                <a:spcPct val="100000"/>
              </a:lnSpc>
              <a:spcBef>
                <a:spcPts val="95"/>
              </a:spcBef>
            </a:pPr>
            <a:r>
              <a:rPr lang="en-US" sz="3200" dirty="0" smtClean="0"/>
              <a:t>A little history…..</a:t>
            </a:r>
            <a:endParaRPr sz="32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65"/>
              </a:lnSpc>
            </a:pPr>
            <a:fld id="{81D60167-4931-47E6-BA6A-407CBD079E47}" type="slidenum">
              <a:rPr spc="-10" dirty="0"/>
              <a:pPr marL="38100">
                <a:lnSpc>
                  <a:spcPts val="1365"/>
                </a:lnSpc>
              </a:pPr>
              <a:t>3</a:t>
            </a:fld>
            <a:endParaRPr spc="-10" dirty="0"/>
          </a:p>
        </p:txBody>
      </p:sp>
      <p:sp>
        <p:nvSpPr>
          <p:cNvPr id="6" name="Rectangle 5"/>
          <p:cNvSpPr/>
          <p:nvPr/>
        </p:nvSpPr>
        <p:spPr>
          <a:xfrm>
            <a:off x="1551709" y="1905000"/>
            <a:ext cx="6858000" cy="2862322"/>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was first given life by Hampton Catlin in 2006, later supported by Natalie </a:t>
            </a:r>
            <a:r>
              <a:rPr lang="en-US" dirty="0" err="1" smtClean="0">
                <a:latin typeface="Arial" panose="020B0604020202020204" pitchFamily="34" charset="0"/>
                <a:cs typeface="Arial" panose="020B0604020202020204" pitchFamily="34" charset="0"/>
              </a:rPr>
              <a:t>weizembaum</a:t>
            </a:r>
            <a:r>
              <a:rPr lang="en-US" dirty="0" smtClean="0">
                <a:latin typeface="Arial" panose="020B0604020202020204" pitchFamily="34" charset="0"/>
                <a:cs typeface="Arial" panose="020B0604020202020204" pitchFamily="34" charset="0"/>
              </a:rPr>
              <a:t> and </a:t>
            </a:r>
            <a:r>
              <a:rPr lang="en-US" dirty="0" err="1" smtClean="0">
                <a:latin typeface="Arial" panose="020B0604020202020204" pitchFamily="34" charset="0"/>
                <a:cs typeface="Arial" panose="020B0604020202020204" pitchFamily="34" charset="0"/>
              </a:rPr>
              <a:t>chris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eppstein</a:t>
            </a:r>
            <a:endParaRPr lang="en-US" dirty="0" smtClean="0">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started life in ruby community</a:t>
            </a:r>
          </a:p>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supports two syntaxes</a:t>
            </a:r>
          </a:p>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–Indentation syntax with file ext .sass</a:t>
            </a:r>
          </a:p>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Css</a:t>
            </a:r>
            <a:r>
              <a:rPr lang="en-US" dirty="0" smtClean="0">
                <a:latin typeface="Arial" panose="020B0604020202020204" pitchFamily="34" charset="0"/>
                <a:cs typeface="Arial" panose="020B0604020202020204" pitchFamily="34" charset="0"/>
              </a:rPr>
              <a:t> compatible syntax with file </a:t>
            </a:r>
            <a:r>
              <a:rPr lang="en-US" dirty="0" err="1" smtClean="0">
                <a:latin typeface="Arial" panose="020B0604020202020204" pitchFamily="34" charset="0"/>
                <a:cs typeface="Arial" panose="020B0604020202020204" pitchFamily="34" charset="0"/>
              </a:rPr>
              <a:t>ext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scss</a:t>
            </a:r>
            <a:r>
              <a:rPr lang="en-US" dirty="0" smtClean="0">
                <a:latin typeface="Arial" panose="020B0604020202020204" pitchFamily="34" charset="0"/>
                <a:cs typeface="Arial" panose="020B0604020202020204" pitchFamily="34" charset="0"/>
              </a:rPr>
              <a:t> </a:t>
            </a:r>
          </a:p>
          <a:p>
            <a:pPr marL="342900" indent="-342900">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is free to use, require no license.</a:t>
            </a:r>
          </a:p>
          <a:p>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1524000" y="366355"/>
            <a:ext cx="6638798" cy="504625"/>
          </a:xfrm>
          <a:prstGeom prst="rect">
            <a:avLst/>
          </a:prstGeom>
        </p:spPr>
        <p:txBody>
          <a:bodyPr vert="horz" wrap="square" lIns="0" tIns="12065" rIns="0" bIns="0" rtlCol="0" anchor="ctr">
            <a:spAutoFit/>
          </a:bodyPr>
          <a:lstStyle/>
          <a:p>
            <a:pPr marL="12700" algn="ctr">
              <a:lnSpc>
                <a:spcPct val="100000"/>
              </a:lnSpc>
              <a:spcBef>
                <a:spcPts val="95"/>
              </a:spcBef>
            </a:pPr>
            <a:r>
              <a:rPr lang="en-US" sz="3200" dirty="0" smtClean="0"/>
              <a:t>Why use it?</a:t>
            </a:r>
            <a:endParaRPr sz="3200" dirty="0"/>
          </a:p>
        </p:txBody>
      </p:sp>
      <p:sp>
        <p:nvSpPr>
          <p:cNvPr id="6" name="Rectangle 5"/>
          <p:cNvSpPr/>
          <p:nvPr/>
        </p:nvSpPr>
        <p:spPr>
          <a:xfrm>
            <a:off x="1447800" y="1371600"/>
            <a:ext cx="7391400" cy="5027017"/>
          </a:xfrm>
          <a:prstGeom prst="rect">
            <a:avLst/>
          </a:prstGeom>
        </p:spPr>
        <p:txBody>
          <a:bodyPr wrap="square">
            <a:spAutoFit/>
          </a:bodyPr>
          <a:lstStyle/>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Modularize (@import)</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Variables for maintainability</a:t>
            </a:r>
          </a:p>
          <a:p>
            <a:pPr marL="285750" indent="-285750" fontAlgn="base">
              <a:lnSpc>
                <a:spcPct val="150000"/>
              </a:lnSpc>
              <a:buClr>
                <a:schemeClr val="accent1"/>
              </a:buClr>
              <a:buFont typeface="Wingdings" panose="05000000000000000000" pitchFamily="2" charset="2"/>
              <a:buChar char="§"/>
            </a:pPr>
            <a:r>
              <a:rPr lang="en-US" dirty="0" err="1" smtClean="0">
                <a:latin typeface="Arial" panose="020B0604020202020204" pitchFamily="34" charset="0"/>
                <a:cs typeface="Arial" panose="020B0604020202020204" pitchFamily="34" charset="0"/>
              </a:rPr>
              <a:t>Mixins</a:t>
            </a:r>
            <a:r>
              <a:rPr lang="en-US" dirty="0" smtClean="0">
                <a:latin typeface="Arial" panose="020B0604020202020204" pitchFamily="34" charset="0"/>
                <a:cs typeface="Arial" panose="020B0604020202020204" pitchFamily="34" charset="0"/>
              </a:rPr>
              <a:t> improves reusability</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Reduces redundant rules (keep it DRY)</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Scalable and Maintainable</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is completely compatible with all versions of CSS</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Sass reduces repetition of CSS and therefore saves time</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It provides the document style in a good, structured format, better than vanilla CSS </a:t>
            </a:r>
          </a:p>
          <a:p>
            <a:pPr marL="285750" indent="-285750" fontAlgn="base">
              <a:lnSpc>
                <a:spcPct val="150000"/>
              </a:lnSpc>
              <a:buClr>
                <a:schemeClr val="accent1"/>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It uses re-usable methods, logic statements and some of the built-in functions such as color manipulation, mathematics and parameter lists</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1237" cy="492443"/>
          </a:xfrm>
        </p:spPr>
        <p:txBody>
          <a:bodyPr/>
          <a:lstStyle/>
          <a:p>
            <a:pPr algn="ctr"/>
            <a:r>
              <a:rPr lang="en-US" sz="3200" dirty="0" smtClean="0"/>
              <a:t>SASS </a:t>
            </a:r>
            <a:r>
              <a:rPr lang="en-US" sz="3200" dirty="0"/>
              <a:t>and </a:t>
            </a:r>
            <a:r>
              <a:rPr lang="en-US" sz="3200" dirty="0" smtClean="0"/>
              <a:t>SCSS</a:t>
            </a:r>
            <a:endParaRPr lang="en-US" sz="3200" dirty="0"/>
          </a:p>
        </p:txBody>
      </p:sp>
      <p:sp>
        <p:nvSpPr>
          <p:cNvPr id="4" name="Rectangle 3"/>
          <p:cNvSpPr/>
          <p:nvPr/>
        </p:nvSpPr>
        <p:spPr>
          <a:xfrm>
            <a:off x="1054878" y="2657564"/>
            <a:ext cx="2221722" cy="338554"/>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SASS</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990600" y="3210369"/>
            <a:ext cx="4572000" cy="1323439"/>
          </a:xfrm>
          <a:prstGeom prst="rect">
            <a:avLst/>
          </a:prstGeom>
        </p:spPr>
        <p:txBody>
          <a:bodyPr>
            <a:spAutoFit/>
          </a:bodyPr>
          <a:lstStyle/>
          <a:p>
            <a:pPr marL="342900" indent="-342900">
              <a:buClr>
                <a:schemeClr val="accent5"/>
              </a:buClr>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HAML-style indentation</a:t>
            </a:r>
          </a:p>
          <a:p>
            <a:pPr marL="342900" indent="-342900">
              <a:buClr>
                <a:schemeClr val="accent5"/>
              </a:buClr>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No </a:t>
            </a:r>
            <a:r>
              <a:rPr lang="en-US" sz="1600" dirty="0">
                <a:latin typeface="Arial" panose="020B0604020202020204" pitchFamily="34" charset="0"/>
                <a:cs typeface="Arial" panose="020B0604020202020204" pitchFamily="34" charset="0"/>
              </a:rPr>
              <a:t>brackets or semi-colons, based on indentation</a:t>
            </a:r>
          </a:p>
          <a:p>
            <a:pPr marL="342900" indent="-34290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Less characters to type</a:t>
            </a:r>
          </a:p>
          <a:p>
            <a:pPr marL="342900" indent="-34290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Enforced conventions/neatness</a:t>
            </a:r>
          </a:p>
        </p:txBody>
      </p:sp>
      <p:sp>
        <p:nvSpPr>
          <p:cNvPr id="8" name="Rectangle 7"/>
          <p:cNvSpPr/>
          <p:nvPr/>
        </p:nvSpPr>
        <p:spPr>
          <a:xfrm>
            <a:off x="5645727" y="2613492"/>
            <a:ext cx="1303346" cy="338554"/>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SCSS</a:t>
            </a:r>
          </a:p>
        </p:txBody>
      </p:sp>
      <p:sp>
        <p:nvSpPr>
          <p:cNvPr id="9" name="Rectangle 8"/>
          <p:cNvSpPr/>
          <p:nvPr/>
        </p:nvSpPr>
        <p:spPr>
          <a:xfrm>
            <a:off x="5624945" y="3210369"/>
            <a:ext cx="4572000" cy="1077218"/>
          </a:xfrm>
          <a:prstGeom prst="rect">
            <a:avLst/>
          </a:prstGeom>
        </p:spPr>
        <p:txBody>
          <a:bodyPr>
            <a:spAutoFit/>
          </a:bodyPr>
          <a:lstStyle/>
          <a:p>
            <a:pPr marL="285750" indent="-28575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Semi-colon and bracket syntax</a:t>
            </a:r>
          </a:p>
          <a:p>
            <a:pPr marL="285750" indent="-28575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Superset of normal CSS</a:t>
            </a:r>
          </a:p>
          <a:p>
            <a:pPr marL="285750" indent="-28575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Normal CSS is also valid SCSS</a:t>
            </a:r>
          </a:p>
          <a:p>
            <a:pPr marL="285750" indent="-285750">
              <a:buClr>
                <a:schemeClr val="accent5"/>
              </a:buClr>
              <a:buFont typeface="Wingdings" panose="05000000000000000000" pitchFamily="2" charset="2"/>
              <a:buChar char="§"/>
            </a:pPr>
            <a:r>
              <a:rPr lang="en-US" sz="1600" dirty="0">
                <a:latin typeface="Arial" panose="020B0604020202020204" pitchFamily="34" charset="0"/>
                <a:cs typeface="Arial" panose="020B0604020202020204" pitchFamily="34" charset="0"/>
              </a:rPr>
              <a:t>Newer and recommended</a:t>
            </a:r>
          </a:p>
        </p:txBody>
      </p:sp>
      <p:sp>
        <p:nvSpPr>
          <p:cNvPr id="10" name="Rectangle 9"/>
          <p:cNvSpPr/>
          <p:nvPr/>
        </p:nvSpPr>
        <p:spPr>
          <a:xfrm>
            <a:off x="3147873" y="1443039"/>
            <a:ext cx="2439257" cy="338554"/>
          </a:xfrm>
          <a:prstGeom prst="rect">
            <a:avLst/>
          </a:prstGeom>
        </p:spPr>
        <p:txBody>
          <a:bodyPr wrap="none">
            <a:spAutoFit/>
          </a:bodyPr>
          <a:lstStyle/>
          <a:p>
            <a:r>
              <a:rPr lang="en-US" sz="1600" b="1" dirty="0" smtClean="0">
                <a:latin typeface="Helvetica"/>
                <a:cs typeface="Helvetica"/>
              </a:rPr>
              <a:t>Two </a:t>
            </a:r>
            <a:r>
              <a:rPr lang="en-US" sz="1600" b="1" dirty="0" smtClean="0">
                <a:latin typeface="Arial" panose="020B0604020202020204" pitchFamily="34" charset="0"/>
                <a:cs typeface="Arial" panose="020B0604020202020204" pitchFamily="34" charset="0"/>
              </a:rPr>
              <a:t>available</a:t>
            </a:r>
            <a:r>
              <a:rPr lang="en-US" sz="1600" b="1" dirty="0" smtClean="0">
                <a:latin typeface="Helvetica"/>
                <a:cs typeface="Helvetica"/>
              </a:rPr>
              <a:t> syntaxes</a:t>
            </a:r>
            <a:endParaRPr lang="en-US" sz="1600" b="1" dirty="0">
              <a:latin typeface="Helvetica"/>
              <a:cs typeface="Helvetica"/>
            </a:endParaRPr>
          </a:p>
        </p:txBody>
      </p:sp>
    </p:spTree>
    <p:extLst>
      <p:ext uri="{BB962C8B-B14F-4D97-AF65-F5344CB8AC3E}">
        <p14:creationId xmlns:p14="http://schemas.microsoft.com/office/powerpoint/2010/main" val="11503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1524000" y="173995"/>
            <a:ext cx="6638798" cy="1981953"/>
          </a:xfrm>
          <a:prstGeom prst="rect">
            <a:avLst/>
          </a:prstGeom>
        </p:spPr>
        <p:txBody>
          <a:bodyPr vert="horz" wrap="square" lIns="0" tIns="12065" rIns="0" bIns="0" rtlCol="0" anchor="ctr">
            <a:spAutoFit/>
          </a:bodyPr>
          <a:lstStyle/>
          <a:p>
            <a:pPr algn="ctr" rtl="0"/>
            <a:r>
              <a:rPr lang="en-US" sz="3200" dirty="0" smtClean="0"/>
              <a:t>How do I install sass on my computer…</a:t>
            </a:r>
            <a:br>
              <a:rPr lang="en-US" sz="3200" dirty="0" smtClean="0"/>
            </a:br>
            <a:r>
              <a:rPr lang="en-US" sz="3200" dirty="0" smtClean="0"/>
              <a:t/>
            </a:r>
            <a:br>
              <a:rPr lang="en-US" sz="3200" dirty="0" smtClean="0"/>
            </a:br>
            <a:endParaRPr sz="3200" dirty="0"/>
          </a:p>
        </p:txBody>
      </p:sp>
      <p:sp>
        <p:nvSpPr>
          <p:cNvPr id="6" name="Rectangle 5"/>
          <p:cNvSpPr/>
          <p:nvPr/>
        </p:nvSpPr>
        <p:spPr>
          <a:xfrm>
            <a:off x="1447800" y="2971800"/>
            <a:ext cx="7391400" cy="3046988"/>
          </a:xfrm>
          <a:prstGeom prst="rect">
            <a:avLst/>
          </a:prstGeom>
        </p:spPr>
        <p:txBody>
          <a:bodyPr wrap="square">
            <a:spAutoFit/>
          </a:bodyPr>
          <a:lstStyle/>
          <a:p>
            <a:pPr marL="285750" indent="-28575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Select </a:t>
            </a:r>
            <a:r>
              <a:rPr lang="en-US" dirty="0">
                <a:latin typeface="Arial" panose="020B0604020202020204" pitchFamily="34" charset="0"/>
                <a:cs typeface="Arial" panose="020B0604020202020204" pitchFamily="34" charset="0"/>
              </a:rPr>
              <a:t>the Extensions tab from the sidebar. Click on the </a:t>
            </a:r>
            <a:r>
              <a:rPr lang="en-US" dirty="0" smtClean="0">
                <a:latin typeface="Arial" panose="020B0604020202020204" pitchFamily="34" charset="0"/>
                <a:cs typeface="Arial" panose="020B0604020202020204" pitchFamily="34" charset="0"/>
              </a:rPr>
              <a:t>Extensions tab </a:t>
            </a:r>
            <a:r>
              <a:rPr lang="en-US" dirty="0">
                <a:latin typeface="Arial" panose="020B0604020202020204" pitchFamily="34" charset="0"/>
                <a:cs typeface="Arial" panose="020B0604020202020204" pitchFamily="34" charset="0"/>
              </a:rPr>
              <a:t>from the </a:t>
            </a:r>
            <a:r>
              <a:rPr lang="en-US" dirty="0" smtClean="0">
                <a:latin typeface="Arial" panose="020B0604020202020204" pitchFamily="34" charset="0"/>
                <a:cs typeface="Arial" panose="020B0604020202020204" pitchFamily="34" charset="0"/>
              </a:rPr>
              <a:t>sidebar</a:t>
            </a:r>
            <a:endParaRPr lang="en-US" dirty="0">
              <a:latin typeface="Arial" panose="020B0604020202020204" pitchFamily="34" charset="0"/>
              <a:cs typeface="Arial" panose="020B0604020202020204" pitchFamily="34" charset="0"/>
            </a:endParaRPr>
          </a:p>
          <a:p>
            <a:pPr marL="285750" indent="-285750" fontAlgn="base">
              <a:buClr>
                <a:schemeClr val="accent5"/>
              </a:buClr>
              <a:buFont typeface="Wingdings" panose="05000000000000000000" pitchFamily="2" charset="2"/>
              <a:buChar char="§"/>
            </a:pPr>
            <a:r>
              <a:rPr lang="en-US" dirty="0">
                <a:latin typeface="Arial" panose="020B0604020202020204" pitchFamily="34" charset="0"/>
                <a:cs typeface="Arial" panose="020B0604020202020204" pitchFamily="34" charset="0"/>
              </a:rPr>
              <a:t>Search for Live </a:t>
            </a:r>
            <a:r>
              <a:rPr lang="en-US" dirty="0" smtClean="0">
                <a:latin typeface="Arial" panose="020B0604020202020204" pitchFamily="34" charset="0"/>
                <a:cs typeface="Arial" panose="020B0604020202020204" pitchFamily="34" charset="0"/>
              </a:rPr>
              <a:t>Server in </a:t>
            </a:r>
            <a:r>
              <a:rPr lang="en-US" dirty="0">
                <a:latin typeface="Arial" panose="020B0604020202020204" pitchFamily="34" charset="0"/>
                <a:cs typeface="Arial" panose="020B0604020202020204" pitchFamily="34" charset="0"/>
              </a:rPr>
              <a:t>the search </a:t>
            </a:r>
            <a:r>
              <a:rPr lang="en-US" dirty="0" smtClean="0">
                <a:latin typeface="Arial" panose="020B0604020202020204" pitchFamily="34" charset="0"/>
                <a:cs typeface="Arial" panose="020B0604020202020204" pitchFamily="34" charset="0"/>
              </a:rPr>
              <a:t>box</a:t>
            </a:r>
            <a:endParaRPr lang="en-US" dirty="0" smtClean="0">
              <a:latin typeface="Arial" panose="020B0604020202020204" pitchFamily="34" charset="0"/>
              <a:cs typeface="Arial" panose="020B0604020202020204" pitchFamily="34" charset="0"/>
            </a:endParaRPr>
          </a:p>
          <a:p>
            <a:pPr marL="285750" indent="-285750" fontAlgn="base">
              <a:buClr>
                <a:schemeClr val="accent5"/>
              </a:buClr>
              <a:buFont typeface="Wingdings" panose="05000000000000000000" pitchFamily="2" charset="2"/>
              <a:buChar char="§"/>
            </a:pPr>
            <a:r>
              <a:rPr lang="en-US" dirty="0">
                <a:latin typeface="Arial" panose="020B0604020202020204" pitchFamily="34" charset="0"/>
                <a:cs typeface="Arial" panose="020B0604020202020204" pitchFamily="34" charset="0"/>
              </a:rPr>
              <a:t>Search for “Live Sass Compiler” from the search </a:t>
            </a:r>
            <a:r>
              <a:rPr lang="en-US" dirty="0" smtClean="0">
                <a:latin typeface="Arial" panose="020B0604020202020204" pitchFamily="34" charset="0"/>
                <a:cs typeface="Arial" panose="020B0604020202020204" pitchFamily="34" charset="0"/>
              </a:rPr>
              <a:t>box</a:t>
            </a:r>
            <a:endParaRPr lang="en-US" dirty="0" smtClean="0">
              <a:latin typeface="Arial" panose="020B0604020202020204" pitchFamily="34" charset="0"/>
              <a:cs typeface="Arial" panose="020B0604020202020204" pitchFamily="34" charset="0"/>
            </a:endParaRPr>
          </a:p>
          <a:p>
            <a:pPr marL="285750" indent="-285750" fontAlgn="base">
              <a:buClr>
                <a:schemeClr val="accent5"/>
              </a:buClr>
              <a:buFont typeface="Wingdings" panose="05000000000000000000" pitchFamily="2" charset="2"/>
              <a:buChar char="§"/>
            </a:pPr>
            <a:r>
              <a:rPr lang="en-US" dirty="0">
                <a:latin typeface="Arial" panose="020B0604020202020204" pitchFamily="34" charset="0"/>
                <a:cs typeface="Arial" panose="020B0604020202020204" pitchFamily="34" charset="0"/>
              </a:rPr>
              <a:t>Click on the Install button</a:t>
            </a:r>
            <a:endParaRPr lang="en-US" dirty="0" smtClean="0">
              <a:latin typeface="Arial" panose="020B0604020202020204" pitchFamily="34" charset="0"/>
              <a:cs typeface="Arial" panose="020B0604020202020204" pitchFamily="34" charset="0"/>
            </a:endParaRPr>
          </a:p>
          <a:p>
            <a:pPr marL="285750" indent="-28575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It  is now </a:t>
            </a:r>
            <a:r>
              <a:rPr lang="en-US" dirty="0" smtClean="0">
                <a:latin typeface="Arial" panose="020B0604020202020204" pitchFamily="34" charset="0"/>
                <a:cs typeface="Arial" panose="020B0604020202020204" pitchFamily="34" charset="0"/>
              </a:rPr>
              <a:t>in </a:t>
            </a:r>
            <a:r>
              <a:rPr lang="en-US" dirty="0" err="1" smtClean="0">
                <a:latin typeface="Arial" panose="020B0604020202020204" pitchFamily="34" charset="0"/>
                <a:cs typeface="Arial" panose="020B0604020202020204" pitchFamily="34" charset="0"/>
              </a:rPr>
              <a:t>Nodejs</a:t>
            </a:r>
            <a:r>
              <a:rPr lang="en-US" dirty="0" smtClean="0">
                <a:latin typeface="Arial" panose="020B0604020202020204" pitchFamily="34" charset="0"/>
                <a:cs typeface="Arial" panose="020B0604020202020204" pitchFamily="34" charset="0"/>
              </a:rPr>
              <a:t> package also</a:t>
            </a:r>
            <a:endParaRPr lang="en-US" dirty="0" smtClean="0">
              <a:latin typeface="Arial" panose="020B0604020202020204" pitchFamily="34" charset="0"/>
              <a:cs typeface="Arial" panose="020B0604020202020204" pitchFamily="34" charset="0"/>
            </a:endParaRPr>
          </a:p>
          <a:p>
            <a:pPr marL="285750" indent="-285750">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First install </a:t>
            </a:r>
            <a:r>
              <a:rPr lang="en-US" dirty="0" err="1" smtClean="0">
                <a:latin typeface="Arial" panose="020B0604020202020204" pitchFamily="34" charset="0"/>
                <a:cs typeface="Arial" panose="020B0604020202020204" pitchFamily="34" charset="0"/>
              </a:rPr>
              <a:t>nodejs</a:t>
            </a:r>
            <a:r>
              <a:rPr lang="en-US" dirty="0">
                <a:latin typeface="Arial" panose="020B0604020202020204" pitchFamily="34" charset="0"/>
                <a:cs typeface="Arial" panose="020B0604020202020204" pitchFamily="34" charset="0"/>
              </a:rPr>
              <a:t> </a:t>
            </a:r>
          </a:p>
          <a:p>
            <a:pPr marL="285750" indent="-285750">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then Enter </a:t>
            </a:r>
            <a:r>
              <a:rPr lang="en-US" dirty="0" err="1" smtClean="0">
                <a:latin typeface="Arial" panose="020B0604020202020204" pitchFamily="34" charset="0"/>
                <a:cs typeface="Arial" panose="020B0604020202020204" pitchFamily="34" charset="0"/>
              </a:rPr>
              <a:t>npm</a:t>
            </a:r>
            <a:r>
              <a:rPr lang="en-US" dirty="0" smtClean="0">
                <a:latin typeface="Arial" panose="020B0604020202020204" pitchFamily="34" charset="0"/>
                <a:cs typeface="Arial" panose="020B0604020202020204" pitchFamily="34" charset="0"/>
              </a:rPr>
              <a:t> install –g sass</a:t>
            </a:r>
          </a:p>
          <a:p>
            <a:r>
              <a:rPr lang="en-US" sz="2400" dirty="0" smtClean="0"/>
              <a:t/>
            </a:r>
            <a:br>
              <a:rPr lang="en-US" sz="2400" dirty="0" smtClean="0"/>
            </a:br>
            <a:endParaRPr lang="en-US" sz="2400" dirty="0"/>
          </a:p>
        </p:txBody>
      </p:sp>
      <p:sp>
        <p:nvSpPr>
          <p:cNvPr id="2" name="Rectangle 1"/>
          <p:cNvSpPr/>
          <p:nvPr/>
        </p:nvSpPr>
        <p:spPr>
          <a:xfrm>
            <a:off x="1981200" y="2057400"/>
            <a:ext cx="5943600" cy="369332"/>
          </a:xfrm>
          <a:prstGeom prst="rect">
            <a:avLst/>
          </a:prstGeom>
        </p:spPr>
        <p:txBody>
          <a:bodyPr wrap="square">
            <a:spAutoFit/>
          </a:bodyPr>
          <a:lstStyle/>
          <a:p>
            <a:pPr fontAlgn="base">
              <a:buClr>
                <a:schemeClr val="accent5"/>
              </a:buClr>
            </a:pPr>
            <a:r>
              <a:rPr lang="en-US" dirty="0">
                <a:latin typeface="Arial Rounded MT Bold" panose="020F0704030504030204" pitchFamily="34" charset="0"/>
              </a:rPr>
              <a:t>Install Live Sass Compiler Extension In VS Code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1524000" y="274023"/>
            <a:ext cx="6638798" cy="1781898"/>
          </a:xfrm>
          <a:prstGeom prst="rect">
            <a:avLst/>
          </a:prstGeom>
        </p:spPr>
        <p:txBody>
          <a:bodyPr vert="horz" wrap="square" lIns="0" tIns="12065" rIns="0" bIns="0" rtlCol="0" anchor="ctr">
            <a:spAutoFit/>
          </a:bodyPr>
          <a:lstStyle/>
          <a:p>
            <a:pPr algn="ctr" rtl="0"/>
            <a:r>
              <a:rPr lang="en-US" sz="3200" dirty="0" smtClean="0"/>
              <a:t>The Sass File structure pattern </a:t>
            </a:r>
            <a:br>
              <a:rPr lang="en-US" sz="3200" dirty="0" smtClean="0"/>
            </a:br>
            <a:r>
              <a:rPr lang="en-US" sz="4000" dirty="0" smtClean="0"/>
              <a:t/>
            </a:r>
            <a:br>
              <a:rPr lang="en-US" sz="4000" dirty="0" smtClean="0"/>
            </a:br>
            <a:endParaRPr sz="4300" dirty="0"/>
          </a:p>
        </p:txBody>
      </p:sp>
      <p:pic>
        <p:nvPicPr>
          <p:cNvPr id="2" name="Picture 1"/>
          <p:cNvPicPr>
            <a:picLocks noChangeAspect="1"/>
          </p:cNvPicPr>
          <p:nvPr/>
        </p:nvPicPr>
        <p:blipFill>
          <a:blip r:embed="rId2"/>
          <a:stretch>
            <a:fillRect/>
          </a:stretch>
        </p:blipFill>
        <p:spPr>
          <a:xfrm>
            <a:off x="1281524" y="990600"/>
            <a:ext cx="6580952" cy="51145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20782"/>
            <a:ext cx="6552381" cy="1800000"/>
          </a:xfrm>
          <a:prstGeom prst="rect">
            <a:avLst/>
          </a:prstGeom>
        </p:spPr>
      </p:pic>
      <p:pic>
        <p:nvPicPr>
          <p:cNvPr id="6" name="Picture 5"/>
          <p:cNvPicPr>
            <a:picLocks noChangeAspect="1"/>
          </p:cNvPicPr>
          <p:nvPr/>
        </p:nvPicPr>
        <p:blipFill>
          <a:blip r:embed="rId3"/>
          <a:stretch>
            <a:fillRect/>
          </a:stretch>
        </p:blipFill>
        <p:spPr>
          <a:xfrm>
            <a:off x="1066800" y="1905000"/>
            <a:ext cx="6657143" cy="4808618"/>
          </a:xfrm>
          <a:prstGeom prst="rect">
            <a:avLst/>
          </a:prstGeom>
        </p:spPr>
      </p:pic>
    </p:spTree>
    <p:extLst>
      <p:ext uri="{BB962C8B-B14F-4D97-AF65-F5344CB8AC3E}">
        <p14:creationId xmlns:p14="http://schemas.microsoft.com/office/powerpoint/2010/main" val="167424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85800"/>
            <a:ext cx="7848600" cy="4801314"/>
          </a:xfrm>
          <a:prstGeom prst="rect">
            <a:avLst/>
          </a:prstGeom>
        </p:spPr>
        <p:txBody>
          <a:bodyPr wrap="square">
            <a:spAutoFit/>
          </a:bodyPr>
          <a:lstStyle/>
          <a:p>
            <a:pPr marL="342900" indent="-342900">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Our folders would typically contain the following:</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Abstracts contains tools, helpers, variables, </a:t>
            </a:r>
            <a:r>
              <a:rPr lang="en-US" dirty="0" err="1" smtClean="0">
                <a:latin typeface="Arial" panose="020B0604020202020204" pitchFamily="34" charset="0"/>
                <a:cs typeface="Arial" panose="020B0604020202020204" pitchFamily="34" charset="0"/>
              </a:rPr>
              <a:t>mixins</a:t>
            </a:r>
            <a:r>
              <a:rPr lang="en-US" dirty="0" smtClean="0">
                <a:latin typeface="Arial" panose="020B0604020202020204" pitchFamily="34" charset="0"/>
                <a:cs typeface="Arial" panose="020B0604020202020204" pitchFamily="34" charset="0"/>
              </a:rPr>
              <a:t> etc.</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Base contains boilerplate code for the project. This includes styles such as resets, typography etc.</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Components contains all the smaller page components like separated into multiple smaller files like slider, carousel etc.</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Layout contains the layout styles, separated into several smaller files like header, footer etc.</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Pages contains page-specific styles. For example, the home page and search results page typically looks very different.</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Themes contains files that are theme specific, like alternate color schemes (if any).</a:t>
            </a:r>
          </a:p>
          <a:p>
            <a:pPr marL="342900" indent="-342900" fontAlgn="base">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Vendors contains third party code from external frameworks and libraries like </a:t>
            </a:r>
            <a:r>
              <a:rPr lang="en-US" dirty="0" err="1" smtClean="0">
                <a:latin typeface="Arial" panose="020B0604020202020204" pitchFamily="34" charset="0"/>
                <a:cs typeface="Arial" panose="020B0604020202020204" pitchFamily="34" charset="0"/>
              </a:rPr>
              <a:t>jQueryUi</a:t>
            </a:r>
            <a:r>
              <a:rPr lang="en-US" dirty="0" smtClean="0">
                <a:latin typeface="Arial" panose="020B0604020202020204" pitchFamily="34" charset="0"/>
                <a:cs typeface="Arial" panose="020B0604020202020204" pitchFamily="34" charset="0"/>
              </a:rPr>
              <a:t>, Bootstrap etc.</a:t>
            </a:r>
          </a:p>
          <a:p>
            <a:pPr marL="342900" indent="-342900">
              <a:buClr>
                <a:schemeClr val="accent5"/>
              </a:buClr>
              <a:buFont typeface="Wingdings" panose="05000000000000000000" pitchFamily="2" charset="2"/>
              <a:buChar char="§"/>
            </a:pPr>
            <a:r>
              <a:rPr lang="en-US" dirty="0" smtClean="0">
                <a:latin typeface="Arial" panose="020B0604020202020204" pitchFamily="34" charset="0"/>
                <a:cs typeface="Arial" panose="020B0604020202020204" pitchFamily="34" charset="0"/>
              </a:rPr>
              <a:t>Our main file is only used to import all the other files.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TotalTime>
  <Words>855</Words>
  <Application>Microsoft Office PowerPoint</Application>
  <PresentationFormat>On-screen Show (4:3)</PresentationFormat>
  <Paragraphs>135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Calibri</vt:lpstr>
      <vt:lpstr>Courier New</vt:lpstr>
      <vt:lpstr>Helvetica</vt:lpstr>
      <vt:lpstr>Wingdings</vt:lpstr>
      <vt:lpstr>Office Theme</vt:lpstr>
      <vt:lpstr>Sass concepts with files structure</vt:lpstr>
      <vt:lpstr>What is Sass?</vt:lpstr>
      <vt:lpstr>A little history…..</vt:lpstr>
      <vt:lpstr>Why use it?</vt:lpstr>
      <vt:lpstr>SASS and SCSS</vt:lpstr>
      <vt:lpstr>How do I install sass on my computer…  </vt:lpstr>
      <vt:lpstr>The Sass File structure pattern   </vt:lpstr>
      <vt:lpstr>PowerPoint Presentation</vt:lpstr>
      <vt:lpstr>PowerPoint Presentation</vt:lpstr>
      <vt:lpstr>Reasons we love  </vt:lpstr>
      <vt:lpstr>Variables</vt:lpstr>
      <vt:lpstr>Variables: Sass vs. Scss</vt:lpstr>
      <vt:lpstr>Mixins</vt:lpstr>
      <vt:lpstr>Mixins: Sass vs. Scss</vt:lpstr>
      <vt:lpstr>PowerPoint Presentation</vt:lpstr>
      <vt:lpstr>Nesting</vt:lpstr>
      <vt:lpstr>Nesting</vt:lpstr>
      <vt:lpstr>Nesting: Sass vs. Scss</vt:lpstr>
      <vt:lpstr>@import</vt:lpstr>
      <vt:lpstr>Operator and functions</vt:lpstr>
      <vt:lpstr>Selector inheritance</vt:lpstr>
      <vt:lpstr>References </vt:lpstr>
      <vt:lpstr>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dc:title>
  <dc:creator>Laura</dc:creator>
  <cp:lastModifiedBy>Udit</cp:lastModifiedBy>
  <cp:revision>36</cp:revision>
  <dcterms:created xsi:type="dcterms:W3CDTF">2022-07-14T08:42:12Z</dcterms:created>
  <dcterms:modified xsi:type="dcterms:W3CDTF">2022-07-15T11:27:16Z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2015-04-22T00:00:00Z</vt:filetime>
  </property>
  <property fmtid="{D5CDD505-2E9C-101B-9397-08002B2CF9AE}" pid="3" name="Creator">
    <vt:lpwstr>Microsoft® PowerPoint® 2010</vt:lpwstr>
  </property>
  <property fmtid="{D5CDD505-2E9C-101B-9397-08002B2CF9AE}" pid="4" name="LastSaved">
    <vt:filetime>2022-07-14T00:00:00Z</vt:filetime>
  </property>
</Properties>
</file>