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sldIdLst>
    <p:sldId id="256" r:id="rId3"/>
    <p:sldId id="262" r:id="rId4"/>
    <p:sldId id="257" r:id="rId5"/>
    <p:sldId id="258" r:id="rId6"/>
    <p:sldId id="261" r:id="rId7"/>
    <p:sldId id="259" r:id="rId8"/>
    <p:sldId id="260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E1DD-EF77-41B7-8BD4-7072E7BC277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5F0F-F235-4313-B91E-7BF8EA2F1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18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E1DD-EF77-41B7-8BD4-7072E7BC277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5F0F-F235-4313-B91E-7BF8EA2F1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94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E1DD-EF77-41B7-8BD4-7072E7BC277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5F0F-F235-4313-B91E-7BF8EA2F1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33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E1DD-EF77-41B7-8BD4-7072E7BC277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5F0F-F235-4313-B91E-7BF8EA2F1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05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E1DD-EF77-41B7-8BD4-7072E7BC277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5F0F-F235-4313-B91E-7BF8EA2F1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05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E1DD-EF77-41B7-8BD4-7072E7BC277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5F0F-F235-4313-B91E-7BF8EA2F1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63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E1DD-EF77-41B7-8BD4-7072E7BC277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5F0F-F235-4313-B91E-7BF8EA2F1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13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E1DD-EF77-41B7-8BD4-7072E7BC277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5F0F-F235-4313-B91E-7BF8EA2F1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64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E1DD-EF77-41B7-8BD4-7072E7BC277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5F0F-F235-4313-B91E-7BF8EA2F1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568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80BB-DAF7-4DA9-B438-F89656F21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D879F9-1420-447B-8C23-703351A52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B062E-2546-4B8B-BF71-0EEA8237A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E1DD-EF77-41B7-8BD4-7072E7BC277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DBEF3-8841-4C05-8072-489138A33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F5209-78CE-43A5-875A-B83C51063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5F0F-F235-4313-B91E-7BF8EA2F1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7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3615-11A5-4794-BDD2-00A11F998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2688B-CEAB-48ED-9ED6-595DFBA07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291C1-4B9A-47C5-937E-B1AB2E06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E1DD-EF77-41B7-8BD4-7072E7BC277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B2D22-28F2-4AC5-8E41-9D0AC1701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1B481-1E46-4C9C-83A4-173B95237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5F0F-F235-4313-B91E-7BF8EA2F1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60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E1DD-EF77-41B7-8BD4-7072E7BC277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0345F0F-F235-4313-B91E-7BF8EA2F1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041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78125-EC9E-42EF-B6AF-04C74963E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67C03-9797-4D31-A893-4293B32D3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47E12-0866-45BB-91F7-DF8D085FD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E1DD-EF77-41B7-8BD4-7072E7BC277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39B32-3A92-4DCE-8B14-03E908E15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65D40-7CAB-4C9C-ADBC-3476B26F6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5F0F-F235-4313-B91E-7BF8EA2F1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953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FCFF3-F9CE-4A55-9B9C-B909F94AD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D14F5-092E-4B9A-8816-8595D854D6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CC9D6B-85ED-41B2-85DA-28B291891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BBFFB-DDF5-4215-A368-BFE9FF929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E1DD-EF77-41B7-8BD4-7072E7BC277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0F3C6-17F2-41D0-83D3-8466D29E0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775ED-624C-4A7F-B9B8-51202420D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5F0F-F235-4313-B91E-7BF8EA2F1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657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8ACD7-1012-44A2-B9A9-B2344A585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98AEA-0100-44EE-8BEC-F235949BF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343C0-0BB4-476C-8A8D-E4E726D82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569107-2CE4-4212-A67F-0447B6AA40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D08834-C2AF-492F-939B-D354960D17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D19CAD-689D-45C0-9E33-F3B3720AE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E1DD-EF77-41B7-8BD4-7072E7BC277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3A8551-E59E-4268-90E8-C539AC588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556B4F-0F3E-4BE8-BDD7-A7B27FE07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5F0F-F235-4313-B91E-7BF8EA2F1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818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9A5E7-9A9A-428B-B04E-5B0BD4F67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C28C5B-7723-43A4-922F-531E31F14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E1DD-EF77-41B7-8BD4-7072E7BC277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F03A71-2435-44DE-87E8-6E16FA554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EA6FCC-52C4-4534-912A-6F6DD4D2F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5F0F-F235-4313-B91E-7BF8EA2F1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429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0C8A0F-8418-46FD-97D3-35B978D81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E1DD-EF77-41B7-8BD4-7072E7BC277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6829E0-B581-4A16-86E8-9DEE0D2CF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224D2-A4D2-436D-8A93-888B775FA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5F0F-F235-4313-B91E-7BF8EA2F1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005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B6C52-D692-4AB7-A6E7-A5450BE80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63311-5AD1-435C-A5DA-B450714FA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D642A-3F77-46FF-8C60-CBA262043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56C49-387E-44FC-9C75-CF3AF9F6D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E1DD-EF77-41B7-8BD4-7072E7BC277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9EBCB-9C2B-4156-8088-30FB33274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15812-1408-4695-B25B-61B37A21F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5F0F-F235-4313-B91E-7BF8EA2F1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073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65FE0-76FC-407D-B046-43E4E0009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4996FA-30D7-4B4C-8BBF-F20F6E5294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64B36-1938-469B-848D-32D283F8B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4630A-D65F-4825-96B1-B219251B3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E1DD-EF77-41B7-8BD4-7072E7BC277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0AB6C-0035-4574-9AE2-D02BC3E07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E3594-702D-4A24-9FE9-BBFFE03E1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5F0F-F235-4313-B91E-7BF8EA2F1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009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14979-4BE5-48D4-9B2B-DE73E744B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C572C9-F0DC-485D-9A62-C2B2CC8FE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E6FA8-99F9-4AA0-AA0E-579D82539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E1DD-EF77-41B7-8BD4-7072E7BC277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E1D3B-501F-4283-BD26-F87DC936D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4F03E-B290-4FCD-A71C-FE0AA368E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5F0F-F235-4313-B91E-7BF8EA2F1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459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AB1C6A-9FE5-43CE-8C4E-FE7D68C156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AF479B-3F3D-4F70-B29C-42A0E4C76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84DBE-2E07-43BA-9462-80431EF12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E1DD-EF77-41B7-8BD4-7072E7BC277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53DB6-FB7D-49B8-8416-B461E231F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9A90E-8AB3-40B0-91B4-CF935FA12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5F0F-F235-4313-B91E-7BF8EA2F1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04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E1DD-EF77-41B7-8BD4-7072E7BC277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5F0F-F235-4313-B91E-7BF8EA2F1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3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E1DD-EF77-41B7-8BD4-7072E7BC277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5F0F-F235-4313-B91E-7BF8EA2F1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6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E1DD-EF77-41B7-8BD4-7072E7BC277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5F0F-F235-4313-B91E-7BF8EA2F1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96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E1DD-EF77-41B7-8BD4-7072E7BC277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5F0F-F235-4313-B91E-7BF8EA2F1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44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E1DD-EF77-41B7-8BD4-7072E7BC277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5F0F-F235-4313-B91E-7BF8EA2F1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751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E1DD-EF77-41B7-8BD4-7072E7BC277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5F0F-F235-4313-B91E-7BF8EA2F1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86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E1DD-EF77-41B7-8BD4-7072E7BC277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5F0F-F235-4313-B91E-7BF8EA2F1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81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2DAE1DD-EF77-41B7-8BD4-7072E7BC277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0345F0F-F235-4313-B91E-7BF8EA2F1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29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CC79CB-3F09-463C-86CB-7379720C4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BE8A9-A01E-4112-9E25-3559847C3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8598D-FC9D-478F-8C58-06B4725825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AE1DD-EF77-41B7-8BD4-7072E7BC277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40342-3607-40CB-B12E-AF8D72E69B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1DD51-7AC0-4C68-82F7-5EE89EC2A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45F0F-F235-4313-B91E-7BF8EA2F1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39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ED214-ADF1-4CFB-B430-E30A6271FF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Exploratory Data Analysis on QSAR Research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F2762-306E-47F5-8DBA-0187B44AFF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Udit Choudhary</a:t>
            </a:r>
          </a:p>
        </p:txBody>
      </p:sp>
    </p:spTree>
    <p:extLst>
      <p:ext uri="{BB962C8B-B14F-4D97-AF65-F5344CB8AC3E}">
        <p14:creationId xmlns:p14="http://schemas.microsoft.com/office/powerpoint/2010/main" val="3709727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5BB84-8E1B-429B-A8A6-36E4AD422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QSAR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386F0-5935-465A-8AFE-C9DAB26E2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Quantitative structure–activity relationship models (QSAR models) are regression or classification models used in the chemical and biological sciences and engineering</a:t>
            </a:r>
          </a:p>
          <a:p>
            <a:r>
              <a:rPr lang="en-US" dirty="0"/>
              <a:t>In QSAR modeling, the predictors consist of physicochemical properties or theoretical molecular descriptors of chemicals; the QSAR response-variable could be a biological activity of the chemicals. QSAR models first summarize a supposed relationship between chemical structures and biological activity in a data-set of chemicals. Second, QSAR models predict the activities of new chemicals.</a:t>
            </a:r>
          </a:p>
        </p:txBody>
      </p:sp>
    </p:spTree>
    <p:extLst>
      <p:ext uri="{BB962C8B-B14F-4D97-AF65-F5344CB8AC3E}">
        <p14:creationId xmlns:p14="http://schemas.microsoft.com/office/powerpoint/2010/main" val="3881700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C7D18-7FFC-4700-8D66-C5253B150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A119504-FB7D-4570-A4AC-C6DA07BDCA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8410796"/>
              </p:ext>
            </p:extLst>
          </p:nvPr>
        </p:nvGraphicFramePr>
        <p:xfrm>
          <a:off x="1484313" y="2667000"/>
          <a:ext cx="10018712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9356">
                  <a:extLst>
                    <a:ext uri="{9D8B030D-6E8A-4147-A177-3AD203B41FA5}">
                      <a16:colId xmlns:a16="http://schemas.microsoft.com/office/drawing/2014/main" val="4227719214"/>
                    </a:ext>
                  </a:extLst>
                </a:gridCol>
                <a:gridCol w="5009356">
                  <a:extLst>
                    <a:ext uri="{9D8B030D-6E8A-4147-A177-3AD203B41FA5}">
                      <a16:colId xmlns:a16="http://schemas.microsoft.com/office/drawing/2014/main" val="3454983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 marL="87119" marR="8711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Descriptor</a:t>
                      </a:r>
                    </a:p>
                  </a:txBody>
                  <a:tcPr marL="87119" marR="87119"/>
                </a:tc>
                <a:extLst>
                  <a:ext uri="{0D108BD9-81ED-4DB2-BD59-A6C34878D82A}">
                    <a16:rowId xmlns:a16="http://schemas.microsoft.com/office/drawing/2014/main" val="113570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E2m</a:t>
                      </a:r>
                    </a:p>
                  </a:txBody>
                  <a:tcPr marL="87119" marR="8711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component accessibility directional whim index/weighted by atomic masses</a:t>
                      </a:r>
                    </a:p>
                  </a:txBody>
                  <a:tcPr marL="87119" marR="87119"/>
                </a:tc>
                <a:extLst>
                  <a:ext uri="{0D108BD9-81ED-4DB2-BD59-A6C34878D82A}">
                    <a16:rowId xmlns:a16="http://schemas.microsoft.com/office/drawing/2014/main" val="104359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RDF095p</a:t>
                      </a:r>
                    </a:p>
                  </a:txBody>
                  <a:tcPr marL="87119" marR="8711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Radial Distribution Function – 9.5/weighted by atomic polarizabilities.</a:t>
                      </a:r>
                    </a:p>
                  </a:txBody>
                  <a:tcPr marL="87119" marR="87119"/>
                </a:tc>
                <a:extLst>
                  <a:ext uri="{0D108BD9-81ED-4DB2-BD59-A6C34878D82A}">
                    <a16:rowId xmlns:a16="http://schemas.microsoft.com/office/drawing/2014/main" val="3778942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 marL="87119" marR="8711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Wiener W index</a:t>
                      </a:r>
                    </a:p>
                  </a:txBody>
                  <a:tcPr marL="87119" marR="87119"/>
                </a:tc>
                <a:extLst>
                  <a:ext uri="{0D108BD9-81ED-4DB2-BD59-A6C34878D82A}">
                    <a16:rowId xmlns:a16="http://schemas.microsoft.com/office/drawing/2014/main" val="2414546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RDF080m</a:t>
                      </a:r>
                    </a:p>
                  </a:txBody>
                  <a:tcPr marL="87119" marR="8711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Radial Distribution Function – 8.0/weighted by atomic masses</a:t>
                      </a:r>
                    </a:p>
                  </a:txBody>
                  <a:tcPr marL="87119" marR="87119"/>
                </a:tc>
                <a:extLst>
                  <a:ext uri="{0D108BD9-81ED-4DB2-BD59-A6C34878D82A}">
                    <a16:rowId xmlns:a16="http://schemas.microsoft.com/office/drawing/2014/main" val="59011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RDF090u</a:t>
                      </a:r>
                    </a:p>
                  </a:txBody>
                  <a:tcPr marL="87119" marR="8711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Radial Distribution Function – 9.0/ unweighted</a:t>
                      </a:r>
                    </a:p>
                  </a:txBody>
                  <a:tcPr marL="87119" marR="87119"/>
                </a:tc>
                <a:extLst>
                  <a:ext uri="{0D108BD9-81ED-4DB2-BD59-A6C34878D82A}">
                    <a16:rowId xmlns:a16="http://schemas.microsoft.com/office/drawing/2014/main" val="2510569252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r>
                        <a:rPr lang="en-US" dirty="0"/>
                        <a:t>EEig06x</a:t>
                      </a:r>
                    </a:p>
                  </a:txBody>
                  <a:tcPr marL="87119" marR="8711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Eigenvalue 06 from edge adjacency matrix/ weighted by edge degrees</a:t>
                      </a:r>
                    </a:p>
                  </a:txBody>
                  <a:tcPr marL="87119" marR="87119"/>
                </a:tc>
                <a:extLst>
                  <a:ext uri="{0D108BD9-81ED-4DB2-BD59-A6C34878D82A}">
                    <a16:rowId xmlns:a16="http://schemas.microsoft.com/office/drawing/2014/main" val="3011087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0465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EB11A7-BAF7-40C0-8C39-8D9837DEA4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5606" y="926306"/>
            <a:ext cx="10253652" cy="500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837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CBD46-6262-4931-8C23-9A8C08542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8135" y="1866899"/>
            <a:ext cx="10018713" cy="31242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What is a pIC50? It’s the negative log of the IC50 value in molar. Watch: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An IC50 of 1 µM is 10</a:t>
            </a:r>
            <a:r>
              <a:rPr lang="en-US" baseline="30000" dirty="0"/>
              <a:t>-6</a:t>
            </a:r>
            <a:r>
              <a:rPr lang="en-US" dirty="0"/>
              <a:t> M, which is pIC50 = 6.0</a:t>
            </a:r>
          </a:p>
          <a:p>
            <a:pPr lvl="1"/>
            <a:r>
              <a:rPr lang="en-US" dirty="0"/>
              <a:t>An IC50 of 1 </a:t>
            </a:r>
            <a:r>
              <a:rPr lang="en-US" dirty="0" err="1"/>
              <a:t>nM</a:t>
            </a:r>
            <a:r>
              <a:rPr lang="en-US" dirty="0"/>
              <a:t> is 10</a:t>
            </a:r>
            <a:r>
              <a:rPr lang="en-US" baseline="30000" dirty="0"/>
              <a:t>-9</a:t>
            </a:r>
            <a:r>
              <a:rPr lang="en-US" dirty="0"/>
              <a:t> M, which is pIC50 = 9.0</a:t>
            </a:r>
          </a:p>
          <a:p>
            <a:pPr lvl="1"/>
            <a:r>
              <a:rPr lang="en-US" dirty="0"/>
              <a:t>An IC50 of 10 </a:t>
            </a:r>
            <a:r>
              <a:rPr lang="en-US" dirty="0" err="1"/>
              <a:t>nM</a:t>
            </a:r>
            <a:r>
              <a:rPr lang="en-US" dirty="0"/>
              <a:t> is 10</a:t>
            </a:r>
            <a:r>
              <a:rPr lang="en-US" baseline="30000" dirty="0"/>
              <a:t>-8</a:t>
            </a:r>
            <a:r>
              <a:rPr lang="en-US" dirty="0"/>
              <a:t> M, which is pIC50 = 8.0</a:t>
            </a:r>
          </a:p>
          <a:p>
            <a:pPr lvl="1"/>
            <a:r>
              <a:rPr lang="en-US" dirty="0"/>
              <a:t>An IC50 of 100 </a:t>
            </a:r>
            <a:r>
              <a:rPr lang="en-US" dirty="0" err="1"/>
              <a:t>nM</a:t>
            </a:r>
            <a:r>
              <a:rPr lang="en-US" dirty="0"/>
              <a:t> is 10</a:t>
            </a:r>
            <a:r>
              <a:rPr lang="en-US" baseline="30000" dirty="0"/>
              <a:t>-7</a:t>
            </a:r>
            <a:r>
              <a:rPr lang="en-US" dirty="0"/>
              <a:t> M, which is pIC50 = 7.0</a:t>
            </a:r>
          </a:p>
          <a:p>
            <a:pPr lvl="1"/>
            <a:r>
              <a:rPr lang="en-US" dirty="0"/>
              <a:t>An IC50 of 30 </a:t>
            </a:r>
            <a:r>
              <a:rPr lang="en-US" dirty="0" err="1"/>
              <a:t>nM</a:t>
            </a:r>
            <a:r>
              <a:rPr lang="en-US" dirty="0"/>
              <a:t> is 3 x10</a:t>
            </a:r>
            <a:r>
              <a:rPr lang="en-US" baseline="30000" dirty="0"/>
              <a:t>-7</a:t>
            </a:r>
            <a:r>
              <a:rPr lang="en-US" dirty="0"/>
              <a:t> M, which is also 10</a:t>
            </a:r>
            <a:r>
              <a:rPr lang="en-US" baseline="30000" dirty="0"/>
              <a:t>-7.5</a:t>
            </a:r>
            <a:r>
              <a:rPr lang="en-US" dirty="0"/>
              <a:t> M, which is pIC50 = 7.5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276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1896D5-CBE5-444D-8932-09C9C9ABF3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851" y="159543"/>
            <a:ext cx="9685104" cy="632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25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734BBC-B3E2-4897-AD7C-39BF9F136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64" y="876300"/>
            <a:ext cx="3519311" cy="2133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F1C072-F580-4430-A053-660AFD792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197" y="933085"/>
            <a:ext cx="3585357" cy="22193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45DF67-A27A-43BA-984E-BB8259E346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1428" y="933084"/>
            <a:ext cx="3566565" cy="2219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49C14B-5686-45DB-9B74-9F9B5AC086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456" y="3799100"/>
            <a:ext cx="3510663" cy="21335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769263-1403-4019-BA63-64CA3E9A5B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3196" y="3790583"/>
            <a:ext cx="3522985" cy="2133599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4395734-F7BF-41E4-A5A3-6F377C6A6B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8014279" y="3782064"/>
            <a:ext cx="3585357" cy="21506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0AA385D-52DD-40E4-8DAE-8FEC7C2F2484}"/>
              </a:ext>
            </a:extLst>
          </p:cNvPr>
          <p:cNvSpPr txBox="1"/>
          <p:nvPr/>
        </p:nvSpPr>
        <p:spPr>
          <a:xfrm>
            <a:off x="2048574" y="309086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E2m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5759A5-01DB-4FD3-8A16-502448D138B6}"/>
              </a:ext>
            </a:extLst>
          </p:cNvPr>
          <p:cNvSpPr txBox="1"/>
          <p:nvPr/>
        </p:nvSpPr>
        <p:spPr>
          <a:xfrm>
            <a:off x="5426280" y="3159707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RDF095p[1352]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BEEA05-92DC-4F4F-8AA4-8BBAB4E7A084}"/>
              </a:ext>
            </a:extLst>
          </p:cNvPr>
          <p:cNvSpPr txBox="1"/>
          <p:nvPr/>
        </p:nvSpPr>
        <p:spPr>
          <a:xfrm>
            <a:off x="8948313" y="3159707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EEig06x[2775]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C6197A-A976-4CFE-B7B4-0905283BF914}"/>
              </a:ext>
            </a:extLst>
          </p:cNvPr>
          <p:cNvSpPr txBox="1"/>
          <p:nvPr/>
        </p:nvSpPr>
        <p:spPr>
          <a:xfrm>
            <a:off x="1654235" y="5924182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p5-1O[2292]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54192A-CCA0-46F9-802F-3BD4D6954C78}"/>
              </a:ext>
            </a:extLst>
          </p:cNvPr>
          <p:cNvSpPr txBox="1"/>
          <p:nvPr/>
        </p:nvSpPr>
        <p:spPr>
          <a:xfrm>
            <a:off x="5234225" y="5924182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RDF080m[1259]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1C0381-A0E8-42F5-81CA-D1657F9EF603}"/>
              </a:ext>
            </a:extLst>
          </p:cNvPr>
          <p:cNvSpPr txBox="1"/>
          <p:nvPr/>
        </p:nvSpPr>
        <p:spPr>
          <a:xfrm>
            <a:off x="7526215" y="62935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DFECB1F9-79B9-4B7C-AE7F-19583A2CF94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975275" y="5823764"/>
            <a:ext cx="205446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A9182A-E0E8-4E53-B29E-638FC12FED5D}"/>
              </a:ext>
            </a:extLst>
          </p:cNvPr>
          <p:cNvSpPr txBox="1"/>
          <p:nvPr/>
        </p:nvSpPr>
        <p:spPr>
          <a:xfrm>
            <a:off x="8945182" y="5983922"/>
            <a:ext cx="164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RDF090u[1231]</a:t>
            </a:r>
          </a:p>
        </p:txBody>
      </p:sp>
    </p:spTree>
    <p:extLst>
      <p:ext uri="{BB962C8B-B14F-4D97-AF65-F5344CB8AC3E}">
        <p14:creationId xmlns:p14="http://schemas.microsoft.com/office/powerpoint/2010/main" val="774343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1BFAE4-8B84-4911-BFAD-5EAEDFC3E8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842"/>
          <a:stretch/>
        </p:blipFill>
        <p:spPr>
          <a:xfrm>
            <a:off x="2568332" y="294502"/>
            <a:ext cx="8128000" cy="145732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5B9D94-A054-483E-85EE-7B7B02915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160829"/>
              </p:ext>
            </p:extLst>
          </p:nvPr>
        </p:nvGraphicFramePr>
        <p:xfrm>
          <a:off x="2568332" y="2645181"/>
          <a:ext cx="8128000" cy="370840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11684765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0771577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Predicted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28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2.4914882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75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3.6071486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165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2.4630916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911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3.2320843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43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2.871802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092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3.1098342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063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2.3505015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063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2.3439388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433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2.5652707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74539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004CFDE-4092-4CC5-B3BA-419C2BCA4131}"/>
              </a:ext>
            </a:extLst>
          </p:cNvPr>
          <p:cNvSpPr txBox="1"/>
          <p:nvPr/>
        </p:nvSpPr>
        <p:spPr>
          <a:xfrm>
            <a:off x="2568332" y="2013838"/>
            <a:ext cx="429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squared error :0.04897386208176613 </a:t>
            </a:r>
          </a:p>
        </p:txBody>
      </p:sp>
    </p:spTree>
    <p:extLst>
      <p:ext uri="{BB962C8B-B14F-4D97-AF65-F5344CB8AC3E}">
        <p14:creationId xmlns:p14="http://schemas.microsoft.com/office/powerpoint/2010/main" val="863124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1F51731-16A9-4965-965B-54C71AFEF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098" y="0"/>
            <a:ext cx="91198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0843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136</TotalTime>
  <Words>227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Corbel</vt:lpstr>
      <vt:lpstr>Parallax</vt:lpstr>
      <vt:lpstr>Office Theme</vt:lpstr>
      <vt:lpstr>Exploratory Data Analysis on QSAR Research</vt:lpstr>
      <vt:lpstr>QSAR</vt:lpstr>
      <vt:lpstr>Descriptors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Udit Choudhary</dc:creator>
  <cp:lastModifiedBy>Udit Choudhary</cp:lastModifiedBy>
  <cp:revision>10</cp:revision>
  <dcterms:created xsi:type="dcterms:W3CDTF">2018-12-17T21:07:23Z</dcterms:created>
  <dcterms:modified xsi:type="dcterms:W3CDTF">2018-12-17T23:24:04Z</dcterms:modified>
</cp:coreProperties>
</file>