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798" r:id="rId2"/>
  </p:sldMasterIdLst>
  <p:sldIdLst>
    <p:sldId id="256" r:id="rId3"/>
    <p:sldId id="261" r:id="rId4"/>
    <p:sldId id="257" r:id="rId5"/>
    <p:sldId id="258" r:id="rId6"/>
    <p:sldId id="259" r:id="rId7"/>
    <p:sldId id="266" r:id="rId8"/>
    <p:sldId id="265" r:id="rId9"/>
    <p:sldId id="260" r:id="rId10"/>
    <p:sldId id="263" r:id="rId11"/>
    <p:sldId id="262"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B73FBFA-AE55-4295-AC57-20236014A5DA}" type="datetimeFigureOut">
              <a:rPr lang="en-US" smtClean="0"/>
              <a:t>12/19/2018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E775259-D6FC-489E-AC36-DE9D8C7E80F8}" type="slidenum">
              <a:rPr lang="en-US" smtClean="0"/>
              <a:t>‹#›</a:t>
            </a:fld>
            <a:endParaRPr lang="en-US"/>
          </a:p>
        </p:txBody>
      </p:sp>
    </p:spTree>
    <p:extLst>
      <p:ext uri="{BB962C8B-B14F-4D97-AF65-F5344CB8AC3E}">
        <p14:creationId xmlns:p14="http://schemas.microsoft.com/office/powerpoint/2010/main" val="363425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51946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B73FBFA-AE55-4295-AC57-20236014A5DA}" type="datetimeFigureOut">
              <a:rPr lang="en-US" smtClean="0"/>
              <a:t>12/19/2018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E775259-D6FC-489E-AC36-DE9D8C7E80F8}" type="slidenum">
              <a:rPr lang="en-US" smtClean="0"/>
              <a:t>‹#›</a:t>
            </a:fld>
            <a:endParaRPr lang="en-US"/>
          </a:p>
        </p:txBody>
      </p:sp>
    </p:spTree>
    <p:extLst>
      <p:ext uri="{BB962C8B-B14F-4D97-AF65-F5344CB8AC3E}">
        <p14:creationId xmlns:p14="http://schemas.microsoft.com/office/powerpoint/2010/main" val="325624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57F-5216-4F20-B487-4ED276EAF9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D029E-FE62-4E1A-9772-B20D6164C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20967-295A-49EF-9C5B-D86F7F48DBF8}"/>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AF0F17C6-3CAA-4741-8B95-D24FF3F0A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10236-924D-41F6-A4C6-2CC6A82BC110}"/>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315216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1B45-3380-482E-8E77-BE843BEC6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5FC8E-A4FD-4726-87E8-494F9E1B3B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21C59-24C3-428A-A575-108416E8FA28}"/>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BE77E397-C161-4A79-A5DB-CEDB9237A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84D0-55CD-41F1-8E1A-D7DFA7056327}"/>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4203770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61D3-D622-4B78-B1EB-7A5C6621F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803682-1CEB-466F-A7FB-778160A8FF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290570-582F-4C0C-A62A-2317011B5348}"/>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7148ACAE-9312-4EB5-814F-3CFD562E0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7F943-DF98-4145-8EAE-4DE01728E8AB}"/>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94645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942D-4EC5-40A9-AFDB-9E3FC1068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310C8-6380-4C66-805D-A0CE9900C1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DEF6D-776E-4A0F-AA75-34A54E2C0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796EBF-0D65-401B-AF1B-35BAF60181CE}"/>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6" name="Footer Placeholder 5">
            <a:extLst>
              <a:ext uri="{FF2B5EF4-FFF2-40B4-BE49-F238E27FC236}">
                <a16:creationId xmlns:a16="http://schemas.microsoft.com/office/drawing/2014/main" id="{FA452B70-C58C-4CD4-9A88-07C0D60EA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6E131-B093-4DC9-9AD8-3515E0AA1C86}"/>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1637606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A6CB-70B1-4724-B6CC-B81AA43055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37E8D-7A7A-4662-9732-8A8A95F53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2033D5-A88F-4133-84B4-DDE8BC0C1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11DBB1-E433-4954-B0C5-F676FC280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AEEB1B-687D-4C3B-9609-BDDFD9672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36BC7E-9C50-49A3-A9DE-AC749079ADAC}"/>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8" name="Footer Placeholder 7">
            <a:extLst>
              <a:ext uri="{FF2B5EF4-FFF2-40B4-BE49-F238E27FC236}">
                <a16:creationId xmlns:a16="http://schemas.microsoft.com/office/drawing/2014/main" id="{729D9C9D-C5E5-4810-B2AA-D85E855D49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07362-D3DF-4945-A78E-EA9A2CBF9019}"/>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34600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0BA3-C032-420B-9DC1-18A2F8C76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5904C-7186-4292-9BF4-34A23E62D14E}"/>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4" name="Footer Placeholder 3">
            <a:extLst>
              <a:ext uri="{FF2B5EF4-FFF2-40B4-BE49-F238E27FC236}">
                <a16:creationId xmlns:a16="http://schemas.microsoft.com/office/drawing/2014/main" id="{9B8AFDCF-D541-4E74-9601-681828CE5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D7F99-0A5B-4EED-BF91-4009D0EFE0D1}"/>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1673025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942A4-9A82-47BC-AB96-B817451D20EA}"/>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3" name="Footer Placeholder 2">
            <a:extLst>
              <a:ext uri="{FF2B5EF4-FFF2-40B4-BE49-F238E27FC236}">
                <a16:creationId xmlns:a16="http://schemas.microsoft.com/office/drawing/2014/main" id="{24EBFE30-A087-4D9B-947D-B8396EF15F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A98D4-CD5C-4811-BBBA-2D1DB58D3E38}"/>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387680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1629-140C-4DC4-9875-FF02CB807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C4629-C937-4EE6-9C0B-BAB4E7958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8B086A-3DC3-461D-AD3F-1EF86E50C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3F75E5-0E15-417D-855B-A1C3238EA03F}"/>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6" name="Footer Placeholder 5">
            <a:extLst>
              <a:ext uri="{FF2B5EF4-FFF2-40B4-BE49-F238E27FC236}">
                <a16:creationId xmlns:a16="http://schemas.microsoft.com/office/drawing/2014/main" id="{AD8A0C50-B5DC-4A40-9A95-B2464D328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EFCD2-B806-4E66-A35A-D6F7CD923972}"/>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82325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1234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EEF2-0322-4F0B-9088-C46ADE350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E410D-1263-4A63-9C68-115B8FD03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E9B97B-C8EF-41A8-970A-4ED9D8FAF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06D32E-42D5-49C4-8EC8-DAE2D8AB5301}"/>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6" name="Footer Placeholder 5">
            <a:extLst>
              <a:ext uri="{FF2B5EF4-FFF2-40B4-BE49-F238E27FC236}">
                <a16:creationId xmlns:a16="http://schemas.microsoft.com/office/drawing/2014/main" id="{591EEB2C-2144-47C0-BAE2-7D933716A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011DE-3376-4D2F-AD4E-66BEC258A6FA}"/>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485076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6937-8141-4185-B5D1-428C1E9BB6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B2B40-04FB-4992-B22C-FEA57E683A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5D0E2-B93D-41BE-ABC6-534D7BB2CC51}"/>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BA3E48BB-875D-49A4-A46F-CEF329B4F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40E02-84CA-4BA4-A065-F7741E7665FF}"/>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920956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A72B6-62A4-4E45-9F29-0E7F5344D2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14541-69CA-4755-BAF5-EDD54A840C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E5398-86D3-4FC4-BB2D-118CC63B0162}"/>
              </a:ext>
            </a:extLst>
          </p:cNvPr>
          <p:cNvSpPr>
            <a:spLocks noGrp="1"/>
          </p:cNvSpPr>
          <p:nvPr>
            <p:ph type="dt" sz="half" idx="10"/>
          </p:nvPr>
        </p:nvSpPr>
        <p:spPr/>
        <p:txBody>
          <a:body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EB81030A-F28C-40CE-BF02-489F1FA18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8D795-DCE5-4315-84FE-B15054893695}"/>
              </a:ext>
            </a:extLst>
          </p:cNvPr>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196860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B73FBFA-AE55-4295-AC57-20236014A5DA}" type="datetimeFigureOut">
              <a:rPr lang="en-US" smtClean="0"/>
              <a:t>12/19/2018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E775259-D6FC-489E-AC36-DE9D8C7E80F8}" type="slidenum">
              <a:rPr lang="en-US" smtClean="0"/>
              <a:t>‹#›</a:t>
            </a:fld>
            <a:endParaRPr lang="en-US"/>
          </a:p>
        </p:txBody>
      </p:sp>
    </p:spTree>
    <p:extLst>
      <p:ext uri="{BB962C8B-B14F-4D97-AF65-F5344CB8AC3E}">
        <p14:creationId xmlns:p14="http://schemas.microsoft.com/office/powerpoint/2010/main" val="408305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73FBFA-AE55-4295-AC57-20236014A5DA}"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390400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73FBFA-AE55-4295-AC57-20236014A5DA}" type="datetimeFigureOut">
              <a:rPr lang="en-US" smtClean="0"/>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47966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73FBFA-AE55-4295-AC57-20236014A5DA}" type="datetimeFigureOut">
              <a:rPr lang="en-US" smtClean="0"/>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105105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3FBFA-AE55-4295-AC57-20236014A5DA}" type="datetimeFigureOut">
              <a:rPr lang="en-US" smtClean="0"/>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318031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B73FBFA-AE55-4295-AC57-20236014A5DA}" type="datetimeFigureOut">
              <a:rPr lang="en-US" smtClean="0"/>
              <a:t>12/19/2018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E775259-D6FC-489E-AC36-DE9D8C7E80F8}" type="slidenum">
              <a:rPr lang="en-US" smtClean="0"/>
              <a:t>‹#›</a:t>
            </a:fld>
            <a:endParaRPr lang="en-US"/>
          </a:p>
        </p:txBody>
      </p:sp>
    </p:spTree>
    <p:extLst>
      <p:ext uri="{BB962C8B-B14F-4D97-AF65-F5344CB8AC3E}">
        <p14:creationId xmlns:p14="http://schemas.microsoft.com/office/powerpoint/2010/main" val="31192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73FBFA-AE55-4295-AC57-20236014A5DA}" type="datetimeFigureOut">
              <a:rPr lang="en-US" smtClean="0"/>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75259-D6FC-489E-AC36-DE9D8C7E80F8}" type="slidenum">
              <a:rPr lang="en-US" smtClean="0"/>
              <a:t>‹#›</a:t>
            </a:fld>
            <a:endParaRPr lang="en-US"/>
          </a:p>
        </p:txBody>
      </p:sp>
    </p:spTree>
    <p:extLst>
      <p:ext uri="{BB962C8B-B14F-4D97-AF65-F5344CB8AC3E}">
        <p14:creationId xmlns:p14="http://schemas.microsoft.com/office/powerpoint/2010/main" val="239785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B73FBFA-AE55-4295-AC57-20236014A5DA}" type="datetimeFigureOut">
              <a:rPr lang="en-US" smtClean="0"/>
              <a:t>12/19/2018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E775259-D6FC-489E-AC36-DE9D8C7E80F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343078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D6932-5080-4DD1-A4A4-8F9D47D9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BEE94-6745-48A7-BD72-7F44A8FCA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DD0D6-D68E-4977-AF91-A2B65D8F0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3FBFA-AE55-4295-AC57-20236014A5DA}" type="datetimeFigureOut">
              <a:rPr lang="en-US" smtClean="0"/>
              <a:t>12/19/2018</a:t>
            </a:fld>
            <a:endParaRPr lang="en-US"/>
          </a:p>
        </p:txBody>
      </p:sp>
      <p:sp>
        <p:nvSpPr>
          <p:cNvPr id="5" name="Footer Placeholder 4">
            <a:extLst>
              <a:ext uri="{FF2B5EF4-FFF2-40B4-BE49-F238E27FC236}">
                <a16:creationId xmlns:a16="http://schemas.microsoft.com/office/drawing/2014/main" id="{DAA01211-1D3A-4EDC-8A5C-85B45774F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BC98BB-0E3B-4235-BB24-D5DC35AE3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75259-D6FC-489E-AC36-DE9D8C7E80F8}" type="slidenum">
              <a:rPr lang="en-US" smtClean="0"/>
              <a:t>‹#›</a:t>
            </a:fld>
            <a:endParaRPr lang="en-US"/>
          </a:p>
        </p:txBody>
      </p:sp>
    </p:spTree>
    <p:extLst>
      <p:ext uri="{BB962C8B-B14F-4D97-AF65-F5344CB8AC3E}">
        <p14:creationId xmlns:p14="http://schemas.microsoft.com/office/powerpoint/2010/main" val="88845535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76C9-A016-4BB0-8286-95A9D2BDEDC0}"/>
              </a:ext>
            </a:extLst>
          </p:cNvPr>
          <p:cNvSpPr>
            <a:spLocks noGrp="1"/>
          </p:cNvSpPr>
          <p:nvPr>
            <p:ph type="ctrTitle"/>
          </p:nvPr>
        </p:nvSpPr>
        <p:spPr>
          <a:xfrm>
            <a:off x="449758" y="1028700"/>
            <a:ext cx="11143015" cy="1915153"/>
          </a:xfrm>
        </p:spPr>
        <p:txBody>
          <a:bodyPr>
            <a:normAutofit fontScale="90000"/>
          </a:bodyPr>
          <a:lstStyle/>
          <a:p>
            <a:r>
              <a:rPr lang="en-US" sz="6000" dirty="0"/>
              <a:t>QSAR Biodegradation </a:t>
            </a:r>
            <a:br>
              <a:rPr lang="en-US" sz="6000" dirty="0"/>
            </a:br>
            <a:r>
              <a:rPr lang="en-US" sz="6000" dirty="0"/>
              <a:t>Dataset</a:t>
            </a:r>
          </a:p>
        </p:txBody>
      </p:sp>
      <p:sp>
        <p:nvSpPr>
          <p:cNvPr id="3" name="Subtitle 2">
            <a:extLst>
              <a:ext uri="{FF2B5EF4-FFF2-40B4-BE49-F238E27FC236}">
                <a16:creationId xmlns:a16="http://schemas.microsoft.com/office/drawing/2014/main" id="{DF22128C-0DF0-411A-9BB6-BADC91F416B1}"/>
              </a:ext>
            </a:extLst>
          </p:cNvPr>
          <p:cNvSpPr>
            <a:spLocks noGrp="1"/>
          </p:cNvSpPr>
          <p:nvPr>
            <p:ph type="subTitle" idx="1"/>
          </p:nvPr>
        </p:nvSpPr>
        <p:spPr>
          <a:xfrm>
            <a:off x="599227" y="3295545"/>
            <a:ext cx="10993546" cy="590321"/>
          </a:xfrm>
        </p:spPr>
        <p:txBody>
          <a:bodyPr>
            <a:normAutofit/>
          </a:bodyPr>
          <a:lstStyle/>
          <a:p>
            <a:r>
              <a:rPr lang="en-US" sz="2800" dirty="0">
                <a:solidFill>
                  <a:schemeClr val="bg1"/>
                </a:solidFill>
              </a:rPr>
              <a:t>Udit Choudhary</a:t>
            </a:r>
          </a:p>
        </p:txBody>
      </p:sp>
    </p:spTree>
    <p:extLst>
      <p:ext uri="{BB962C8B-B14F-4D97-AF65-F5344CB8AC3E}">
        <p14:creationId xmlns:p14="http://schemas.microsoft.com/office/powerpoint/2010/main" val="288361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C59-6FAD-48C6-A38A-1E4BC28A7148}"/>
              </a:ext>
            </a:extLst>
          </p:cNvPr>
          <p:cNvSpPr>
            <a:spLocks noGrp="1"/>
          </p:cNvSpPr>
          <p:nvPr>
            <p:ph type="title"/>
          </p:nvPr>
        </p:nvSpPr>
        <p:spPr/>
        <p:txBody>
          <a:bodyPr/>
          <a:lstStyle/>
          <a:p>
            <a:r>
              <a:rPr lang="en-US" dirty="0"/>
              <a:t>Random Forest Classifier</a:t>
            </a:r>
          </a:p>
        </p:txBody>
      </p:sp>
      <p:pic>
        <p:nvPicPr>
          <p:cNvPr id="4" name="Content Placeholder 3">
            <a:extLst>
              <a:ext uri="{FF2B5EF4-FFF2-40B4-BE49-F238E27FC236}">
                <a16:creationId xmlns:a16="http://schemas.microsoft.com/office/drawing/2014/main" id="{189F2E11-810A-49F8-9107-82FA90073E54}"/>
              </a:ext>
            </a:extLst>
          </p:cNvPr>
          <p:cNvPicPr>
            <a:picLocks noGrp="1" noChangeAspect="1"/>
          </p:cNvPicPr>
          <p:nvPr>
            <p:ph idx="1"/>
          </p:nvPr>
        </p:nvPicPr>
        <p:blipFill>
          <a:blip r:embed="rId2"/>
          <a:stretch>
            <a:fillRect/>
          </a:stretch>
        </p:blipFill>
        <p:spPr>
          <a:xfrm>
            <a:off x="1714667" y="2295525"/>
            <a:ext cx="9093935" cy="3678238"/>
          </a:xfrm>
          <a:prstGeom prst="rect">
            <a:avLst/>
          </a:prstGeom>
        </p:spPr>
      </p:pic>
    </p:spTree>
    <p:extLst>
      <p:ext uri="{BB962C8B-B14F-4D97-AF65-F5344CB8AC3E}">
        <p14:creationId xmlns:p14="http://schemas.microsoft.com/office/powerpoint/2010/main" val="102492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9F59-0020-4BE3-A6CB-7A9623786BF1}"/>
              </a:ext>
            </a:extLst>
          </p:cNvPr>
          <p:cNvSpPr>
            <a:spLocks noGrp="1"/>
          </p:cNvSpPr>
          <p:nvPr>
            <p:ph type="title"/>
          </p:nvPr>
        </p:nvSpPr>
        <p:spPr/>
        <p:txBody>
          <a:bodyPr/>
          <a:lstStyle/>
          <a:p>
            <a:r>
              <a:rPr lang="en-US" dirty="0"/>
              <a:t>Multi-layer perceptron classifier</a:t>
            </a:r>
          </a:p>
        </p:txBody>
      </p:sp>
      <p:pic>
        <p:nvPicPr>
          <p:cNvPr id="4" name="Content Placeholder 3">
            <a:extLst>
              <a:ext uri="{FF2B5EF4-FFF2-40B4-BE49-F238E27FC236}">
                <a16:creationId xmlns:a16="http://schemas.microsoft.com/office/drawing/2014/main" id="{BF22AD28-2237-452F-A484-0E153454CCAD}"/>
              </a:ext>
            </a:extLst>
          </p:cNvPr>
          <p:cNvPicPr>
            <a:picLocks noGrp="1" noChangeAspect="1"/>
          </p:cNvPicPr>
          <p:nvPr>
            <p:ph idx="1"/>
          </p:nvPr>
        </p:nvPicPr>
        <p:blipFill rotWithShape="1">
          <a:blip r:embed="rId2"/>
          <a:srcRect b="10140"/>
          <a:stretch/>
        </p:blipFill>
        <p:spPr>
          <a:xfrm>
            <a:off x="1356110" y="2222994"/>
            <a:ext cx="9303934" cy="4196620"/>
          </a:xfrm>
          <a:prstGeom prst="rect">
            <a:avLst/>
          </a:prstGeom>
        </p:spPr>
      </p:pic>
    </p:spTree>
    <p:extLst>
      <p:ext uri="{BB962C8B-B14F-4D97-AF65-F5344CB8AC3E}">
        <p14:creationId xmlns:p14="http://schemas.microsoft.com/office/powerpoint/2010/main" val="218317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5737EC-F53B-4137-8142-F0505031FFD4}"/>
              </a:ext>
            </a:extLst>
          </p:cNvPr>
          <p:cNvPicPr>
            <a:picLocks noChangeAspect="1"/>
          </p:cNvPicPr>
          <p:nvPr/>
        </p:nvPicPr>
        <p:blipFill>
          <a:blip r:embed="rId2"/>
          <a:stretch>
            <a:fillRect/>
          </a:stretch>
        </p:blipFill>
        <p:spPr>
          <a:xfrm>
            <a:off x="1326407" y="0"/>
            <a:ext cx="9539186" cy="6858000"/>
          </a:xfrm>
          <a:prstGeom prst="rect">
            <a:avLst/>
          </a:prstGeom>
        </p:spPr>
      </p:pic>
    </p:spTree>
    <p:extLst>
      <p:ext uri="{BB962C8B-B14F-4D97-AF65-F5344CB8AC3E}">
        <p14:creationId xmlns:p14="http://schemas.microsoft.com/office/powerpoint/2010/main" val="122929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42AB1C-D12C-4707-9CE4-9AAA9E0DBDEC}"/>
              </a:ext>
            </a:extLst>
          </p:cNvPr>
          <p:cNvPicPr>
            <a:picLocks noChangeAspect="1"/>
          </p:cNvPicPr>
          <p:nvPr/>
        </p:nvPicPr>
        <p:blipFill>
          <a:blip r:embed="rId2"/>
          <a:stretch>
            <a:fillRect/>
          </a:stretch>
        </p:blipFill>
        <p:spPr>
          <a:xfrm>
            <a:off x="2671762" y="2095500"/>
            <a:ext cx="6657975" cy="2362200"/>
          </a:xfrm>
          <a:prstGeom prst="rect">
            <a:avLst/>
          </a:prstGeom>
        </p:spPr>
      </p:pic>
      <p:sp>
        <p:nvSpPr>
          <p:cNvPr id="3" name="Title 2">
            <a:extLst>
              <a:ext uri="{FF2B5EF4-FFF2-40B4-BE49-F238E27FC236}">
                <a16:creationId xmlns:a16="http://schemas.microsoft.com/office/drawing/2014/main" id="{819F926B-75DD-475D-A04E-BCEC82F33D59}"/>
              </a:ext>
            </a:extLst>
          </p:cNvPr>
          <p:cNvSpPr>
            <a:spLocks noGrp="1"/>
          </p:cNvSpPr>
          <p:nvPr>
            <p:ph type="title"/>
          </p:nvPr>
        </p:nvSpPr>
        <p:spPr/>
        <p:txBody>
          <a:bodyPr/>
          <a:lstStyle/>
          <a:p>
            <a:r>
              <a:rPr lang="en-US" dirty="0"/>
              <a:t>Feature importance</a:t>
            </a:r>
          </a:p>
        </p:txBody>
      </p:sp>
      <p:sp>
        <p:nvSpPr>
          <p:cNvPr id="5" name="Rectangle 4">
            <a:extLst>
              <a:ext uri="{FF2B5EF4-FFF2-40B4-BE49-F238E27FC236}">
                <a16:creationId xmlns:a16="http://schemas.microsoft.com/office/drawing/2014/main" id="{F9622762-97BD-4B79-AFED-7F87F7483937}"/>
              </a:ext>
            </a:extLst>
          </p:cNvPr>
          <p:cNvSpPr/>
          <p:nvPr/>
        </p:nvSpPr>
        <p:spPr>
          <a:xfrm>
            <a:off x="-1564977" y="5020124"/>
            <a:ext cx="15131451" cy="646331"/>
          </a:xfrm>
          <a:prstGeom prst="rect">
            <a:avLst/>
          </a:prstGeom>
          <a:noFill/>
        </p:spPr>
        <p:txBody>
          <a:bodyPr wrap="square" lIns="91440" tIns="45720" rIns="91440" bIns="45720">
            <a:spAutoFit/>
          </a:bodyPr>
          <a:lstStyle/>
          <a:p>
            <a:pPr algn="ct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SpMax_L</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SpPosA_B</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  |  </a:t>
            </a: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SpMax_A</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r>
              <a:rPr lang="en-US" sz="3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SpMax_B</a:t>
            </a: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7914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8357-1D16-4320-BF3A-39F5E09C02B1}"/>
              </a:ext>
            </a:extLst>
          </p:cNvPr>
          <p:cNvSpPr>
            <a:spLocks noGrp="1"/>
          </p:cNvSpPr>
          <p:nvPr>
            <p:ph type="title"/>
          </p:nvPr>
        </p:nvSpPr>
        <p:spPr/>
        <p:txBody>
          <a:bodyPr>
            <a:normAutofit/>
          </a:bodyPr>
          <a:lstStyle/>
          <a:p>
            <a:r>
              <a:rPr lang="en-US" sz="4000" dirty="0"/>
              <a:t>QSAR</a:t>
            </a:r>
          </a:p>
        </p:txBody>
      </p:sp>
      <p:sp>
        <p:nvSpPr>
          <p:cNvPr id="4" name="Content Placeholder 2">
            <a:extLst>
              <a:ext uri="{FF2B5EF4-FFF2-40B4-BE49-F238E27FC236}">
                <a16:creationId xmlns:a16="http://schemas.microsoft.com/office/drawing/2014/main" id="{BED48CE4-8A28-4656-A8D0-5916458764BE}"/>
              </a:ext>
            </a:extLst>
          </p:cNvPr>
          <p:cNvSpPr>
            <a:spLocks noGrp="1"/>
          </p:cNvSpPr>
          <p:nvPr>
            <p:ph idx="1"/>
          </p:nvPr>
        </p:nvSpPr>
        <p:spPr/>
        <p:txBody>
          <a:bodyPr>
            <a:normAutofit/>
          </a:bodyPr>
          <a:lstStyle/>
          <a:p>
            <a:r>
              <a:rPr lang="en-US" dirty="0"/>
              <a:t>Quantitative structure–activity relationship models (QSAR models) are regression or classification models used in the chemical and biological sciences and engineering.</a:t>
            </a:r>
          </a:p>
          <a:p>
            <a:r>
              <a:rPr lang="en-US" dirty="0"/>
              <a:t>In QSAR modeling, the predictors consist of physicochemical properties or theoretical molecular descriptors of chemicals; the QSAR response-variable could be a biological activity of the chemicals. QSAR models first summarize a supposed relationship between chemical structures and biological activity in a data-set of chemicals. Second, QSAR models predict the activities of new chemicals.</a:t>
            </a:r>
          </a:p>
        </p:txBody>
      </p:sp>
    </p:spTree>
    <p:extLst>
      <p:ext uri="{BB962C8B-B14F-4D97-AF65-F5344CB8AC3E}">
        <p14:creationId xmlns:p14="http://schemas.microsoft.com/office/powerpoint/2010/main" val="336743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7B26-FDF2-4CE7-9B74-5A93DD1FA0CD}"/>
              </a:ext>
            </a:extLst>
          </p:cNvPr>
          <p:cNvSpPr>
            <a:spLocks noGrp="1"/>
          </p:cNvSpPr>
          <p:nvPr>
            <p:ph type="title"/>
          </p:nvPr>
        </p:nvSpPr>
        <p:spPr/>
        <p:txBody>
          <a:bodyPr>
            <a:normAutofit/>
          </a:bodyPr>
          <a:lstStyle/>
          <a:p>
            <a:r>
              <a:rPr lang="en-US" sz="4000" dirty="0"/>
              <a:t>Description</a:t>
            </a:r>
          </a:p>
        </p:txBody>
      </p:sp>
      <p:sp>
        <p:nvSpPr>
          <p:cNvPr id="3" name="Content Placeholder 2">
            <a:extLst>
              <a:ext uri="{FF2B5EF4-FFF2-40B4-BE49-F238E27FC236}">
                <a16:creationId xmlns:a16="http://schemas.microsoft.com/office/drawing/2014/main" id="{4D4F5876-F83A-4F5F-BB31-AAADE9EB6E39}"/>
              </a:ext>
            </a:extLst>
          </p:cNvPr>
          <p:cNvSpPr>
            <a:spLocks noGrp="1"/>
          </p:cNvSpPr>
          <p:nvPr>
            <p:ph idx="1"/>
          </p:nvPr>
        </p:nvSpPr>
        <p:spPr/>
        <p:txBody>
          <a:bodyPr>
            <a:normAutofit/>
          </a:bodyPr>
          <a:lstStyle/>
          <a:p>
            <a:pPr>
              <a:buFontTx/>
              <a:buChar char="-"/>
            </a:pPr>
            <a:r>
              <a:rPr lang="en-US" dirty="0"/>
              <a:t>The QSAR biodegradation dataset was built in the Milano </a:t>
            </a:r>
            <a:r>
              <a:rPr lang="en-US" dirty="0" err="1"/>
              <a:t>Chemometrics</a:t>
            </a:r>
            <a:r>
              <a:rPr lang="en-US" dirty="0"/>
              <a:t> and QSAR Research Group (</a:t>
            </a:r>
            <a:r>
              <a:rPr lang="en-US" dirty="0" err="1"/>
              <a:t>UniversitÃ</a:t>
            </a:r>
            <a:r>
              <a:rPr lang="en-US" dirty="0"/>
              <a:t>  </a:t>
            </a:r>
            <a:r>
              <a:rPr lang="en-US" dirty="0" err="1"/>
              <a:t>degli</a:t>
            </a:r>
            <a:r>
              <a:rPr lang="en-US" dirty="0"/>
              <a:t> </a:t>
            </a:r>
            <a:r>
              <a:rPr lang="en-US" dirty="0" err="1"/>
              <a:t>Studi</a:t>
            </a:r>
            <a:r>
              <a:rPr lang="en-US" dirty="0"/>
              <a:t> Milano Bicocca, Milano, Italy). The research leading to these results has received funding from the European </a:t>
            </a:r>
            <a:r>
              <a:rPr lang="en-US" dirty="0" err="1"/>
              <a:t>Communityâ</a:t>
            </a:r>
            <a:r>
              <a:rPr lang="en-US" dirty="0"/>
              <a:t> Seventh Framework </a:t>
            </a:r>
            <a:r>
              <a:rPr lang="en-US" dirty="0" err="1"/>
              <a:t>Programme</a:t>
            </a:r>
            <a:r>
              <a:rPr lang="en-US" dirty="0"/>
              <a:t> [FP7/2007-2013] under Grant Agreement n. 238701 of Marie Curie ITN Environmental </a:t>
            </a:r>
            <a:r>
              <a:rPr lang="en-US" dirty="0" err="1"/>
              <a:t>Chemoinformatics</a:t>
            </a:r>
            <a:r>
              <a:rPr lang="en-US" dirty="0"/>
              <a:t> (ECO) project. </a:t>
            </a:r>
          </a:p>
          <a:p>
            <a:pPr>
              <a:buFontTx/>
              <a:buChar char="-"/>
            </a:pPr>
            <a:r>
              <a:rPr lang="en-US" dirty="0"/>
              <a:t>The data has been used to develop QSAR (Quantitative Structure Activity Relationships) models for the study of the relationships between chemical structure and biodegradation of molecules. Biodegradation experimental values of 1055 chemicals were collected from the webpage of the National Institute of Technology and Evaluation of Japan (NITE). Contains  356 readily and 699 not readily biodegradable molecules.</a:t>
            </a:r>
          </a:p>
        </p:txBody>
      </p:sp>
    </p:spTree>
    <p:extLst>
      <p:ext uri="{BB962C8B-B14F-4D97-AF65-F5344CB8AC3E}">
        <p14:creationId xmlns:p14="http://schemas.microsoft.com/office/powerpoint/2010/main" val="296832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9352-4F63-4AB1-B1FE-795AAFED4954}"/>
              </a:ext>
            </a:extLst>
          </p:cNvPr>
          <p:cNvSpPr>
            <a:spLocks noGrp="1"/>
          </p:cNvSpPr>
          <p:nvPr>
            <p:ph type="title"/>
          </p:nvPr>
        </p:nvSpPr>
        <p:spPr/>
        <p:txBody>
          <a:bodyPr>
            <a:normAutofit/>
          </a:bodyPr>
          <a:lstStyle/>
          <a:p>
            <a:r>
              <a:rPr lang="en-US" sz="4400" dirty="0"/>
              <a:t>Attributes</a:t>
            </a:r>
          </a:p>
        </p:txBody>
      </p:sp>
      <p:sp>
        <p:nvSpPr>
          <p:cNvPr id="3" name="Content Placeholder 2">
            <a:extLst>
              <a:ext uri="{FF2B5EF4-FFF2-40B4-BE49-F238E27FC236}">
                <a16:creationId xmlns:a16="http://schemas.microsoft.com/office/drawing/2014/main" id="{CB19A4F7-0A12-4AD1-88EB-250FA8DA270C}"/>
              </a:ext>
            </a:extLst>
          </p:cNvPr>
          <p:cNvSpPr>
            <a:spLocks noGrp="1"/>
          </p:cNvSpPr>
          <p:nvPr>
            <p:ph idx="1"/>
          </p:nvPr>
        </p:nvSpPr>
        <p:spPr>
          <a:xfrm>
            <a:off x="581192" y="2233246"/>
            <a:ext cx="5514808" cy="4624754"/>
          </a:xfrm>
        </p:spPr>
        <p:txBody>
          <a:bodyPr>
            <a:noAutofit/>
          </a:bodyPr>
          <a:lstStyle/>
          <a:p>
            <a:pPr>
              <a:buFontTx/>
              <a:buChar char="-"/>
            </a:pPr>
            <a:r>
              <a:rPr lang="en-US" sz="1700" dirty="0" err="1"/>
              <a:t>SpMax_L</a:t>
            </a:r>
            <a:r>
              <a:rPr lang="en-US" sz="1700" dirty="0"/>
              <a:t>: Leading eigenvalue from Laplace matrix </a:t>
            </a:r>
          </a:p>
          <a:p>
            <a:pPr>
              <a:buFontTx/>
              <a:buChar char="-"/>
            </a:pPr>
            <a:r>
              <a:rPr lang="en-US" sz="1700" dirty="0" err="1"/>
              <a:t>J_Dz</a:t>
            </a:r>
            <a:r>
              <a:rPr lang="en-US" sz="1700" dirty="0"/>
              <a:t>(e): </a:t>
            </a:r>
            <a:r>
              <a:rPr lang="en-US" sz="1700" dirty="0" err="1"/>
              <a:t>Balaban</a:t>
            </a:r>
            <a:r>
              <a:rPr lang="en-US" sz="1700" dirty="0"/>
              <a:t>-like index from </a:t>
            </a:r>
            <a:r>
              <a:rPr lang="en-US" sz="1700" dirty="0" err="1"/>
              <a:t>Barysz</a:t>
            </a:r>
            <a:r>
              <a:rPr lang="en-US" sz="1700" dirty="0"/>
              <a:t> matrix weighted by Sanderson electronegativity </a:t>
            </a:r>
          </a:p>
          <a:p>
            <a:pPr>
              <a:buFontTx/>
              <a:buChar char="-"/>
            </a:pPr>
            <a:r>
              <a:rPr lang="en-US" sz="1700" dirty="0" err="1"/>
              <a:t>nHM</a:t>
            </a:r>
            <a:r>
              <a:rPr lang="en-US" sz="1700" dirty="0"/>
              <a:t>: Number of heavy atoms </a:t>
            </a:r>
          </a:p>
          <a:p>
            <a:pPr>
              <a:buFontTx/>
              <a:buChar char="-"/>
            </a:pPr>
            <a:r>
              <a:rPr lang="en-US" sz="1700" dirty="0"/>
              <a:t>F01[N-N]: Frequency of N-N at topological distance 1 </a:t>
            </a:r>
          </a:p>
          <a:p>
            <a:pPr>
              <a:buFontTx/>
              <a:buChar char="-"/>
            </a:pPr>
            <a:r>
              <a:rPr lang="en-US" sz="1700" dirty="0"/>
              <a:t>F04[C-N]: Frequency of C-N at topological distance 4 </a:t>
            </a:r>
          </a:p>
          <a:p>
            <a:pPr>
              <a:buFontTx/>
              <a:buChar char="-"/>
            </a:pPr>
            <a:r>
              <a:rPr lang="en-US" sz="1700" dirty="0" err="1"/>
              <a:t>NssssC</a:t>
            </a:r>
            <a:r>
              <a:rPr lang="en-US" sz="1700" dirty="0"/>
              <a:t>: Number of atoms of type </a:t>
            </a:r>
            <a:r>
              <a:rPr lang="en-US" sz="1700" dirty="0" err="1"/>
              <a:t>ssssC</a:t>
            </a:r>
            <a:r>
              <a:rPr lang="en-US" sz="1700" dirty="0"/>
              <a:t> </a:t>
            </a:r>
          </a:p>
          <a:p>
            <a:pPr>
              <a:buFontTx/>
              <a:buChar char="-"/>
            </a:pPr>
            <a:r>
              <a:rPr lang="en-US" sz="1700" dirty="0" err="1"/>
              <a:t>nCb</a:t>
            </a:r>
            <a:r>
              <a:rPr lang="en-US" sz="1700" dirty="0"/>
              <a:t>-: Number of substituted benzene C(sp2) </a:t>
            </a:r>
          </a:p>
          <a:p>
            <a:pPr>
              <a:buFontTx/>
              <a:buChar char="-"/>
            </a:pPr>
            <a:r>
              <a:rPr lang="en-US" sz="1700" dirty="0"/>
              <a:t>C%: Percentage of C atoms </a:t>
            </a:r>
          </a:p>
          <a:p>
            <a:pPr>
              <a:buFontTx/>
              <a:buChar char="-"/>
            </a:pPr>
            <a:r>
              <a:rPr lang="en-US" sz="1700" dirty="0" err="1"/>
              <a:t>nCp</a:t>
            </a:r>
            <a:r>
              <a:rPr lang="en-US" sz="1700" dirty="0"/>
              <a:t>: Number of terminal primary C(sp3) </a:t>
            </a:r>
          </a:p>
          <a:p>
            <a:pPr>
              <a:buFontTx/>
              <a:buChar char="-"/>
            </a:pPr>
            <a:r>
              <a:rPr lang="en-US" sz="1700" dirty="0" err="1"/>
              <a:t>nO</a:t>
            </a:r>
            <a:r>
              <a:rPr lang="en-US" sz="1700" dirty="0"/>
              <a:t>: Number of oxygen atoms </a:t>
            </a:r>
          </a:p>
          <a:p>
            <a:pPr>
              <a:buFontTx/>
              <a:buChar char="-"/>
            </a:pPr>
            <a:r>
              <a:rPr lang="en-US" sz="1700" dirty="0"/>
              <a:t>F03[C-N]: Frequency of C-N at topological distance 3 </a:t>
            </a:r>
          </a:p>
        </p:txBody>
      </p:sp>
      <p:sp>
        <p:nvSpPr>
          <p:cNvPr id="5" name="Content Placeholder 2">
            <a:extLst>
              <a:ext uri="{FF2B5EF4-FFF2-40B4-BE49-F238E27FC236}">
                <a16:creationId xmlns:a16="http://schemas.microsoft.com/office/drawing/2014/main" id="{CD009ECF-5218-414B-9CAA-144A04A199C7}"/>
              </a:ext>
            </a:extLst>
          </p:cNvPr>
          <p:cNvSpPr txBox="1">
            <a:spLocks/>
          </p:cNvSpPr>
          <p:nvPr/>
        </p:nvSpPr>
        <p:spPr>
          <a:xfrm>
            <a:off x="6096000" y="2233246"/>
            <a:ext cx="5514808" cy="4457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Tx/>
              <a:buChar char="-"/>
            </a:pPr>
            <a:r>
              <a:rPr lang="en-US" sz="1700" dirty="0" err="1"/>
              <a:t>SdssC</a:t>
            </a:r>
            <a:r>
              <a:rPr lang="en-US" sz="1700" dirty="0"/>
              <a:t>: Sum of </a:t>
            </a:r>
            <a:r>
              <a:rPr lang="en-US" sz="1700" dirty="0" err="1"/>
              <a:t>dssC</a:t>
            </a:r>
            <a:r>
              <a:rPr lang="en-US" sz="1700" dirty="0"/>
              <a:t> E-states </a:t>
            </a:r>
          </a:p>
          <a:p>
            <a:pPr>
              <a:buFontTx/>
              <a:buChar char="-"/>
            </a:pPr>
            <a:r>
              <a:rPr lang="en-US" sz="1700" dirty="0" err="1"/>
              <a:t>HyWi_B</a:t>
            </a:r>
            <a:r>
              <a:rPr lang="en-US" sz="1700" dirty="0"/>
              <a:t>(m): Hyper-Wiener-like index (log function) from Burden matrix weighted by mass </a:t>
            </a:r>
          </a:p>
          <a:p>
            <a:pPr>
              <a:buFontTx/>
              <a:buChar char="-"/>
            </a:pPr>
            <a:r>
              <a:rPr lang="en-US" sz="1700" dirty="0"/>
              <a:t>LOC: Lopping centric index </a:t>
            </a:r>
          </a:p>
          <a:p>
            <a:pPr>
              <a:buFontTx/>
              <a:buChar char="-"/>
            </a:pPr>
            <a:r>
              <a:rPr lang="en-US" sz="1700" dirty="0"/>
              <a:t>SM6_L: Spectral moment of order 6 from Laplace matrix </a:t>
            </a:r>
          </a:p>
          <a:p>
            <a:pPr>
              <a:buFontTx/>
              <a:buChar char="-"/>
            </a:pPr>
            <a:r>
              <a:rPr lang="en-US" sz="1700" dirty="0"/>
              <a:t>F03[C-O]: Frequency of C - O at topological distance 3 </a:t>
            </a:r>
          </a:p>
          <a:p>
            <a:pPr>
              <a:buFontTx/>
              <a:buChar char="-"/>
            </a:pPr>
            <a:r>
              <a:rPr lang="en-US" sz="1700" dirty="0"/>
              <a:t>Me: Mean atomic Sanderson electronegativity </a:t>
            </a:r>
          </a:p>
          <a:p>
            <a:pPr>
              <a:buFontTx/>
              <a:buChar char="-"/>
            </a:pPr>
            <a:r>
              <a:rPr lang="en-US" sz="1700" dirty="0"/>
              <a:t>Mi: Mean first ionization potential</a:t>
            </a:r>
          </a:p>
          <a:p>
            <a:pPr>
              <a:buFontTx/>
              <a:buChar char="-"/>
            </a:pPr>
            <a:r>
              <a:rPr lang="en-US" sz="1700" dirty="0" err="1"/>
              <a:t>nN</a:t>
            </a:r>
            <a:r>
              <a:rPr lang="en-US" sz="1700" dirty="0"/>
              <a:t>-N: Number of N </a:t>
            </a:r>
            <a:r>
              <a:rPr lang="en-US" sz="1700" dirty="0" err="1"/>
              <a:t>hydrazines</a:t>
            </a:r>
            <a:r>
              <a:rPr lang="en-US" sz="1700" dirty="0"/>
              <a:t> </a:t>
            </a:r>
          </a:p>
          <a:p>
            <a:pPr>
              <a:buFontTx/>
              <a:buChar char="-"/>
            </a:pPr>
            <a:r>
              <a:rPr lang="en-US" sz="1700" dirty="0"/>
              <a:t>nArNO2: Number of nitro groups (aromatic) </a:t>
            </a:r>
          </a:p>
          <a:p>
            <a:pPr>
              <a:buFontTx/>
              <a:buChar char="-"/>
            </a:pPr>
            <a:r>
              <a:rPr lang="en-US" sz="1700" dirty="0"/>
              <a:t>nCRX3: Number of CRX3 </a:t>
            </a:r>
          </a:p>
        </p:txBody>
      </p:sp>
    </p:spTree>
    <p:extLst>
      <p:ext uri="{BB962C8B-B14F-4D97-AF65-F5344CB8AC3E}">
        <p14:creationId xmlns:p14="http://schemas.microsoft.com/office/powerpoint/2010/main" val="402086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901D477-01EF-43B4-8704-7A2FB4504ACB}"/>
              </a:ext>
            </a:extLst>
          </p:cNvPr>
          <p:cNvSpPr txBox="1">
            <a:spLocks noGrp="1"/>
          </p:cNvSpPr>
          <p:nvPr>
            <p:ph idx="4294967295"/>
          </p:nvPr>
        </p:nvSpPr>
        <p:spPr>
          <a:xfrm>
            <a:off x="0" y="536331"/>
            <a:ext cx="6096000" cy="632166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Tx/>
              <a:buChar char="-"/>
            </a:pPr>
            <a:r>
              <a:rPr lang="en-US" dirty="0" err="1"/>
              <a:t>SpPosA_B</a:t>
            </a:r>
            <a:r>
              <a:rPr lang="en-US" dirty="0"/>
              <a:t>(p): Normalized spectral positive sum from Burden matrix weighted by polarizability</a:t>
            </a:r>
          </a:p>
          <a:p>
            <a:pPr>
              <a:buFontTx/>
              <a:buChar char="-"/>
            </a:pPr>
            <a:r>
              <a:rPr lang="en-US" dirty="0" err="1"/>
              <a:t>nCIR</a:t>
            </a:r>
            <a:r>
              <a:rPr lang="en-US" dirty="0"/>
              <a:t>: Number of circuits </a:t>
            </a:r>
          </a:p>
          <a:p>
            <a:pPr>
              <a:buFontTx/>
              <a:buChar char="-"/>
            </a:pPr>
            <a:r>
              <a:rPr lang="en-US" dirty="0"/>
              <a:t>B01[C-Br]: Presence/absence of C - Br at topological distance 1 </a:t>
            </a:r>
          </a:p>
          <a:p>
            <a:pPr>
              <a:buFontTx/>
              <a:buChar char="-"/>
            </a:pPr>
            <a:r>
              <a:rPr lang="en-US" dirty="0"/>
              <a:t>B03[C-Cl]: Presence/absence of C - Cl at topological distance 3 </a:t>
            </a:r>
          </a:p>
          <a:p>
            <a:pPr>
              <a:buFontTx/>
              <a:buChar char="-"/>
            </a:pPr>
            <a:r>
              <a:rPr lang="en-US" dirty="0"/>
              <a:t>N-073:  Ar2NH / Ar3N / Ar2N-Al / R..N..R </a:t>
            </a:r>
          </a:p>
          <a:p>
            <a:pPr>
              <a:buFontTx/>
              <a:buChar char="-"/>
            </a:pPr>
            <a:r>
              <a:rPr lang="en-US" dirty="0" err="1"/>
              <a:t>SpMax_A</a:t>
            </a:r>
            <a:r>
              <a:rPr lang="en-US" dirty="0"/>
              <a:t>: Leading eigenvalue from adjacency matrix (</a:t>
            </a:r>
            <a:r>
              <a:rPr lang="en-US" dirty="0" err="1"/>
              <a:t>Lovasz-Pelikan</a:t>
            </a:r>
            <a:r>
              <a:rPr lang="en-US" dirty="0"/>
              <a:t> index) </a:t>
            </a:r>
          </a:p>
          <a:p>
            <a:pPr>
              <a:buFontTx/>
              <a:buChar char="-"/>
            </a:pPr>
            <a:r>
              <a:rPr lang="en-US" dirty="0"/>
              <a:t>Psi_i_1d: Intrinsic state </a:t>
            </a:r>
            <a:r>
              <a:rPr lang="en-US" dirty="0" err="1"/>
              <a:t>pseudoconnectivity</a:t>
            </a:r>
            <a:r>
              <a:rPr lang="en-US" dirty="0"/>
              <a:t> index - type 1d </a:t>
            </a:r>
          </a:p>
          <a:p>
            <a:pPr>
              <a:buFontTx/>
              <a:buChar char="-"/>
            </a:pPr>
            <a:r>
              <a:rPr lang="en-US" dirty="0"/>
              <a:t>B04[C-Br]: Presence/absence of C - Br at topological distance 4 </a:t>
            </a:r>
          </a:p>
          <a:p>
            <a:pPr>
              <a:buFontTx/>
              <a:buChar char="-"/>
            </a:pPr>
            <a:r>
              <a:rPr lang="en-US" dirty="0" err="1"/>
              <a:t>SdO</a:t>
            </a:r>
            <a:r>
              <a:rPr lang="en-US" dirty="0"/>
              <a:t>: Sum of </a:t>
            </a:r>
            <a:r>
              <a:rPr lang="en-US" dirty="0" err="1"/>
              <a:t>dO</a:t>
            </a:r>
            <a:r>
              <a:rPr lang="en-US" dirty="0"/>
              <a:t> E-states </a:t>
            </a:r>
          </a:p>
          <a:p>
            <a:pPr>
              <a:buFontTx/>
              <a:buChar char="-"/>
            </a:pPr>
            <a:r>
              <a:rPr lang="en-US" dirty="0"/>
              <a:t>TI2_L: Second Mohar index from Laplace matrix </a:t>
            </a:r>
          </a:p>
          <a:p>
            <a:pPr>
              <a:buFontTx/>
              <a:buChar char="-"/>
            </a:pPr>
            <a:r>
              <a:rPr lang="en-US" dirty="0" err="1"/>
              <a:t>nCrt</a:t>
            </a:r>
            <a:r>
              <a:rPr lang="en-US" dirty="0"/>
              <a:t>: Number of ring tertiary C(sp3) </a:t>
            </a:r>
          </a:p>
        </p:txBody>
      </p:sp>
      <p:sp>
        <p:nvSpPr>
          <p:cNvPr id="6" name="Content Placeholder 2">
            <a:extLst>
              <a:ext uri="{FF2B5EF4-FFF2-40B4-BE49-F238E27FC236}">
                <a16:creationId xmlns:a16="http://schemas.microsoft.com/office/drawing/2014/main" id="{92314DCC-E036-4CF4-B14E-FC414E49C8D9}"/>
              </a:ext>
            </a:extLst>
          </p:cNvPr>
          <p:cNvSpPr txBox="1">
            <a:spLocks/>
          </p:cNvSpPr>
          <p:nvPr/>
        </p:nvSpPr>
        <p:spPr>
          <a:xfrm>
            <a:off x="6096000" y="536332"/>
            <a:ext cx="5632938" cy="63216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Tx/>
              <a:buChar char="-"/>
            </a:pPr>
            <a:r>
              <a:rPr lang="en-US" sz="2000" dirty="0"/>
              <a:t>C-026: R--CX--R </a:t>
            </a:r>
          </a:p>
          <a:p>
            <a:pPr>
              <a:buFontTx/>
              <a:buChar char="-"/>
            </a:pPr>
            <a:r>
              <a:rPr lang="en-US" sz="2000" dirty="0"/>
              <a:t>F02[C-N]: Frequency of C-N at topological distance 2</a:t>
            </a:r>
          </a:p>
          <a:p>
            <a:pPr>
              <a:buFontTx/>
              <a:buChar char="-"/>
            </a:pPr>
            <a:r>
              <a:rPr lang="en-US" sz="2000" dirty="0" err="1"/>
              <a:t>nHDon</a:t>
            </a:r>
            <a:r>
              <a:rPr lang="en-US" sz="2000" dirty="0"/>
              <a:t>: Number of donor atoms for H-bonds</a:t>
            </a:r>
          </a:p>
          <a:p>
            <a:pPr>
              <a:buFontTx/>
              <a:buChar char="-"/>
            </a:pPr>
            <a:r>
              <a:rPr lang="en-US" sz="2000" dirty="0" err="1"/>
              <a:t>SpMax_B</a:t>
            </a:r>
            <a:r>
              <a:rPr lang="en-US" sz="2000" dirty="0"/>
              <a:t>(m): Leading eigenvalue from Burden matrix weighted by mass </a:t>
            </a:r>
          </a:p>
          <a:p>
            <a:pPr>
              <a:buFontTx/>
              <a:buChar char="-"/>
            </a:pPr>
            <a:r>
              <a:rPr lang="en-US" sz="2000" dirty="0" err="1"/>
              <a:t>Psi_i_A</a:t>
            </a:r>
            <a:r>
              <a:rPr lang="en-US" sz="2000" dirty="0"/>
              <a:t>: Intrinsic state </a:t>
            </a:r>
            <a:r>
              <a:rPr lang="en-US" sz="2000" dirty="0" err="1"/>
              <a:t>pseudoconnectivity</a:t>
            </a:r>
            <a:r>
              <a:rPr lang="en-US" sz="2000" dirty="0"/>
              <a:t> index - type S average </a:t>
            </a:r>
          </a:p>
          <a:p>
            <a:pPr>
              <a:buFontTx/>
              <a:buChar char="-"/>
            </a:pPr>
            <a:r>
              <a:rPr lang="en-US" sz="2000" dirty="0" err="1"/>
              <a:t>nN</a:t>
            </a:r>
            <a:r>
              <a:rPr lang="en-US" sz="2000" dirty="0"/>
              <a:t>: Number of Nitrogen atoms </a:t>
            </a:r>
          </a:p>
          <a:p>
            <a:pPr>
              <a:buFontTx/>
              <a:buChar char="-"/>
            </a:pPr>
            <a:r>
              <a:rPr lang="en-US" sz="2000" dirty="0"/>
              <a:t>SM6_B(m): Spectral moment of order 6 from Burden matrix weighted by mass </a:t>
            </a:r>
          </a:p>
          <a:p>
            <a:pPr>
              <a:buFontTx/>
              <a:buChar char="-"/>
            </a:pPr>
            <a:r>
              <a:rPr lang="en-US" sz="2000" dirty="0" err="1"/>
              <a:t>nArCOOR</a:t>
            </a:r>
            <a:r>
              <a:rPr lang="en-US" sz="2000" dirty="0"/>
              <a:t>: Number of esters (aromatic) </a:t>
            </a:r>
          </a:p>
          <a:p>
            <a:pPr>
              <a:buFontTx/>
              <a:buChar char="-"/>
            </a:pPr>
            <a:r>
              <a:rPr lang="en-US" sz="2000" dirty="0" err="1"/>
              <a:t>nX</a:t>
            </a:r>
            <a:r>
              <a:rPr lang="en-US" sz="2000" dirty="0"/>
              <a:t>: Number of halogen atoms </a:t>
            </a:r>
          </a:p>
          <a:p>
            <a:pPr>
              <a:buFontTx/>
              <a:buChar char="-"/>
            </a:pPr>
            <a:r>
              <a:rPr lang="en-US" sz="2000" b="1" dirty="0"/>
              <a:t>Experimental Class: Readily biodegradable (RB) and not readily biodegradable (NRB)</a:t>
            </a:r>
          </a:p>
        </p:txBody>
      </p:sp>
    </p:spTree>
    <p:extLst>
      <p:ext uri="{BB962C8B-B14F-4D97-AF65-F5344CB8AC3E}">
        <p14:creationId xmlns:p14="http://schemas.microsoft.com/office/powerpoint/2010/main" val="261673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D6BEC7-4DC4-4298-9380-0F8E38945C67}"/>
              </a:ext>
            </a:extLst>
          </p:cNvPr>
          <p:cNvPicPr>
            <a:picLocks noChangeAspect="1"/>
          </p:cNvPicPr>
          <p:nvPr/>
        </p:nvPicPr>
        <p:blipFill rotWithShape="1">
          <a:blip r:embed="rId2"/>
          <a:srcRect r="315"/>
          <a:stretch/>
        </p:blipFill>
        <p:spPr>
          <a:xfrm>
            <a:off x="1284129" y="0"/>
            <a:ext cx="9593421" cy="6858000"/>
          </a:xfrm>
          <a:prstGeom prst="rect">
            <a:avLst/>
          </a:prstGeom>
        </p:spPr>
      </p:pic>
    </p:spTree>
    <p:extLst>
      <p:ext uri="{BB962C8B-B14F-4D97-AF65-F5344CB8AC3E}">
        <p14:creationId xmlns:p14="http://schemas.microsoft.com/office/powerpoint/2010/main" val="418585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FBF1A5-9B70-4DDA-B6E4-10CBB4F521BB}"/>
              </a:ext>
            </a:extLst>
          </p:cNvPr>
          <p:cNvPicPr>
            <a:picLocks noChangeAspect="1"/>
          </p:cNvPicPr>
          <p:nvPr/>
        </p:nvPicPr>
        <p:blipFill>
          <a:blip r:embed="rId2"/>
          <a:stretch>
            <a:fillRect/>
          </a:stretch>
        </p:blipFill>
        <p:spPr>
          <a:xfrm>
            <a:off x="964324" y="0"/>
            <a:ext cx="10263352" cy="6858000"/>
          </a:xfrm>
          <a:prstGeom prst="rect">
            <a:avLst/>
          </a:prstGeom>
        </p:spPr>
      </p:pic>
    </p:spTree>
    <p:extLst>
      <p:ext uri="{BB962C8B-B14F-4D97-AF65-F5344CB8AC3E}">
        <p14:creationId xmlns:p14="http://schemas.microsoft.com/office/powerpoint/2010/main" val="304714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552FBA-2F6C-4E36-9DDF-551BED9EA4A7}"/>
              </a:ext>
            </a:extLst>
          </p:cNvPr>
          <p:cNvPicPr>
            <a:picLocks noChangeAspect="1"/>
          </p:cNvPicPr>
          <p:nvPr/>
        </p:nvPicPr>
        <p:blipFill>
          <a:blip r:embed="rId2"/>
          <a:stretch>
            <a:fillRect/>
          </a:stretch>
        </p:blipFill>
        <p:spPr>
          <a:xfrm>
            <a:off x="2022345" y="0"/>
            <a:ext cx="8006631" cy="6858000"/>
          </a:xfrm>
          <a:prstGeom prst="rect">
            <a:avLst/>
          </a:prstGeom>
        </p:spPr>
      </p:pic>
    </p:spTree>
    <p:extLst>
      <p:ext uri="{BB962C8B-B14F-4D97-AF65-F5344CB8AC3E}">
        <p14:creationId xmlns:p14="http://schemas.microsoft.com/office/powerpoint/2010/main" val="34718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3998-EF3C-4FE7-94A5-2B47112D1533}"/>
              </a:ext>
            </a:extLst>
          </p:cNvPr>
          <p:cNvSpPr>
            <a:spLocks noGrp="1"/>
          </p:cNvSpPr>
          <p:nvPr>
            <p:ph type="title"/>
          </p:nvPr>
        </p:nvSpPr>
        <p:spPr/>
        <p:txBody>
          <a:bodyPr/>
          <a:lstStyle/>
          <a:p>
            <a:r>
              <a:rPr lang="en-US" dirty="0"/>
              <a:t>K-nearest neighbors (3 neighbors)</a:t>
            </a:r>
          </a:p>
        </p:txBody>
      </p:sp>
      <p:pic>
        <p:nvPicPr>
          <p:cNvPr id="4" name="Content Placeholder 3">
            <a:extLst>
              <a:ext uri="{FF2B5EF4-FFF2-40B4-BE49-F238E27FC236}">
                <a16:creationId xmlns:a16="http://schemas.microsoft.com/office/drawing/2014/main" id="{BFFE5386-363E-4A63-982E-70B592FB25FA}"/>
              </a:ext>
            </a:extLst>
          </p:cNvPr>
          <p:cNvPicPr>
            <a:picLocks noGrp="1" noChangeAspect="1"/>
          </p:cNvPicPr>
          <p:nvPr>
            <p:ph idx="1"/>
          </p:nvPr>
        </p:nvPicPr>
        <p:blipFill>
          <a:blip r:embed="rId2"/>
          <a:stretch>
            <a:fillRect/>
          </a:stretch>
        </p:blipFill>
        <p:spPr>
          <a:xfrm>
            <a:off x="1519237" y="2243931"/>
            <a:ext cx="8589428" cy="3911913"/>
          </a:xfrm>
          <a:prstGeom prst="rect">
            <a:avLst/>
          </a:prstGeom>
        </p:spPr>
      </p:pic>
    </p:spTree>
    <p:extLst>
      <p:ext uri="{BB962C8B-B14F-4D97-AF65-F5344CB8AC3E}">
        <p14:creationId xmlns:p14="http://schemas.microsoft.com/office/powerpoint/2010/main" val="8713260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980</TotalTime>
  <Words>185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Gill Sans MT</vt:lpstr>
      <vt:lpstr>Wingdings 2</vt:lpstr>
      <vt:lpstr>Dividend</vt:lpstr>
      <vt:lpstr>Office Theme</vt:lpstr>
      <vt:lpstr>QSAR Biodegradation  Dataset</vt:lpstr>
      <vt:lpstr>QSAR</vt:lpstr>
      <vt:lpstr>Description</vt:lpstr>
      <vt:lpstr>Attributes</vt:lpstr>
      <vt:lpstr>PowerPoint Presentation</vt:lpstr>
      <vt:lpstr>PowerPoint Presentation</vt:lpstr>
      <vt:lpstr>PowerPoint Presentation</vt:lpstr>
      <vt:lpstr>PowerPoint Presentation</vt:lpstr>
      <vt:lpstr>K-nearest neighbors (3 neighbors)</vt:lpstr>
      <vt:lpstr>Random Forest Classifier</vt:lpstr>
      <vt:lpstr>Multi-layer perceptron classifier</vt:lpstr>
      <vt:lpstr>PowerPoint Presentation</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QSAR Biodegradation  Dataset</dc:title>
  <dc:creator>Udit Choudhary</dc:creator>
  <cp:lastModifiedBy>Udit Choudhary</cp:lastModifiedBy>
  <cp:revision>11</cp:revision>
  <dcterms:created xsi:type="dcterms:W3CDTF">2018-12-19T05:45:51Z</dcterms:created>
  <dcterms:modified xsi:type="dcterms:W3CDTF">2018-12-19T22:06:38Z</dcterms:modified>
</cp:coreProperties>
</file>