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4c8c7a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4c8c7a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04c8c7a1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04c8c7a1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4c8c7a1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04c8c7a1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4c8c7a1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4c8c7a1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04c8c7a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04c8c7a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04c8c7a1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4c8c7a1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4c8c7a1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4c8c7a1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4c8c7a1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4c8c7a1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4c8c7a1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4c8c7a1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07/s11356-019-06003-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a:t>
            </a:r>
            <a:endParaRPr/>
          </a:p>
          <a:p>
            <a:pPr indent="0" lvl="0" marL="0" rtl="0" algn="l">
              <a:spcBef>
                <a:spcPts val="0"/>
              </a:spcBef>
              <a:spcAft>
                <a:spcPts val="0"/>
              </a:spcAft>
              <a:buNone/>
            </a:pPr>
            <a:r>
              <a:rPr lang="en"/>
              <a:t>NHANES </a:t>
            </a:r>
            <a:endParaRPr/>
          </a:p>
          <a:p>
            <a:pPr indent="0" lvl="0" marL="0" rtl="0" algn="l">
              <a:spcBef>
                <a:spcPts val="0"/>
              </a:spcBef>
              <a:spcAft>
                <a:spcPts val="0"/>
              </a:spcAft>
              <a:buNone/>
            </a:pPr>
            <a:r>
              <a:rPr lang="en"/>
              <a:t>Survey Data</a:t>
            </a:r>
            <a:endParaRPr/>
          </a:p>
        </p:txBody>
      </p:sp>
      <p:sp>
        <p:nvSpPr>
          <p:cNvPr id="73" name="Google Shape;73;p13"/>
          <p:cNvSpPr txBox="1"/>
          <p:nvPr>
            <p:ph idx="1" type="subTitle"/>
          </p:nvPr>
        </p:nvSpPr>
        <p:spPr>
          <a:xfrm>
            <a:off x="6051292" y="33523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Udit Choudhary</a:t>
            </a:r>
            <a:endParaRPr b="1" sz="2400"/>
          </a:p>
        </p:txBody>
      </p:sp>
      <p:sp>
        <p:nvSpPr>
          <p:cNvPr id="74" name="Google Shape;74;p13"/>
          <p:cNvSpPr txBox="1"/>
          <p:nvPr>
            <p:ph idx="1" type="subTitle"/>
          </p:nvPr>
        </p:nvSpPr>
        <p:spPr>
          <a:xfrm>
            <a:off x="2449273" y="3813700"/>
            <a:ext cx="4906800" cy="78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900"/>
              <a:t>Spring 2020</a:t>
            </a:r>
            <a:br>
              <a:rPr lang="en" sz="1900"/>
            </a:br>
            <a:r>
              <a:rPr lang="en" sz="1900"/>
              <a:t>Data 606 : Capstone in </a:t>
            </a:r>
            <a:br>
              <a:rPr lang="en" sz="1900"/>
            </a:br>
            <a:r>
              <a:rPr lang="en" sz="1900"/>
              <a:t>Data Science</a:t>
            </a:r>
            <a:endParaRPr b="1"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1703350" y="5116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80" name="Google Shape;80;p14"/>
          <p:cNvSpPr txBox="1"/>
          <p:nvPr>
            <p:ph idx="1" type="body"/>
          </p:nvPr>
        </p:nvSpPr>
        <p:spPr>
          <a:xfrm>
            <a:off x="1114425" y="1254200"/>
            <a:ext cx="77352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Papers based on NHANES :</a:t>
            </a:r>
            <a:br>
              <a:rPr lang="en"/>
            </a:br>
            <a:endParaRPr/>
          </a:p>
          <a:p>
            <a:pPr indent="-342900" lvl="0" marL="457200" rtl="0" algn="l">
              <a:spcBef>
                <a:spcPts val="1600"/>
              </a:spcBef>
              <a:spcAft>
                <a:spcPts val="0"/>
              </a:spcAft>
              <a:buSzPts val="1800"/>
              <a:buChar char="-"/>
            </a:pPr>
            <a:r>
              <a:rPr b="1" lang="en" sz="1600"/>
              <a:t>The Association between Sleep Duration and Metabolic Syndrome: The NHANES 2013/2014</a:t>
            </a:r>
            <a:br>
              <a:rPr lang="en"/>
            </a:br>
            <a:r>
              <a:rPr lang="en" sz="1400"/>
              <a:t>Abbas Smiley 1,* , David King 2 and Aurelian Bidulescu 3</a:t>
            </a:r>
            <a:endParaRPr sz="1400"/>
          </a:p>
          <a:p>
            <a:pPr indent="-342900" lvl="0" marL="457200" rtl="0" algn="l">
              <a:spcBef>
                <a:spcPts val="0"/>
              </a:spcBef>
              <a:spcAft>
                <a:spcPts val="0"/>
              </a:spcAft>
              <a:buSzPts val="1800"/>
              <a:buChar char="-"/>
            </a:pPr>
            <a:r>
              <a:rPr b="1" lang="en" sz="1600"/>
              <a:t>A Prediction Model for the Peripheral Arterial Disease Using NHANES Data</a:t>
            </a:r>
            <a:br>
              <a:rPr lang="en"/>
            </a:br>
            <a:r>
              <a:rPr lang="en" sz="1400"/>
              <a:t>Yang Zhang, MD, Jinxing Huang, MD, and Ping Wang, MD</a:t>
            </a:r>
            <a:endParaRPr sz="1400"/>
          </a:p>
          <a:p>
            <a:pPr indent="-342900" lvl="0" marL="457200" rtl="0" algn="l">
              <a:spcBef>
                <a:spcPts val="0"/>
              </a:spcBef>
              <a:spcAft>
                <a:spcPts val="0"/>
              </a:spcAft>
              <a:buSzPts val="1800"/>
              <a:buChar char="-"/>
            </a:pPr>
            <a:r>
              <a:rPr b="1" lang="en" sz="1600"/>
              <a:t>Phthalates and asthma in children and adults: US NHANES 2007–2012</a:t>
            </a:r>
            <a:br>
              <a:rPr lang="en"/>
            </a:br>
            <a:r>
              <a:rPr lang="en" sz="1400"/>
              <a:t>Chinonso Christian Odebeatu, Timothy Taylor, Lora E. Fleming &amp; Nicholas J. Osborne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456675" y="618900"/>
            <a:ext cx="6321600" cy="635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600">
                <a:latin typeface="Lato"/>
                <a:ea typeface="Lato"/>
                <a:cs typeface="Lato"/>
                <a:sym typeface="Lato"/>
              </a:rPr>
              <a:t>The Association between Sleep Duration and Metabolic Syndrome: The NHANES 2013/2014</a:t>
            </a:r>
            <a:br>
              <a:rPr b="0" lang="en" sz="1800">
                <a:latin typeface="Lato"/>
                <a:ea typeface="Lato"/>
                <a:cs typeface="Lato"/>
                <a:sym typeface="Lato"/>
              </a:rPr>
            </a:br>
            <a:r>
              <a:rPr b="0" i="1" lang="en" sz="1400">
                <a:latin typeface="Lato"/>
                <a:ea typeface="Lato"/>
                <a:cs typeface="Lato"/>
                <a:sym typeface="Lato"/>
              </a:rPr>
              <a:t>Abbas Smiley 1,* , David King 2 and Aurelian Bidulescu 3</a:t>
            </a:r>
            <a:endParaRPr i="1"/>
          </a:p>
        </p:txBody>
      </p:sp>
      <p:sp>
        <p:nvSpPr>
          <p:cNvPr id="86" name="Google Shape;86;p15"/>
          <p:cNvSpPr txBox="1"/>
          <p:nvPr>
            <p:ph idx="1" type="body"/>
          </p:nvPr>
        </p:nvSpPr>
        <p:spPr>
          <a:xfrm>
            <a:off x="938975" y="1617250"/>
            <a:ext cx="79092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Aimed to assess the association of sleep with metabolic syndrome in the 2013/2014 National Health and Nutrition Examination Survey (NHANES). </a:t>
            </a:r>
            <a:endParaRPr sz="1400"/>
          </a:p>
          <a:p>
            <a:pPr indent="-317500" lvl="0" marL="457200" rtl="0" algn="l">
              <a:spcBef>
                <a:spcPts val="1600"/>
              </a:spcBef>
              <a:spcAft>
                <a:spcPts val="0"/>
              </a:spcAft>
              <a:buSzPts val="1400"/>
              <a:buChar char="-"/>
            </a:pPr>
            <a:r>
              <a:rPr lang="en" sz="1400"/>
              <a:t>Sample size included 2737 out of 2013 and 2014 NHANES surveys. </a:t>
            </a:r>
            <a:endParaRPr sz="1400"/>
          </a:p>
          <a:p>
            <a:pPr indent="-317500" lvl="0" marL="457200" rtl="0" algn="l">
              <a:spcBef>
                <a:spcPts val="0"/>
              </a:spcBef>
              <a:spcAft>
                <a:spcPts val="0"/>
              </a:spcAft>
              <a:buSzPts val="1400"/>
              <a:buChar char="-"/>
            </a:pPr>
            <a:r>
              <a:rPr lang="en" sz="1400"/>
              <a:t>Cross-sectional study of metabolic syndrome and sleep duration was conducted. Metabolic syndrome was defined according to NCEP ATPIII (National Cholesterol Education Program Adult Treatment Panel III) criteria. </a:t>
            </a:r>
            <a:endParaRPr sz="1400"/>
          </a:p>
          <a:p>
            <a:pPr indent="-317500" lvl="0" marL="457200" rtl="0" algn="l">
              <a:spcBef>
                <a:spcPts val="0"/>
              </a:spcBef>
              <a:spcAft>
                <a:spcPts val="0"/>
              </a:spcAft>
              <a:buSzPts val="1400"/>
              <a:buChar char="-"/>
            </a:pPr>
            <a:r>
              <a:rPr lang="en" sz="1400"/>
              <a:t>Metabolic syndrome severity score was calculated based on actual measurement of each component, adjusted for sex and race. </a:t>
            </a:r>
            <a:endParaRPr sz="1400"/>
          </a:p>
          <a:p>
            <a:pPr indent="-317500" lvl="0" marL="457200" rtl="0" algn="l">
              <a:spcBef>
                <a:spcPts val="0"/>
              </a:spcBef>
              <a:spcAft>
                <a:spcPts val="0"/>
              </a:spcAft>
              <a:buSzPts val="1400"/>
              <a:buChar char="-"/>
            </a:pPr>
            <a:r>
              <a:rPr lang="en" sz="1400"/>
              <a:t>The generalized additive model (GAM) was built to assess the smooth relationship between metabolic syndrome/metabolic syndrome severity score and sleep duration. </a:t>
            </a:r>
            <a:endParaRPr sz="1400"/>
          </a:p>
          <a:p>
            <a:pPr indent="-317500" lvl="0" marL="457200" rtl="0" algn="l">
              <a:spcBef>
                <a:spcPts val="0"/>
              </a:spcBef>
              <a:spcAft>
                <a:spcPts val="0"/>
              </a:spcAft>
              <a:buSzPts val="1400"/>
              <a:buChar char="-"/>
            </a:pPr>
            <a:r>
              <a:rPr lang="en" sz="1400"/>
              <a:t>Adjustment of models were done for age, sex, race, and sitting time.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4511274" y="1595775"/>
            <a:ext cx="4220700" cy="300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lowest risk of metabolic syndrome was observed in people sleeping 7 hours/night. Similarly, the lowest mean metabolic syndrome severity score was observed in people sleeping 7 hours/night.</a:t>
            </a:r>
            <a:endParaRPr sz="1500"/>
          </a:p>
          <a:p>
            <a:pPr indent="-323850" lvl="0" marL="457200" rtl="0" algn="l">
              <a:spcBef>
                <a:spcPts val="0"/>
              </a:spcBef>
              <a:spcAft>
                <a:spcPts val="0"/>
              </a:spcAft>
              <a:buSzPts val="1500"/>
              <a:buChar char="-"/>
            </a:pPr>
            <a:r>
              <a:rPr b="1" lang="en" sz="1500"/>
              <a:t>Short sleep duration was associated with higher risk of metabolic syndrome and higher scores of metabolic syndrome severity score in men.</a:t>
            </a:r>
            <a:endParaRPr b="1" sz="1500"/>
          </a:p>
          <a:p>
            <a:pPr indent="0" lvl="0" marL="0" rtl="0" algn="l">
              <a:spcBef>
                <a:spcPts val="1600"/>
              </a:spcBef>
              <a:spcAft>
                <a:spcPts val="1600"/>
              </a:spcAft>
              <a:buNone/>
            </a:pPr>
            <a:r>
              <a:t/>
            </a:r>
            <a:endParaRPr/>
          </a:p>
        </p:txBody>
      </p:sp>
      <p:pic>
        <p:nvPicPr>
          <p:cNvPr id="92" name="Google Shape;92;p16"/>
          <p:cNvPicPr preferRelativeResize="0"/>
          <p:nvPr/>
        </p:nvPicPr>
        <p:blipFill>
          <a:blip r:embed="rId3">
            <a:alphaModFix/>
          </a:blip>
          <a:stretch>
            <a:fillRect/>
          </a:stretch>
        </p:blipFill>
        <p:spPr>
          <a:xfrm>
            <a:off x="238125" y="715950"/>
            <a:ext cx="4206474" cy="37115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456675" y="618900"/>
            <a:ext cx="6321600" cy="635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2"/>
              </a:buClr>
              <a:buSzPts val="1100"/>
              <a:buFont typeface="Arial"/>
              <a:buNone/>
            </a:pPr>
            <a:r>
              <a:rPr lang="en" sz="1600">
                <a:latin typeface="Lato"/>
                <a:ea typeface="Lato"/>
                <a:cs typeface="Lato"/>
                <a:sym typeface="Lato"/>
              </a:rPr>
              <a:t>A Prediction Model for the Peripheral Arterial Disease Using NHANES Data</a:t>
            </a:r>
            <a:br>
              <a:rPr lang="en" sz="1600">
                <a:latin typeface="Lato"/>
                <a:ea typeface="Lato"/>
                <a:cs typeface="Lato"/>
                <a:sym typeface="Lato"/>
              </a:rPr>
            </a:br>
            <a:r>
              <a:rPr b="0" lang="en" sz="1600">
                <a:latin typeface="Lato"/>
                <a:ea typeface="Lato"/>
                <a:cs typeface="Lato"/>
                <a:sym typeface="Lato"/>
              </a:rPr>
              <a:t>Yang Zhang, MD, Jinxing Huang, MD, and Ping Wang, MD</a:t>
            </a:r>
            <a:endParaRPr b="0" sz="1600">
              <a:latin typeface="Lato"/>
              <a:ea typeface="Lato"/>
              <a:cs typeface="Lato"/>
              <a:sym typeface="Lato"/>
            </a:endParaRPr>
          </a:p>
          <a:p>
            <a:pPr indent="0" lvl="0" marL="457200" rtl="0" algn="l">
              <a:lnSpc>
                <a:spcPct val="115000"/>
              </a:lnSpc>
              <a:spcBef>
                <a:spcPts val="1600"/>
              </a:spcBef>
              <a:spcAft>
                <a:spcPts val="0"/>
              </a:spcAft>
              <a:buClr>
                <a:schemeClr val="dk2"/>
              </a:buClr>
              <a:buSzPts val="1100"/>
              <a:buFont typeface="Arial"/>
              <a:buNone/>
            </a:pPr>
            <a:r>
              <a:t/>
            </a:r>
            <a:endParaRPr sz="1600">
              <a:latin typeface="Lato"/>
              <a:ea typeface="Lato"/>
              <a:cs typeface="Lato"/>
              <a:sym typeface="Lato"/>
            </a:endParaRPr>
          </a:p>
          <a:p>
            <a:pPr indent="0" lvl="0" marL="457200" rtl="0" algn="l">
              <a:lnSpc>
                <a:spcPct val="115000"/>
              </a:lnSpc>
              <a:spcBef>
                <a:spcPts val="1600"/>
              </a:spcBef>
              <a:spcAft>
                <a:spcPts val="1600"/>
              </a:spcAft>
              <a:buNone/>
            </a:pPr>
            <a:r>
              <a:t/>
            </a:r>
            <a:endParaRPr sz="1600">
              <a:latin typeface="Lato"/>
              <a:ea typeface="Lato"/>
              <a:cs typeface="Lato"/>
              <a:sym typeface="Lato"/>
            </a:endParaRPr>
          </a:p>
        </p:txBody>
      </p:sp>
      <p:sp>
        <p:nvSpPr>
          <p:cNvPr id="98" name="Google Shape;98;p17"/>
          <p:cNvSpPr txBox="1"/>
          <p:nvPr>
            <p:ph idx="1" type="body"/>
          </p:nvPr>
        </p:nvSpPr>
        <p:spPr>
          <a:xfrm>
            <a:off x="960450" y="1842750"/>
            <a:ext cx="79092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Aimed to build models for peripheral arterial disease (PAD) risk prediction and seek to validate these models in 2 different surveys in the US general population (NHANES  1999-2002)</a:t>
            </a:r>
            <a:endParaRPr sz="1200"/>
          </a:p>
          <a:p>
            <a:pPr indent="-304800" lvl="0" marL="457200" rtl="0" algn="l">
              <a:spcBef>
                <a:spcPts val="1600"/>
              </a:spcBef>
              <a:spcAft>
                <a:spcPts val="0"/>
              </a:spcAft>
              <a:buSzPts val="1200"/>
              <a:buChar char="-"/>
            </a:pPr>
            <a:r>
              <a:rPr lang="en" sz="1200"/>
              <a:t>Potential predicting variables included race, gender, age, smoking status, total cholesterol (TC), body mass index, high-density lipoprotein (HDL), ratio of TC to HDL, diabetes status, HbA1c, hypertension status, and pulse pressure. The PAD was diagnosed as ankle brachial index &lt;0.9. </a:t>
            </a:r>
            <a:endParaRPr sz="1200"/>
          </a:p>
          <a:p>
            <a:pPr indent="-304800" lvl="0" marL="457200" rtl="0" algn="l">
              <a:spcBef>
                <a:spcPts val="0"/>
              </a:spcBef>
              <a:spcAft>
                <a:spcPts val="0"/>
              </a:spcAft>
              <a:buSzPts val="1200"/>
              <a:buChar char="-"/>
            </a:pPr>
            <a:r>
              <a:rPr lang="en" sz="1200"/>
              <a:t>used multiple logistic regression method for the prediction model construction. </a:t>
            </a:r>
            <a:endParaRPr sz="1200"/>
          </a:p>
          <a:p>
            <a:pPr indent="-304800" lvl="0" marL="457200" rtl="0" algn="l">
              <a:spcBef>
                <a:spcPts val="0"/>
              </a:spcBef>
              <a:spcAft>
                <a:spcPts val="0"/>
              </a:spcAft>
              <a:buSzPts val="1200"/>
              <a:buChar char="-"/>
            </a:pPr>
            <a:r>
              <a:rPr lang="en" sz="1200"/>
              <a:t>The final predictive variables were chosen based on the likelihood ratio test. Model internal validation was done by the bootstrap method. </a:t>
            </a:r>
            <a:endParaRPr sz="1200"/>
          </a:p>
          <a:p>
            <a:pPr indent="-304800" lvl="0" marL="457200" rtl="0" algn="l">
              <a:spcBef>
                <a:spcPts val="0"/>
              </a:spcBef>
              <a:spcAft>
                <a:spcPts val="0"/>
              </a:spcAft>
              <a:buSzPts val="1200"/>
              <a:buChar char="-"/>
            </a:pPr>
            <a:r>
              <a:rPr lang="en" sz="1200"/>
              <a:t>The NHANES 2003–2004 survey was used for model external validation.</a:t>
            </a:r>
            <a:endParaRPr sz="1200"/>
          </a:p>
          <a:p>
            <a:pPr indent="-304800" lvl="0" marL="457200" rtl="0" algn="l">
              <a:spcBef>
                <a:spcPts val="0"/>
              </a:spcBef>
              <a:spcAft>
                <a:spcPts val="0"/>
              </a:spcAft>
              <a:buSzPts val="1200"/>
              <a:buChar char="-"/>
            </a:pPr>
            <a:r>
              <a:rPr lang="en" sz="1200"/>
              <a:t>Age, race, sex, pulse pressure, the ratio of TC to HDL, and smoking status were selected in the final prediction model.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 type="body"/>
          </p:nvPr>
        </p:nvSpPr>
        <p:spPr>
          <a:xfrm>
            <a:off x="1038512" y="1617201"/>
            <a:ext cx="6321600" cy="300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odds ratio (OR) and 95% confidence interval (CI) for age with 10 years increase was 2.00 (1.72, 2.33), whereas that of pulse pressure for 10 mm Hg increase was 1.19 (1.10, 1.28). The OR of PAD was 1.11 (95% CI: 1.02, 1.21) for 1 unit increase in the TC to HDL ratio and was 1.61 (95% CI: 1.40, 1.85) for people who were currently smoking compared with those who were not. The respective area under receiver operating characteristics (AUC) of the final model from the training survey and validation survey were 0.82 (0.82, 0.83) and 0.76 (0.72, 0.79) indicating good model calibrations</a:t>
            </a:r>
            <a:endParaRPr sz="1300"/>
          </a:p>
          <a:p>
            <a:pPr indent="-317500" lvl="0" marL="457200" rtl="0" algn="l">
              <a:spcBef>
                <a:spcPts val="0"/>
              </a:spcBef>
              <a:spcAft>
                <a:spcPts val="0"/>
              </a:spcAft>
              <a:buSzPts val="1400"/>
              <a:buChar char="-"/>
            </a:pPr>
            <a:r>
              <a:rPr b="1" lang="en" sz="1400"/>
              <a:t>To some extent, has a moderate usefulness for PAD risk prediction in the general US population.</a:t>
            </a:r>
            <a:endParaRPr b="1" sz="1400"/>
          </a:p>
          <a:p>
            <a:pPr indent="0" lvl="0" marL="0" rtl="0" algn="l">
              <a:spcBef>
                <a:spcPts val="1600"/>
              </a:spcBef>
              <a:spcAft>
                <a:spcPts val="16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56675" y="618900"/>
            <a:ext cx="6321600" cy="635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2"/>
              </a:buClr>
              <a:buSzPts val="1100"/>
              <a:buFont typeface="Arial"/>
              <a:buNone/>
            </a:pPr>
            <a:r>
              <a:rPr lang="en" sz="1600">
                <a:latin typeface="Lato"/>
                <a:ea typeface="Lato"/>
                <a:cs typeface="Lato"/>
                <a:sym typeface="Lato"/>
              </a:rPr>
              <a:t>Phthalates and asthma in children and adults: US NHANES 2007–2012</a:t>
            </a:r>
            <a:br>
              <a:rPr lang="en" sz="1600">
                <a:latin typeface="Lato"/>
                <a:ea typeface="Lato"/>
                <a:cs typeface="Lato"/>
                <a:sym typeface="Lato"/>
              </a:rPr>
            </a:br>
            <a:r>
              <a:rPr b="0" lang="en" sz="1600">
                <a:latin typeface="Lato"/>
                <a:ea typeface="Lato"/>
                <a:cs typeface="Lato"/>
                <a:sym typeface="Lato"/>
              </a:rPr>
              <a:t>Chinonso Christian Odebeatu, Timothy Taylor, Lora E. Fleming &amp; Nicholas J. Osborne</a:t>
            </a:r>
            <a:endParaRPr b="0" sz="1600">
              <a:latin typeface="Lato"/>
              <a:ea typeface="Lato"/>
              <a:cs typeface="Lato"/>
              <a:sym typeface="Lato"/>
            </a:endParaRPr>
          </a:p>
          <a:p>
            <a:pPr indent="0" lvl="0" marL="457200" rtl="0" algn="l">
              <a:lnSpc>
                <a:spcPct val="115000"/>
              </a:lnSpc>
              <a:spcBef>
                <a:spcPts val="1600"/>
              </a:spcBef>
              <a:spcAft>
                <a:spcPts val="1600"/>
              </a:spcAft>
              <a:buNone/>
            </a:pPr>
            <a:r>
              <a:t/>
            </a:r>
            <a:endParaRPr sz="1600">
              <a:latin typeface="Lato"/>
              <a:ea typeface="Lato"/>
              <a:cs typeface="Lato"/>
              <a:sym typeface="Lato"/>
            </a:endParaRPr>
          </a:p>
        </p:txBody>
      </p:sp>
      <p:sp>
        <p:nvSpPr>
          <p:cNvPr id="110" name="Google Shape;110;p19"/>
          <p:cNvSpPr txBox="1"/>
          <p:nvPr>
            <p:ph idx="1" type="body"/>
          </p:nvPr>
        </p:nvSpPr>
        <p:spPr>
          <a:xfrm>
            <a:off x="960450" y="1842750"/>
            <a:ext cx="79092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Aimed to assess the direction and strength of the association between urinary phthalates metabolites and current asthma in children and adults (NHANES) 2007–2012. </a:t>
            </a:r>
            <a:endParaRPr sz="1400"/>
          </a:p>
          <a:p>
            <a:pPr indent="-317500" lvl="0" marL="457200" rtl="0" algn="l">
              <a:spcBef>
                <a:spcPts val="1600"/>
              </a:spcBef>
              <a:spcAft>
                <a:spcPts val="0"/>
              </a:spcAft>
              <a:buSzPts val="1400"/>
              <a:buChar char="-"/>
            </a:pPr>
            <a:r>
              <a:rPr lang="en" sz="1400"/>
              <a:t>Data on ten urinary phthalate metabolites, self-reported questionnaires, spirometry measures, and covariates were obtained from 7765 participants.</a:t>
            </a:r>
            <a:endParaRPr sz="1400"/>
          </a:p>
          <a:p>
            <a:pPr indent="-317500" lvl="0" marL="457200" rtl="0" algn="l">
              <a:spcBef>
                <a:spcPts val="0"/>
              </a:spcBef>
              <a:spcAft>
                <a:spcPts val="0"/>
              </a:spcAft>
              <a:buSzPts val="1400"/>
              <a:buChar char="-"/>
            </a:pPr>
            <a:r>
              <a:rPr lang="en" sz="1400"/>
              <a:t>Asthma was assessed using self-reported questionnaires for children and adults, and via spirometry measures for adults alone. </a:t>
            </a:r>
            <a:endParaRPr sz="1400"/>
          </a:p>
          <a:p>
            <a:pPr indent="-317500" lvl="0" marL="457200" rtl="0" algn="l">
              <a:spcBef>
                <a:spcPts val="0"/>
              </a:spcBef>
              <a:spcAft>
                <a:spcPts val="0"/>
              </a:spcAft>
              <a:buSzPts val="1400"/>
              <a:buChar char="-"/>
            </a:pPr>
            <a:r>
              <a:rPr lang="en" sz="1400"/>
              <a:t>Used crude and adjusted logistic regression models to estimate the odds ratios (ORs) and 95% confidence interval (CI) per one log10 unit change in the concentration of phthalate metabolites. We further modeled the effect modification by sex.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846500" y="447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 type="body"/>
          </p:nvPr>
        </p:nvSpPr>
        <p:spPr>
          <a:xfrm>
            <a:off x="428625" y="1211350"/>
            <a:ext cx="8303100" cy="3386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Out of 10 metabolites, only mono-benzyl phthalate (MBzP) was positively associated with the prevalence of self-reported asthma in children, after adjusting for a range of potential confounders (odds ratio 1.54; 95% confidence interval 1.05–2.27). </a:t>
            </a:r>
            <a:endParaRPr sz="1400"/>
          </a:p>
          <a:p>
            <a:pPr indent="-317500" lvl="0" marL="457200" rtl="0" algn="l">
              <a:spcBef>
                <a:spcPts val="0"/>
              </a:spcBef>
              <a:spcAft>
                <a:spcPts val="0"/>
              </a:spcAft>
              <a:buSzPts val="1400"/>
              <a:buChar char="-"/>
            </a:pPr>
            <a:r>
              <a:rPr lang="en" sz="1400"/>
              <a:t>No significant relationship was observed for adults. The association of mono-ethyl phthalate (MEP) was modified by sex, with significantly increased odds of asthma among males [boys (2.00; 1.14–3.51); adult males (1.32; 1.04–1.69)]. </a:t>
            </a:r>
            <a:endParaRPr sz="1400"/>
          </a:p>
          <a:p>
            <a:pPr indent="-317500" lvl="0" marL="457200" rtl="0" algn="l">
              <a:spcBef>
                <a:spcPts val="0"/>
              </a:spcBef>
              <a:spcAft>
                <a:spcPts val="0"/>
              </a:spcAft>
              <a:buSzPts val="1400"/>
              <a:buChar char="-"/>
            </a:pPr>
            <a:r>
              <a:rPr lang="en" sz="1400"/>
              <a:t>While no other phthalates showed a positive relationship with current asthma in males, mono-(carboxynonyl) phthalate (MCNP) and mono-(3-carboxylpropyl) phthalate (MCPP) were inversely associated with spirometrically defined asthma in adult females. A</a:t>
            </a:r>
            <a:endParaRPr sz="1400"/>
          </a:p>
          <a:p>
            <a:pPr indent="-317500" lvl="0" marL="457200" rtl="0" algn="l">
              <a:spcBef>
                <a:spcPts val="0"/>
              </a:spcBef>
              <a:spcAft>
                <a:spcPts val="0"/>
              </a:spcAft>
              <a:buSzPts val="1400"/>
              <a:buChar char="-"/>
            </a:pPr>
            <a:r>
              <a:rPr lang="en" sz="1400"/>
              <a:t>Found no clear association between exposure to phthalates and current asthma, except for a significant relationship between MBzP metabolites and self-reported asthma in children. As a result, exposure to phthalates and asthma development and/or exacerbations remains controversial, suggesting a need for a well-designed longitudinal study.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2" name="Google Shape;122;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Zhang Y, Huang J, Wang P. A Prediction Model for the Peripheral Arterial Disease Using NHANES Data. Medicine (Baltimore). 2016;95(16):e3454. doi:10.1097/MD.0000000000003454</a:t>
            </a:r>
            <a:endParaRPr sz="1400"/>
          </a:p>
          <a:p>
            <a:pPr indent="-317500" lvl="0" marL="457200" rtl="0" algn="l">
              <a:spcBef>
                <a:spcPts val="0"/>
              </a:spcBef>
              <a:spcAft>
                <a:spcPts val="0"/>
              </a:spcAft>
              <a:buSzPts val="1400"/>
              <a:buChar char="-"/>
            </a:pPr>
            <a:r>
              <a:rPr lang="en" sz="1400"/>
              <a:t>Odebeatu, C.C., Taylor, T., Fleming, L. et al. Phthalates and asthma in children and adults: US NHANES 2007–2012. Environ Sci Pollut Res 26, 28256–28269 (2019). </a:t>
            </a:r>
            <a:r>
              <a:rPr lang="en" sz="1400" u="sng">
                <a:solidFill>
                  <a:schemeClr val="hlink"/>
                </a:solidFill>
                <a:hlinkClick r:id="rId3"/>
              </a:rPr>
              <a:t>https://doi.org/10.1007/s11356-019-06003-2</a:t>
            </a:r>
            <a:endParaRPr sz="1400"/>
          </a:p>
          <a:p>
            <a:pPr indent="-317500" lvl="0" marL="457200" rtl="0" algn="l">
              <a:spcBef>
                <a:spcPts val="0"/>
              </a:spcBef>
              <a:spcAft>
                <a:spcPts val="0"/>
              </a:spcAft>
              <a:buSzPts val="1400"/>
              <a:buChar char="-"/>
            </a:pPr>
            <a:r>
              <a:rPr lang="en" sz="1400"/>
              <a:t>Smiley A, King D, Bidulescu A. The Association between Sleep Duration and Metabolic Syndrome: The NHANES 2013/2014. Nutrients. 2019;11(11):2582. Published 2019 Oct 26. doi:10.3390/nu11112582</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