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c7b6bb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c7b6bb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2c7b6bb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2c7b6bb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c7b6bbd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c7b6bb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2c7b6bb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2c7b6bb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c7b6bb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c7b6bb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28ed50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28ed50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github.com/Udit2403/nhan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a:t>
            </a:r>
            <a:endParaRPr/>
          </a:p>
          <a:p>
            <a:pPr indent="0" lvl="0" marL="0" rtl="0" algn="l">
              <a:spcBef>
                <a:spcPts val="0"/>
              </a:spcBef>
              <a:spcAft>
                <a:spcPts val="0"/>
              </a:spcAft>
              <a:buNone/>
            </a:pPr>
            <a:r>
              <a:rPr lang="en"/>
              <a:t>NHANES </a:t>
            </a:r>
            <a:endParaRPr/>
          </a:p>
          <a:p>
            <a:pPr indent="0" lvl="0" marL="0" rtl="0" algn="l">
              <a:spcBef>
                <a:spcPts val="0"/>
              </a:spcBef>
              <a:spcAft>
                <a:spcPts val="0"/>
              </a:spcAft>
              <a:buNone/>
            </a:pPr>
            <a:r>
              <a:rPr lang="en"/>
              <a:t>Survey Data</a:t>
            </a:r>
            <a:endParaRPr/>
          </a:p>
        </p:txBody>
      </p:sp>
      <p:sp>
        <p:nvSpPr>
          <p:cNvPr id="73" name="Google Shape;73;p13"/>
          <p:cNvSpPr txBox="1"/>
          <p:nvPr>
            <p:ph idx="1" type="subTitle"/>
          </p:nvPr>
        </p:nvSpPr>
        <p:spPr>
          <a:xfrm>
            <a:off x="6051292" y="33523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Udit Choudhary</a:t>
            </a:r>
            <a:endParaRPr b="1" sz="2400"/>
          </a:p>
        </p:txBody>
      </p:sp>
      <p:sp>
        <p:nvSpPr>
          <p:cNvPr id="74" name="Google Shape;74;p13"/>
          <p:cNvSpPr txBox="1"/>
          <p:nvPr>
            <p:ph idx="1" type="subTitle"/>
          </p:nvPr>
        </p:nvSpPr>
        <p:spPr>
          <a:xfrm>
            <a:off x="2449273" y="3813700"/>
            <a:ext cx="4906800" cy="78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900"/>
              <a:t>Spring 2020</a:t>
            </a:r>
            <a:br>
              <a:rPr lang="en" sz="1900"/>
            </a:br>
            <a:r>
              <a:rPr lang="en" sz="1900"/>
              <a:t>Data 606 : Capstone in </a:t>
            </a:r>
            <a:br>
              <a:rPr lang="en" sz="1900"/>
            </a:br>
            <a:r>
              <a:rPr lang="en" sz="1900"/>
              <a:t>Data Science</a:t>
            </a:r>
            <a:endParaRPr b="1"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696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chemeClr val="dk1"/>
                </a:solidFill>
              </a:rPr>
              <a:t>National Health and Nutrition Examination Survey</a:t>
            </a:r>
            <a:endParaRPr sz="3200">
              <a:solidFill>
                <a:schemeClr val="dk1"/>
              </a:solidFill>
            </a:endParaRPr>
          </a:p>
        </p:txBody>
      </p:sp>
      <p:sp>
        <p:nvSpPr>
          <p:cNvPr id="80" name="Google Shape;80;p14"/>
          <p:cNvSpPr txBox="1"/>
          <p:nvPr>
            <p:ph idx="4294967295" type="title"/>
          </p:nvPr>
        </p:nvSpPr>
        <p:spPr>
          <a:xfrm>
            <a:off x="582125" y="193192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300">
                <a:highlight>
                  <a:srgbClr val="FFFFFF"/>
                </a:highlight>
                <a:latin typeface="Open Sans"/>
                <a:ea typeface="Open Sans"/>
                <a:cs typeface="Open Sans"/>
                <a:sym typeface="Open Sans"/>
              </a:rPr>
              <a:t>NHANES is a program of designed to assess the health and nutritional status of adults and children in the United States. The survey is unique in that it combines interviews and physical examinations. NHANES is a major program of the National Center for Health Statistics. NCHS is part of the Centers for Disease Control and Prevention (CDC) and has the responsibility for producing vital and health statistics for the United States. </a:t>
            </a:r>
            <a:endParaRPr b="0" sz="1300">
              <a:highlight>
                <a:srgbClr val="FFFFFF"/>
              </a:highlight>
              <a:latin typeface="Open Sans"/>
              <a:ea typeface="Open Sans"/>
              <a:cs typeface="Open Sans"/>
              <a:sym typeface="Open Sans"/>
            </a:endParaRPr>
          </a:p>
          <a:p>
            <a:pPr indent="0" lvl="0" marL="0" rtl="0" algn="l">
              <a:lnSpc>
                <a:spcPct val="115000"/>
              </a:lnSpc>
              <a:spcBef>
                <a:spcPts val="1600"/>
              </a:spcBef>
              <a:spcAft>
                <a:spcPts val="1600"/>
              </a:spcAft>
              <a:buNone/>
            </a:pPr>
            <a:r>
              <a:rPr b="0" lang="en" sz="1300">
                <a:highlight>
                  <a:srgbClr val="FFFFFF"/>
                </a:highlight>
                <a:latin typeface="Open Sans"/>
                <a:ea typeface="Open Sans"/>
                <a:cs typeface="Open Sans"/>
                <a:sym typeface="Open Sans"/>
              </a:rPr>
              <a:t>The program was started in 1960s. In 1999, the survey became a continuous program that has a changing focus on a variety of health and nutrition measurements.</a:t>
            </a:r>
            <a:endParaRPr b="0" sz="1300">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425400" y="290975"/>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 </a:t>
            </a:r>
            <a:endParaRPr/>
          </a:p>
        </p:txBody>
      </p:sp>
      <p:sp>
        <p:nvSpPr>
          <p:cNvPr id="86" name="Google Shape;86;p15"/>
          <p:cNvSpPr txBox="1"/>
          <p:nvPr>
            <p:ph idx="2" type="body"/>
          </p:nvPr>
        </p:nvSpPr>
        <p:spPr>
          <a:xfrm>
            <a:off x="4586700" y="214775"/>
            <a:ext cx="4404900" cy="46743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Records statistics for over 5000 people every year.</a:t>
            </a:r>
            <a:br>
              <a:rPr lang="en" sz="1500"/>
            </a:br>
            <a:endParaRPr sz="1000"/>
          </a:p>
          <a:p>
            <a:pPr indent="-323850" lvl="0" marL="457200" rtl="0" algn="l">
              <a:spcBef>
                <a:spcPts val="0"/>
              </a:spcBef>
              <a:spcAft>
                <a:spcPts val="0"/>
              </a:spcAft>
              <a:buSzPts val="1500"/>
              <a:buChar char="-"/>
            </a:pPr>
            <a:r>
              <a:rPr lang="en" sz="1500"/>
              <a:t>Selected to represent the U.S. population of all ages. To produce reliable statistics, NHANES over-samples persons 60 and older, African Americans, and Hispanics.</a:t>
            </a:r>
            <a:br>
              <a:rPr lang="en" sz="1500"/>
            </a:br>
            <a:endParaRPr sz="1000"/>
          </a:p>
          <a:p>
            <a:pPr indent="-323850" lvl="0" marL="457200" rtl="0" algn="l">
              <a:spcBef>
                <a:spcPts val="0"/>
              </a:spcBef>
              <a:spcAft>
                <a:spcPts val="0"/>
              </a:spcAft>
              <a:buSzPts val="1500"/>
              <a:buChar char="-"/>
            </a:pPr>
            <a:r>
              <a:rPr lang="en" sz="1500"/>
              <a:t>Includes demographic, socioeconomic, dietary, and health-related questions. The examination consists of medical, dental, and physiological measurements, as well as laboratory tests administered by trained medical personnel.</a:t>
            </a:r>
            <a:endParaRPr sz="1500"/>
          </a:p>
        </p:txBody>
      </p:sp>
      <p:pic>
        <p:nvPicPr>
          <p:cNvPr id="87" name="Google Shape;87;p15"/>
          <p:cNvPicPr preferRelativeResize="0"/>
          <p:nvPr/>
        </p:nvPicPr>
        <p:blipFill rotWithShape="1">
          <a:blip r:embed="rId3">
            <a:alphaModFix/>
          </a:blip>
          <a:srcRect b="0" l="11244" r="9011" t="0"/>
          <a:stretch/>
        </p:blipFill>
        <p:spPr>
          <a:xfrm>
            <a:off x="0" y="1918550"/>
            <a:ext cx="4572000" cy="3224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3">
            <a:alphaModFix/>
          </a:blip>
          <a:srcRect b="14208" l="2076" r="7629" t="10733"/>
          <a:stretch/>
        </p:blipFill>
        <p:spPr>
          <a:xfrm>
            <a:off x="85950" y="786350"/>
            <a:ext cx="8972098" cy="4195624"/>
          </a:xfrm>
          <a:prstGeom prst="rect">
            <a:avLst/>
          </a:prstGeom>
          <a:noFill/>
          <a:ln>
            <a:noFill/>
          </a:ln>
        </p:spPr>
      </p:pic>
      <p:sp>
        <p:nvSpPr>
          <p:cNvPr id="93" name="Google Shape;93;p16"/>
          <p:cNvSpPr txBox="1"/>
          <p:nvPr/>
        </p:nvSpPr>
        <p:spPr>
          <a:xfrm>
            <a:off x="214450" y="27067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Preview of the Data</a:t>
            </a:r>
            <a:endParaRPr b="1"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838200" y="361767"/>
            <a:ext cx="6244200" cy="6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Accomplishments</a:t>
            </a:r>
            <a:endParaRPr/>
          </a:p>
        </p:txBody>
      </p:sp>
      <p:sp>
        <p:nvSpPr>
          <p:cNvPr id="99" name="Google Shape;99;p17"/>
          <p:cNvSpPr txBox="1"/>
          <p:nvPr/>
        </p:nvSpPr>
        <p:spPr>
          <a:xfrm>
            <a:off x="369150" y="1152150"/>
            <a:ext cx="8250300" cy="365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Data used to create the growth charts used nationally by pediatricians to evaluate </a:t>
            </a:r>
            <a:r>
              <a:rPr lang="en" sz="1500" u="sng">
                <a:solidFill>
                  <a:srgbClr val="FFFFFF"/>
                </a:solidFill>
                <a:latin typeface="Lato"/>
                <a:ea typeface="Lato"/>
                <a:cs typeface="Lato"/>
                <a:sym typeface="Lato"/>
              </a:rPr>
              <a:t>children’s growth</a:t>
            </a:r>
            <a:r>
              <a:rPr lang="en"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323850" lvl="0" marL="457200" rtl="0" algn="l">
              <a:spcBef>
                <a:spcPts val="0"/>
              </a:spcBef>
              <a:spcAft>
                <a:spcPts val="0"/>
              </a:spcAft>
              <a:buClr>
                <a:srgbClr val="999999"/>
              </a:buClr>
              <a:buSzPts val="1500"/>
              <a:buFont typeface="Lato"/>
              <a:buChar char="-"/>
            </a:pPr>
            <a:r>
              <a:rPr lang="en" sz="1500">
                <a:solidFill>
                  <a:srgbClr val="999999"/>
                </a:solidFill>
                <a:latin typeface="Lato"/>
                <a:ea typeface="Lato"/>
                <a:cs typeface="Lato"/>
                <a:sym typeface="Lato"/>
              </a:rPr>
              <a:t>Was  instrumental in </a:t>
            </a:r>
            <a:r>
              <a:rPr lang="en" sz="1500" u="sng">
                <a:solidFill>
                  <a:srgbClr val="999999"/>
                </a:solidFill>
                <a:latin typeface="Lato"/>
                <a:ea typeface="Lato"/>
                <a:cs typeface="Lato"/>
                <a:sym typeface="Lato"/>
              </a:rPr>
              <a:t>developing policy to eliminate lead</a:t>
            </a:r>
            <a:r>
              <a:rPr lang="en" sz="1500">
                <a:solidFill>
                  <a:srgbClr val="999999"/>
                </a:solidFill>
                <a:latin typeface="Lato"/>
                <a:ea typeface="Lato"/>
                <a:cs typeface="Lato"/>
                <a:sym typeface="Lato"/>
              </a:rPr>
              <a:t> from gasoline and in food and soft drink cans. This resulted in  decline in elevated blood lead levels of more than 70% since the 1970s.</a:t>
            </a:r>
            <a:endParaRPr sz="1500">
              <a:solidFill>
                <a:srgbClr val="999999"/>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Has led to the proliferation of programs emphasizing diet and exercise, stimulated additional research, and provided a means to </a:t>
            </a:r>
            <a:r>
              <a:rPr lang="en" sz="1500" u="sng">
                <a:solidFill>
                  <a:srgbClr val="FFFFFF"/>
                </a:solidFill>
                <a:latin typeface="Lato"/>
                <a:ea typeface="Lato"/>
                <a:cs typeface="Lato"/>
                <a:sym typeface="Lato"/>
              </a:rPr>
              <a:t>track trends in obesity</a:t>
            </a:r>
            <a:r>
              <a:rPr lang="en" sz="1500">
                <a:solidFill>
                  <a:srgbClr val="FFFFFF"/>
                </a:solidFill>
                <a:latin typeface="Lato"/>
                <a:ea typeface="Lato"/>
                <a:cs typeface="Lato"/>
                <a:sym typeface="Lato"/>
              </a:rPr>
              <a:t>.</a:t>
            </a:r>
            <a:endParaRPr sz="1500">
              <a:solidFill>
                <a:srgbClr val="FFFFFF"/>
              </a:solidFill>
              <a:latin typeface="Lato"/>
              <a:ea typeface="Lato"/>
              <a:cs typeface="Lato"/>
              <a:sym typeface="Lato"/>
            </a:endParaRPr>
          </a:p>
          <a:p>
            <a:pPr indent="-323850" lvl="0" marL="457200" rtl="0" algn="l">
              <a:spcBef>
                <a:spcPts val="0"/>
              </a:spcBef>
              <a:spcAft>
                <a:spcPts val="0"/>
              </a:spcAft>
              <a:buClr>
                <a:srgbClr val="999999"/>
              </a:buClr>
              <a:buSzPts val="1500"/>
              <a:buFont typeface="Lato"/>
              <a:buChar char="-"/>
            </a:pPr>
            <a:r>
              <a:rPr lang="en" sz="1500">
                <a:solidFill>
                  <a:srgbClr val="999999"/>
                </a:solidFill>
                <a:latin typeface="Lato"/>
                <a:ea typeface="Lato"/>
                <a:cs typeface="Lato"/>
                <a:sym typeface="Lato"/>
              </a:rPr>
              <a:t>Efforts by government and private agencies to increase public awareness, especially among minority populations, have been intensified based on NHANES data. </a:t>
            </a:r>
            <a:endParaRPr sz="1500">
              <a:solidFill>
                <a:srgbClr val="999999"/>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Helps  the Food and Drug Administration decide if there is a need to </a:t>
            </a:r>
            <a:r>
              <a:rPr lang="en" sz="1500" u="sng">
                <a:solidFill>
                  <a:srgbClr val="FFFFFF"/>
                </a:solidFill>
                <a:latin typeface="Lato"/>
                <a:ea typeface="Lato"/>
                <a:cs typeface="Lato"/>
                <a:sym typeface="Lato"/>
              </a:rPr>
              <a:t>change vitamin and mineral fortification regulations</a:t>
            </a:r>
            <a:r>
              <a:rPr lang="en" sz="1500">
                <a:solidFill>
                  <a:srgbClr val="FFFFFF"/>
                </a:solidFill>
                <a:latin typeface="Lato"/>
                <a:ea typeface="Lato"/>
                <a:cs typeface="Lato"/>
                <a:sym typeface="Lato"/>
              </a:rPr>
              <a:t> for the Nation’s food supply.</a:t>
            </a:r>
            <a:endParaRPr sz="1500">
              <a:solidFill>
                <a:srgbClr val="FFFFFF"/>
              </a:solidFill>
              <a:latin typeface="Lato"/>
              <a:ea typeface="Lato"/>
              <a:cs typeface="Lato"/>
              <a:sym typeface="Lato"/>
            </a:endParaRPr>
          </a:p>
          <a:p>
            <a:pPr indent="-323850" lvl="0" marL="457200" rtl="0" algn="l">
              <a:spcBef>
                <a:spcPts val="0"/>
              </a:spcBef>
              <a:spcAft>
                <a:spcPts val="0"/>
              </a:spcAft>
              <a:buClr>
                <a:srgbClr val="999999"/>
              </a:buClr>
              <a:buSzPts val="1500"/>
              <a:buFont typeface="Lato"/>
              <a:buChar char="-"/>
            </a:pPr>
            <a:r>
              <a:rPr lang="en" sz="1500">
                <a:solidFill>
                  <a:srgbClr val="999999"/>
                </a:solidFill>
                <a:latin typeface="Lato"/>
                <a:ea typeface="Lato"/>
                <a:cs typeface="Lato"/>
                <a:sym typeface="Lato"/>
              </a:rPr>
              <a:t>National programs to reduce hypertension and cholesterol levels continue to depend on NHANES data to </a:t>
            </a:r>
            <a:r>
              <a:rPr lang="en" sz="1500" u="sng">
                <a:solidFill>
                  <a:srgbClr val="999999"/>
                </a:solidFill>
                <a:latin typeface="Lato"/>
                <a:ea typeface="Lato"/>
                <a:cs typeface="Lato"/>
                <a:sym typeface="Lato"/>
              </a:rPr>
              <a:t>steer education and prevention programs</a:t>
            </a:r>
            <a:r>
              <a:rPr lang="en" sz="1500">
                <a:solidFill>
                  <a:srgbClr val="999999"/>
                </a:solidFill>
                <a:latin typeface="Lato"/>
                <a:ea typeface="Lato"/>
                <a:cs typeface="Lato"/>
                <a:sym typeface="Lato"/>
              </a:rPr>
              <a:t> toward those at risk and to measure success in curtailing risk factors associated with heart diseases, the Nation’s number one cause of death.</a:t>
            </a:r>
            <a:endParaRPr sz="1500">
              <a:solidFill>
                <a:srgbClr val="999999"/>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648425" y="5336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Targets</a:t>
            </a:r>
            <a:endParaRPr>
              <a:solidFill>
                <a:srgbClr val="FFFFFF"/>
              </a:solidFill>
            </a:endParaRPr>
          </a:p>
        </p:txBody>
      </p:sp>
      <p:sp>
        <p:nvSpPr>
          <p:cNvPr id="105" name="Google Shape;105;p18"/>
          <p:cNvSpPr txBox="1"/>
          <p:nvPr>
            <p:ph idx="2" type="body"/>
          </p:nvPr>
        </p:nvSpPr>
        <p:spPr>
          <a:xfrm>
            <a:off x="384950" y="9602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Analyzing nutritional data and </a:t>
            </a:r>
            <a:br>
              <a:rPr lang="en">
                <a:solidFill>
                  <a:srgbClr val="434343"/>
                </a:solidFill>
              </a:rPr>
            </a:br>
            <a:r>
              <a:rPr lang="en">
                <a:solidFill>
                  <a:srgbClr val="434343"/>
                </a:solidFill>
              </a:rPr>
              <a:t>Physical examination data to predict presence or absence of diseases.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Predict Disease and Obesity trends.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Try to predict optimal nutritional requirements for various age groups</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Techniques</a:t>
            </a:r>
            <a:endParaRPr/>
          </a:p>
        </p:txBody>
      </p:sp>
      <p:sp>
        <p:nvSpPr>
          <p:cNvPr id="111" name="Google Shape;111;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Python</a:t>
            </a:r>
            <a:endParaRPr b="1"/>
          </a:p>
          <a:p>
            <a:pPr indent="-317500" lvl="1" marL="914400" rtl="0" algn="l">
              <a:spcBef>
                <a:spcPts val="0"/>
              </a:spcBef>
              <a:spcAft>
                <a:spcPts val="0"/>
              </a:spcAft>
              <a:buSzPts val="1400"/>
              <a:buChar char="-"/>
            </a:pPr>
            <a:r>
              <a:rPr lang="en"/>
              <a:t>Pandas, sklearn, keras, tensorflow, matplotlib, numpy libraries</a:t>
            </a:r>
            <a:br>
              <a:rPr lang="en"/>
            </a:br>
            <a:endParaRPr/>
          </a:p>
          <a:p>
            <a:pPr indent="-342900" lvl="0" marL="457200" rtl="0" algn="l">
              <a:spcBef>
                <a:spcPts val="0"/>
              </a:spcBef>
              <a:spcAft>
                <a:spcPts val="0"/>
              </a:spcAft>
              <a:buSzPts val="1800"/>
              <a:buChar char="-"/>
            </a:pPr>
            <a:r>
              <a:rPr b="1" lang="en"/>
              <a:t>Machine Learning Techniques</a:t>
            </a:r>
            <a:endParaRPr b="1"/>
          </a:p>
          <a:p>
            <a:pPr indent="-317500" lvl="1" marL="914400" rtl="0" algn="l">
              <a:spcBef>
                <a:spcPts val="0"/>
              </a:spcBef>
              <a:spcAft>
                <a:spcPts val="0"/>
              </a:spcAft>
              <a:buSzPts val="1400"/>
              <a:buChar char="-"/>
            </a:pPr>
            <a:r>
              <a:rPr lang="en"/>
              <a:t>K-means, Logistic Regression, SVM, Neural Networks, KNN </a:t>
            </a:r>
            <a:br>
              <a:rPr lang="en"/>
            </a:br>
            <a:r>
              <a:rPr lang="en"/>
              <a:t>Random Forests, and other classification and regression methods.</a:t>
            </a:r>
            <a:endParaRPr/>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853950" y="13048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17" name="Google Shape;117;p20"/>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Github : </a:t>
            </a:r>
            <a:r>
              <a:rPr lang="en" sz="1400" u="sng">
                <a:solidFill>
                  <a:schemeClr val="hlink"/>
                </a:solidFill>
                <a:latin typeface="Arial"/>
                <a:ea typeface="Arial"/>
                <a:cs typeface="Arial"/>
                <a:sym typeface="Arial"/>
                <a:hlinkClick r:id="rId3"/>
              </a:rPr>
              <a:t>https://github.com/Udit2403/nhanes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