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76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BB7BA-B93E-4E7D-B415-A80F5BD0C218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03673-500B-45B9-A50E-0FC11080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3673-500B-45B9-A50E-0FC11080B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5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150A-2F55-4B44-86A5-B81FEBC91A54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846A-CD23-4699-995B-70BB6AFE5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AND MODIFYING</a:t>
            </a:r>
            <a:br>
              <a:rPr lang="en-US" dirty="0" smtClean="0"/>
            </a:br>
            <a:r>
              <a:rPr lang="en-US" dirty="0" smtClean="0"/>
              <a:t>FF BLOCK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Custom DD Items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Simple DD Item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VARIABLE</a:t>
            </a:r>
            <a:r>
              <a:rPr lang="en-US" sz="2400" dirty="0"/>
              <a:t>    </a:t>
            </a:r>
            <a:r>
              <a:rPr lang="en-US" sz="2400" dirty="0" err="1"/>
              <a:t>ramp_rate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LABEL          LBL_RAMP_RATE ;</a:t>
            </a:r>
          </a:p>
          <a:p>
            <a:pPr marL="0" indent="0">
              <a:buNone/>
            </a:pPr>
            <a:r>
              <a:rPr lang="en-US" sz="2400" dirty="0"/>
              <a:t>    HELP           HLP_RAMP_RATE ;</a:t>
            </a:r>
          </a:p>
          <a:p>
            <a:pPr marL="0" indent="0">
              <a:buNone/>
            </a:pPr>
            <a:r>
              <a:rPr lang="en-US" sz="2400" dirty="0"/>
              <a:t>    CLASS          CONTAINED ;</a:t>
            </a:r>
          </a:p>
          <a:p>
            <a:pPr marL="0" indent="0">
              <a:buNone/>
            </a:pPr>
            <a:r>
              <a:rPr lang="en-US" sz="2400" dirty="0"/>
              <a:t>    TYPE           FLOAT ;</a:t>
            </a:r>
          </a:p>
          <a:p>
            <a:pPr marL="0" indent="0">
              <a:buNone/>
            </a:pPr>
            <a:r>
              <a:rPr lang="en-US" sz="2400" dirty="0"/>
              <a:t>    HANDLING       READ &amp; WRITE 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7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Custom DD Items (continued 1)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RECORD Type DD Item (Standard Members)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dirty="0"/>
              <a:t>RECORD </a:t>
            </a:r>
            <a:r>
              <a:rPr lang="en-US" sz="1900" dirty="0" err="1"/>
              <a:t>svi_supply_pressure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/>
              <a:t>    LABEL          "</a:t>
            </a:r>
            <a:r>
              <a:rPr lang="en-US" sz="1900" dirty="0" err="1"/>
              <a:t>svi_supply_pressure</a:t>
            </a:r>
            <a:r>
              <a:rPr lang="en-US" sz="1900" dirty="0"/>
              <a:t>";</a:t>
            </a:r>
          </a:p>
          <a:p>
            <a:pPr marL="0" indent="0">
              <a:buNone/>
            </a:pPr>
            <a:r>
              <a:rPr lang="en-US" sz="1900" dirty="0"/>
              <a:t>    HELP           "</a:t>
            </a:r>
            <a:r>
              <a:rPr lang="en-US" sz="1900" dirty="0" err="1"/>
              <a:t>svi</a:t>
            </a:r>
            <a:r>
              <a:rPr lang="en-US" sz="1900" dirty="0"/>
              <a:t> supply pressure";</a:t>
            </a:r>
          </a:p>
          <a:p>
            <a:pPr marL="0" indent="0">
              <a:buNone/>
            </a:pPr>
            <a:r>
              <a:rPr lang="en-US" sz="1900" dirty="0"/>
              <a:t>    MEMBERS</a:t>
            </a:r>
          </a:p>
          <a:p>
            <a:pPr marL="0" indent="0">
              <a:buNone/>
            </a:pPr>
            <a:r>
              <a:rPr lang="en-US" sz="1900" dirty="0"/>
              <a:t>    {</a:t>
            </a:r>
          </a:p>
          <a:p>
            <a:pPr marL="0" indent="0">
              <a:buNone/>
            </a:pPr>
            <a:r>
              <a:rPr lang="en-US" sz="1900" dirty="0"/>
              <a:t>        STATUS,    __</a:t>
            </a:r>
            <a:r>
              <a:rPr lang="en-US" sz="1900" dirty="0" err="1"/>
              <a:t>status_contained_nd</a:t>
            </a:r>
            <a:r>
              <a:rPr lang="en-US" sz="1900" dirty="0"/>
              <a:t> ;</a:t>
            </a:r>
          </a:p>
          <a:p>
            <a:pPr marL="0" indent="0">
              <a:buNone/>
            </a:pPr>
            <a:r>
              <a:rPr lang="en-US" sz="1900" dirty="0"/>
              <a:t>        VALUE,     __</a:t>
            </a:r>
            <a:r>
              <a:rPr lang="en-US" sz="1900" dirty="0" err="1"/>
              <a:t>float_contained_nd</a:t>
            </a:r>
            <a:r>
              <a:rPr lang="en-US" sz="1900" dirty="0"/>
              <a:t> ;</a:t>
            </a:r>
          </a:p>
          <a:p>
            <a:pPr marL="0" indent="0">
              <a:buNone/>
            </a:pPr>
            <a:r>
              <a:rPr lang="en-US" sz="1900" dirty="0"/>
              <a:t>    }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Custom DD Items (continued 2)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Standard Members Definitions</a:t>
            </a:r>
          </a:p>
          <a:p>
            <a:pPr marL="0" indent="0">
              <a:buNone/>
            </a:pPr>
            <a:r>
              <a:rPr lang="en-US" dirty="0" smtClean="0"/>
              <a:t>	Defined in file “</a:t>
            </a:r>
            <a:r>
              <a:rPr lang="en-US" b="1" dirty="0" err="1"/>
              <a:t>std_parm.ddl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i="1" dirty="0" smtClean="0"/>
              <a:t>Example:</a:t>
            </a:r>
          </a:p>
          <a:p>
            <a:pPr marL="0" indent="0">
              <a:buNone/>
            </a:pPr>
            <a:r>
              <a:rPr lang="en-US" sz="2600" dirty="0"/>
              <a:t>VARIABLE    __</a:t>
            </a:r>
            <a:r>
              <a:rPr lang="en-US" sz="2600" dirty="0" err="1"/>
              <a:t>float_contained_nd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LABEL           [</a:t>
            </a:r>
            <a:r>
              <a:rPr lang="en-US" sz="2600" dirty="0" err="1"/>
              <a:t>value_label</a:t>
            </a:r>
            <a:r>
              <a:rPr lang="en-US" sz="2600" dirty="0"/>
              <a:t>] ;</a:t>
            </a:r>
          </a:p>
          <a:p>
            <a:pPr marL="0" indent="0">
              <a:buNone/>
            </a:pPr>
            <a:r>
              <a:rPr lang="en-US" sz="2600" dirty="0"/>
              <a:t>    HELP            [</a:t>
            </a:r>
            <a:r>
              <a:rPr lang="en-US" sz="2600" dirty="0" err="1"/>
              <a:t>float_contained_help</a:t>
            </a:r>
            <a:r>
              <a:rPr lang="en-US" sz="2600" dirty="0"/>
              <a:t>] ;</a:t>
            </a:r>
          </a:p>
          <a:p>
            <a:pPr marL="0" indent="0">
              <a:buNone/>
            </a:pPr>
            <a:r>
              <a:rPr lang="en-US" sz="2600" dirty="0"/>
              <a:t>    CLASS           CONTAINED &amp; OPERATE ;</a:t>
            </a:r>
          </a:p>
          <a:p>
            <a:pPr marL="0" indent="0">
              <a:buNone/>
            </a:pPr>
            <a:r>
              <a:rPr lang="en-US" sz="2600" dirty="0"/>
              <a:t>    TYPE            FLOAT ;</a:t>
            </a:r>
          </a:p>
          <a:p>
            <a:pPr marL="0" indent="0">
              <a:buNone/>
            </a:pPr>
            <a:r>
              <a:rPr lang="en-US" sz="2600" dirty="0"/>
              <a:t>    HANDLING        READ &amp; WRITE ;</a:t>
            </a:r>
          </a:p>
          <a:p>
            <a:pPr marL="0" indent="0">
              <a:buNone/>
            </a:pPr>
            <a:r>
              <a:rPr lang="en-US" sz="2600" dirty="0"/>
              <a:t>/*  RESPONSE_CODES  xxx ; */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Custom DD Items (continued 2)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RECORD Type DD Item (Custom Members)</a:t>
            </a:r>
          </a:p>
          <a:p>
            <a:endParaRPr lang="en-US" sz="5500" dirty="0" smtClean="0"/>
          </a:p>
          <a:p>
            <a:pPr marL="0" indent="0">
              <a:buNone/>
            </a:pPr>
            <a:r>
              <a:rPr lang="en-US" sz="4300" dirty="0"/>
              <a:t>/**********************************************************************</a:t>
            </a:r>
          </a:p>
          <a:p>
            <a:pPr marL="0" indent="0">
              <a:buNone/>
            </a:pPr>
            <a:r>
              <a:rPr lang="en-US" sz="4300" dirty="0" err="1"/>
              <a:t>little_nap</a:t>
            </a:r>
            <a:endParaRPr lang="en-US" sz="4300" dirty="0"/>
          </a:p>
          <a:p>
            <a:pPr marL="0" indent="0">
              <a:buNone/>
            </a:pPr>
            <a:r>
              <a:rPr lang="en-US" sz="4300" dirty="0"/>
              <a:t>**********************************************************************</a:t>
            </a:r>
          </a:p>
          <a:p>
            <a:pPr marL="0" indent="0">
              <a:buNone/>
            </a:pPr>
            <a:r>
              <a:rPr lang="en-US" sz="4300" dirty="0" smtClean="0"/>
              <a:t>*/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VARIABLE    time</a:t>
            </a:r>
          </a:p>
          <a:p>
            <a:pPr marL="0" indent="0">
              <a:buNone/>
            </a:pPr>
            <a:r>
              <a:rPr lang="en-US" sz="4300" dirty="0"/>
              <a:t>{</a:t>
            </a:r>
          </a:p>
          <a:p>
            <a:pPr marL="0" indent="0">
              <a:buNone/>
            </a:pPr>
            <a:r>
              <a:rPr lang="en-US" sz="4300" dirty="0"/>
              <a:t>    LABEL          "Sleep length" ;</a:t>
            </a:r>
          </a:p>
          <a:p>
            <a:pPr marL="0" indent="0">
              <a:buNone/>
            </a:pPr>
            <a:r>
              <a:rPr lang="en-US" sz="4300" dirty="0"/>
              <a:t>    HELP           "Duration of snooze during this presentation in min."  ;</a:t>
            </a:r>
          </a:p>
          <a:p>
            <a:pPr marL="0" indent="0">
              <a:buNone/>
            </a:pPr>
            <a:r>
              <a:rPr lang="en-US" sz="4300" dirty="0"/>
              <a:t>    CLASS          CONTAINED ;</a:t>
            </a:r>
          </a:p>
          <a:p>
            <a:pPr marL="0" indent="0">
              <a:buNone/>
            </a:pPr>
            <a:r>
              <a:rPr lang="en-US" sz="4300" dirty="0"/>
              <a:t>    TYPE           FLOAT ;</a:t>
            </a:r>
          </a:p>
          <a:p>
            <a:pPr marL="0" indent="0">
              <a:buNone/>
            </a:pPr>
            <a:r>
              <a:rPr lang="en-US" sz="4300" dirty="0"/>
              <a:t>    HANDLING       READ &amp; WRITE ;</a:t>
            </a:r>
          </a:p>
          <a:p>
            <a:pPr marL="0" indent="0">
              <a:buNone/>
            </a:pPr>
            <a:r>
              <a:rPr lang="en-US" sz="4300" dirty="0"/>
              <a:t>}</a:t>
            </a:r>
          </a:p>
          <a:p>
            <a:pPr marL="0" indent="0">
              <a:buNone/>
            </a:pPr>
            <a:r>
              <a:rPr lang="en-US" sz="4300" dirty="0"/>
              <a:t> </a:t>
            </a:r>
          </a:p>
          <a:p>
            <a:pPr marL="0" indent="0">
              <a:buNone/>
            </a:pPr>
            <a:r>
              <a:rPr lang="en-US" sz="4300" dirty="0"/>
              <a:t>VARIABLE    uninterrupted</a:t>
            </a:r>
          </a:p>
          <a:p>
            <a:pPr marL="0" indent="0">
              <a:buNone/>
            </a:pPr>
            <a:r>
              <a:rPr lang="en-US" sz="4300" dirty="0"/>
              <a:t>{</a:t>
            </a:r>
          </a:p>
          <a:p>
            <a:pPr marL="0" indent="0">
              <a:buNone/>
            </a:pPr>
            <a:r>
              <a:rPr lang="en-US" sz="4300" dirty="0"/>
              <a:t>    LABEL          "Is uninterrupted" ;</a:t>
            </a:r>
          </a:p>
          <a:p>
            <a:pPr marL="0" indent="0">
              <a:buNone/>
            </a:pPr>
            <a:r>
              <a:rPr lang="en-US" sz="4300" dirty="0"/>
              <a:t>    HELP           "True if your sleep uninterrupted all the way through" ;</a:t>
            </a:r>
          </a:p>
          <a:p>
            <a:pPr marL="0" indent="0">
              <a:buNone/>
            </a:pPr>
            <a:r>
              <a:rPr lang="en-US" sz="4300" dirty="0"/>
              <a:t>    CLASS          CONTAINED ;</a:t>
            </a:r>
          </a:p>
          <a:p>
            <a:pPr marL="0" indent="0">
              <a:buNone/>
            </a:pPr>
            <a:r>
              <a:rPr lang="en-US" sz="4300" dirty="0"/>
              <a:t>    TYPE           BOOLEAN ;</a:t>
            </a:r>
          </a:p>
          <a:p>
            <a:pPr marL="0" indent="0">
              <a:buNone/>
            </a:pPr>
            <a:r>
              <a:rPr lang="en-US" sz="4300" dirty="0"/>
              <a:t>    HANDLING       READ &amp; WRITE ;</a:t>
            </a:r>
          </a:p>
          <a:p>
            <a:pPr marL="0" indent="0">
              <a:buNone/>
            </a:pPr>
            <a:r>
              <a:rPr lang="en-US" sz="4300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4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(continued from previous)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RECORD    </a:t>
            </a:r>
            <a:r>
              <a:rPr lang="en-US" sz="1400" dirty="0" err="1"/>
              <a:t>little_nap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LABEL          "Nap quality" ;</a:t>
            </a:r>
          </a:p>
          <a:p>
            <a:pPr marL="0" indent="0">
              <a:buNone/>
            </a:pPr>
            <a:r>
              <a:rPr lang="en-US" sz="1400" dirty="0"/>
              <a:t>    HELP           "Quality of your sleep during this meeting" ;</a:t>
            </a:r>
          </a:p>
          <a:p>
            <a:pPr marL="0" indent="0">
              <a:buNone/>
            </a:pPr>
            <a:r>
              <a:rPr lang="en-US" sz="1400" dirty="0"/>
              <a:t>    MEMBERS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LENGTH,         time ;</a:t>
            </a:r>
          </a:p>
          <a:p>
            <a:pPr marL="0" indent="0">
              <a:buNone/>
            </a:pPr>
            <a:r>
              <a:rPr lang="en-US" sz="1400" dirty="0"/>
              <a:t>        QUALITY,        uninterrupted;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/**********************************************************************/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Define all VARIABLEs (simple)</a:t>
            </a:r>
          </a:p>
          <a:p>
            <a:pPr marL="514350" indent="-514350">
              <a:buAutoNum type="arabicParenR"/>
            </a:pPr>
            <a:r>
              <a:rPr lang="en-US" dirty="0" smtClean="0"/>
              <a:t>Define RECORD  with these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 smtClean="0"/>
              <a:t>VIEW_1</a:t>
            </a:r>
          </a:p>
          <a:p>
            <a:r>
              <a:rPr lang="en-US" sz="2100" dirty="0" smtClean="0"/>
              <a:t>VIEW_2</a:t>
            </a:r>
          </a:p>
          <a:p>
            <a:r>
              <a:rPr lang="en-US" sz="2100" dirty="0" smtClean="0"/>
              <a:t>VIEW_3</a:t>
            </a:r>
          </a:p>
          <a:p>
            <a:r>
              <a:rPr lang="en-US" sz="2100" dirty="0" smtClean="0"/>
              <a:t>VIEW_4       </a:t>
            </a:r>
          </a:p>
          <a:p>
            <a:pPr marL="0" indent="0">
              <a:buNone/>
              <a:tabLst>
                <a:tab pos="631825" algn="l"/>
              </a:tabLst>
            </a:pPr>
            <a:r>
              <a:rPr lang="en-US" sz="2100" dirty="0" smtClean="0"/>
              <a:t>	Used for presentation of groups of parameters. </a:t>
            </a:r>
          </a:p>
          <a:p>
            <a:pPr marL="0" indent="0">
              <a:buNone/>
              <a:tabLst>
                <a:tab pos="631825" algn="l"/>
              </a:tabLst>
            </a:pPr>
            <a:r>
              <a:rPr lang="en-US" sz="2100" dirty="0" smtClean="0"/>
              <a:t>	Grouping Principle: Dynamic vs. Static.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 smtClean="0"/>
              <a:t>Creating VIEWs in DDL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/>
              <a:t>VARIABLE_LIST   ptb_view_1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LABEL           LBL_PTB_VIEW_1 ;</a:t>
            </a:r>
          </a:p>
          <a:p>
            <a:pPr marL="0" indent="0">
              <a:buNone/>
            </a:pPr>
            <a:r>
              <a:rPr lang="en-US" sz="1600" dirty="0"/>
              <a:t>    HELP            HLP_PTB_VIEW_1 ;</a:t>
            </a:r>
          </a:p>
          <a:p>
            <a:pPr marL="0" indent="0">
              <a:buNone/>
            </a:pPr>
            <a:r>
              <a:rPr lang="en-US" sz="1600" dirty="0"/>
              <a:t>    MEMBERS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  VL_ST_REV,           </a:t>
            </a:r>
            <a:r>
              <a:rPr lang="en-US" sz="1600" dirty="0" smtClean="0"/>
              <a:t>      </a:t>
            </a:r>
            <a:r>
              <a:rPr lang="en-US" sz="1600" dirty="0"/>
              <a:t>PARAM.ST_REV ;</a:t>
            </a:r>
          </a:p>
          <a:p>
            <a:pPr marL="0" indent="0">
              <a:buNone/>
            </a:pPr>
            <a:r>
              <a:rPr lang="en-US" sz="1600" dirty="0"/>
              <a:t>        VL_MODE_BLK,          PARAM.MODE_BLK ;</a:t>
            </a:r>
          </a:p>
          <a:p>
            <a:pPr marL="0" indent="0">
              <a:buNone/>
            </a:pPr>
            <a:r>
              <a:rPr lang="en-US" sz="1600" dirty="0"/>
              <a:t>        VL_BLOCK_ERR,         PARAM.BLOCK_ERR ;</a:t>
            </a:r>
          </a:p>
          <a:p>
            <a:pPr marL="0" indent="0">
              <a:buNone/>
            </a:pPr>
            <a:r>
              <a:rPr lang="en-US" sz="1600" dirty="0"/>
              <a:t>        ..............................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6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 Redefinition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b="1" dirty="0" smtClean="0"/>
              <a:t>IMPORT</a:t>
            </a:r>
            <a:r>
              <a:rPr lang="en-US" sz="2500" dirty="0" smtClean="0"/>
              <a:t> </a:t>
            </a:r>
            <a:r>
              <a:rPr lang="en-US" sz="2500" dirty="0"/>
              <a:t>MANUFACTURER     __FF,</a:t>
            </a:r>
          </a:p>
          <a:p>
            <a:pPr marL="0" indent="0">
              <a:buNone/>
            </a:pPr>
            <a:r>
              <a:rPr lang="en-US" sz="2500" dirty="0"/>
              <a:t>       DEVICE_TYPE      __STD_PARM,</a:t>
            </a:r>
          </a:p>
          <a:p>
            <a:pPr marL="0" indent="0">
              <a:buNone/>
            </a:pPr>
            <a:r>
              <a:rPr lang="en-US" sz="2500" dirty="0"/>
              <a:t>       DEVICE_REVISION  </a:t>
            </a:r>
            <a:r>
              <a:rPr lang="en-US" sz="2500" dirty="0" err="1"/>
              <a:t>SFT_STD_PARM_dev_rev</a:t>
            </a:r>
            <a:r>
              <a:rPr lang="en-US" sz="2500" dirty="0"/>
              <a:t>,</a:t>
            </a:r>
          </a:p>
          <a:p>
            <a:pPr marL="0" indent="0">
              <a:buNone/>
            </a:pPr>
            <a:r>
              <a:rPr lang="en-US" sz="2500" dirty="0"/>
              <a:t>       DD_REVISION      </a:t>
            </a:r>
            <a:r>
              <a:rPr lang="en-US" sz="2500" dirty="0" err="1"/>
              <a:t>SFT_STD_PARM_dd_rev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{</a:t>
            </a:r>
          </a:p>
          <a:p>
            <a:pPr marL="0" indent="0">
              <a:buNone/>
            </a:pPr>
            <a:r>
              <a:rPr lang="en-US" sz="2500" dirty="0"/>
              <a:t>      EVERYTHING ;</a:t>
            </a:r>
          </a:p>
          <a:p>
            <a:pPr marL="0" indent="0">
              <a:buNone/>
            </a:pPr>
            <a:r>
              <a:rPr lang="en-US" sz="2500" dirty="0"/>
              <a:t>      REDEFINITIONS</a:t>
            </a:r>
          </a:p>
          <a:p>
            <a:pPr marL="0" indent="0">
              <a:buNone/>
            </a:pPr>
            <a:r>
              <a:rPr lang="en-US" sz="2500" dirty="0"/>
              <a:t>      {</a:t>
            </a:r>
          </a:p>
          <a:p>
            <a:pPr marL="0" indent="0">
              <a:buNone/>
            </a:pPr>
            <a:r>
              <a:rPr lang="en-US" sz="2500" dirty="0"/>
              <a:t>          </a:t>
            </a:r>
            <a:r>
              <a:rPr lang="en-US" sz="2500" b="1" dirty="0"/>
              <a:t>REDEFINE </a:t>
            </a:r>
            <a:r>
              <a:rPr lang="en-US" sz="2500" dirty="0"/>
              <a:t>VARIABLE    __</a:t>
            </a:r>
            <a:r>
              <a:rPr lang="en-US" sz="2500" dirty="0" err="1"/>
              <a:t>manufac_id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  {</a:t>
            </a:r>
          </a:p>
          <a:p>
            <a:pPr marL="0" indent="0">
              <a:buNone/>
            </a:pPr>
            <a:r>
              <a:rPr lang="en-US" sz="2500" dirty="0"/>
              <a:t>              LABEL           [</a:t>
            </a:r>
            <a:r>
              <a:rPr lang="en-US" sz="2500" dirty="0" err="1"/>
              <a:t>manufac_id_label</a:t>
            </a:r>
            <a:r>
              <a:rPr lang="en-US" sz="2500" dirty="0"/>
              <a:t>] ;</a:t>
            </a:r>
          </a:p>
          <a:p>
            <a:pPr marL="0" indent="0">
              <a:buNone/>
            </a:pPr>
            <a:r>
              <a:rPr lang="en-US" sz="2500" dirty="0"/>
              <a:t>              HELP            [</a:t>
            </a:r>
            <a:r>
              <a:rPr lang="en-US" sz="2500" dirty="0" err="1"/>
              <a:t>manufac_id_help</a:t>
            </a:r>
            <a:r>
              <a:rPr lang="en-US" sz="2500" dirty="0"/>
              <a:t>] ;</a:t>
            </a:r>
          </a:p>
          <a:p>
            <a:pPr marL="0" indent="0">
              <a:buNone/>
            </a:pPr>
            <a:r>
              <a:rPr lang="en-US" sz="2500" dirty="0"/>
              <a:t>              CLASS           CONTAINED ;</a:t>
            </a:r>
          </a:p>
          <a:p>
            <a:pPr marL="0" indent="0">
              <a:buNone/>
            </a:pPr>
            <a:r>
              <a:rPr lang="en-US" sz="2500" dirty="0"/>
              <a:t>              TYPE            ENUMERATED (4)</a:t>
            </a:r>
          </a:p>
          <a:p>
            <a:pPr marL="0" indent="0">
              <a:buNone/>
            </a:pPr>
            <a:r>
              <a:rPr lang="en-US" sz="2500" dirty="0"/>
              <a:t>              {</a:t>
            </a:r>
          </a:p>
          <a:p>
            <a:pPr marL="0" indent="0">
              <a:buNone/>
            </a:pPr>
            <a:r>
              <a:rPr lang="en-US" sz="2500" dirty="0"/>
              <a:t>                  {0x445644, "|</a:t>
            </a:r>
            <a:r>
              <a:rPr lang="en-US" sz="2500" dirty="0" err="1"/>
              <a:t>en|Dresser</a:t>
            </a:r>
            <a:r>
              <a:rPr lang="en-US" sz="2500" dirty="0"/>
              <a:t> Valve Division", [</a:t>
            </a:r>
            <a:r>
              <a:rPr lang="en-US" sz="2500" dirty="0" err="1"/>
              <a:t>mfr_id_help</a:t>
            </a:r>
            <a:r>
              <a:rPr lang="en-US" sz="2500" dirty="0"/>
              <a:t>]}</a:t>
            </a:r>
          </a:p>
          <a:p>
            <a:pPr marL="0" indent="0">
              <a:buNone/>
            </a:pPr>
            <a:r>
              <a:rPr lang="en-US" sz="2500" dirty="0"/>
              <a:t>              }</a:t>
            </a:r>
          </a:p>
          <a:p>
            <a:pPr marL="0" indent="0">
              <a:buNone/>
            </a:pPr>
            <a:r>
              <a:rPr lang="en-US" sz="2500" dirty="0"/>
              <a:t>              CONSTANT_UNIT   [blank] ;</a:t>
            </a:r>
          </a:p>
          <a:p>
            <a:pPr marL="0" indent="0">
              <a:buNone/>
            </a:pPr>
            <a:r>
              <a:rPr lang="en-US" sz="2500" dirty="0"/>
              <a:t>              HANDLING        READ ;</a:t>
            </a:r>
          </a:p>
          <a:p>
            <a:pPr marL="0" indent="0">
              <a:buNone/>
            </a:pPr>
            <a:r>
              <a:rPr lang="en-US" sz="2500" dirty="0"/>
              <a:t>          }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dirty="0"/>
              <a:t>          REDEFINE VARIABLE __</a:t>
            </a:r>
            <a:r>
              <a:rPr lang="en-US" sz="2500" dirty="0" err="1"/>
              <a:t>dev_type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  </a:t>
            </a:r>
            <a:r>
              <a:rPr lang="en-US" sz="2500" dirty="0" smtClean="0"/>
              <a:t>……………………………………………………………………….</a:t>
            </a:r>
          </a:p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AutoNum type="arabicParenR"/>
            </a:pPr>
            <a:r>
              <a:rPr lang="en-US" sz="2900" dirty="0" smtClean="0"/>
              <a:t>Import standard object using the word “IMPORT”</a:t>
            </a:r>
          </a:p>
          <a:p>
            <a:pPr marL="514350" indent="-514350">
              <a:buAutoNum type="arabicParenR"/>
            </a:pPr>
            <a:r>
              <a:rPr lang="en-US" sz="2900" dirty="0" smtClean="0"/>
              <a:t>Redefine it to you own need with the word “REDEFINE”.</a:t>
            </a:r>
          </a:p>
          <a:p>
            <a:pPr marL="0" indent="0">
              <a:buNone/>
            </a:pPr>
            <a:r>
              <a:rPr lang="en-US" sz="2900" i="1" dirty="0" smtClean="0"/>
              <a:t>	For greater details reference DDL files</a:t>
            </a:r>
            <a:endParaRPr lang="en-US" sz="2900" i="1" dirty="0"/>
          </a:p>
        </p:txBody>
      </p:sp>
    </p:spTree>
    <p:extLst>
      <p:ext uri="{BB962C8B-B14F-4D97-AF65-F5344CB8AC3E}">
        <p14:creationId xmlns:p14="http://schemas.microsoft.com/office/powerpoint/2010/main" val="305240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Firmware DD 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867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Most of our changes are to the file: &lt;</a:t>
            </a:r>
            <a:r>
              <a:rPr lang="en-US" sz="2000" b="1" dirty="0" smtClean="0"/>
              <a:t>SVI_Positioner_APP.gw</a:t>
            </a:r>
            <a:r>
              <a:rPr lang="en-US" sz="2000" dirty="0" smtClean="0"/>
              <a:t>&gt; in the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000" dirty="0" smtClean="0"/>
              <a:t>	</a:t>
            </a:r>
            <a:r>
              <a:rPr lang="en-US" sz="2000" dirty="0" err="1" smtClean="0"/>
              <a:t>Softing</a:t>
            </a:r>
            <a:r>
              <a:rPr lang="en-US" sz="2000" dirty="0" smtClean="0"/>
              <a:t> codebase.</a:t>
            </a:r>
          </a:p>
          <a:p>
            <a:pPr>
              <a:tabLst>
                <a:tab pos="347663" algn="l"/>
              </a:tabLst>
            </a:pPr>
            <a:r>
              <a:rPr lang="en-US" sz="2000" dirty="0" smtClean="0"/>
              <a:t>GW files define parameters of FF Blocks to help generating corresponding VFD blocks. VFD blocks are used in source code as regular C structures.</a:t>
            </a:r>
          </a:p>
          <a:p>
            <a:pPr>
              <a:tabLst>
                <a:tab pos="347663" algn="l"/>
              </a:tabLst>
            </a:pPr>
            <a:endParaRPr lang="en-US" sz="2000" dirty="0" smtClean="0"/>
          </a:p>
          <a:p>
            <a:pPr marL="0" indent="0" algn="ctr">
              <a:buNone/>
              <a:tabLst>
                <a:tab pos="347663" algn="l"/>
              </a:tabLst>
            </a:pPr>
            <a:r>
              <a:rPr lang="en-US" sz="2000" u="sng" dirty="0" smtClean="0"/>
              <a:t>SCRIPT DEFINITION SEQUENCE (</a:t>
            </a:r>
            <a:r>
              <a:rPr lang="en-US" sz="2000" i="1" u="sng" dirty="0" smtClean="0"/>
              <a:t>Parameter Descriptions</a:t>
            </a:r>
            <a:r>
              <a:rPr lang="en-US" sz="2000" u="sng" dirty="0" smtClean="0"/>
              <a:t>)</a:t>
            </a:r>
          </a:p>
          <a:p>
            <a:pPr marL="0" indent="0" algn="ctr">
              <a:buNone/>
              <a:tabLst>
                <a:tab pos="347663" algn="l"/>
              </a:tabLst>
            </a:pPr>
            <a:endParaRPr lang="en-US" sz="2000" u="sng" dirty="0"/>
          </a:p>
          <a:p>
            <a:pPr lvl="0"/>
            <a:r>
              <a:rPr lang="en-US" sz="2000" dirty="0"/>
              <a:t>Name </a:t>
            </a:r>
            <a:r>
              <a:rPr lang="en-US" sz="2000" b="1" dirty="0"/>
              <a:t>same as in DDL file</a:t>
            </a:r>
            <a:endParaRPr lang="en-US" sz="2000" dirty="0"/>
          </a:p>
          <a:p>
            <a:pPr lvl="0"/>
            <a:r>
              <a:rPr lang="en-US" sz="2000" dirty="0"/>
              <a:t>Flags (such as Read/Write) </a:t>
            </a:r>
          </a:p>
          <a:p>
            <a:pPr lvl="0"/>
            <a:r>
              <a:rPr lang="en-US" sz="2000" dirty="0"/>
              <a:t>Length in bytes</a:t>
            </a:r>
          </a:p>
          <a:p>
            <a:pPr lvl="0"/>
            <a:r>
              <a:rPr lang="en-US" sz="2000" dirty="0"/>
              <a:t>Structure or simple variable type </a:t>
            </a:r>
            <a:endParaRPr lang="en-US" sz="2000" dirty="0" smtClean="0"/>
          </a:p>
          <a:p>
            <a:pPr marL="0" lvl="0" indent="0">
              <a:buNone/>
              <a:tabLst>
                <a:tab pos="3476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examples: Simple INTEGER32; Record FLOAT_S)</a:t>
            </a:r>
          </a:p>
          <a:p>
            <a:pPr lvl="0"/>
            <a:r>
              <a:rPr lang="en-US" sz="2000" dirty="0"/>
              <a:t>Number of components  (such as number of Record members)</a:t>
            </a:r>
          </a:p>
          <a:p>
            <a:pPr lvl="0"/>
            <a:r>
              <a:rPr lang="en-US" sz="2000" dirty="0"/>
              <a:t>Initial values of all components </a:t>
            </a:r>
            <a:endParaRPr lang="en-US" sz="2000" dirty="0" smtClean="0"/>
          </a:p>
          <a:p>
            <a:pPr marL="0" lvl="0" indent="0">
              <a:buNone/>
              <a:tabLst>
                <a:tab pos="347663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denoted with the pound sign # and delimited by semicolon) </a:t>
            </a:r>
          </a:p>
          <a:p>
            <a:pPr lvl="0"/>
            <a:r>
              <a:rPr lang="en-US" sz="2000" dirty="0" err="1"/>
              <a:t>SubIndexAccess</a:t>
            </a:r>
            <a:r>
              <a:rPr lang="en-US" sz="2000" dirty="0"/>
              <a:t>, bit-coded write-access authorization for individual components. Zero for write-authorization for all components.</a:t>
            </a:r>
          </a:p>
          <a:p>
            <a:pPr marL="0" indent="0">
              <a:buNone/>
              <a:tabLst>
                <a:tab pos="347663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0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GW Script --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//--------------------------------------------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Transducer Block 0</a:t>
            </a:r>
          </a:p>
          <a:p>
            <a:pPr marL="0" indent="0">
              <a:buNone/>
            </a:pPr>
            <a:r>
              <a:rPr lang="en-US" sz="1400" dirty="0"/>
              <a:t>// Analog Input Transducer Block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BLOCK_INFORMATION </a:t>
            </a:r>
            <a:r>
              <a:rPr lang="en-US" sz="1400" dirty="0"/>
              <a:t>Block=TB0 Tag=POSITIONER_TB </a:t>
            </a:r>
            <a:r>
              <a:rPr lang="en-US" sz="1400" dirty="0" err="1"/>
              <a:t>BlockType</a:t>
            </a:r>
            <a:r>
              <a:rPr lang="en-US" sz="1400" dirty="0"/>
              <a:t>=PTB </a:t>
            </a:r>
            <a:r>
              <a:rPr lang="en-US" sz="1400" dirty="0" err="1"/>
              <a:t>ExecutionTime</a:t>
            </a:r>
            <a:r>
              <a:rPr lang="en-US" sz="1400" dirty="0"/>
              <a:t>=0 </a:t>
            </a:r>
            <a:r>
              <a:rPr lang="en-US" sz="1400" dirty="0" err="1"/>
              <a:t>DD_Rev</a:t>
            </a:r>
            <a:r>
              <a:rPr lang="en-US" sz="1400" dirty="0"/>
              <a:t>=1 </a:t>
            </a:r>
            <a:r>
              <a:rPr lang="en-US" sz="1400" dirty="0" err="1"/>
              <a:t>Profile_Rev</a:t>
            </a:r>
            <a:r>
              <a:rPr lang="en-US" sz="1400" dirty="0"/>
              <a:t>=1 </a:t>
            </a:r>
            <a:r>
              <a:rPr lang="en-US" sz="1400" dirty="0" err="1"/>
              <a:t>Start_index</a:t>
            </a:r>
            <a:r>
              <a:rPr lang="en-US" sz="1400" dirty="0"/>
              <a:t>=START_INDEX_TR_BLK0 </a:t>
            </a:r>
            <a:r>
              <a:rPr lang="en-US" sz="1400" dirty="0" err="1"/>
              <a:t>StartIndVIEWS</a:t>
            </a:r>
            <a:r>
              <a:rPr lang="en-US" sz="1400" dirty="0"/>
              <a:t>=START_INDEX_VIEWS_TBLK0 NrVIEW3=1 NrVIEW4=1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#include "positioner_tb.gw"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// index = 14</a:t>
            </a:r>
          </a:p>
          <a:p>
            <a:pPr marL="0" indent="0">
              <a:buNone/>
            </a:pPr>
            <a:r>
              <a:rPr lang="en-US" sz="1400" dirty="0"/>
              <a:t>STANDARD_PARAM FINAL_VALUE RW 5 Record FLOAT_S 2 #0;0.0 </a:t>
            </a:r>
            <a:r>
              <a:rPr lang="en-US" sz="1400" dirty="0" err="1"/>
              <a:t>SubIndexAccess</a:t>
            </a:r>
            <a:r>
              <a:rPr lang="en-US" sz="1400" dirty="0"/>
              <a:t>=0</a:t>
            </a:r>
          </a:p>
          <a:p>
            <a:pPr marL="0" indent="0">
              <a:buNone/>
            </a:pPr>
            <a:r>
              <a:rPr lang="en-US" sz="1400" dirty="0"/>
              <a:t>// index = 15</a:t>
            </a:r>
          </a:p>
          <a:p>
            <a:pPr marL="0" indent="0">
              <a:buNone/>
            </a:pPr>
            <a:r>
              <a:rPr lang="en-US" sz="1400" dirty="0"/>
              <a:t>STANDARD_PARAM FINAL_POSITION_VALUE RW 5 Record FLOAT_S 2 #0;0.0 </a:t>
            </a:r>
            <a:r>
              <a:rPr lang="en-US" sz="1400" dirty="0" err="1"/>
              <a:t>SubIndexAccess</a:t>
            </a:r>
            <a:r>
              <a:rPr lang="en-US" sz="1400" dirty="0"/>
              <a:t>=0</a:t>
            </a:r>
          </a:p>
          <a:p>
            <a:pPr marL="0" indent="0">
              <a:buNone/>
            </a:pPr>
            <a:r>
              <a:rPr lang="en-US" sz="1400" dirty="0"/>
              <a:t>.........................................</a:t>
            </a:r>
          </a:p>
          <a:p>
            <a:pPr marL="0" indent="0">
              <a:buNone/>
            </a:pPr>
            <a:r>
              <a:rPr lang="en-US" sz="1400" dirty="0"/>
              <a:t>// index = 18</a:t>
            </a:r>
          </a:p>
          <a:p>
            <a:pPr marL="0" indent="0">
              <a:buNone/>
            </a:pPr>
            <a:r>
              <a:rPr lang="en-US" sz="1400" dirty="0"/>
              <a:t>PARAM FIND_STOPS RW 4 Simple INTEGER32 1 #0</a:t>
            </a:r>
          </a:p>
          <a:p>
            <a:pPr marL="0" indent="0">
              <a:buNone/>
            </a:pPr>
            <a:r>
              <a:rPr lang="en-US" sz="1400" dirty="0"/>
              <a:t>.........................................</a:t>
            </a:r>
          </a:p>
          <a:p>
            <a:pPr marL="0" indent="0">
              <a:buNone/>
            </a:pPr>
            <a:r>
              <a:rPr lang="en-US" sz="1400" dirty="0"/>
              <a:t>// index = 20</a:t>
            </a:r>
          </a:p>
          <a:p>
            <a:pPr marL="0" indent="0">
              <a:buNone/>
            </a:pPr>
            <a:r>
              <a:rPr lang="en-US" sz="1400" dirty="0"/>
              <a:t>PARAM SUPPLY_PRESSURE R 5 Record FLOAT_S 2 #0;0.0 </a:t>
            </a:r>
            <a:r>
              <a:rPr lang="en-US" sz="1400" dirty="0" err="1"/>
              <a:t>SubIndexAccess</a:t>
            </a:r>
            <a:r>
              <a:rPr lang="en-US" sz="1400" dirty="0"/>
              <a:t>=0  </a:t>
            </a:r>
          </a:p>
          <a:p>
            <a:pPr marL="0" indent="0">
              <a:buNone/>
            </a:pPr>
            <a:r>
              <a:rPr lang="en-US" sz="1400" dirty="0"/>
              <a:t>// index = 21</a:t>
            </a:r>
          </a:p>
          <a:p>
            <a:pPr marL="0" indent="0">
              <a:buNone/>
            </a:pPr>
            <a:r>
              <a:rPr lang="en-US" sz="1400" dirty="0"/>
              <a:t>PARAM ACTUATOR_PRESSURE R 5 Record FLOAT_S 2 #0;0.0 </a:t>
            </a:r>
            <a:r>
              <a:rPr lang="en-US" sz="1400" dirty="0" err="1"/>
              <a:t>SubIndexAccess</a:t>
            </a:r>
            <a:r>
              <a:rPr lang="en-US" sz="1400" dirty="0"/>
              <a:t>=0  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END_BLOCK</a:t>
            </a:r>
          </a:p>
        </p:txBody>
      </p:sp>
    </p:spTree>
    <p:extLst>
      <p:ext uri="{BB962C8B-B14F-4D97-AF65-F5344CB8AC3E}">
        <p14:creationId xmlns:p14="http://schemas.microsoft.com/office/powerpoint/2010/main" val="382388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FW Source Code Changes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File for modifications: 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b="1" dirty="0" smtClean="0"/>
              <a:t>...\FD-SW\target\</a:t>
            </a:r>
            <a:r>
              <a:rPr lang="en-US" sz="2400" b="1" dirty="0" err="1" smtClean="0"/>
              <a:t>appl</a:t>
            </a:r>
            <a:r>
              <a:rPr lang="en-US" sz="2400" b="1" dirty="0" smtClean="0"/>
              <a:t>\</a:t>
            </a:r>
            <a:r>
              <a:rPr lang="en-US" sz="2400" b="1" dirty="0" err="1" smtClean="0"/>
              <a:t>fdev</a:t>
            </a:r>
            <a:r>
              <a:rPr lang="en-US" sz="2400" b="1" dirty="0" smtClean="0"/>
              <a:t>\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\</a:t>
            </a:r>
            <a:r>
              <a:rPr lang="en-US" sz="2400" b="1" dirty="0" err="1" smtClean="0"/>
              <a:t>appl_ptb.c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u="sng" dirty="0" smtClean="0"/>
              <a:t>4 </a:t>
            </a:r>
            <a:r>
              <a:rPr lang="en-US" sz="2400" u="sng" dirty="0" smtClean="0"/>
              <a:t>spots in the file to modify:</a:t>
            </a:r>
          </a:p>
          <a:p>
            <a:pPr marL="0" indent="0">
              <a:buNone/>
            </a:pPr>
            <a:endParaRPr lang="en-US" sz="800" u="sng" dirty="0" smtClean="0"/>
          </a:p>
          <a:p>
            <a:pPr marL="457200" lvl="0" indent="-457200">
              <a:buAutoNum type="arabicParenR"/>
            </a:pPr>
            <a:r>
              <a:rPr lang="en-US" sz="2000" dirty="0" smtClean="0"/>
              <a:t>The </a:t>
            </a:r>
            <a:r>
              <a:rPr lang="en-US" sz="2000" dirty="0"/>
              <a:t>function &lt; </a:t>
            </a:r>
            <a:r>
              <a:rPr lang="en-US" sz="2000" b="1" dirty="0" err="1"/>
              <a:t>Appl_handle_HART_cmd</a:t>
            </a:r>
            <a:r>
              <a:rPr lang="en-US" sz="2000" b="1" dirty="0" smtClean="0"/>
              <a:t>()</a:t>
            </a:r>
            <a:r>
              <a:rPr lang="en-US" sz="2000" dirty="0" smtClean="0"/>
              <a:t>&gt;;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/>
              <a:t>The function &lt; </a:t>
            </a:r>
            <a:r>
              <a:rPr lang="en-US" sz="2000" b="1" dirty="0" err="1"/>
              <a:t>Write_handler_PTB</a:t>
            </a:r>
            <a:r>
              <a:rPr lang="en-US" sz="2000" b="1" dirty="0"/>
              <a:t>() </a:t>
            </a:r>
            <a:r>
              <a:rPr lang="en-US" sz="2000" dirty="0" smtClean="0"/>
              <a:t>&gt;;</a:t>
            </a:r>
            <a:endParaRPr lang="en-US" sz="2000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 smtClean="0"/>
              <a:t>Two lists: </a:t>
            </a:r>
            <a:r>
              <a:rPr lang="en-US" sz="2000" b="1" dirty="0" smtClean="0"/>
              <a:t>/* Cyclic commands */ </a:t>
            </a:r>
            <a:r>
              <a:rPr lang="en-US" sz="2000" dirty="0" smtClean="0"/>
              <a:t>and </a:t>
            </a:r>
            <a:r>
              <a:rPr lang="en-US" sz="2000" b="1" dirty="0" smtClean="0"/>
              <a:t>/* Regular commands */</a:t>
            </a:r>
            <a:endParaRPr lang="en-US" sz="2000" dirty="0" smtClean="0"/>
          </a:p>
          <a:p>
            <a:pPr marL="457200" lvl="0" indent="-457200">
              <a:buFont typeface="Arial" pitchFamily="34" charset="0"/>
              <a:buAutoNum type="arabicParenR"/>
            </a:pPr>
            <a:r>
              <a:rPr lang="en-US" sz="2000" dirty="0" smtClean="0"/>
              <a:t>Definition segment with “pound-defined”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dirty="0" smtClean="0"/>
              <a:t>	- command numbers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000" dirty="0" smtClean="0"/>
              <a:t>	- macros like CMD_..._FINAL_VALUE_OFFSET</a:t>
            </a:r>
          </a:p>
          <a:p>
            <a:pPr marL="457200" lvl="0" indent="-457200">
              <a:buAutoNum type="arabicParenR"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Each HART command is a “case” statement of the “switch”, which makes the body of the </a:t>
            </a:r>
            <a:r>
              <a:rPr lang="en-US" sz="2000" dirty="0" err="1" smtClean="0"/>
              <a:t>funtion</a:t>
            </a:r>
            <a:r>
              <a:rPr lang="en-US" sz="2000" dirty="0" smtClean="0"/>
              <a:t>      </a:t>
            </a:r>
            <a:r>
              <a:rPr lang="en-US" sz="2000" b="1" dirty="0" err="1" smtClean="0"/>
              <a:t>appl_handle_HART_cmd</a:t>
            </a:r>
            <a:r>
              <a:rPr lang="en-US" sz="2000" b="1" dirty="0" smtClean="0"/>
              <a:t>()</a:t>
            </a:r>
          </a:p>
          <a:p>
            <a:pPr marL="0" lvl="0" indent="0">
              <a:buNone/>
            </a:pPr>
            <a:endParaRPr lang="en-US" sz="1100" b="1" dirty="0" smtClean="0"/>
          </a:p>
          <a:p>
            <a:pPr marL="0" lvl="0" indent="0">
              <a:buNone/>
            </a:pPr>
            <a:r>
              <a:rPr lang="en-US" sz="2000" dirty="0" smtClean="0"/>
              <a:t>Each FF parameter is a macro in the “case”:</a:t>
            </a:r>
          </a:p>
          <a:p>
            <a:pPr marL="0" lv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WRITE_HART_CMD and READ_HART_CMD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2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Using Foundation Fieldbus Terms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FF Variables – wrong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Adding FF Parameters – better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Adding FF Block Object – best!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1441969">
            <a:off x="6066194" y="1759238"/>
            <a:ext cx="1083385" cy="381653"/>
            <a:chOff x="4341102" y="3071321"/>
            <a:chExt cx="1083385" cy="3816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02" y="3071321"/>
              <a:ext cx="319087" cy="38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071321"/>
              <a:ext cx="319087" cy="38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071321"/>
              <a:ext cx="319087" cy="38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55">
            <a:off x="6116190" y="3810000"/>
            <a:ext cx="800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30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Cyclic Parameters:</a:t>
            </a:r>
          </a:p>
          <a:p>
            <a:pPr marL="400050" lvl="1" indent="0">
              <a:buNone/>
            </a:pPr>
            <a:r>
              <a:rPr lang="en-US" b="1" dirty="0"/>
              <a:t>/* Cyclic commands */ </a:t>
            </a:r>
            <a:r>
              <a:rPr lang="en-US" b="1" dirty="0" smtClean="0"/>
              <a:t>-- </a:t>
            </a:r>
          </a:p>
          <a:p>
            <a:pPr marL="40005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high priority (frequent)</a:t>
            </a:r>
          </a:p>
          <a:p>
            <a:pPr marL="400050" lvl="1" indent="0">
              <a:buNone/>
            </a:pPr>
            <a:r>
              <a:rPr lang="en-US" b="1" dirty="0" smtClean="0"/>
              <a:t>/* </a:t>
            </a:r>
            <a:r>
              <a:rPr lang="en-US" b="1" dirty="0"/>
              <a:t>Regular commands </a:t>
            </a:r>
            <a:r>
              <a:rPr lang="en-US" b="1" dirty="0" smtClean="0"/>
              <a:t>*/ -- </a:t>
            </a:r>
          </a:p>
          <a:p>
            <a:pPr marL="400050" lvl="1" indent="0">
              <a:buNone/>
            </a:pPr>
            <a:r>
              <a:rPr lang="en-US" b="1" dirty="0" smtClean="0"/>
              <a:t>			low priority (less frequent)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 smtClean="0"/>
              <a:t>Non-cyclic </a:t>
            </a:r>
            <a:r>
              <a:rPr lang="en-US" dirty="0"/>
              <a:t>Parameters: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Write_handler_PTB</a:t>
            </a:r>
            <a:r>
              <a:rPr lang="en-US" sz="2800" b="1" dirty="0" smtClean="0"/>
              <a:t>() – explicit calls to: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</a:t>
            </a:r>
            <a:r>
              <a:rPr lang="en-US" sz="2800" dirty="0" err="1"/>
              <a:t>appl_send_acyc_HART_cmd</a:t>
            </a:r>
            <a:r>
              <a:rPr lang="en-US" sz="2800" dirty="0"/>
              <a:t>()</a:t>
            </a: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>Cyclic and Non-cyclic Parameters (commands)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04755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FW Source Code Changes (sample)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case CMD_154_READ_SETPOINT: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if ( access == RECEIVE 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  /* read FINAL_VALUE from HART */</a:t>
            </a:r>
          </a:p>
          <a:p>
            <a:pPr marL="0" indent="0">
              <a:buNone/>
            </a:pPr>
            <a:r>
              <a:rPr lang="en-US" sz="1400" dirty="0"/>
              <a:t>    READ_HART_CMD(CMD_154_FINAL_VALUE_OFFSET, </a:t>
            </a:r>
            <a:r>
              <a:rPr lang="en-US" sz="1400" dirty="0" err="1"/>
              <a:t>p_PTB</a:t>
            </a:r>
            <a:r>
              <a:rPr lang="en-US" sz="1400" dirty="0"/>
              <a:t>-&gt;</a:t>
            </a:r>
            <a:r>
              <a:rPr lang="en-US" sz="1400" dirty="0" err="1"/>
              <a:t>final_value.value</a:t>
            </a:r>
            <a:r>
              <a:rPr lang="en-US" sz="1400" dirty="0"/>
              <a:t> , FLOAT);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p_PTB</a:t>
            </a:r>
            <a:r>
              <a:rPr lang="en-US" sz="1400" dirty="0"/>
              <a:t>-&gt;</a:t>
            </a:r>
            <a:r>
              <a:rPr lang="en-US" sz="1400" dirty="0" err="1"/>
              <a:t>final_value.status</a:t>
            </a:r>
            <a:r>
              <a:rPr lang="en-US" sz="1400" dirty="0"/>
              <a:t> = SQ_GOOD_CAS | SUB_NON_SPECIFIC;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else if ( access == SEND 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  *</a:t>
            </a:r>
            <a:r>
              <a:rPr lang="en-US" sz="1400" dirty="0" err="1"/>
              <a:t>send_length</a:t>
            </a:r>
            <a:r>
              <a:rPr lang="en-US" sz="1400" dirty="0"/>
              <a:t> = HART_READ_CMD_REQ_LEN 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break;</a:t>
            </a:r>
          </a:p>
          <a:p>
            <a:pPr marL="0" indent="0">
              <a:buNone/>
            </a:pPr>
            <a:r>
              <a:rPr lang="en-US" sz="1400" dirty="0"/>
              <a:t>} /* end case CMD_154_READ_SETPOINT */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34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FW Source Code Changes (sample continued)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case CMD_155_WRITE_SETPOINT: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if ( access == RECEIVE 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  /* read FINAL_VALUE from HART */</a:t>
            </a:r>
          </a:p>
          <a:p>
            <a:pPr marL="0" indent="0">
              <a:buNone/>
            </a:pPr>
            <a:r>
              <a:rPr lang="en-US" sz="1400" dirty="0"/>
              <a:t>    /* there is no data to read */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else if ( access == SEND 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  WRITE_HART_CMD(CMD_155_FINAL_VALUE_OFFSET, </a:t>
            </a:r>
            <a:r>
              <a:rPr lang="en-US" sz="1400" dirty="0" err="1"/>
              <a:t>SPSubCmd</a:t>
            </a:r>
            <a:r>
              <a:rPr lang="en-US" sz="1400" dirty="0"/>
              <a:t>, USIGN8);</a:t>
            </a:r>
          </a:p>
          <a:p>
            <a:pPr marL="0" indent="0">
              <a:buNone/>
            </a:pPr>
            <a:r>
              <a:rPr lang="en-US" sz="1400" dirty="0"/>
              <a:t>    WRITE_HART_CMD(CMD_155_FINAL_VALUE_OFFSET + 1, </a:t>
            </a:r>
            <a:r>
              <a:rPr lang="en-US" sz="1400" dirty="0" err="1"/>
              <a:t>p_PTB</a:t>
            </a:r>
            <a:r>
              <a:rPr lang="en-US" sz="1400" dirty="0"/>
              <a:t>-&gt;</a:t>
            </a:r>
            <a:r>
              <a:rPr lang="en-US" sz="1400" dirty="0" err="1"/>
              <a:t>final_value.value</a:t>
            </a:r>
            <a:r>
              <a:rPr lang="en-US" sz="1400" dirty="0"/>
              <a:t>, FLOAT);</a:t>
            </a:r>
          </a:p>
          <a:p>
            <a:pPr marL="0" indent="0">
              <a:buNone/>
            </a:pPr>
            <a:r>
              <a:rPr lang="en-US" sz="1400" dirty="0"/>
              <a:t>    WRITE_HART_CMD(CMD_155_FINAL_VALUE_OFFSET + 5, </a:t>
            </a:r>
            <a:r>
              <a:rPr lang="en-US" sz="1400" dirty="0" err="1"/>
              <a:t>SPmode</a:t>
            </a:r>
            <a:r>
              <a:rPr lang="en-US" sz="1400" dirty="0"/>
              <a:t>, USIGN8);</a:t>
            </a:r>
          </a:p>
          <a:p>
            <a:pPr marL="0" indent="0">
              <a:buNone/>
            </a:pPr>
            <a:r>
              <a:rPr lang="en-US" sz="1400" dirty="0"/>
              <a:t>    *</a:t>
            </a:r>
            <a:r>
              <a:rPr lang="en-US" sz="1400" dirty="0" err="1"/>
              <a:t>send_length</a:t>
            </a:r>
            <a:r>
              <a:rPr lang="en-US" sz="1400" dirty="0"/>
              <a:t> = CMD_155_REQUEST_LENGTH 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break;</a:t>
            </a:r>
          </a:p>
          <a:p>
            <a:pPr marL="0" indent="0">
              <a:buNone/>
            </a:pPr>
            <a:r>
              <a:rPr lang="en-US" sz="1400" dirty="0"/>
              <a:t>} /* end case CMD_155_WRITE_SETPOINT */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8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Process of Building FF Firmware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53400" cy="540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MODIFY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462556"/>
              </p:ext>
            </p:extLst>
          </p:nvPr>
        </p:nvGraphicFramePr>
        <p:xfrm>
          <a:off x="419100" y="2467983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143000"/>
                <a:gridCol w="25908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Extension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Belongs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ddl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svi_positioner.ddl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 side (SSDC)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 DD 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SVI_Positioner_APP.gw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 firmware script (</a:t>
                      </a:r>
                      <a:r>
                        <a:rPr lang="en-US" dirty="0" err="1" smtClean="0"/>
                        <a:t>Softing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FW source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appl_ptb.c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 firmware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Softing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600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Files which we need to modify when working on insertion of new and modification of old parameters.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29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Parameter Modification Work Flow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08" y="990599"/>
            <a:ext cx="7093091" cy="530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38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By Periodicity of Addressing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Cyclic high priority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Cyclic low priority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Non-cyclic</a:t>
            </a:r>
          </a:p>
          <a:p>
            <a:r>
              <a:rPr lang="en-US" u="sng" dirty="0" smtClean="0"/>
              <a:t>Structural Types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Simple =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Structure =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DDL File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BLOCK   PTB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CHARACTERISTICS   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ptb_character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LABEL             LBL_POSITIONER_TRANSDUCER_BLOCK 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HELP              HLP_POSITIONER_TRANSDUCER_BLOCK 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PARAMETERS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/* standard parameters */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ST_REV,                 __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st_rev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TAG_DESC,               __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tag_desc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FINAL_VALUE,            __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final_value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FINAL_POSITION_VALUE,   __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final_position_value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.....other standard parameters....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...................................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/* non-standard parameters */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/* most likely here we are inserting new parameters */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CONTROL_PARAMETERS,     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svi_control_parameters_record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FIND_STOPS,             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svi_find_stops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SUPPLY_PRESSURE,        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svi_supply_pressure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               ACTUATOR_PRESSURE,      </a:t>
            </a:r>
            <a:r>
              <a:rPr lang="en-US" sz="5200" dirty="0" err="1">
                <a:latin typeface="Courier New" pitchFamily="49" charset="0"/>
                <a:cs typeface="Courier New" pitchFamily="49" charset="0"/>
              </a:rPr>
              <a:t>svi_actuator_pressure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5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5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RAMP_RATE</a:t>
            </a:r>
            <a:r>
              <a:rPr lang="en-US" sz="5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             </a:t>
            </a:r>
            <a:r>
              <a:rPr lang="en-US" sz="5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ramp_rate</a:t>
            </a:r>
            <a:r>
              <a:rPr lang="en-US" sz="5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SLEEP,                  </a:t>
            </a:r>
            <a:r>
              <a:rPr lang="en-US" sz="5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little_nap</a:t>
            </a:r>
            <a:r>
              <a:rPr lang="en-US" sz="5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algn="ctr">
              <a:buNone/>
            </a:pPr>
            <a:r>
              <a:rPr lang="en-US" sz="5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200" dirty="0" smtClean="0">
                <a:latin typeface="Courier New" pitchFamily="49" charset="0"/>
                <a:cs typeface="Courier New" pitchFamily="49" charset="0"/>
              </a:rPr>
              <a:t>..........</a:t>
            </a:r>
            <a:r>
              <a:rPr lang="en-US" sz="5200" dirty="0">
                <a:latin typeface="Courier New" pitchFamily="49" charset="0"/>
                <a:cs typeface="Courier New" pitchFamily="49" charset="0"/>
              </a:rPr>
              <a:t>other non-standard para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meters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.... .....</a:t>
            </a:r>
            <a:endParaRPr lang="en-US" sz="4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 smtClean="0"/>
              <a:t>       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       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(continue from previous)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1910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......................................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....other block components: vies, etc......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PARAMETER_LISTS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        VIEW_1, ptb_view_1 ;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        VIEW_2, ptb_view_2 ;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        VIEW_3, ptb_view_3 ;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        VIEW_4, ptb_view_4 ;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..............................................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..............................................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} /* end block definition */  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6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DD 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 – simple</a:t>
            </a:r>
          </a:p>
          <a:p>
            <a:r>
              <a:rPr lang="en-US" sz="2800" dirty="0" smtClean="0"/>
              <a:t>RECORD – structure, several components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Standard DD Item(with double underscore __)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Standard – do not define, but import files with  		definitions.</a:t>
            </a:r>
          </a:p>
          <a:p>
            <a:pPr marL="0" indent="0">
              <a:buNone/>
            </a:pPr>
            <a:r>
              <a:rPr lang="en-US" sz="2800" dirty="0" smtClean="0"/>
              <a:t>May be </a:t>
            </a:r>
            <a:r>
              <a:rPr lang="en-US" sz="2800" dirty="0" err="1" smtClean="0"/>
              <a:t>REDEFINE’d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Custom DD Item – needs to be defined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27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714</Words>
  <Application>Microsoft Office PowerPoint</Application>
  <PresentationFormat>On-screen Show (4:3)</PresentationFormat>
  <Paragraphs>320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ADDING AND MODIFYING FF BLOCK OBJECTS</vt:lpstr>
      <vt:lpstr>Using Foundation Fieldbus Terms</vt:lpstr>
      <vt:lpstr>Process of Building FF Firmware</vt:lpstr>
      <vt:lpstr>FILES TO MODIFY</vt:lpstr>
      <vt:lpstr>Parameter Modification Work Flow</vt:lpstr>
      <vt:lpstr>TYPES OF PARAMETERS</vt:lpstr>
      <vt:lpstr>DDL File Modifications</vt:lpstr>
      <vt:lpstr>(continue from previous)</vt:lpstr>
      <vt:lpstr>DD  ITEMS</vt:lpstr>
      <vt:lpstr>Custom DD Items</vt:lpstr>
      <vt:lpstr>Custom DD Items (continued 1)</vt:lpstr>
      <vt:lpstr>Custom DD Items (continued 2)</vt:lpstr>
      <vt:lpstr>Custom DD Items (continued 2)</vt:lpstr>
      <vt:lpstr>(continued from previous)</vt:lpstr>
      <vt:lpstr>VIEWs</vt:lpstr>
      <vt:lpstr>Object Redefinition</vt:lpstr>
      <vt:lpstr>Firmware DD Script</vt:lpstr>
      <vt:lpstr>GW Script -- example</vt:lpstr>
      <vt:lpstr>FW Source Code Changes</vt:lpstr>
      <vt:lpstr>Cyclic and Non-cyclic Parameters (commands)</vt:lpstr>
      <vt:lpstr>FW Source Code Changes (sample)</vt:lpstr>
      <vt:lpstr>FW Source Code Changes (sample continued)</vt:lpstr>
    </vt:vector>
  </TitlesOfParts>
  <Company>LS_Home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SLK</dc:creator>
  <cp:lastModifiedBy>GE User</cp:lastModifiedBy>
  <cp:revision>24</cp:revision>
  <dcterms:created xsi:type="dcterms:W3CDTF">2012-07-23T21:26:35Z</dcterms:created>
  <dcterms:modified xsi:type="dcterms:W3CDTF">2012-08-01T17:59:36Z</dcterms:modified>
</cp:coreProperties>
</file>