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Fira Sans Extra Condensed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  <p:embeddedFont>
      <p:font typeface="Fira Sans Extra Condensed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FiraSansExtraCondensed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-boldItalic.fntdata"/><Relationship Id="rId30" Type="http://schemas.openxmlformats.org/officeDocument/2006/relationships/font" Target="fonts/FiraSansExtraCondensed-italic.fntdata"/><Relationship Id="rId11" Type="http://schemas.openxmlformats.org/officeDocument/2006/relationships/slide" Target="slides/slide7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6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9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8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SemiBold-bold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SemiBold-regular.fntdata"/><Relationship Id="rId17" Type="http://schemas.openxmlformats.org/officeDocument/2006/relationships/slide" Target="slides/slide13.xml"/><Relationship Id="rId39" Type="http://schemas.openxmlformats.org/officeDocument/2006/relationships/font" Target="fonts/FiraSansExtraCondensedSemiBold-boldItalic.fntdata"/><Relationship Id="rId16" Type="http://schemas.openxmlformats.org/officeDocument/2006/relationships/slide" Target="slides/slide12.xml"/><Relationship Id="rId38" Type="http://schemas.openxmlformats.org/officeDocument/2006/relationships/font" Target="fonts/FiraSansExtraCondensedSemiBol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e5bc4b9d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e5bc4b9d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e5bc4b9d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e5bc4b9d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f4c8cf6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f4c8cf6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f4c8cf68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1f4c8cf68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e5bc4b9db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e5bc4b9d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e5bc4b9d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e5bc4b9d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e5bc4b9d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e5bc4b9d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1e5bc4b9db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1e5bc4b9db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f4c8cf6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f4c8cf6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f4c8cf68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f4c8cf68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f4c8cf68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f4c8cf68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f4c8cf68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f4c8cf68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e5bc4b9d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e5bc4b9d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investopedia.com/articles/basics/04/100804.asp" TargetMode="External"/><Relationship Id="rId4" Type="http://schemas.openxmlformats.org/officeDocument/2006/relationships/hyperlink" Target="https://eprints.soton.ac.uk/437785/" TargetMode="External"/><Relationship Id="rId5" Type="http://schemas.openxmlformats.org/officeDocument/2006/relationships/hyperlink" Target="https://www.moneycontrol.com/stocks/histstock.php?ex=b&amp;amp;sc_id=ic8&amp;amp;mycomp=vodafone+idea+limite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4227575" y="3079850"/>
            <a:ext cx="4514100" cy="1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Sanskruti Shingala - AU1940124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Mansi Savaj - AU1940158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Krinal Boghani - AU1940195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Udit Kapadia - AU1940214</a:t>
            </a:r>
            <a:endParaRPr sz="2200"/>
          </a:p>
        </p:txBody>
      </p:sp>
      <p:grpSp>
        <p:nvGrpSpPr>
          <p:cNvPr id="43" name="Google Shape;43;p13"/>
          <p:cNvGrpSpPr/>
          <p:nvPr/>
        </p:nvGrpSpPr>
        <p:grpSpPr>
          <a:xfrm>
            <a:off x="7" y="803704"/>
            <a:ext cx="4049240" cy="4339790"/>
            <a:chOff x="457194" y="411475"/>
            <a:chExt cx="4385617" cy="4733627"/>
          </a:xfrm>
        </p:grpSpPr>
        <p:sp>
          <p:nvSpPr>
            <p:cNvPr id="44" name="Google Shape;44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6" name="Google Shape;46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" name="Google Shape;220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3"/>
          <p:cNvSpPr txBox="1"/>
          <p:nvPr/>
        </p:nvSpPr>
        <p:spPr>
          <a:xfrm>
            <a:off x="4149400" y="803700"/>
            <a:ext cx="4994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(CSE523)</a:t>
            </a:r>
            <a:endParaRPr b="1" sz="3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4227575" y="2279450"/>
            <a:ext cx="734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Group 8 - Team MUSK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"/>
          <p:cNvSpPr/>
          <p:nvPr/>
        </p:nvSpPr>
        <p:spPr>
          <a:xfrm>
            <a:off x="240125" y="886337"/>
            <a:ext cx="8749200" cy="3772800"/>
          </a:xfrm>
          <a:prstGeom prst="rect">
            <a:avLst/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2"/>
          <p:cNvSpPr/>
          <p:nvPr/>
        </p:nvSpPr>
        <p:spPr>
          <a:xfrm>
            <a:off x="240127" y="568700"/>
            <a:ext cx="8749200" cy="660900"/>
          </a:xfrm>
          <a:prstGeom prst="roundRect">
            <a:avLst>
              <a:gd fmla="val 50000" name="adj"/>
            </a:avLst>
          </a:prstGeom>
          <a:solidFill>
            <a:srgbClr val="8027EA">
              <a:alpha val="698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2"/>
          <p:cNvSpPr txBox="1"/>
          <p:nvPr/>
        </p:nvSpPr>
        <p:spPr>
          <a:xfrm>
            <a:off x="905308" y="703514"/>
            <a:ext cx="6963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Moving Average Method </a:t>
            </a:r>
            <a:endParaRPr b="1" sz="20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0" name="Google Shape;500;p22"/>
          <p:cNvSpPr txBox="1"/>
          <p:nvPr/>
        </p:nvSpPr>
        <p:spPr>
          <a:xfrm>
            <a:off x="740500" y="1617637"/>
            <a:ext cx="7494900" cy="26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" sz="16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moothing method </a:t>
            </a:r>
            <a:endParaRPr sz="16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Based on the concept of averaging random fluctuations in the time series to identify the underlying direction in which the time series is changing.</a:t>
            </a:r>
            <a:endParaRPr sz="16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baseline="-25000"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t </a:t>
            </a: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is observed value in period t 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F</a:t>
            </a:r>
            <a:r>
              <a:rPr baseline="-25000"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r>
              <a:rPr lang="en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 is predicted for period t.</a:t>
            </a:r>
            <a:endParaRPr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-25000" sz="16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-25000" sz="1600">
              <a:solidFill>
                <a:srgbClr val="2222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01" name="Google Shape;5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725" y="3824325"/>
            <a:ext cx="2930900" cy="6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"/>
          <p:cNvSpPr/>
          <p:nvPr/>
        </p:nvSpPr>
        <p:spPr>
          <a:xfrm>
            <a:off x="6189575" y="1458675"/>
            <a:ext cx="28149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3243725" y="1303600"/>
            <a:ext cx="2852700" cy="33141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290675" y="1417375"/>
            <a:ext cx="28527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with Linear Regression Model </a:t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290600" y="1147800"/>
            <a:ext cx="28527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Vodafone-Idea </a:t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3243725" y="1147800"/>
            <a:ext cx="28527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Axis Bank </a:t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6189576" y="1189225"/>
            <a:ext cx="28149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3"/>
          <p:cNvSpPr txBox="1"/>
          <p:nvPr/>
        </p:nvSpPr>
        <p:spPr>
          <a:xfrm>
            <a:off x="6403586" y="1303588"/>
            <a:ext cx="2240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Asian Paints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14" name="Google Shape;5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113" y="1951335"/>
            <a:ext cx="2852700" cy="186979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3"/>
          <p:cNvSpPr txBox="1"/>
          <p:nvPr/>
        </p:nvSpPr>
        <p:spPr>
          <a:xfrm>
            <a:off x="457200" y="4008600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RMSE Value = 3.7707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16" name="Google Shape;516;p23"/>
          <p:cNvSpPr txBox="1"/>
          <p:nvPr/>
        </p:nvSpPr>
        <p:spPr>
          <a:xfrm>
            <a:off x="3372725" y="4008600"/>
            <a:ext cx="25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RMSE Value = 84.5568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17" name="Google Shape;517;p23"/>
          <p:cNvSpPr txBox="1"/>
          <p:nvPr/>
        </p:nvSpPr>
        <p:spPr>
          <a:xfrm>
            <a:off x="6391325" y="4022525"/>
            <a:ext cx="24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RMSE Value = 131.6663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18" name="Google Shape;5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775" y="1991401"/>
            <a:ext cx="2814900" cy="184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475" y="1950813"/>
            <a:ext cx="2814900" cy="181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4"/>
          <p:cNvSpPr/>
          <p:nvPr/>
        </p:nvSpPr>
        <p:spPr>
          <a:xfrm>
            <a:off x="6164300" y="1440300"/>
            <a:ext cx="28149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3218450" y="1285225"/>
            <a:ext cx="2852700" cy="33141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"/>
          <p:cNvSpPr/>
          <p:nvPr/>
        </p:nvSpPr>
        <p:spPr>
          <a:xfrm>
            <a:off x="265400" y="1399000"/>
            <a:ext cx="28527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 txBox="1"/>
          <p:nvPr>
            <p:ph type="title"/>
          </p:nvPr>
        </p:nvSpPr>
        <p:spPr>
          <a:xfrm>
            <a:off x="457200" y="3890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with Moving Average of Period 2</a:t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265325" y="1129425"/>
            <a:ext cx="28527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Vodafone-Idea </a:t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3218450" y="1129425"/>
            <a:ext cx="28527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Axis Bank </a:t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6164301" y="1170850"/>
            <a:ext cx="28149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4"/>
          <p:cNvSpPr txBox="1"/>
          <p:nvPr/>
        </p:nvSpPr>
        <p:spPr>
          <a:xfrm>
            <a:off x="6378311" y="1285213"/>
            <a:ext cx="2240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Asian Paints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32" name="Google Shape;5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500" y="1945338"/>
            <a:ext cx="2814900" cy="18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4"/>
          <p:cNvSpPr txBox="1"/>
          <p:nvPr/>
        </p:nvSpPr>
        <p:spPr>
          <a:xfrm>
            <a:off x="431925" y="3990225"/>
            <a:ext cx="23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RMSE Value =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0.591515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24"/>
          <p:cNvSpPr txBox="1"/>
          <p:nvPr/>
        </p:nvSpPr>
        <p:spPr>
          <a:xfrm>
            <a:off x="3347450" y="3990225"/>
            <a:ext cx="25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RMSE Value = 13.2567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24"/>
          <p:cNvSpPr txBox="1"/>
          <p:nvPr/>
        </p:nvSpPr>
        <p:spPr>
          <a:xfrm>
            <a:off x="6366050" y="4004150"/>
            <a:ext cx="24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RMSE Value = 25.3334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6" name="Google Shape;5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450" y="1934479"/>
            <a:ext cx="2852700" cy="186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992260"/>
            <a:ext cx="2814900" cy="180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5"/>
          <p:cNvSpPr/>
          <p:nvPr/>
        </p:nvSpPr>
        <p:spPr>
          <a:xfrm>
            <a:off x="457200" y="1657450"/>
            <a:ext cx="8229600" cy="2961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647475" y="1185452"/>
            <a:ext cx="853500" cy="85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 txBox="1"/>
          <p:nvPr>
            <p:ph type="title"/>
          </p:nvPr>
        </p:nvSpPr>
        <p:spPr>
          <a:xfrm>
            <a:off x="582025" y="62300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</a:t>
            </a:r>
            <a:r>
              <a:rPr lang="en"/>
              <a:t>choosing</a:t>
            </a:r>
            <a:r>
              <a:rPr lang="en"/>
              <a:t> Moving average over Multiple Linear Regression Model</a:t>
            </a:r>
            <a:endParaRPr/>
          </a:p>
        </p:txBody>
      </p:sp>
      <p:sp>
        <p:nvSpPr>
          <p:cNvPr id="545" name="Google Shape;545;p25"/>
          <p:cNvSpPr txBox="1"/>
          <p:nvPr/>
        </p:nvSpPr>
        <p:spPr>
          <a:xfrm>
            <a:off x="834075" y="2022025"/>
            <a:ext cx="7468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We wanted a model which can predict closing price on the basis of past 3-4 days closing price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We got lower RMSE values for Moving Average Model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Got more accurate values than multiple linear regression model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546" name="Google Shape;546;p25"/>
          <p:cNvGrpSpPr/>
          <p:nvPr/>
        </p:nvGrpSpPr>
        <p:grpSpPr>
          <a:xfrm>
            <a:off x="838220" y="1376489"/>
            <a:ext cx="472011" cy="472011"/>
            <a:chOff x="1190625" y="238125"/>
            <a:chExt cx="5238750" cy="5238750"/>
          </a:xfrm>
        </p:grpSpPr>
        <p:sp>
          <p:nvSpPr>
            <p:cNvPr id="547" name="Google Shape;547;p25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"/>
          <p:cNvSpPr txBox="1"/>
          <p:nvPr/>
        </p:nvSpPr>
        <p:spPr>
          <a:xfrm>
            <a:off x="689650" y="1304400"/>
            <a:ext cx="52260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linear regression, we have used days as variables.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This model overfits the date and month column. 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Rather than considering the previous values from the point of prediction, the model considered the value from the same date in the previous month or a year ago. 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Hence, the Linear Regression model is not a good model for our data set. 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Fira Sans Extra Condensed"/>
              <a:buChar char="●"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want more significant independent variables to best fit the model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9" name="Google Shape;559;p26"/>
          <p:cNvSpPr txBox="1"/>
          <p:nvPr>
            <p:ph type="title"/>
          </p:nvPr>
        </p:nvSpPr>
        <p:spPr>
          <a:xfrm>
            <a:off x="511850" y="463925"/>
            <a:ext cx="6421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Reasons</a:t>
            </a:r>
            <a:r>
              <a:rPr lang="en" sz="2820"/>
              <a:t> for missing Linear Regression</a:t>
            </a:r>
            <a:endParaRPr sz="2820"/>
          </a:p>
        </p:txBody>
      </p:sp>
      <p:grpSp>
        <p:nvGrpSpPr>
          <p:cNvPr id="560" name="Google Shape;560;p26"/>
          <p:cNvGrpSpPr/>
          <p:nvPr/>
        </p:nvGrpSpPr>
        <p:grpSpPr>
          <a:xfrm>
            <a:off x="5915649" y="1192613"/>
            <a:ext cx="2943318" cy="3039142"/>
            <a:chOff x="5449625" y="1389325"/>
            <a:chExt cx="3237261" cy="3342655"/>
          </a:xfrm>
        </p:grpSpPr>
        <p:sp>
          <p:nvSpPr>
            <p:cNvPr id="561" name="Google Shape;561;p26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7"/>
          <p:cNvSpPr/>
          <p:nvPr/>
        </p:nvSpPr>
        <p:spPr>
          <a:xfrm>
            <a:off x="290675" y="696775"/>
            <a:ext cx="8517600" cy="40560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290600" y="366500"/>
            <a:ext cx="8517600" cy="687000"/>
          </a:xfrm>
          <a:prstGeom prst="roundRect">
            <a:avLst>
              <a:gd fmla="val 50000" name="adj"/>
            </a:avLst>
          </a:prstGeom>
          <a:solidFill>
            <a:srgbClr val="EA4827">
              <a:alpha val="5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 </a:t>
            </a:r>
            <a:endParaRPr sz="1600"/>
          </a:p>
        </p:txBody>
      </p:sp>
      <p:sp>
        <p:nvSpPr>
          <p:cNvPr id="607" name="Google Shape;607;p27"/>
          <p:cNvSpPr txBox="1"/>
          <p:nvPr/>
        </p:nvSpPr>
        <p:spPr>
          <a:xfrm>
            <a:off x="486225" y="1230275"/>
            <a:ext cx="7917900" cy="4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RMSE values of Linear regression model is quite higher than moving average model (at 2 period moving average)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Regression model performs poorly on required dataset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overfits the date and month column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Independent variables used  are not significant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Moving Average gives better RMSE values with accuracy in predicted closing prices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Moving Average is better model than linear regression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613" name="Google Shape;613;p28"/>
          <p:cNvSpPr/>
          <p:nvPr/>
        </p:nvSpPr>
        <p:spPr>
          <a:xfrm>
            <a:off x="658725" y="1174725"/>
            <a:ext cx="7764300" cy="2146800"/>
          </a:xfrm>
          <a:prstGeom prst="roundRect">
            <a:avLst>
              <a:gd fmla="val 50000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Better method that can fit the data well shall be used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 work on more ML algorithms that can more accurately forecast the required data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614" name="Google Shape;614;p28"/>
          <p:cNvGrpSpPr/>
          <p:nvPr/>
        </p:nvGrpSpPr>
        <p:grpSpPr>
          <a:xfrm>
            <a:off x="7742525" y="3713363"/>
            <a:ext cx="1199150" cy="1301625"/>
            <a:chOff x="1183750" y="1120025"/>
            <a:chExt cx="1199150" cy="1301625"/>
          </a:xfrm>
        </p:grpSpPr>
        <p:sp>
          <p:nvSpPr>
            <p:cNvPr id="615" name="Google Shape;615;p28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each group member</a:t>
            </a:r>
            <a:endParaRPr/>
          </a:p>
        </p:txBody>
      </p:sp>
      <p:grpSp>
        <p:nvGrpSpPr>
          <p:cNvPr id="647" name="Google Shape;647;p29"/>
          <p:cNvGrpSpPr/>
          <p:nvPr/>
        </p:nvGrpSpPr>
        <p:grpSpPr>
          <a:xfrm>
            <a:off x="516247" y="926688"/>
            <a:ext cx="3775752" cy="887113"/>
            <a:chOff x="452698" y="915963"/>
            <a:chExt cx="3460500" cy="887113"/>
          </a:xfrm>
        </p:grpSpPr>
        <p:sp>
          <p:nvSpPr>
            <p:cNvPr id="648" name="Google Shape;648;p29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9" name="Google Shape;649;p29"/>
            <p:cNvSpPr txBox="1"/>
            <p:nvPr/>
          </p:nvSpPr>
          <p:spPr>
            <a:xfrm>
              <a:off x="452698" y="915963"/>
              <a:ext cx="34605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Sanskruti Shingala (AU1940124)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0" name="Google Shape;650;p29"/>
            <p:cNvSpPr txBox="1"/>
            <p:nvPr/>
          </p:nvSpPr>
          <p:spPr>
            <a:xfrm>
              <a:off x="452701" y="1369575"/>
              <a:ext cx="27438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Research, Moving Average Model training and fitting, Data Handling, Presentation Preparation 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457200" y="1972450"/>
            <a:ext cx="3775699" cy="822250"/>
            <a:chOff x="457200" y="1972450"/>
            <a:chExt cx="3775699" cy="822250"/>
          </a:xfrm>
        </p:grpSpPr>
        <p:sp>
          <p:nvSpPr>
            <p:cNvPr id="652" name="Google Shape;652;p29"/>
            <p:cNvSpPr/>
            <p:nvPr/>
          </p:nvSpPr>
          <p:spPr>
            <a:xfrm>
              <a:off x="3628400" y="21234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3" name="Google Shape;653;p29"/>
            <p:cNvSpPr txBox="1"/>
            <p:nvPr/>
          </p:nvSpPr>
          <p:spPr>
            <a:xfrm>
              <a:off x="457200" y="1972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Mansi Savaj (AU1940158)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4" name="Google Shape;654;p29"/>
            <p:cNvSpPr txBox="1"/>
            <p:nvPr/>
          </p:nvSpPr>
          <p:spPr>
            <a:xfrm>
              <a:off x="457201" y="2462900"/>
              <a:ext cx="2994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Research, Linear Regression Model training and fitting, Report Writing, Presentation Preparation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5" name="Google Shape;655;p29"/>
          <p:cNvGrpSpPr/>
          <p:nvPr/>
        </p:nvGrpSpPr>
        <p:grpSpPr>
          <a:xfrm>
            <a:off x="457200" y="2982475"/>
            <a:ext cx="3775550" cy="944913"/>
            <a:chOff x="457200" y="2982475"/>
            <a:chExt cx="3775550" cy="944913"/>
          </a:xfrm>
        </p:grpSpPr>
        <p:sp>
          <p:nvSpPr>
            <p:cNvPr id="656" name="Google Shape;656;p29"/>
            <p:cNvSpPr/>
            <p:nvPr/>
          </p:nvSpPr>
          <p:spPr>
            <a:xfrm>
              <a:off x="3628250" y="307850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7" name="Google Shape;657;p29"/>
            <p:cNvSpPr txBox="1"/>
            <p:nvPr/>
          </p:nvSpPr>
          <p:spPr>
            <a:xfrm>
              <a:off x="457200" y="2982475"/>
              <a:ext cx="28569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Krinal Boghani (AU1940195)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58" name="Google Shape;658;p29"/>
            <p:cNvSpPr txBox="1"/>
            <p:nvPr/>
          </p:nvSpPr>
          <p:spPr>
            <a:xfrm>
              <a:off x="457200" y="3488788"/>
              <a:ext cx="33969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Research, Moving Average Model training and 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selection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, Data Handling,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Presentation Preparation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9" name="Google Shape;659;p29"/>
          <p:cNvGrpSpPr/>
          <p:nvPr/>
        </p:nvGrpSpPr>
        <p:grpSpPr>
          <a:xfrm>
            <a:off x="457343" y="4115175"/>
            <a:ext cx="3775373" cy="691325"/>
            <a:chOff x="137100" y="4034950"/>
            <a:chExt cx="3716650" cy="691325"/>
          </a:xfrm>
        </p:grpSpPr>
        <p:sp>
          <p:nvSpPr>
            <p:cNvPr id="660" name="Google Shape;660;p29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1" name="Google Shape;661;p29"/>
            <p:cNvSpPr txBox="1"/>
            <p:nvPr/>
          </p:nvSpPr>
          <p:spPr>
            <a:xfrm>
              <a:off x="137100" y="4034950"/>
              <a:ext cx="2818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Udit Kapadia (AU1940214)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2" name="Google Shape;662;p29"/>
            <p:cNvSpPr txBox="1"/>
            <p:nvPr/>
          </p:nvSpPr>
          <p:spPr>
            <a:xfrm>
              <a:off x="142000" y="4394475"/>
              <a:ext cx="310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Research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, Linear Regression model training, Report Writing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63" name="Google Shape;663;p29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4" name="Google Shape;664;p29"/>
          <p:cNvCxnSpPr>
            <a:endCxn id="648" idx="6"/>
          </p:cNvCxnSpPr>
          <p:nvPr/>
        </p:nvCxnSpPr>
        <p:spPr>
          <a:xfrm rot="10800000">
            <a:off x="4227135" y="1504013"/>
            <a:ext cx="2818800" cy="945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29"/>
          <p:cNvCxnSpPr>
            <a:stCxn id="663" idx="2"/>
            <a:endCxn id="652" idx="6"/>
          </p:cNvCxnSpPr>
          <p:nvPr/>
        </p:nvCxnSpPr>
        <p:spPr>
          <a:xfrm rot="10800000">
            <a:off x="4232750" y="2425775"/>
            <a:ext cx="2673900" cy="33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9"/>
          <p:cNvCxnSpPr>
            <a:endCxn id="656" idx="6"/>
          </p:cNvCxnSpPr>
          <p:nvPr/>
        </p:nvCxnSpPr>
        <p:spPr>
          <a:xfrm flipH="1">
            <a:off x="4232750" y="2445650"/>
            <a:ext cx="2818800" cy="935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29"/>
          <p:cNvCxnSpPr>
            <a:endCxn id="660" idx="6"/>
          </p:cNvCxnSpPr>
          <p:nvPr/>
        </p:nvCxnSpPr>
        <p:spPr>
          <a:xfrm flipH="1">
            <a:off x="4232716" y="2594975"/>
            <a:ext cx="2793600" cy="1875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8" name="Google Shape;668;p29"/>
          <p:cNvGrpSpPr/>
          <p:nvPr/>
        </p:nvGrpSpPr>
        <p:grpSpPr>
          <a:xfrm>
            <a:off x="6515661" y="1239003"/>
            <a:ext cx="2411226" cy="3405834"/>
            <a:chOff x="5894611" y="1313840"/>
            <a:chExt cx="2411226" cy="3405834"/>
          </a:xfrm>
        </p:grpSpPr>
        <p:sp>
          <p:nvSpPr>
            <p:cNvPr id="669" name="Google Shape;669;p29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750" name="Google Shape;750;p30"/>
          <p:cNvSpPr txBox="1"/>
          <p:nvPr/>
        </p:nvSpPr>
        <p:spPr>
          <a:xfrm>
            <a:off x="824400" y="1205850"/>
            <a:ext cx="7495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b="1" lang="en" sz="12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Harper, D. R. (2022, February 3). </a:t>
            </a:r>
            <a:r>
              <a:rPr i="1" lang="en" sz="12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drives the stock market?</a:t>
            </a:r>
            <a:r>
              <a:rPr lang="en" sz="12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Investopedia. Retrieved March 21, 2022, from 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https://www.investopedia.com/articles/basics/04/100804.asp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Obthong, Tantisantiwong, Jeamwatthanachai, &amp; Wills. (2020, May 6).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survey on machine learning for stock price prediction: Algorithms and techniques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ePrints Soton. Retrieved March 21, 2022, from 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https://eprints.soton.ac.uk/437785/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Money Control. (n.d.). Historical prices of stocks and indices. English. Retrieved March 21, 2022, from 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https://www.moneycontrol.com/stocks/histstock.php?ex=b&amp;amp;sc_id=ic8&amp;amp;mycomp=vodafone+idea+limited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1"/>
          <p:cNvSpPr txBox="1"/>
          <p:nvPr/>
        </p:nvSpPr>
        <p:spPr>
          <a:xfrm>
            <a:off x="1787250" y="2171550"/>
            <a:ext cx="556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Roboto"/>
                <a:ea typeface="Roboto"/>
                <a:cs typeface="Roboto"/>
                <a:sym typeface="Roboto"/>
              </a:rPr>
              <a:t>Thank You!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466800" y="1431750"/>
            <a:ext cx="8229600" cy="3375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"/>
          <p:cNvSpPr/>
          <p:nvPr/>
        </p:nvSpPr>
        <p:spPr>
          <a:xfrm>
            <a:off x="647479" y="1083875"/>
            <a:ext cx="894300" cy="76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>
            <a:off x="812407" y="1259040"/>
            <a:ext cx="564428" cy="436636"/>
            <a:chOff x="-44512325" y="3176075"/>
            <a:chExt cx="300900" cy="300900"/>
          </a:xfrm>
        </p:grpSpPr>
        <p:sp>
          <p:nvSpPr>
            <p:cNvPr id="236" name="Google Shape;236;p14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4"/>
          <p:cNvSpPr txBox="1"/>
          <p:nvPr/>
        </p:nvSpPr>
        <p:spPr>
          <a:xfrm>
            <a:off x="834075" y="2022025"/>
            <a:ext cx="7468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Stock market prices are characterized as non-linear, dynamic and irregular in nature.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To maximize the profit and minimize the loss, stock market prediction examines previous data and estimates future data.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Machine learning has been widely used to provide a new mechanism that can help 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investors</a:t>
            </a: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 to make better investments.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erriweather"/>
              <a:buChar char="●"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Machine learning does not provide an exact result, it can anticipate the value. 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/>
          <p:nvPr/>
        </p:nvSpPr>
        <p:spPr>
          <a:xfrm>
            <a:off x="473200" y="105867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"/>
          <p:cNvSpPr txBox="1"/>
          <p:nvPr/>
        </p:nvSpPr>
        <p:spPr>
          <a:xfrm>
            <a:off x="457225" y="1364825"/>
            <a:ext cx="28893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Stock Price Predictor</a:t>
            </a:r>
            <a:r>
              <a:rPr b="1" lang="en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sz="24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6" name="Google Shape;246;p15"/>
          <p:cNvGrpSpPr/>
          <p:nvPr/>
        </p:nvGrpSpPr>
        <p:grpSpPr>
          <a:xfrm>
            <a:off x="851113" y="2665700"/>
            <a:ext cx="2133450" cy="1431550"/>
            <a:chOff x="851113" y="2915825"/>
            <a:chExt cx="2133450" cy="1431550"/>
          </a:xfrm>
        </p:grpSpPr>
        <p:sp>
          <p:nvSpPr>
            <p:cNvPr id="247" name="Google Shape;247;p15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r>
              <a:rPr lang="en"/>
              <a:t> </a:t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1796338" y="3251275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1796338" y="3251275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1796338" y="3251275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1796338" y="3251275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 txBox="1"/>
          <p:nvPr/>
        </p:nvSpPr>
        <p:spPr>
          <a:xfrm>
            <a:off x="5269875" y="210175"/>
            <a:ext cx="40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2313799" y="3022200"/>
            <a:ext cx="1594680" cy="371382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303" name="Google Shape;303;p15"/>
          <p:cNvSpPr/>
          <p:nvPr/>
        </p:nvSpPr>
        <p:spPr>
          <a:xfrm>
            <a:off x="3830275" y="2258225"/>
            <a:ext cx="5205900" cy="1665300"/>
          </a:xfrm>
          <a:prstGeom prst="roundRect">
            <a:avLst>
              <a:gd fmla="val 50000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Develop a Predictor that best fits a model which can predict: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1) Upcoming Trends of the Stock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Merriweather"/>
                <a:ea typeface="Merriweather"/>
                <a:cs typeface="Merriweather"/>
                <a:sym typeface="Merriweather"/>
              </a:rPr>
              <a:t>2) Closing Prices for Particular stock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1796350" y="3251100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0" y="4337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Timeline</a:t>
            </a:r>
            <a:endParaRPr sz="2820"/>
          </a:p>
        </p:txBody>
      </p:sp>
      <p:grpSp>
        <p:nvGrpSpPr>
          <p:cNvPr id="310" name="Google Shape;310;p16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311" name="Google Shape;311;p16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6"/>
          <p:cNvGrpSpPr/>
          <p:nvPr/>
        </p:nvGrpSpPr>
        <p:grpSpPr>
          <a:xfrm>
            <a:off x="4354225" y="1183500"/>
            <a:ext cx="3237225" cy="794625"/>
            <a:chOff x="4354225" y="1183500"/>
            <a:chExt cx="3237225" cy="794625"/>
          </a:xfrm>
        </p:grpSpPr>
        <p:sp>
          <p:nvSpPr>
            <p:cNvPr id="323" name="Google Shape;323;p16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24" name="Google Shape;324;p16"/>
            <p:cNvGrpSpPr/>
            <p:nvPr/>
          </p:nvGrpSpPr>
          <p:grpSpPr>
            <a:xfrm>
              <a:off x="4354225" y="1183500"/>
              <a:ext cx="2493900" cy="794625"/>
              <a:chOff x="5759100" y="605833"/>
              <a:chExt cx="2493900" cy="794625"/>
            </a:xfrm>
          </p:grpSpPr>
          <p:sp>
            <p:nvSpPr>
              <p:cNvPr id="325" name="Google Shape;325;p16"/>
              <p:cNvSpPr txBox="1"/>
              <p:nvPr/>
            </p:nvSpPr>
            <p:spPr>
              <a:xfrm>
                <a:off x="5759102" y="60583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Implementation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6" name="Google Shape;326;p16"/>
              <p:cNvSpPr txBox="1"/>
              <p:nvPr/>
            </p:nvSpPr>
            <p:spPr>
              <a:xfrm>
                <a:off x="5759100" y="1068658"/>
                <a:ext cx="2493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Implemented algorithms of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multiple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linear regression followed by moving average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27" name="Google Shape;327;p16"/>
          <p:cNvGrpSpPr/>
          <p:nvPr/>
        </p:nvGrpSpPr>
        <p:grpSpPr>
          <a:xfrm>
            <a:off x="3251181" y="2203696"/>
            <a:ext cx="2943277" cy="794625"/>
            <a:chOff x="3486123" y="2444463"/>
            <a:chExt cx="2943277" cy="794625"/>
          </a:xfrm>
        </p:grpSpPr>
        <p:sp>
          <p:nvSpPr>
            <p:cNvPr id="328" name="Google Shape;328;p16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29" name="Google Shape;329;p16"/>
            <p:cNvGrpSpPr/>
            <p:nvPr/>
          </p:nvGrpSpPr>
          <p:grpSpPr>
            <a:xfrm>
              <a:off x="3486123" y="2444463"/>
              <a:ext cx="1981204" cy="794625"/>
              <a:chOff x="6053048" y="700371"/>
              <a:chExt cx="1981204" cy="794625"/>
            </a:xfrm>
          </p:grpSpPr>
          <p:sp>
            <p:nvSpPr>
              <p:cNvPr id="330" name="Google Shape;330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Selection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1" name="Google Shape;331;p16"/>
              <p:cNvSpPr txBox="1"/>
              <p:nvPr/>
            </p:nvSpPr>
            <p:spPr>
              <a:xfrm>
                <a:off x="6053048" y="116319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Selected data of 3 companies of 5 year time period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32" name="Google Shape;332;p16"/>
          <p:cNvGrpSpPr/>
          <p:nvPr/>
        </p:nvGrpSpPr>
        <p:grpSpPr>
          <a:xfrm>
            <a:off x="1854194" y="3129354"/>
            <a:ext cx="2943272" cy="794621"/>
            <a:chOff x="3486127" y="2444463"/>
            <a:chExt cx="2943272" cy="794621"/>
          </a:xfrm>
        </p:grpSpPr>
        <p:sp>
          <p:nvSpPr>
            <p:cNvPr id="333" name="Google Shape;333;p16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34" name="Google Shape;334;p16"/>
            <p:cNvGrpSpPr/>
            <p:nvPr/>
          </p:nvGrpSpPr>
          <p:grpSpPr>
            <a:xfrm>
              <a:off x="3486127" y="2444463"/>
              <a:ext cx="2276108" cy="794621"/>
              <a:chOff x="6053052" y="700371"/>
              <a:chExt cx="2276108" cy="794621"/>
            </a:xfrm>
          </p:grpSpPr>
          <p:sp>
            <p:nvSpPr>
              <p:cNvPr id="335" name="Google Shape;335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36" name="Google Shape;336;p16"/>
              <p:cNvSpPr txBox="1"/>
              <p:nvPr/>
            </p:nvSpPr>
            <p:spPr>
              <a:xfrm>
                <a:off x="6053060" y="1163192"/>
                <a:ext cx="22761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Analysed the trends of closing prices of various stocks 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37" name="Google Shape;337;p16"/>
          <p:cNvGrpSpPr/>
          <p:nvPr/>
        </p:nvGrpSpPr>
        <p:grpSpPr>
          <a:xfrm>
            <a:off x="334748" y="4055013"/>
            <a:ext cx="3065727" cy="767625"/>
            <a:chOff x="3363673" y="2444463"/>
            <a:chExt cx="3065727" cy="767625"/>
          </a:xfrm>
        </p:grpSpPr>
        <p:sp>
          <p:nvSpPr>
            <p:cNvPr id="338" name="Google Shape;338;p16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39" name="Google Shape;339;p16"/>
            <p:cNvGrpSpPr/>
            <p:nvPr/>
          </p:nvGrpSpPr>
          <p:grpSpPr>
            <a:xfrm>
              <a:off x="3363673" y="2444463"/>
              <a:ext cx="2103654" cy="767625"/>
              <a:chOff x="5930598" y="700371"/>
              <a:chExt cx="2103654" cy="767625"/>
            </a:xfrm>
          </p:grpSpPr>
          <p:sp>
            <p:nvSpPr>
              <p:cNvPr id="340" name="Google Shape;340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Research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41" name="Google Shape;341;p16"/>
              <p:cNvSpPr txBox="1"/>
              <p:nvPr/>
            </p:nvSpPr>
            <p:spPr>
              <a:xfrm>
                <a:off x="5930598" y="113619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Reviewed Research papers and existing Models/Projects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342" name="Google Shape;342;p16"/>
          <p:cNvCxnSpPr>
            <a:stCxn id="338" idx="6"/>
            <a:endCxn id="333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16"/>
          <p:cNvCxnSpPr>
            <a:stCxn id="333" idx="6"/>
            <a:endCxn id="328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16"/>
          <p:cNvCxnSpPr>
            <a:stCxn id="328" idx="6"/>
            <a:endCxn id="323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 txBox="1"/>
          <p:nvPr/>
        </p:nvSpPr>
        <p:spPr>
          <a:xfrm>
            <a:off x="724400" y="5116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Selection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50" name="Google Shape;350;p17"/>
          <p:cNvGrpSpPr/>
          <p:nvPr/>
        </p:nvGrpSpPr>
        <p:grpSpPr>
          <a:xfrm>
            <a:off x="6454800" y="995163"/>
            <a:ext cx="2232000" cy="670188"/>
            <a:chOff x="6454800" y="995163"/>
            <a:chExt cx="2232000" cy="670188"/>
          </a:xfrm>
        </p:grpSpPr>
        <p:sp>
          <p:nvSpPr>
            <p:cNvPr id="351" name="Google Shape;351;p17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Training Dataset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Year: Jan-2015-2019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17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E4EA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80%</a:t>
              </a:r>
              <a:endParaRPr b="1" sz="1900">
                <a:solidFill>
                  <a:srgbClr val="E4EA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3" name="Google Shape;353;p17"/>
          <p:cNvGrpSpPr/>
          <p:nvPr/>
        </p:nvGrpSpPr>
        <p:grpSpPr>
          <a:xfrm>
            <a:off x="6312425" y="1885822"/>
            <a:ext cx="2481305" cy="670178"/>
            <a:chOff x="207900" y="995172"/>
            <a:chExt cx="2481305" cy="670178"/>
          </a:xfrm>
        </p:grpSpPr>
        <p:sp>
          <p:nvSpPr>
            <p:cNvPr id="354" name="Google Shape;354;p17"/>
            <p:cNvSpPr txBox="1"/>
            <p:nvPr/>
          </p:nvSpPr>
          <p:spPr>
            <a:xfrm>
              <a:off x="207900" y="1333550"/>
              <a:ext cx="2481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 Dataset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Year: Jan-2019-Jan-2020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457205" y="995172"/>
              <a:ext cx="2232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19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56" name="Google Shape;356;p17"/>
          <p:cNvSpPr txBox="1"/>
          <p:nvPr/>
        </p:nvSpPr>
        <p:spPr>
          <a:xfrm>
            <a:off x="278325" y="1257600"/>
            <a:ext cx="52101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EA48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Vodafone:</a:t>
            </a: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Chosen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Randomly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Axis Bank </a:t>
            </a:r>
            <a:r>
              <a:rPr b="1" lang="en" sz="21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&amp;</a:t>
            </a:r>
            <a:r>
              <a:rPr b="1" lang="en" sz="21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lang="en" sz="21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Asian Paints: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hey had very fluctuating data since last 7-8 years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57" name="Google Shape;357;p17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2425" y="2883575"/>
            <a:ext cx="2730602" cy="168816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7"/>
          <p:cNvSpPr txBox="1"/>
          <p:nvPr/>
        </p:nvSpPr>
        <p:spPr>
          <a:xfrm>
            <a:off x="359575" y="2625725"/>
            <a:ext cx="4030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Time-Period:</a:t>
            </a:r>
            <a:endParaRPr b="1" sz="21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Selected data of 5 years </a:t>
            </a:r>
            <a:endParaRPr b="1"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January 2015 - January 2020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359575" y="3374700"/>
            <a:ext cx="562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Feature Analysis </a:t>
            </a:r>
            <a:endParaRPr sz="2820"/>
          </a:p>
        </p:txBody>
      </p:sp>
      <p:sp>
        <p:nvSpPr>
          <p:cNvPr id="365" name="Google Shape;365;p18"/>
          <p:cNvSpPr txBox="1"/>
          <p:nvPr/>
        </p:nvSpPr>
        <p:spPr>
          <a:xfrm>
            <a:off x="603550" y="1232225"/>
            <a:ext cx="83622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ira Sans Extra Condensed"/>
              <a:buChar char="➢"/>
            </a:pPr>
            <a:r>
              <a:rPr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 main features: open price, high price, low price, close price, adj close price, volume </a:t>
            </a:r>
            <a:endParaRPr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ira Sans Extra Condensed"/>
              <a:buChar char="➢"/>
            </a:pPr>
            <a:r>
              <a:rPr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Selected feature for analysis: Closing  price </a:t>
            </a:r>
            <a:endParaRPr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ira Sans Extra Condensed"/>
              <a:buChar char="➢"/>
            </a:pPr>
            <a:r>
              <a:rPr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Closing price determines the conclusive price for any stock on any particular day due to the effects of various events during the day.</a:t>
            </a:r>
            <a:endParaRPr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ira Sans Extra Condensed"/>
              <a:buChar char="➢"/>
            </a:pPr>
            <a:r>
              <a:rPr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chose closing price as a dependent variable/feature because it helps in understanding the activity of any stock for any particular day in comparison with the opening price.</a:t>
            </a:r>
            <a:endParaRPr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ira Sans Extra Condensed"/>
              <a:buChar char="➢"/>
            </a:pPr>
            <a:r>
              <a:rPr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Aggregated effect of daily events can be observed on closing price. </a:t>
            </a:r>
            <a:endParaRPr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Fira Sans Extra Condensed"/>
              <a:buChar char="➢"/>
            </a:pPr>
            <a:r>
              <a:rPr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However, opening price just gives idea about the price at which trade has been started.</a:t>
            </a:r>
            <a:endParaRPr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Data Analysis </a:t>
            </a:r>
            <a:endParaRPr sz="2820"/>
          </a:p>
        </p:txBody>
      </p:sp>
      <p:sp>
        <p:nvSpPr>
          <p:cNvPr id="371" name="Google Shape;371;p19"/>
          <p:cNvSpPr txBox="1"/>
          <p:nvPr/>
        </p:nvSpPr>
        <p:spPr>
          <a:xfrm>
            <a:off x="2735900" y="1004925"/>
            <a:ext cx="6222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Initial (Crude) Data Analysis-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Observed the Trends of closing price various Stocks in the Indian Stock Market.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Impacts of external factors like Company Decisions, Government Announcements (Subsidies or Newer Projects, etc), Budget and Earnings Announcements by the Board of Directors, Changes in Central Management etc.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E99B27"/>
              </a:highlight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Other stimuli like International Relations of Nations and States of Conflicts, Seasonal Changes and Changes in Availability of the Resources in the Nation. 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Extra Condensed"/>
              <a:buChar char="●"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On later stages-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 did a technical analysis of several stocks observing the patterns that they have followed since inception (inclusion) of particular stocks.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Observed Chart Patterns in Linear and Candle Graph formats.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72" name="Google Shape;372;p19"/>
          <p:cNvGrpSpPr/>
          <p:nvPr/>
        </p:nvGrpSpPr>
        <p:grpSpPr>
          <a:xfrm>
            <a:off x="248153" y="1219384"/>
            <a:ext cx="2128089" cy="3285477"/>
            <a:chOff x="3346589" y="1035541"/>
            <a:chExt cx="2550136" cy="3687818"/>
          </a:xfrm>
        </p:grpSpPr>
        <p:grpSp>
          <p:nvGrpSpPr>
            <p:cNvPr id="373" name="Google Shape;373;p19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374" name="Google Shape;374;p19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rgbClr val="26EA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rgbClr val="26EA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9" name="Google Shape;409;p19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Approach</a:t>
            </a:r>
            <a:r>
              <a:rPr lang="en"/>
              <a:t> </a:t>
            </a:r>
            <a:endParaRPr/>
          </a:p>
        </p:txBody>
      </p:sp>
      <p:grpSp>
        <p:nvGrpSpPr>
          <p:cNvPr id="418" name="Google Shape;418;p20"/>
          <p:cNvGrpSpPr/>
          <p:nvPr/>
        </p:nvGrpSpPr>
        <p:grpSpPr>
          <a:xfrm>
            <a:off x="6994089" y="2565094"/>
            <a:ext cx="742611" cy="716326"/>
            <a:chOff x="6452356" y="2349928"/>
            <a:chExt cx="939063" cy="912750"/>
          </a:xfrm>
        </p:grpSpPr>
        <p:sp>
          <p:nvSpPr>
            <p:cNvPr id="419" name="Google Shape;419;p20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0"/>
          <p:cNvGrpSpPr/>
          <p:nvPr/>
        </p:nvGrpSpPr>
        <p:grpSpPr>
          <a:xfrm>
            <a:off x="1344831" y="2466898"/>
            <a:ext cx="867532" cy="912733"/>
            <a:chOff x="-2429875" y="2285350"/>
            <a:chExt cx="949783" cy="995673"/>
          </a:xfrm>
        </p:grpSpPr>
        <p:sp>
          <p:nvSpPr>
            <p:cNvPr id="441" name="Google Shape;441;p20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0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51" name="Google Shape;451;p20"/>
            <p:cNvSpPr txBox="1"/>
            <p:nvPr/>
          </p:nvSpPr>
          <p:spPr>
            <a:xfrm>
              <a:off x="788015" y="40175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Moving Average 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4" name="Google Shape;454;p20"/>
          <p:cNvGrpSpPr/>
          <p:nvPr/>
        </p:nvGrpSpPr>
        <p:grpSpPr>
          <a:xfrm>
            <a:off x="6374775" y="1211750"/>
            <a:ext cx="1981210" cy="3520213"/>
            <a:chOff x="6374775" y="1211750"/>
            <a:chExt cx="1981210" cy="3520213"/>
          </a:xfrm>
        </p:grpSpPr>
        <p:sp>
          <p:nvSpPr>
            <p:cNvPr id="455" name="Google Shape;455;p20"/>
            <p:cNvSpPr txBox="1"/>
            <p:nvPr/>
          </p:nvSpPr>
          <p:spPr>
            <a:xfrm>
              <a:off x="6374775" y="3907124"/>
              <a:ext cx="19812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Multiple Linear Regression 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6" name="Google Shape;456;p20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59" name="Google Shape;459;p20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60" name="Google Shape;460;p20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" name="Google Shape;478;p20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0" name="Google Shape;480;p20"/>
          <p:cNvCxnSpPr>
            <a:stCxn id="453" idx="6"/>
            <a:endCxn id="478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1" name="Google Shape;481;p20"/>
          <p:cNvCxnSpPr>
            <a:stCxn id="457" idx="2"/>
            <a:endCxn id="479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2" name="Google Shape;482;p20"/>
          <p:cNvCxnSpPr>
            <a:stCxn id="453" idx="4"/>
            <a:endCxn id="416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3" name="Google Shape;483;p20"/>
          <p:cNvCxnSpPr/>
          <p:nvPr/>
        </p:nvCxnSpPr>
        <p:spPr>
          <a:xfrm>
            <a:off x="1778600" y="3483925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4" name="Google Shape;484;p20"/>
          <p:cNvCxnSpPr>
            <a:stCxn id="457" idx="4"/>
            <a:endCxn id="415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5" name="Google Shape;485;p20"/>
          <p:cNvCxnSpPr/>
          <p:nvPr/>
        </p:nvCxnSpPr>
        <p:spPr>
          <a:xfrm>
            <a:off x="7365400" y="3379625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"/>
          <p:cNvSpPr/>
          <p:nvPr/>
        </p:nvSpPr>
        <p:spPr>
          <a:xfrm>
            <a:off x="290677" y="696773"/>
            <a:ext cx="8416500" cy="3921000"/>
          </a:xfrm>
          <a:prstGeom prst="rect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1"/>
          <p:cNvSpPr/>
          <p:nvPr/>
        </p:nvSpPr>
        <p:spPr>
          <a:xfrm>
            <a:off x="290600" y="366500"/>
            <a:ext cx="8416500" cy="687000"/>
          </a:xfrm>
          <a:prstGeom prst="roundRect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Linear Regression Method </a:t>
            </a:r>
            <a:r>
              <a:rPr b="1" lang="en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600"/>
          </a:p>
        </p:txBody>
      </p:sp>
      <p:sp>
        <p:nvSpPr>
          <p:cNvPr id="492" name="Google Shape;492;p21"/>
          <p:cNvSpPr txBox="1"/>
          <p:nvPr/>
        </p:nvSpPr>
        <p:spPr>
          <a:xfrm>
            <a:off x="460950" y="1369275"/>
            <a:ext cx="7917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The most basic machine learning algorithm that can be implemented on this data is linear regression.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returns an equation that determines the relationship between the independent variables and the dependent variable.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Equation: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Y=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Θ+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Θ1*x1 + Θ2*x2 + Θ3*x3 + …. + Θn*xn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Where, x1, x2, x3,....,xn are dummy variables of days of week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