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e5bc4b9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e5bc4b9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5a6c706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5a6c706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5a6c7069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5a6c7069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e5bc4b9d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e5bc4b9d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bc4b9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e5bc4b9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a29ef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a29ef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5a6c7069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25a6c7069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5a9cbdcc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5a9cbdcc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5a29ef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5a29ef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5a9cbdc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5a9cbdc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5a9cbdc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5a9cbdc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eople.duke.edu/~rnau/411arim.htm" TargetMode="External"/><Relationship Id="rId4" Type="http://schemas.openxmlformats.org/officeDocument/2006/relationships/hyperlink" Target="https://www.investopedia.com/terms/e/ema.asp#:~:text=An%20exponential%20moving%20average%20(EMA)%20is%20a%20type%20of%20moving,the%20exponentially%20weighted%20moving%20average" TargetMode="External"/><Relationship Id="rId9" Type="http://schemas.openxmlformats.org/officeDocument/2006/relationships/hyperlink" Target="https://finance.yahoo.com/" TargetMode="External"/><Relationship Id="rId5" Type="http://schemas.openxmlformats.org/officeDocument/2006/relationships/hyperlink" Target="https://www.investopedia.com/articles/basics/04/100804.asp" TargetMode="External"/><Relationship Id="rId6" Type="http://schemas.openxmlformats.org/officeDocument/2006/relationships/hyperlink" Target="https://www.investopedia.com/terms/a/autoregressive-integrated-moving-average-arima.asp#:~:text=ARIMA%20is%20a%20method%20for,points%20influence%20future%20data%20points.%5C" TargetMode="External"/><Relationship Id="rId7" Type="http://schemas.openxmlformats.org/officeDocument/2006/relationships/hyperlink" Target="https://eprints.soton.ac.uk/437785/" TargetMode="External"/><Relationship Id="rId8" Type="http://schemas.openxmlformats.org/officeDocument/2006/relationships/hyperlink" Target="https://www.alpharithms.com/calculating-moving-averages-in-python-58511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prints.soton.ac.uk/43778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finance.yaho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vestopedia.com/terms/e/ema.asp#:~:text=An%20exponential%20moving%20average%20(EMA)%20is%20a%20type%20of%20moving,the%20exponentially%20weighted%20moving%20average" TargetMode="External"/><Relationship Id="rId4" Type="http://schemas.openxmlformats.org/officeDocument/2006/relationships/hyperlink" Target="https://www.investopedia.com/terms/a/autoregressive-integrated-moving-average-arima.asp#:~:text=ARIMA%20is%20a%20method%20for,points%20influence%20future%20data%20points.%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493350" y="3064225"/>
            <a:ext cx="45141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Sanskruti Shingala - AU1940124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Mansi Savaj - AU1940158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Krinal Boghani - AU1940195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Udit Kapadia - AU1940214</a:t>
            </a:r>
            <a:endParaRPr sz="2200"/>
          </a:p>
        </p:txBody>
      </p:sp>
      <p:grpSp>
        <p:nvGrpSpPr>
          <p:cNvPr id="43" name="Google Shape;43;p13"/>
          <p:cNvGrpSpPr/>
          <p:nvPr/>
        </p:nvGrpSpPr>
        <p:grpSpPr>
          <a:xfrm>
            <a:off x="7" y="803704"/>
            <a:ext cx="4049240" cy="4339790"/>
            <a:chOff x="457194" y="411475"/>
            <a:chExt cx="4385617" cy="4733627"/>
          </a:xfrm>
        </p:grpSpPr>
        <p:sp>
          <p:nvSpPr>
            <p:cNvPr id="44" name="Google Shape;44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3"/>
          <p:cNvSpPr txBox="1"/>
          <p:nvPr/>
        </p:nvSpPr>
        <p:spPr>
          <a:xfrm>
            <a:off x="3814425" y="312750"/>
            <a:ext cx="4994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Stock Price Predictor</a:t>
            </a:r>
            <a:endParaRPr b="1" sz="4400" u="sng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4493350" y="2263825"/>
            <a:ext cx="73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Group 8 - Team MUSK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4049250" y="1129025"/>
            <a:ext cx="49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CSE523: </a:t>
            </a: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/>
          <p:nvPr/>
        </p:nvSpPr>
        <p:spPr>
          <a:xfrm>
            <a:off x="276952" y="1574646"/>
            <a:ext cx="3990900" cy="33609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 txBox="1"/>
          <p:nvPr>
            <p:ph type="title"/>
          </p:nvPr>
        </p:nvSpPr>
        <p:spPr>
          <a:xfrm>
            <a:off x="457200" y="174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276964" y="1255060"/>
            <a:ext cx="3990900" cy="665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 txBox="1"/>
          <p:nvPr/>
        </p:nvSpPr>
        <p:spPr>
          <a:xfrm>
            <a:off x="580394" y="1390699"/>
            <a:ext cx="31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643335" y="4421018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</a:t>
            </a:r>
            <a:r>
              <a:rPr lang="en">
                <a:solidFill>
                  <a:srgbClr val="212121"/>
                </a:solidFill>
                <a:latin typeface="Merriweather"/>
                <a:ea typeface="Merriweather"/>
                <a:cs typeface="Merriweather"/>
                <a:sym typeface="Merriweather"/>
              </a:rPr>
              <a:t>151.609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65" name="Google Shape;4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2" y="2174539"/>
            <a:ext cx="3991009" cy="16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2"/>
          <p:cNvSpPr txBox="1"/>
          <p:nvPr/>
        </p:nvSpPr>
        <p:spPr>
          <a:xfrm>
            <a:off x="276950" y="806112"/>
            <a:ext cx="399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Regression Model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4816462" y="1611087"/>
            <a:ext cx="3783300" cy="33246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816474" y="1280539"/>
            <a:ext cx="3783300" cy="68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5104116" y="1420831"/>
            <a:ext cx="3011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4989250" y="4366561"/>
            <a:ext cx="32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</a:t>
            </a:r>
            <a:r>
              <a:rPr lang="en">
                <a:solidFill>
                  <a:srgbClr val="212121"/>
                </a:solidFill>
                <a:latin typeface="Merriweather"/>
                <a:ea typeface="Merriweather"/>
                <a:cs typeface="Merriweather"/>
                <a:sym typeface="Merriweather"/>
              </a:rPr>
              <a:t>22.0879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71" name="Google Shape;4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424" y="2287515"/>
            <a:ext cx="3783363" cy="161943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2"/>
          <p:cNvSpPr txBox="1"/>
          <p:nvPr/>
        </p:nvSpPr>
        <p:spPr>
          <a:xfrm>
            <a:off x="4471175" y="808875"/>
            <a:ext cx="447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ARIMA Model  </a:t>
            </a:r>
            <a:r>
              <a:rPr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i="1"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i="1"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i="1"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q</a:t>
            </a:r>
            <a:r>
              <a:rPr lang="en" sz="1100">
                <a:solidFill>
                  <a:srgbClr val="1A1816"/>
                </a:solidFill>
                <a:highlight>
                  <a:srgbClr val="FCFBFA"/>
                </a:highlight>
                <a:latin typeface="Merriweather"/>
                <a:ea typeface="Merriweather"/>
                <a:cs typeface="Merriweather"/>
                <a:sym typeface="Merriweather"/>
              </a:rPr>
              <a:t>)=(1,1,1)</a:t>
            </a:r>
            <a:endParaRPr b="1" sz="2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/>
          <p:nvPr/>
        </p:nvSpPr>
        <p:spPr>
          <a:xfrm>
            <a:off x="343359" y="1514138"/>
            <a:ext cx="3760800" cy="34908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 txBox="1"/>
          <p:nvPr>
            <p:ph type="title"/>
          </p:nvPr>
        </p:nvSpPr>
        <p:spPr>
          <a:xfrm>
            <a:off x="407750" y="1220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343350" y="1160725"/>
            <a:ext cx="3760800" cy="735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629256" y="1310730"/>
            <a:ext cx="299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515104" y="4432030"/>
            <a:ext cx="32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Value = 11.0358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6" y="2374437"/>
            <a:ext cx="3811016" cy="185141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 txBox="1"/>
          <p:nvPr/>
        </p:nvSpPr>
        <p:spPr>
          <a:xfrm>
            <a:off x="276950" y="652825"/>
            <a:ext cx="404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Moving Average Model at period=2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3"/>
          <p:cNvSpPr txBox="1"/>
          <p:nvPr>
            <p:ph type="title"/>
          </p:nvPr>
        </p:nvSpPr>
        <p:spPr>
          <a:xfrm>
            <a:off x="3622350" y="721075"/>
            <a:ext cx="602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Exponential Moving Average weight=2 </a:t>
            </a:r>
            <a:endParaRPr sz="2100"/>
          </a:p>
        </p:txBody>
      </p:sp>
      <p:sp>
        <p:nvSpPr>
          <p:cNvPr id="485" name="Google Shape;485;p23"/>
          <p:cNvSpPr/>
          <p:nvPr/>
        </p:nvSpPr>
        <p:spPr>
          <a:xfrm>
            <a:off x="4798722" y="1493704"/>
            <a:ext cx="3904500" cy="35112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4798735" y="1160725"/>
            <a:ext cx="3904500" cy="693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 txBox="1"/>
          <p:nvPr/>
        </p:nvSpPr>
        <p:spPr>
          <a:xfrm>
            <a:off x="5095598" y="1302049"/>
            <a:ext cx="310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3"/>
          <p:cNvSpPr txBox="1"/>
          <p:nvPr/>
        </p:nvSpPr>
        <p:spPr>
          <a:xfrm>
            <a:off x="5078465" y="4432014"/>
            <a:ext cx="3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</a:t>
            </a:r>
            <a:r>
              <a:rPr lang="en">
                <a:solidFill>
                  <a:srgbClr val="212121"/>
                </a:solidFill>
                <a:latin typeface="Merriweather"/>
                <a:ea typeface="Merriweather"/>
                <a:cs typeface="Merriweather"/>
                <a:sym typeface="Merriweather"/>
              </a:rPr>
              <a:t> 7.8764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89" name="Google Shape;4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25" y="2374437"/>
            <a:ext cx="4091300" cy="174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"/>
          <p:cNvSpPr/>
          <p:nvPr/>
        </p:nvSpPr>
        <p:spPr>
          <a:xfrm>
            <a:off x="2301300" y="1123975"/>
            <a:ext cx="4541400" cy="35007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 txBox="1"/>
          <p:nvPr>
            <p:ph type="title"/>
          </p:nvPr>
        </p:nvSpPr>
        <p:spPr>
          <a:xfrm>
            <a:off x="457200" y="2901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Weight=2?</a:t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2301300" y="760475"/>
            <a:ext cx="4541400" cy="756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 txBox="1"/>
          <p:nvPr/>
        </p:nvSpPr>
        <p:spPr>
          <a:xfrm>
            <a:off x="2941206" y="914664"/>
            <a:ext cx="3261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2070275" y="4624675"/>
            <a:ext cx="528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RMSE Value for weight=2 is minimum for test and train dataset.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9" name="Google Shape;499;p24"/>
          <p:cNvPicPr preferRelativeResize="0"/>
          <p:nvPr/>
        </p:nvPicPr>
        <p:blipFill rotWithShape="1">
          <a:blip r:embed="rId3">
            <a:alphaModFix/>
          </a:blip>
          <a:srcRect b="0" l="0" r="4159" t="0"/>
          <a:stretch/>
        </p:blipFill>
        <p:spPr>
          <a:xfrm>
            <a:off x="2301300" y="1766438"/>
            <a:ext cx="4541400" cy="221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5"/>
          <p:cNvSpPr/>
          <p:nvPr/>
        </p:nvSpPr>
        <p:spPr>
          <a:xfrm>
            <a:off x="197402" y="365475"/>
            <a:ext cx="8749200" cy="660900"/>
          </a:xfrm>
          <a:prstGeom prst="roundRect">
            <a:avLst>
              <a:gd fmla="val 50000" name="adj"/>
            </a:avLst>
          </a:prstGeom>
          <a:solidFill>
            <a:srgbClr val="8027EA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 txBox="1"/>
          <p:nvPr/>
        </p:nvSpPr>
        <p:spPr>
          <a:xfrm>
            <a:off x="1047483" y="500314"/>
            <a:ext cx="6963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Predicted closing price values for the test set adjusted close values </a:t>
            </a:r>
            <a:endParaRPr b="1" sz="2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6" name="Google Shape;506;p25"/>
          <p:cNvSpPr txBox="1"/>
          <p:nvPr>
            <p:ph type="title"/>
          </p:nvPr>
        </p:nvSpPr>
        <p:spPr>
          <a:xfrm>
            <a:off x="1559713" y="1094925"/>
            <a:ext cx="6024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Exponential Moving Average Model for Asian Paints</a:t>
            </a:r>
            <a:endParaRPr sz="2100"/>
          </a:p>
        </p:txBody>
      </p:sp>
      <p:pic>
        <p:nvPicPr>
          <p:cNvPr id="507" name="Google Shape;5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25" y="1836350"/>
            <a:ext cx="35052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/>
          <p:nvPr/>
        </p:nvSpPr>
        <p:spPr>
          <a:xfrm>
            <a:off x="290675" y="696775"/>
            <a:ext cx="8517600" cy="40560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290600" y="366500"/>
            <a:ext cx="8517600" cy="687000"/>
          </a:xfrm>
          <a:prstGeom prst="roundRect">
            <a:avLst>
              <a:gd fmla="val 50000" name="adj"/>
            </a:avLst>
          </a:prstGeom>
          <a:solidFill>
            <a:srgbClr val="EA4827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Conclusions </a:t>
            </a:r>
            <a:endParaRPr sz="1600"/>
          </a:p>
        </p:txBody>
      </p:sp>
      <p:sp>
        <p:nvSpPr>
          <p:cNvPr id="514" name="Google Shape;514;p26"/>
          <p:cNvSpPr txBox="1"/>
          <p:nvPr/>
        </p:nvSpPr>
        <p:spPr>
          <a:xfrm>
            <a:off x="486225" y="1230275"/>
            <a:ext cx="791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745800" y="1053500"/>
            <a:ext cx="76524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regression approach: the model overfits to the date and month columns. The model will examine the value from the same day a month ago, or the same date/month a year ago, instead of the prior values from the point of prediction.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Simple moving average gives equal weights to all observations 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Exponential MA gives more weight to most recent price  data, which is considered to be more relevant than older data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RMSE values of Exponential Moving Average Model has least value compared to other models.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Exponential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Moving Average approach best fits for required datasets.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each group member</a:t>
            </a:r>
            <a:endParaRPr/>
          </a:p>
        </p:txBody>
      </p:sp>
      <p:grpSp>
        <p:nvGrpSpPr>
          <p:cNvPr id="521" name="Google Shape;521;p27"/>
          <p:cNvGrpSpPr/>
          <p:nvPr/>
        </p:nvGrpSpPr>
        <p:grpSpPr>
          <a:xfrm>
            <a:off x="516247" y="926688"/>
            <a:ext cx="3775752" cy="887113"/>
            <a:chOff x="452698" y="915963"/>
            <a:chExt cx="3460500" cy="887113"/>
          </a:xfrm>
        </p:grpSpPr>
        <p:sp>
          <p:nvSpPr>
            <p:cNvPr id="522" name="Google Shape;522;p27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452698" y="915963"/>
              <a:ext cx="346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Sanskruti Shingala (AU1940124)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p27"/>
            <p:cNvSpPr txBox="1"/>
            <p:nvPr/>
          </p:nvSpPr>
          <p:spPr>
            <a:xfrm>
              <a:off x="452701" y="1369575"/>
              <a:ext cx="2743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Research, Moving Average Model training and fitting, Data Handling, ARIMA model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5" name="Google Shape;525;p27"/>
          <p:cNvGrpSpPr/>
          <p:nvPr/>
        </p:nvGrpSpPr>
        <p:grpSpPr>
          <a:xfrm>
            <a:off x="457200" y="1943925"/>
            <a:ext cx="3775700" cy="793725"/>
            <a:chOff x="457200" y="1943925"/>
            <a:chExt cx="3775700" cy="793725"/>
          </a:xfrm>
        </p:grpSpPr>
        <p:sp>
          <p:nvSpPr>
            <p:cNvPr id="526" name="Google Shape;526;p27"/>
            <p:cNvSpPr/>
            <p:nvPr/>
          </p:nvSpPr>
          <p:spPr>
            <a:xfrm>
              <a:off x="3628400" y="21234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457200" y="19439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Mansi Savaj (AU1940158)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7"/>
            <p:cNvSpPr txBox="1"/>
            <p:nvPr/>
          </p:nvSpPr>
          <p:spPr>
            <a:xfrm>
              <a:off x="457200" y="2405850"/>
              <a:ext cx="340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Research, Linear Regression Model training and fitting, Report Writing, Presentation Preparati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on,Exponential Moving Average Model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9" name="Google Shape;529;p27"/>
          <p:cNvGrpSpPr/>
          <p:nvPr/>
        </p:nvGrpSpPr>
        <p:grpSpPr>
          <a:xfrm>
            <a:off x="457200" y="2982475"/>
            <a:ext cx="3775550" cy="836863"/>
            <a:chOff x="457200" y="2982475"/>
            <a:chExt cx="3775550" cy="836863"/>
          </a:xfrm>
        </p:grpSpPr>
        <p:sp>
          <p:nvSpPr>
            <p:cNvPr id="530" name="Google Shape;530;p27"/>
            <p:cNvSpPr/>
            <p:nvPr/>
          </p:nvSpPr>
          <p:spPr>
            <a:xfrm>
              <a:off x="3628250" y="307850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7"/>
            <p:cNvSpPr txBox="1"/>
            <p:nvPr/>
          </p:nvSpPr>
          <p:spPr>
            <a:xfrm>
              <a:off x="457200" y="2982475"/>
              <a:ext cx="285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Krinal Boghani (AU1940195)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7"/>
            <p:cNvSpPr txBox="1"/>
            <p:nvPr/>
          </p:nvSpPr>
          <p:spPr>
            <a:xfrm>
              <a:off x="457200" y="3380738"/>
              <a:ext cx="339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Research, Moving Average Model training and 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selection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Data Handling,</a:t>
              </a:r>
              <a:r>
                <a:rPr lang="en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ARIMA model, 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Presentation Preparation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3" name="Google Shape;533;p27"/>
          <p:cNvGrpSpPr/>
          <p:nvPr/>
        </p:nvGrpSpPr>
        <p:grpSpPr>
          <a:xfrm>
            <a:off x="457208" y="4115175"/>
            <a:ext cx="3775445" cy="687500"/>
            <a:chOff x="137029" y="4034950"/>
            <a:chExt cx="3716721" cy="687500"/>
          </a:xfrm>
        </p:grpSpPr>
        <p:sp>
          <p:nvSpPr>
            <p:cNvPr id="534" name="Google Shape;534;p27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5" name="Google Shape;535;p27"/>
            <p:cNvSpPr txBox="1"/>
            <p:nvPr/>
          </p:nvSpPr>
          <p:spPr>
            <a:xfrm>
              <a:off x="137100" y="4034950"/>
              <a:ext cx="281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Udit Kapadia (AU1940214)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6" name="Google Shape;536;p27"/>
            <p:cNvSpPr txBox="1"/>
            <p:nvPr/>
          </p:nvSpPr>
          <p:spPr>
            <a:xfrm>
              <a:off x="137029" y="4390650"/>
              <a:ext cx="310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Linear Regression model training, </a:t>
              </a:r>
              <a:r>
                <a:rPr lang="en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Exponential Moving Average Model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</a:t>
              </a: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Report Writing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37" name="Google Shape;537;p27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27"/>
          <p:cNvCxnSpPr>
            <a:endCxn id="522" idx="6"/>
          </p:cNvCxnSpPr>
          <p:nvPr/>
        </p:nvCxnSpPr>
        <p:spPr>
          <a:xfrm rot="10800000">
            <a:off x="4227135" y="1504013"/>
            <a:ext cx="2818800" cy="94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7"/>
          <p:cNvCxnSpPr>
            <a:stCxn id="537" idx="2"/>
            <a:endCxn id="526" idx="6"/>
          </p:cNvCxnSpPr>
          <p:nvPr/>
        </p:nvCxnSpPr>
        <p:spPr>
          <a:xfrm rot="10800000">
            <a:off x="4232750" y="2425775"/>
            <a:ext cx="2673900" cy="3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7"/>
          <p:cNvCxnSpPr>
            <a:endCxn id="530" idx="6"/>
          </p:cNvCxnSpPr>
          <p:nvPr/>
        </p:nvCxnSpPr>
        <p:spPr>
          <a:xfrm flipH="1">
            <a:off x="4232750" y="2445650"/>
            <a:ext cx="2818800" cy="935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7"/>
          <p:cNvCxnSpPr>
            <a:endCxn id="534" idx="6"/>
          </p:cNvCxnSpPr>
          <p:nvPr/>
        </p:nvCxnSpPr>
        <p:spPr>
          <a:xfrm flipH="1">
            <a:off x="4232654" y="2594975"/>
            <a:ext cx="2793600" cy="1875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2" name="Google Shape;542;p27"/>
          <p:cNvGrpSpPr/>
          <p:nvPr/>
        </p:nvGrpSpPr>
        <p:grpSpPr>
          <a:xfrm>
            <a:off x="6515661" y="1239003"/>
            <a:ext cx="2411226" cy="3405834"/>
            <a:chOff x="5894611" y="1313840"/>
            <a:chExt cx="2411226" cy="3405834"/>
          </a:xfrm>
        </p:grpSpPr>
        <p:sp>
          <p:nvSpPr>
            <p:cNvPr id="543" name="Google Shape;543;p27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705700" y="1146500"/>
            <a:ext cx="7495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Business, F. (n.d.).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https://people.duke.edu/~rnau/411arim.htm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Chen, J. (2022, March 18). Exponential moving average (EMA) definition.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https://www.investopedia.com/terms/e/ema.asp#:~:text=An%20exponential%20moving%20average%20(EMA)%20is%20a%20type%20of%20moving,the%20exponentially%20weighted%20moving%20average</a:t>
            </a: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Harper, D. (2022, February 03). What drives the stock market?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https://www.investopedia.com/articles/basics/04/100804.asp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Hayes, A. (2022, February 08). Autoregressive Integrated moving average (ARIMA).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https://www.investopedia.com/terms/a/autoregressive-integrated-moving-average-arima.asp#:~:text=ARIMA%20is%20a%20method%20for,points%20influence%20future%20data%20points.\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Obthong, Tantisantiwong, Jeamwatthanachai, &amp; Wills. (2020, May 06). A survey on machine learning for stock price prediction: Algorithms and techniques.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https://eprints.soton.ac.uk/437785/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West, Z. (2021, July 31). Calculating moving averages in Python.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https://www.alpharithms.com/calculating-moving-averages-in-python-585117/</a:t>
            </a:r>
            <a:endParaRPr sz="10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Y. (n.d.). Yahoo Finance - Stock Market Live, quotes, Business &amp; Finance News. Retrieved April 24, 2022, from </a:t>
            </a:r>
            <a:r>
              <a:rPr lang="en" sz="10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https://finance.yahoo.com/</a:t>
            </a:r>
            <a:endParaRPr sz="1200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466800" y="1431750"/>
            <a:ext cx="8229600" cy="3375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647475" y="994075"/>
            <a:ext cx="900300" cy="85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815420" y="1184127"/>
            <a:ext cx="564428" cy="436636"/>
            <a:chOff x="-44512325" y="3176075"/>
            <a:chExt cx="300900" cy="300900"/>
          </a:xfrm>
        </p:grpSpPr>
        <p:sp>
          <p:nvSpPr>
            <p:cNvPr id="237" name="Google Shape;237;p14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4"/>
          <p:cNvSpPr txBox="1"/>
          <p:nvPr/>
        </p:nvSpPr>
        <p:spPr>
          <a:xfrm>
            <a:off x="834075" y="2022025"/>
            <a:ext cx="7468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Char char="●"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Stock market prices are characterized as non-linear, dynamic and irregular in nature.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Char char="●"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maximize the profit and minimize the loss, stock market prediction examines previous data and estimates future data.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Char char="●"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has been widely used to provide a new mechanism that can help </a:t>
            </a: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investors</a:t>
            </a: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make better investments.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Char char="●"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does not provide an exact result, it can anticipate the value.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3920175" y="4400050"/>
            <a:ext cx="43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Obthong, Tantisantiwong, Jeamwatthanachai, &amp; Wills. (2020, May 06). A survey on machine learning for stock price prediction: Algorithms and techniques. Retrieved April 24, 2022, from </a:t>
            </a:r>
            <a:r>
              <a:rPr lang="en" sz="5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https://eprints.soton.ac.uk/437785/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473200" y="105867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457225" y="1364825"/>
            <a:ext cx="2889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Stock Price Predictor</a:t>
            </a: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8" name="Google Shape;248;p15"/>
          <p:cNvGrpSpPr/>
          <p:nvPr/>
        </p:nvGrpSpPr>
        <p:grpSpPr>
          <a:xfrm>
            <a:off x="851113" y="2665700"/>
            <a:ext cx="2133450" cy="1431550"/>
            <a:chOff x="851113" y="2915825"/>
            <a:chExt cx="2133450" cy="1431550"/>
          </a:xfrm>
        </p:grpSpPr>
        <p:sp>
          <p:nvSpPr>
            <p:cNvPr id="249" name="Google Shape;249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1796338" y="3251275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1796338" y="3251275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1796338" y="3251275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1796338" y="3251275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5269875" y="210175"/>
            <a:ext cx="40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2313799" y="3022200"/>
            <a:ext cx="1594680" cy="371382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305" name="Google Shape;305;p15"/>
          <p:cNvSpPr/>
          <p:nvPr/>
        </p:nvSpPr>
        <p:spPr>
          <a:xfrm>
            <a:off x="3830275" y="2258225"/>
            <a:ext cx="5205900" cy="1665300"/>
          </a:xfrm>
          <a:prstGeom prst="roundRect">
            <a:avLst>
              <a:gd fmla="val 50000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 a Predictor that best fits a model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which can predict: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1) Upcoming Trends of the Stock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2) Closing Prices for Particular stock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1796350" y="3251100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25" y="780925"/>
            <a:ext cx="6620951" cy="42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/>
          <p:nvPr/>
        </p:nvSpPr>
        <p:spPr>
          <a:xfrm>
            <a:off x="629525" y="140725"/>
            <a:ext cx="8234700" cy="6402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GANTT Chart showing the project progress</a:t>
            </a:r>
            <a:r>
              <a:rPr b="1" lang="en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/>
        </p:nvSpPr>
        <p:spPr>
          <a:xfrm>
            <a:off x="724400" y="5116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Selection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8" name="Google Shape;318;p17"/>
          <p:cNvGrpSpPr/>
          <p:nvPr/>
        </p:nvGrpSpPr>
        <p:grpSpPr>
          <a:xfrm>
            <a:off x="6454800" y="995163"/>
            <a:ext cx="2232000" cy="670187"/>
            <a:chOff x="6454800" y="995163"/>
            <a:chExt cx="2232000" cy="670187"/>
          </a:xfrm>
        </p:grpSpPr>
        <p:sp>
          <p:nvSpPr>
            <p:cNvPr id="319" name="Google Shape;319;p17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Training Dataset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Year: Jan-2015-2019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7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rgbClr val="E4EA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b="1" i="0" sz="1900" u="none" cap="none" strike="noStrike">
                <a:solidFill>
                  <a:srgbClr val="E4EA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6312425" y="1885822"/>
            <a:ext cx="2481305" cy="670178"/>
            <a:chOff x="207900" y="995172"/>
            <a:chExt cx="2481305" cy="670178"/>
          </a:xfrm>
        </p:grpSpPr>
        <p:sp>
          <p:nvSpPr>
            <p:cNvPr id="322" name="Google Shape;322;p17"/>
            <p:cNvSpPr txBox="1"/>
            <p:nvPr/>
          </p:nvSpPr>
          <p:spPr>
            <a:xfrm>
              <a:off x="207900" y="1333550"/>
              <a:ext cx="2481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Dataset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Year: Jan-2019-Jan-2020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7"/>
            <p:cNvSpPr txBox="1"/>
            <p:nvPr/>
          </p:nvSpPr>
          <p:spPr>
            <a:xfrm>
              <a:off x="457205" y="995172"/>
              <a:ext cx="2232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i="0" sz="19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24" name="Google Shape;324;p17"/>
          <p:cNvSpPr txBox="1"/>
          <p:nvPr/>
        </p:nvSpPr>
        <p:spPr>
          <a:xfrm>
            <a:off x="278325" y="1257600"/>
            <a:ext cx="52101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EA48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Vodafone:</a:t>
            </a:r>
            <a:r>
              <a:rPr b="1" i="0" lang="en" sz="21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Chosen Randomly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Axis Bank </a:t>
            </a:r>
            <a:r>
              <a:rPr b="1" i="0" lang="en" sz="21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</a:t>
            </a:r>
            <a:r>
              <a:rPr b="1" i="0" lang="en" sz="21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Asian Paints:</a:t>
            </a: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They had very fluctuating data since last 7-8 years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25" name="Google Shape;325;p1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2425" y="2883575"/>
            <a:ext cx="2730602" cy="168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359575" y="2625725"/>
            <a:ext cx="4030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Time-Period:</a:t>
            </a:r>
            <a:endParaRPr b="1" i="0" sz="21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Selected data of 5 years </a:t>
            </a:r>
            <a:endParaRPr b="1" i="0" sz="1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January 2015 - January 2020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359575" y="3374700"/>
            <a:ext cx="562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359575" y="38517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Features:</a:t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359575" y="4142025"/>
            <a:ext cx="5999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date,open price, high price, low price, close price, adj close price, volume </a:t>
            </a:r>
            <a:endParaRPr b="1" i="0" sz="1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3887275" y="4851000"/>
            <a:ext cx="836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(n.d.). Yahoo Finance - Stock Market Live, quotes, Business &amp; Finance News. Retrieved April 24, 2022, from </a:t>
            </a:r>
            <a:r>
              <a:rPr lang="en" sz="700" u="sng" cap="small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https://finance.yahoo.com/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290677" y="696773"/>
            <a:ext cx="8416500" cy="3921000"/>
          </a:xfrm>
          <a:prstGeom prst="rect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290600" y="366500"/>
            <a:ext cx="8416500" cy="6870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Existing body of work </a:t>
            </a:r>
            <a:r>
              <a:rPr b="1" lang="en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endParaRPr sz="1600"/>
          </a:p>
        </p:txBody>
      </p:sp>
      <p:sp>
        <p:nvSpPr>
          <p:cNvPr id="337" name="Google Shape;337;p18"/>
          <p:cNvSpPr txBox="1"/>
          <p:nvPr/>
        </p:nvSpPr>
        <p:spPr>
          <a:xfrm>
            <a:off x="460950" y="1369275"/>
            <a:ext cx="791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98450" y="1554000"/>
            <a:ext cx="75471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Currently, Long-Short Term Memory (LSTM) Model is used which is an artificial recurrent neural network architecture used in Deep Learning.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is out of our scope of learning.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basic model available is using Linear Regression and Support Vector Machine (SVM)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seems to be inefficient as it is unable to predict the Prices for a given time frame.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Autoregressive Integrated Moving Average (ARIMA) is also a better alternative to LR and SVM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Exponential Moving Average works the better than the previous two.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type="title"/>
          </p:nvPr>
        </p:nvSpPr>
        <p:spPr>
          <a:xfrm>
            <a:off x="508850" y="3224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grpSp>
        <p:nvGrpSpPr>
          <p:cNvPr id="344" name="Google Shape;344;p19"/>
          <p:cNvGrpSpPr/>
          <p:nvPr/>
        </p:nvGrpSpPr>
        <p:grpSpPr>
          <a:xfrm>
            <a:off x="2812577" y="1303425"/>
            <a:ext cx="3515750" cy="3719409"/>
            <a:chOff x="2788540" y="1012550"/>
            <a:chExt cx="3515750" cy="3719409"/>
          </a:xfrm>
        </p:grpSpPr>
        <p:sp>
          <p:nvSpPr>
            <p:cNvPr id="345" name="Google Shape;345;p19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19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378" name="Google Shape;378;p19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19"/>
          <p:cNvSpPr txBox="1"/>
          <p:nvPr/>
        </p:nvSpPr>
        <p:spPr>
          <a:xfrm>
            <a:off x="3705200" y="2217750"/>
            <a:ext cx="1719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Four 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Approaches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2" name="Google Shape;382;p19"/>
          <p:cNvGrpSpPr/>
          <p:nvPr/>
        </p:nvGrpSpPr>
        <p:grpSpPr>
          <a:xfrm>
            <a:off x="627828" y="1231533"/>
            <a:ext cx="1734600" cy="1114992"/>
            <a:chOff x="456753" y="1001783"/>
            <a:chExt cx="1734600" cy="1114992"/>
          </a:xfrm>
        </p:grpSpPr>
        <p:sp>
          <p:nvSpPr>
            <p:cNvPr id="383" name="Google Shape;383;p19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Moving Average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85" name="Google Shape;385;p19"/>
          <p:cNvCxnSpPr>
            <a:endCxn id="383" idx="6"/>
          </p:cNvCxnSpPr>
          <p:nvPr/>
        </p:nvCxnSpPr>
        <p:spPr>
          <a:xfrm flipH="1">
            <a:off x="1797378" y="1533183"/>
            <a:ext cx="238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86" name="Google Shape;386;p19"/>
          <p:cNvGrpSpPr/>
          <p:nvPr/>
        </p:nvGrpSpPr>
        <p:grpSpPr>
          <a:xfrm>
            <a:off x="6464905" y="1310771"/>
            <a:ext cx="1734600" cy="1114992"/>
            <a:chOff x="6949580" y="1001783"/>
            <a:chExt cx="1734600" cy="1114992"/>
          </a:xfrm>
        </p:grpSpPr>
        <p:sp>
          <p:nvSpPr>
            <p:cNvPr id="387" name="Google Shape;387;p19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Exponential Moving average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89" name="Google Shape;389;p19"/>
          <p:cNvCxnSpPr>
            <a:stCxn id="387" idx="2"/>
          </p:cNvCxnSpPr>
          <p:nvPr/>
        </p:nvCxnSpPr>
        <p:spPr>
          <a:xfrm flipH="1">
            <a:off x="5710255" y="1613021"/>
            <a:ext cx="1319700" cy="73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90" name="Google Shape;390;p19"/>
          <p:cNvGrpSpPr/>
          <p:nvPr/>
        </p:nvGrpSpPr>
        <p:grpSpPr>
          <a:xfrm>
            <a:off x="654603" y="3344925"/>
            <a:ext cx="1734600" cy="1080522"/>
            <a:chOff x="456753" y="3042675"/>
            <a:chExt cx="1734600" cy="1080522"/>
          </a:xfrm>
        </p:grpSpPr>
        <p:sp>
          <p:nvSpPr>
            <p:cNvPr id="391" name="Google Shape;391;p19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19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93" name="Google Shape;393;p19"/>
          <p:cNvCxnSpPr>
            <a:stCxn id="391" idx="6"/>
          </p:cNvCxnSpPr>
          <p:nvPr/>
        </p:nvCxnSpPr>
        <p:spPr>
          <a:xfrm flipH="1" rot="10800000">
            <a:off x="1824153" y="3461175"/>
            <a:ext cx="1162200" cy="18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94" name="Google Shape;394;p19"/>
          <p:cNvGrpSpPr/>
          <p:nvPr/>
        </p:nvGrpSpPr>
        <p:grpSpPr>
          <a:xfrm>
            <a:off x="6949580" y="3042675"/>
            <a:ext cx="1734600" cy="1080522"/>
            <a:chOff x="6949580" y="3042675"/>
            <a:chExt cx="1734600" cy="1080522"/>
          </a:xfrm>
        </p:grpSpPr>
        <p:sp>
          <p:nvSpPr>
            <p:cNvPr id="395" name="Google Shape;395;p1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19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ARIMA Method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97" name="Google Shape;397;p19"/>
          <p:cNvCxnSpPr>
            <a:stCxn id="395" idx="2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/>
          <p:nvPr/>
        </p:nvSpPr>
        <p:spPr>
          <a:xfrm>
            <a:off x="4952319" y="1414093"/>
            <a:ext cx="4044300" cy="3420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5041127" y="872400"/>
            <a:ext cx="963300" cy="10476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457200" y="2836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5" name="Google Shape;405;p20"/>
          <p:cNvGrpSpPr/>
          <p:nvPr/>
        </p:nvGrpSpPr>
        <p:grpSpPr>
          <a:xfrm>
            <a:off x="5207848" y="1080542"/>
            <a:ext cx="616063" cy="630235"/>
            <a:chOff x="-44512325" y="3176075"/>
            <a:chExt cx="300900" cy="300900"/>
          </a:xfrm>
        </p:grpSpPr>
        <p:sp>
          <p:nvSpPr>
            <p:cNvPr id="406" name="Google Shape;406;p20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5146799" y="2026823"/>
            <a:ext cx="3682870" cy="2498967"/>
            <a:chOff x="5115002" y="2302081"/>
            <a:chExt cx="3343201" cy="1488899"/>
          </a:xfrm>
        </p:grpSpPr>
        <p:sp>
          <p:nvSpPr>
            <p:cNvPr id="410" name="Google Shape;410;p20"/>
            <p:cNvSpPr txBox="1"/>
            <p:nvPr/>
          </p:nvSpPr>
          <p:spPr>
            <a:xfrm>
              <a:off x="5115002" y="2302081"/>
              <a:ext cx="1911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Moving Average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5115003" y="2585880"/>
              <a:ext cx="3343200" cy="12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600"/>
                <a:buFont typeface="Fira Sans Extra Condensed"/>
                <a:buChar char="●"/>
              </a:pPr>
              <a:r>
                <a:rPr lang="en" sz="1600">
                  <a:solidFill>
                    <a:srgbClr val="22222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Smoothing method </a:t>
              </a:r>
              <a:endParaRPr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600"/>
                <a:buFont typeface="Fira Sans Extra Condensed"/>
                <a:buChar char="●"/>
              </a:pPr>
              <a:r>
                <a:rPr lang="en" sz="1600">
                  <a:solidFill>
                    <a:srgbClr val="22222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 calculation used to analyze data points by creating series of averages of different subsets of the full data  </a:t>
              </a:r>
              <a:endParaRPr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412" name="Google Shape;412;p20"/>
          <p:cNvSpPr/>
          <p:nvPr/>
        </p:nvSpPr>
        <p:spPr>
          <a:xfrm>
            <a:off x="272625" y="1414093"/>
            <a:ext cx="4044300" cy="3420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81600" y="872400"/>
            <a:ext cx="963300" cy="1047600"/>
          </a:xfrm>
          <a:prstGeom prst="ellipse">
            <a:avLst/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547004" y="1081000"/>
            <a:ext cx="616077" cy="630222"/>
            <a:chOff x="1190625" y="238125"/>
            <a:chExt cx="5238750" cy="5238750"/>
          </a:xfrm>
        </p:grpSpPr>
        <p:sp>
          <p:nvSpPr>
            <p:cNvPr id="415" name="Google Shape;415;p20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381594" y="1973932"/>
            <a:ext cx="3683024" cy="2326765"/>
            <a:chOff x="560111" y="2048080"/>
            <a:chExt cx="3478489" cy="1742895"/>
          </a:xfrm>
        </p:grpSpPr>
        <p:sp>
          <p:nvSpPr>
            <p:cNvPr id="423" name="Google Shape;423;p20"/>
            <p:cNvSpPr txBox="1"/>
            <p:nvPr/>
          </p:nvSpPr>
          <p:spPr>
            <a:xfrm>
              <a:off x="560111" y="2048080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695400" y="2420275"/>
              <a:ext cx="3343200" cy="13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5" name="Google Shape;425;p20"/>
          <p:cNvSpPr txBox="1"/>
          <p:nvPr/>
        </p:nvSpPr>
        <p:spPr>
          <a:xfrm>
            <a:off x="381563" y="2370900"/>
            <a:ext cx="3683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most basic machine learning algorithm that can be implemented on this data is linear regression. </a:t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returns an equation that determines the relationship between the independent variables and the dependent variable.</a:t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/>
        </p:nvSpPr>
        <p:spPr>
          <a:xfrm>
            <a:off x="376425" y="4248900"/>
            <a:ext cx="802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J. (2022, March 18). Exponential moving average (EMA) definition. Retrieved April 24, 2022, from </a:t>
            </a:r>
            <a:r>
              <a:rPr lang="en" sz="600" u="sng" cap="small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endParaRPr sz="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4952319" y="1414093"/>
            <a:ext cx="4044300" cy="3420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200975" y="1427155"/>
            <a:ext cx="4044300" cy="3420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81600" y="872400"/>
            <a:ext cx="963300" cy="1047600"/>
          </a:xfrm>
          <a:prstGeom prst="ellipse">
            <a:avLst/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5041127" y="872400"/>
            <a:ext cx="963300" cy="10476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272625" y="2231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6" name="Google Shape;436;p21"/>
          <p:cNvGrpSpPr/>
          <p:nvPr/>
        </p:nvGrpSpPr>
        <p:grpSpPr>
          <a:xfrm>
            <a:off x="547004" y="1081000"/>
            <a:ext cx="616077" cy="630222"/>
            <a:chOff x="1190625" y="238125"/>
            <a:chExt cx="5238750" cy="5238750"/>
          </a:xfrm>
        </p:grpSpPr>
        <p:sp>
          <p:nvSpPr>
            <p:cNvPr id="437" name="Google Shape;437;p21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5207848" y="1080542"/>
            <a:ext cx="616063" cy="630235"/>
            <a:chOff x="-44512325" y="3176075"/>
            <a:chExt cx="300900" cy="300900"/>
          </a:xfrm>
        </p:grpSpPr>
        <p:sp>
          <p:nvSpPr>
            <p:cNvPr id="445" name="Google Shape;445;p21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1"/>
          <p:cNvGrpSpPr/>
          <p:nvPr/>
        </p:nvGrpSpPr>
        <p:grpSpPr>
          <a:xfrm>
            <a:off x="381600" y="1973925"/>
            <a:ext cx="3683018" cy="2326772"/>
            <a:chOff x="560117" y="2048074"/>
            <a:chExt cx="3478483" cy="1742901"/>
          </a:xfrm>
        </p:grpSpPr>
        <p:sp>
          <p:nvSpPr>
            <p:cNvPr id="449" name="Google Shape;449;p21"/>
            <p:cNvSpPr txBox="1"/>
            <p:nvPr/>
          </p:nvSpPr>
          <p:spPr>
            <a:xfrm>
              <a:off x="560117" y="2048074"/>
              <a:ext cx="2798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Exponentially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Moving Average 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1"/>
            <p:cNvSpPr txBox="1"/>
            <p:nvPr/>
          </p:nvSpPr>
          <p:spPr>
            <a:xfrm>
              <a:off x="695400" y="2420275"/>
              <a:ext cx="3343200" cy="13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21"/>
          <p:cNvGrpSpPr/>
          <p:nvPr/>
        </p:nvGrpSpPr>
        <p:grpSpPr>
          <a:xfrm>
            <a:off x="5146799" y="2026823"/>
            <a:ext cx="3682870" cy="2498967"/>
            <a:chOff x="5115002" y="2302081"/>
            <a:chExt cx="3343201" cy="1488899"/>
          </a:xfrm>
        </p:grpSpPr>
        <p:sp>
          <p:nvSpPr>
            <p:cNvPr id="452" name="Google Shape;452;p21"/>
            <p:cNvSpPr txBox="1"/>
            <p:nvPr/>
          </p:nvSpPr>
          <p:spPr>
            <a:xfrm>
              <a:off x="5115002" y="2302081"/>
              <a:ext cx="1911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ARIMA Method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5115003" y="2585880"/>
              <a:ext cx="3343200" cy="12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600"/>
                <a:buFont typeface="Fira Sans Extra Condensed"/>
                <a:buChar char="●"/>
              </a:pPr>
              <a:r>
                <a:rPr lang="en" sz="1600">
                  <a:solidFill>
                    <a:srgbClr val="22222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Regression analysis that helps in representing strength of a dependent variable </a:t>
              </a:r>
              <a:endParaRPr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600"/>
                <a:buFont typeface="Fira Sans Extra Condensed"/>
                <a:buChar char="●"/>
              </a:pPr>
              <a:r>
                <a:rPr lang="en" sz="1600">
                  <a:solidFill>
                    <a:srgbClr val="22222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Applicable to the time series data for better understanding of the data </a:t>
              </a:r>
              <a:endParaRPr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454" name="Google Shape;454;p21"/>
          <p:cNvSpPr txBox="1"/>
          <p:nvPr/>
        </p:nvSpPr>
        <p:spPr>
          <a:xfrm>
            <a:off x="381563" y="2453600"/>
            <a:ext cx="368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EMA is moving Average that places a greater weight and significance on the most recent data points</a:t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 Extra Condensed"/>
              <a:buChar char="●"/>
            </a:pPr>
            <a:r>
              <a:rPr lang="en" sz="1600">
                <a:solidFill>
                  <a:srgbClr val="22222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reacts more significantly to recent price changes than a moving average </a:t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>
            <a:off x="5146800" y="4183950"/>
            <a:ext cx="4044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Hayes, A. (2022, February 08). Autoregressive Integrated moving average (ARIMA). Retrieved April 24, 2022, from </a:t>
            </a:r>
            <a:r>
              <a:rPr lang="en" sz="500" u="sng" cap="small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