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it Pratap" userId="a64e0248e2f7e51c" providerId="LiveId" clId="{FE371A76-73E3-4E7F-AFAA-A85387A185AD}"/>
    <pc:docChg chg="delSld">
      <pc:chgData name="Udit Pratap" userId="a64e0248e2f7e51c" providerId="LiveId" clId="{FE371A76-73E3-4E7F-AFAA-A85387A185AD}" dt="2024-01-11T06:34:39.743" v="0" actId="2696"/>
      <pc:docMkLst>
        <pc:docMk/>
      </pc:docMkLst>
      <pc:sldChg chg="del">
        <pc:chgData name="Udit Pratap" userId="a64e0248e2f7e51c" providerId="LiveId" clId="{FE371A76-73E3-4E7F-AFAA-A85387A185AD}" dt="2024-01-11T06:34:39.743" v="0" actId="2696"/>
        <pc:sldMkLst>
          <pc:docMk/>
          <pc:sldMk cId="177532466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78D5-DBF5-80D9-9203-CC30BAF19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BFF06-A83F-576D-7550-5629A84CD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DC96-6CC7-435A-DD5A-35B2BED7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46CE-7338-404F-9A19-070835B2204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AE4B6-EA32-4C9A-6AFD-BE977F13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BF1C6-B873-8BAF-2521-C385FEC1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2EC-3D86-4CA1-B00D-6FF9EC9BE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46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9552-1F07-C2E8-1DA9-7C42D534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FBB73-114D-350C-1FAC-C055954F4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E015F-0E8E-EFF9-E331-1CF2683D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46CE-7338-404F-9A19-070835B2204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63B5-3BCB-69C0-960B-3D8E787E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0C273-62AA-C266-8B0B-9F308D0F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2EC-3D86-4CA1-B00D-6FF9EC9BE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53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241EE-2498-6626-91F5-C41BFAE06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E6E7C-A2D5-CB1A-6552-EC2FD3604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6A4F-EC49-11DD-0E67-21D46FE78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46CE-7338-404F-9A19-070835B2204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49AA8-723A-9B3C-90C0-DE037CAC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1B098-77EF-5DB9-7320-23E06F43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2EC-3D86-4CA1-B00D-6FF9EC9BE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D68F-702B-29A2-F5A7-5D4D9026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F47B4-E90D-A728-6003-8089E8F96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58A7A-BE86-1734-C2A6-D529449F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46CE-7338-404F-9A19-070835B2204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B44E-1F9B-E6A7-BC88-9D7E62D9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990F-EE11-4D8A-1EDE-A2E86767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2EC-3D86-4CA1-B00D-6FF9EC9BE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3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FAE2-1040-0BC9-05F5-4DD11BB7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310CF-7A72-5BCB-2477-3297D5FA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6A84-6FEF-F506-501D-C09C0488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46CE-7338-404F-9A19-070835B2204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82057-9FF1-CC5B-E507-201E6435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39A5-AE45-58D7-C8AB-3197AC99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2EC-3D86-4CA1-B00D-6FF9EC9BE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1BB0-4A78-DEBD-7782-78950D03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7731-19C4-F38D-0EC3-AD31B7717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B4492-A7A5-7C70-BA45-DF88F4511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87569-2ADF-340A-1017-F4A1059D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46CE-7338-404F-9A19-070835B2204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D5328-4922-7347-C04D-29F556B9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E8F7D-60EC-3E80-3C12-21CDBEDC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2EC-3D86-4CA1-B00D-6FF9EC9BE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4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EDCB-6AC5-AB16-E164-4426BD87F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43BC-F81D-8515-4372-AAA5CA6B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112DD-CA14-D1FF-0937-C5F740DC8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4D4A7-1D70-BAA0-BC64-A0C8FD071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D5523-F28D-59D6-45D8-5F8DC70A7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EE8E7-FE43-9028-26CB-CD5C8E42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46CE-7338-404F-9A19-070835B2204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450CF-D1A8-85F3-829F-16F5D1EF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09510-4A92-0ADE-E7A8-60D28E50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2EC-3D86-4CA1-B00D-6FF9EC9BE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3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5539-A9B4-1310-2E2B-73F704FC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89E72-C60D-6CC0-5187-66A410DA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46CE-7338-404F-9A19-070835B2204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751A0-D089-647F-DA8E-986DBB25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70A4A-E4C1-60DD-BC3A-746589B7B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2EC-3D86-4CA1-B00D-6FF9EC9BE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13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7FE5F-5687-E611-08CA-02ED81D2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46CE-7338-404F-9A19-070835B2204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2F130-8074-5B8D-6B98-F0171331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90572-8D9A-CD25-6EEA-C219708D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2EC-3D86-4CA1-B00D-6FF9EC9BE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7C97-5822-DC47-756C-F3D9405F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4D81F-BBF4-F1EA-050D-A64930A88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C2226-40C3-7990-BDAB-D6FAC63E8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1758C-6EFA-3A7A-8E39-077C8437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46CE-7338-404F-9A19-070835B2204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87F19-72DF-93BC-CF34-85AC0AC8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1B474-7C54-F0AD-7195-332F62E0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2EC-3D86-4CA1-B00D-6FF9EC9BE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08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B253-3BF3-2432-C9BF-72F6EE3C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82FAA-0D0D-4CE5-C6D2-F3DA4A799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CDCA9-AC28-23C5-12F5-0B0027BD8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EA95-67EA-36D7-0B01-51CE29EB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346CE-7338-404F-9A19-070835B2204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ED1-D5F8-C24E-BBAA-1DCFDD69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0C353-105E-C2C6-10F2-32AE23426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A32EC-3D86-4CA1-B00D-6FF9EC9BE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68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E708A-DEE1-D8D6-95F9-842B7C13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C05E4-EAE2-2821-976B-34D2BFD4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911B-0A29-5A64-4A0B-365D18065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46CE-7338-404F-9A19-070835B22041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F9E2-94C2-9253-9856-3659C85FD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02C29-B73B-344A-5EA5-9E0BF5513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A32EC-3D86-4CA1-B00D-6FF9EC9BE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36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3100-80D0-D964-6189-FDE8D0D3B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9669"/>
            <a:ext cx="9801726" cy="2807952"/>
          </a:xfrm>
        </p:spPr>
        <p:txBody>
          <a:bodyPr>
            <a:normAutofit fontScale="90000"/>
          </a:bodyPr>
          <a:lstStyle/>
          <a:p>
            <a:r>
              <a:rPr lang="en-US" sz="7200" b="1" dirty="0">
                <a:solidFill>
                  <a:schemeClr val="accent2">
                    <a:lumMod val="50000"/>
                  </a:schemeClr>
                </a:solidFill>
              </a:rPr>
              <a:t>Credit Card Fraud Analytics</a:t>
            </a:r>
            <a:br>
              <a:rPr lang="en-US" sz="7200" b="1" dirty="0">
                <a:solidFill>
                  <a:schemeClr val="accent2">
                    <a:lumMod val="50000"/>
                  </a:schemeClr>
                </a:solidFill>
              </a:rPr>
            </a:br>
            <a:endParaRPr lang="en-IN" sz="72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61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CF4E-65FE-F660-731E-17B181F2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7EA6-2CCB-5402-FBC1-9E4860AA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/>
              <a:t>There is a credit card company that aims to conduct a detailed analysis to identify merchants associated with fraudulent activities and to find the credit card holder who may be the prime target for fraud.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02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5E8D-0E15-4F9B-55CF-82C1FA84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Hypothesis: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21D5-3FCC-494B-A8EA-1B4BB3C2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The majority of fraud occurs at night.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Senior citizens and women are more fraud victims. 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There is a positive correlation between the transaction amounts and the chances of fraud.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The majority of fraud incidents tend to happen during the last and first week of the month.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9898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CF4E-65FE-F660-731E-17B181F2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EDA: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7EA6-2CCB-5402-FBC1-9E4860AA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were a total of 555719 records having a total of 23 columns.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Duplicated records were analyzed but no duplicate rows were found.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Values and data type of each column were analyzed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IN" dirty="0"/>
              <a:t>‘0’, '</a:t>
            </a:r>
            <a:r>
              <a:rPr lang="en-IN" dirty="0" err="1"/>
              <a:t>trans_date_trans_time</a:t>
            </a:r>
            <a:r>
              <a:rPr lang="en-IN" dirty="0"/>
              <a:t> ‘, 'merchant', 'category', 'amt', 'gender', 'street', 'city’, 'state', 'zip', '</a:t>
            </a:r>
            <a:r>
              <a:rPr lang="en-IN" dirty="0" err="1"/>
              <a:t>lat</a:t>
            </a:r>
            <a:r>
              <a:rPr lang="en-IN" dirty="0"/>
              <a:t>', '</a:t>
            </a:r>
            <a:r>
              <a:rPr lang="en-IN" dirty="0" err="1"/>
              <a:t>ciy_pop</a:t>
            </a:r>
            <a:r>
              <a:rPr lang="en-IN" dirty="0"/>
              <a:t>', 'job', 'dob', '</a:t>
            </a:r>
            <a:r>
              <a:rPr lang="en-IN" dirty="0" err="1"/>
              <a:t>trans_date_trans_time</a:t>
            </a:r>
            <a:r>
              <a:rPr lang="en-IN" dirty="0"/>
              <a:t>' columns were renamed. </a:t>
            </a:r>
          </a:p>
        </p:txBody>
      </p:sp>
    </p:spTree>
    <p:extLst>
      <p:ext uri="{BB962C8B-B14F-4D97-AF65-F5344CB8AC3E}">
        <p14:creationId xmlns:p14="http://schemas.microsoft.com/office/powerpoint/2010/main" val="428692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CF4E-65FE-F660-731E-17B181F2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Deep Dive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7EA6-2CCB-5402-FBC1-9E4860AAF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Out of a total of 555719 number of fraudulent records is 2145 while nonfraudulent records are 553574.</a:t>
            </a:r>
          </a:p>
          <a:p>
            <a:pPr>
              <a:lnSpc>
                <a:spcPct val="150000"/>
              </a:lnSpc>
            </a:pPr>
            <a:r>
              <a:rPr lang="en-US" dirty="0"/>
              <a:t>We have taken a sample dataset containing 10% of the original dataset representing the whole dataset having a total of 55572 records. </a:t>
            </a:r>
          </a:p>
          <a:p>
            <a:pPr>
              <a:lnSpc>
                <a:spcPct val="150000"/>
              </a:lnSpc>
            </a:pPr>
            <a:r>
              <a:rPr lang="en-US" dirty="0"/>
              <a:t>Merchant latitude and longitude are combined to get the state and country of the merchant.</a:t>
            </a:r>
          </a:p>
          <a:p>
            <a:pPr>
              <a:lnSpc>
                <a:spcPct val="150000"/>
              </a:lnSpc>
            </a:pPr>
            <a:r>
              <a:rPr lang="en-US" dirty="0"/>
              <a:t>Transaction amount, Age, Transaction Date, and time are categorized into different ranges.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044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1D47-EC44-80DF-CFCC-D82CD8FF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Insights: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50BB-54F4-22C7-691D-381788D8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majority of the Fraudulent Merchants belong to the USA.</a:t>
            </a:r>
          </a:p>
          <a:p>
            <a:pPr>
              <a:lnSpc>
                <a:spcPct val="150000"/>
              </a:lnSpc>
            </a:pPr>
            <a:r>
              <a:rPr lang="en-US" dirty="0"/>
              <a:t>Females are more fraud victims than men.</a:t>
            </a:r>
          </a:p>
          <a:p>
            <a:pPr>
              <a:lnSpc>
                <a:spcPct val="150000"/>
              </a:lnSpc>
            </a:pPr>
            <a:r>
              <a:rPr lang="en-US" dirty="0"/>
              <a:t>The majority of fraud occurs between the first week and the last two days of the month.</a:t>
            </a:r>
          </a:p>
          <a:p>
            <a:pPr>
              <a:lnSpc>
                <a:spcPct val="150000"/>
              </a:lnSpc>
            </a:pPr>
            <a:r>
              <a:rPr lang="en-US" dirty="0"/>
              <a:t>Most of the frauds are occurred on Saturdays. </a:t>
            </a:r>
          </a:p>
          <a:p>
            <a:pPr>
              <a:lnSpc>
                <a:spcPct val="150000"/>
              </a:lnSpc>
            </a:pPr>
            <a:r>
              <a:rPr lang="en-US" dirty="0"/>
              <a:t>The majority of fraud, took place between 9 PM to 3 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96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0582-D636-A432-A68E-6D47053B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0021"/>
            <a:ext cx="10515600" cy="5839326"/>
          </a:xfrm>
        </p:spPr>
        <p:txBody>
          <a:bodyPr>
            <a:normAutofit fontScale="92500"/>
          </a:bodyPr>
          <a:lstStyle/>
          <a:p>
            <a:r>
              <a:rPr lang="en-US" dirty="0"/>
              <a:t>The majority of the fraud occurred for the traction having transaction amounts between 750 to 1250 USD.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5 Fraudulent merchants are: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Durgan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-Auer ,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Romaguera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, Cruickshank and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Greenholt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,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Strosin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-Cruickshank, Kris-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Weimann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, Schneider Hayes and Nikolaus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Majority of fraudulent merchants belong to the Shopping, Grocery, and Travelling categories.</a:t>
            </a:r>
          </a:p>
          <a:p>
            <a:endParaRPr lang="en-US" dirty="0"/>
          </a:p>
          <a:p>
            <a:r>
              <a:rPr lang="en-IN" dirty="0"/>
              <a:t>The majority of Fraudulent merchants belong to the following 10 states: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Alaska, Arizona, Hawaii, Oregon, Washington, California, Nebraska, Illinois, Kentucky, North Dakota</a:t>
            </a:r>
          </a:p>
        </p:txBody>
      </p:sp>
    </p:spTree>
    <p:extLst>
      <p:ext uri="{BB962C8B-B14F-4D97-AF65-F5344CB8AC3E}">
        <p14:creationId xmlns:p14="http://schemas.microsoft.com/office/powerpoint/2010/main" val="356473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8371-4988-874F-926C-02970B03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316"/>
            <a:ext cx="10515600" cy="5294647"/>
          </a:xfrm>
        </p:spPr>
        <p:txBody>
          <a:bodyPr/>
          <a:lstStyle/>
          <a:p>
            <a:pPr algn="just"/>
            <a:r>
              <a:rPr lang="en-US" dirty="0"/>
              <a:t> Most of the fraud victims are either between 20 to 30 years old or they are senior citizens.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Most of the fraud victims belong to the following states: 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Alaska, Arizona, Hawaii, District of Columbia, Idaho, Oregon,        California, Montana, Virginia, Washington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top 10 cities of fraud victims are: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Craig, Grifton, Guthrie, Seattle, Senatobia,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Wever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, Elk Rapids, Greenbush, Richland, Boyd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1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Credit Card Fraud Analytics </vt:lpstr>
      <vt:lpstr>Problem Statement:</vt:lpstr>
      <vt:lpstr>Hypothesis: </vt:lpstr>
      <vt:lpstr>EDA: </vt:lpstr>
      <vt:lpstr>Deep Dive </vt:lpstr>
      <vt:lpstr>Insights: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Analytics </dc:title>
  <dc:creator>Udit Pratap</dc:creator>
  <cp:lastModifiedBy>Udit Pratap</cp:lastModifiedBy>
  <cp:revision>1</cp:revision>
  <dcterms:created xsi:type="dcterms:W3CDTF">2024-01-11T06:06:50Z</dcterms:created>
  <dcterms:modified xsi:type="dcterms:W3CDTF">2024-01-11T06:35:03Z</dcterms:modified>
</cp:coreProperties>
</file>