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Product Sales</c:v>
                </c:pt>
              </c:strCache>
            </c:strRef>
          </c:tx>
          <c:cat>
            <c:strRef>
              <c:f>Sheet1!$A$2:$A$5</c:f>
              <c:strCache>
                <c:ptCount val="4"/>
                <c:pt idx="0">
                  <c:v>A</c:v>
                </c:pt>
                <c:pt idx="1">
                  <c:v>B</c:v>
                </c:pt>
                <c:pt idx="2">
                  <c:v>C</c:v>
                </c:pt>
                <c:pt idx="3">
                  <c:v>D</c:v>
                </c:pt>
              </c:strCache>
            </c:strRef>
          </c:cat>
          <c:val>
            <c:numRef>
              <c:f>Sheet1!$B$2:$B$5</c:f>
              <c:numCache>
                <c:formatCode>General</c:formatCode>
                <c:ptCount val="4"/>
                <c:pt idx="0">
                  <c:v>200.0</c:v>
                </c:pt>
                <c:pt idx="1">
                  <c:v>400.0</c:v>
                </c:pt>
                <c:pt idx="2">
                  <c:v>600.0</c:v>
                </c:pt>
                <c:pt idx="3">
                  <c:v>800.0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Market Share</c:v>
                </c:pt>
              </c:strCache>
            </c:strRef>
          </c:tx>
          <c:cat>
            <c:strRef>
              <c:f>Sheet1!$A$2:$A$4</c:f>
              <c:strCache>
                <c:ptCount val="3"/>
                <c:pt idx="0">
                  <c:v>Product A</c:v>
                </c:pt>
                <c:pt idx="1">
                  <c:v>Product B</c:v>
                </c:pt>
                <c:pt idx="2">
                  <c:v>Product C</c:v>
                </c:pt>
              </c:strCache>
            </c:strRef>
          </c:cat>
          <c:val>
            <c:numRef>
              <c:f>Sheet1!$B$2:$B$4</c:f>
              <c:numCache>
                <c:formatCode>General</c:formatCode>
                <c:ptCount val="3"/>
                <c:pt idx="0">
                  <c:v>50.0</c:v>
                </c:pt>
                <c:pt idx="1">
                  <c:v>30.0</c:v>
                </c:pt>
                <c:pt idx="2">
                  <c:v>20.0</c:v>
                </c:pt>
              </c:numCache>
            </c:numRef>
          </c:val>
        </c:ser>
      </c:pieChart>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Series 1</c:v>
                </c:pt>
              </c:strCache>
            </c:strRef>
          </c:tx>
          <c:cat>
            <c:strRef>
              <c:f>Sheet1!$A$2:$A$5</c:f>
              <c:strCache>
                <c:ptCount val="4"/>
                <c:pt idx="0">
                  <c:v>Jan</c:v>
                </c:pt>
                <c:pt idx="1">
                  <c:v>Feb</c:v>
                </c:pt>
                <c:pt idx="2">
                  <c:v>Mar</c:v>
                </c:pt>
                <c:pt idx="3">
                  <c:v>Apr</c:v>
                </c:pt>
              </c:strCache>
            </c:strRef>
          </c:cat>
          <c:val>
            <c:numRef>
              <c:f>Sheet1!$B$2:$B$5</c:f>
              <c:numCache>
                <c:formatCode>General</c:formatCode>
                <c:ptCount val="4"/>
                <c:pt idx="0">
                  <c:v>100.0</c:v>
                </c:pt>
                <c:pt idx="1">
                  <c:v>200.0</c:v>
                </c:pt>
                <c:pt idx="2">
                  <c:v>300.0</c:v>
                </c:pt>
                <c:pt idx="3">
                  <c:v>400.0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crossAx val="2140495176"/>
        <c:crosses val="autoZero"/>
        <c:auto val="1"/>
        <c:lblAlgn val="ctr"/>
        <c:lblOffset val="100"/>
        <c:noMultiLvlLbl val="0"/>
      </c:catAx>
      <c:valAx>
        <c:axId val="2140495176"/>
        <c:scaling/>
        <c:delete val="0"/>
        <c:axPos val="l"/>
        <c:majorGridlines/>
        <c:majorTickMark val="out"/>
        <c:minorTickMark val="none"/>
        <c:tickLblPos val="nextTo"/>
        <c:crossAx val="2118791784"/>
        <c:crosses val="autoZero"/>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Revenue by Region</c:v>
                </c:pt>
              </c:strCache>
            </c:strRef>
          </c:tx>
          <c:cat>
            <c:strRef>
              <c:f>Sheet1!$A$2:$A$5</c:f>
              <c:strCache>
                <c:ptCount val="4"/>
                <c:pt idx="0">
                  <c:v>North</c:v>
                </c:pt>
                <c:pt idx="1">
                  <c:v>South</c:v>
                </c:pt>
                <c:pt idx="2">
                  <c:v>East</c:v>
                </c:pt>
                <c:pt idx="3">
                  <c:v>West</c:v>
                </c:pt>
              </c:strCache>
            </c:strRef>
          </c:cat>
          <c:val>
            <c:numRef>
              <c:f>Sheet1!$B$2:$B$5</c:f>
              <c:numCache>
                <c:formatCode>General</c:formatCode>
                <c:ptCount val="4"/>
                <c:pt idx="0">
                  <c:v>5000.0</c:v>
                </c:pt>
                <c:pt idx="1">
                  <c:v>7000.0</c:v>
                </c:pt>
                <c:pt idx="2">
                  <c:v>4500.0</c:v>
                </c:pt>
                <c:pt idx="3">
                  <c:v>6000.0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Q1</c:v>
                </c:pt>
              </c:strCache>
            </c:strRef>
          </c:tx>
          <c:cat>
            <c:strRef>
              <c:f>Sheet1!$A$2:$A$5</c:f>
              <c:strCache>
                <c:ptCount val="4"/>
                <c:pt idx="0">
                  <c:v>Q1</c:v>
                </c:pt>
                <c:pt idx="1">
                  <c:v>Q2</c:v>
                </c:pt>
                <c:pt idx="2">
                  <c:v>Q3</c:v>
                </c:pt>
                <c:pt idx="3">
                  <c:v>Q4</c:v>
                </c:pt>
              </c:strCache>
            </c:strRef>
          </c:cat>
          <c:val>
            <c:numRef>
              <c:f>Sheet1!$B$2:$B$4</c:f>
              <c:numCache>
                <c:formatCode>General</c:formatCode>
                <c:ptCount val="3"/>
                <c:pt idx="0">
                  <c:v>19.2</c:v>
                </c:pt>
                <c:pt idx="1">
                  <c:v>21.4</c:v>
                </c:pt>
                <c:pt idx="2">
                  <c:v>16.7</c:v>
                </c:pt>
              </c:numCache>
            </c:numRef>
          </c:val>
        </c:ser>
        <c:ser>
          <c:idx val="1"/>
          <c:order val="1"/>
          <c:tx>
            <c:strRef>
              <c:f>Sheet1!$C$1</c:f>
              <c:strCache>
                <c:ptCount val="1"/>
                <c:pt idx="0">
                  <c:v>Q2</c:v>
                </c:pt>
              </c:strCache>
            </c:strRef>
          </c:tx>
          <c:cat>
            <c:strRef>
              <c:f>Sheet1!$A$2:$A$5</c:f>
              <c:strCache>
                <c:ptCount val="4"/>
                <c:pt idx="0">
                  <c:v>Q1</c:v>
                </c:pt>
                <c:pt idx="1">
                  <c:v>Q2</c:v>
                </c:pt>
                <c:pt idx="2">
                  <c:v>Q3</c:v>
                </c:pt>
                <c:pt idx="3">
                  <c:v>Q4</c:v>
                </c:pt>
              </c:strCache>
            </c:strRef>
          </c:cat>
          <c:val>
            <c:numRef>
              <c:f>Sheet1!$C$2:$C$4</c:f>
              <c:numCache>
                <c:formatCode>General</c:formatCode>
                <c:ptCount val="3"/>
                <c:pt idx="0">
                  <c:v>22.3</c:v>
                </c:pt>
                <c:pt idx="1">
                  <c:v>28.6</c:v>
                </c:pt>
                <c:pt idx="2">
                  <c:v>15.2</c:v>
                </c:pt>
              </c:numCache>
            </c:numRef>
          </c:val>
        </c:ser>
        <c:ser>
          <c:idx val="2"/>
          <c:order val="2"/>
          <c:tx>
            <c:strRef>
              <c:f>Sheet1!$D$1</c:f>
              <c:strCache>
                <c:ptCount val="1"/>
                <c:pt idx="0">
                  <c:v>Q3</c:v>
                </c:pt>
              </c:strCache>
            </c:strRef>
          </c:tx>
          <c:cat>
            <c:strRef>
              <c:f>Sheet1!$A$2:$A$5</c:f>
              <c:strCache>
                <c:ptCount val="4"/>
                <c:pt idx="0">
                  <c:v>Q1</c:v>
                </c:pt>
                <c:pt idx="1">
                  <c:v>Q2</c:v>
                </c:pt>
                <c:pt idx="2">
                  <c:v>Q3</c:v>
                </c:pt>
                <c:pt idx="3">
                  <c:v>Q4</c:v>
                </c:pt>
              </c:strCache>
            </c:strRef>
          </c:cat>
          <c:val>
            <c:numRef>
              <c:f>Sheet1!$D$2:$D$4</c:f>
              <c:numCache>
                <c:formatCode>General</c:formatCode>
                <c:ptCount val="3"/>
                <c:pt idx="0">
                  <c:v>20.4</c:v>
                </c:pt>
                <c:pt idx="1">
                  <c:v>26.3</c:v>
                </c:pt>
                <c:pt idx="2">
                  <c:v>14.2</c:v>
                </c:pt>
              </c:numCache>
            </c:numRef>
          </c:val>
        </c:ser>
        <c:dLbls>
          <c:txPr>
            <a:bodyPr/>
            <a:lstStyle/>
            <a:p>
              <a:pPr>
                <a:defRPr sz="600">
                  <a:solidFill>
                    <a:srgbClr val="000000"/>
                  </a:solidFill>
                </a:defRPr>
              </a:pPr>
            </a:p>
          </c:txPr>
          <c:dLblPos val="inEnd"/>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legend>
      <c:legendPos/>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Competitor Analysis</a:t>
            </a:r>
          </a:p>
        </p:txBody>
      </p:sp>
      <p:graphicFrame>
        <p:nvGraphicFramePr>
          <p:cNvPr id="3" name="Table 2"/>
          <p:cNvGraphicFramePr>
            <a:graphicFrameLocks noGrp="1"/>
          </p:cNvGraphicFramePr>
          <p:nvPr/>
        </p:nvGraphicFramePr>
        <p:xfrm>
          <a:off x="1828800" y="1828800"/>
          <a:ext cx="5486400" cy="3657600"/>
        </p:xfrm>
        <a:graphic>
          <a:graphicData uri="http://schemas.openxmlformats.org/drawingml/2006/table">
            <a:tbl>
              <a:tblPr firstRow="1" bandRow="1">
                <a:tableStyleId>{5C22544A-7EE6-4342-B048-85BDC9FD1C3A}</a:tableStyleId>
              </a:tblPr>
              <a:tblGrid>
                <a:gridCol w="1828800"/>
                <a:gridCol w="1828800"/>
                <a:gridCol w="1828800"/>
              </a:tblGrid>
              <a:tr h="1219200">
                <a:tc>
                  <a:txBody>
                    <a:bodyPr/>
                    <a:lstStyle/>
                    <a:p>
                      <a:r>
                        <a:t>Brand</a:t>
                      </a:r>
                    </a:p>
                  </a:txBody>
                  <a:tcPr/>
                </a:tc>
                <a:tc>
                  <a:txBody>
                    <a:bodyPr/>
                    <a:lstStyle/>
                    <a:p>
                      <a:r>
                        <a:t> Price</a:t>
                      </a:r>
                    </a:p>
                  </a:txBody>
                  <a:tcPr/>
                </a:tc>
                <a:tc>
                  <a:txBody>
                    <a:bodyPr/>
                    <a:lstStyle/>
                    <a:p>
                      <a:r>
                        <a:t> Features</a:t>
                      </a:r>
                    </a:p>
                  </a:txBody>
                  <a:tcPr/>
                </a:tc>
              </a:tr>
              <a:tr h="1219200">
                <a:tc>
                  <a:txBody>
                    <a:bodyPr/>
                    <a:lstStyle/>
                    <a:p>
                      <a:r>
                        <a:t> Brand A</a:t>
                      </a:r>
                    </a:p>
                  </a:txBody>
                  <a:tcPr/>
                </a:tc>
                <a:tc>
                  <a:txBody>
                    <a:bodyPr/>
                    <a:lstStyle/>
                    <a:p>
                      <a:r>
                        <a:t> $500</a:t>
                      </a:r>
                    </a:p>
                  </a:txBody>
                  <a:tcPr/>
                </a:tc>
                <a:tc>
                  <a:txBody>
                    <a:bodyPr/>
                    <a:lstStyle/>
                    <a:p>
                      <a:r>
                        <a:t> Basic</a:t>
                      </a:r>
                    </a:p>
                  </a:txBody>
                  <a:tcPr/>
                </a:tc>
              </a:tr>
              <a:tr h="1219200">
                <a:tc>
                  <a:txBody>
                    <a:bodyPr/>
                    <a:lstStyle/>
                    <a:p>
                      <a:r>
                        <a:t> Brand B</a:t>
                      </a:r>
                    </a:p>
                  </a:txBody>
                  <a:tcPr/>
                </a:tc>
                <a:tc>
                  <a:txBody>
                    <a:bodyPr/>
                    <a:lstStyle/>
                    <a:p>
                      <a:r>
                        <a:t> $700</a:t>
                      </a:r>
                    </a:p>
                  </a:txBody>
                  <a:tcPr/>
                </a:tc>
                <a:tc>
                  <a:txBody>
                    <a:bodyPr/>
                    <a:lstStyle/>
                    <a:p>
                      <a:r>
                        <a:t> Premium</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b="1"/>
            </a:pPr>
            <a:r>
              <a:t>Bombay Stock Exchange</a:t>
            </a:r>
          </a:p>
        </p:txBody>
      </p:sp>
      <p:sp>
        <p:nvSpPr>
          <p:cNvPr id="3" name="TextBox 2"/>
          <p:cNvSpPr txBox="1"/>
          <p:nvPr/>
        </p:nvSpPr>
        <p:spPr>
          <a:xfrm>
            <a:off x="457200" y="1828800"/>
            <a:ext cx="3657600" cy="4114800"/>
          </a:xfrm>
          <a:prstGeom prst="rect">
            <a:avLst/>
          </a:prstGeom>
          <a:noFill/>
        </p:spPr>
        <p:txBody>
          <a:bodyPr wrap="square">
            <a:spAutoFit/>
          </a:bodyPr>
          <a:lstStyle/>
          <a:p>
            <a:pPr>
              <a:spcAft>
                <a:spcPts val="1000"/>
              </a:spcAft>
              <a:defRPr sz="1400"/>
            </a:pPr>
            <a:r>
              <a:t>The Bombay Stock Exchange (BSE) is the oldest stock exchange in Asia, established in 1875. It is located in Mumbai, India, and is one of the two main stock exchanges in the country, the other being the National Stock Exchange of India (NSE).</a:t>
            </a:r>
          </a:p>
          <a:p>
            <a:pPr>
              <a:spcAft>
                <a:spcPts val="1000"/>
              </a:spcAft>
              <a:defRPr sz="1400"/>
            </a:pPr>
            <a:r>
              <a:t>The BSE is the world's 10th largest stock exchange by market capitalization and has a market capitalization of over $2 trillion. It has a significant impact on the Indian economy and is considered a key indicator of the country's economic health.</a:t>
            </a:r>
          </a:p>
        </p:txBody>
      </p:sp>
      <p:pic>
        <p:nvPicPr>
          <p:cNvPr id="4" name="Picture 3" descr="bse.jpeg"/>
          <p:cNvPicPr>
            <a:picLocks noChangeAspect="1"/>
          </p:cNvPicPr>
          <p:nvPr/>
        </p:nvPicPr>
        <p:blipFill>
          <a:blip r:embed="rId2"/>
          <a:stretch>
            <a:fillRect/>
          </a:stretch>
        </p:blipFill>
        <p:spPr>
          <a:xfrm>
            <a:off x="4572000" y="1828800"/>
            <a:ext cx="3657600" cy="41148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b="1"/>
            </a:pPr>
            <a:r>
              <a:t>Bombay Stock Exchange</a:t>
            </a:r>
          </a:p>
        </p:txBody>
      </p:sp>
      <p:sp>
        <p:nvSpPr>
          <p:cNvPr id="3" name="TextBox 2"/>
          <p:cNvSpPr txBox="1"/>
          <p:nvPr/>
        </p:nvSpPr>
        <p:spPr>
          <a:xfrm>
            <a:off x="457200" y="1828800"/>
            <a:ext cx="3657600" cy="4114800"/>
          </a:xfrm>
          <a:prstGeom prst="rect">
            <a:avLst/>
          </a:prstGeom>
          <a:noFill/>
        </p:spPr>
        <p:txBody>
          <a:bodyPr wrap="square">
            <a:spAutoFit/>
          </a:bodyPr>
          <a:lstStyle/>
          <a:p>
            <a:pPr>
              <a:spcAft>
                <a:spcPts val="1000"/>
              </a:spcAft>
              <a:defRPr sz="1400"/>
            </a:pPr>
            <a:r>
              <a:t>The Bombay Stock Exchange (BSE) is the oldest stock exchange in Asia, established in 1875. It is located in Mumbai, India, and is one of the two main stock exchanges in the country, the other being the National Stock Exchange of India (NSE). The BSE is the world's 10th largest stock exchange by market capitalization as of 2020. It has a market capitalization of over $2 trillion and lists over 5,000 companies.</a:t>
            </a:r>
          </a:p>
        </p:txBody>
      </p:sp>
      <p:pic>
        <p:nvPicPr>
          <p:cNvPr id="4" name="Picture 3" descr="bse.jpeg"/>
          <p:cNvPicPr>
            <a:picLocks noChangeAspect="1"/>
          </p:cNvPicPr>
          <p:nvPr/>
        </p:nvPicPr>
        <p:blipFill>
          <a:blip r:embed="rId2"/>
          <a:stretch>
            <a:fillRect/>
          </a:stretch>
        </p:blipFill>
        <p:spPr>
          <a:xfrm>
            <a:off x="4572000" y="1828800"/>
            <a:ext cx="3657600" cy="4114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 Sales</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p>
            <a:pPr/>
            <a:r>
              <a:t>Sales doubled in Q2</a:t>
            </a:r>
          </a:p>
          <a:p>
            <a:pPr/>
            <a:r>
              <a:t>Product C outperformed others</a:t>
            </a:r>
          </a:p>
          <a:p>
            <a:pPr/>
            <a:r>
              <a:t>Increase marketing for Product 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Share</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Monthly Growth</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by Region</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p>
            <a:pPr/>
            <a:r>
              <a:t>Supply Chain Disruptions</a:t>
            </a:r>
          </a:p>
          <a:p>
            <a:pPr/>
            <a:r>
              <a:t>Rising Costs</a:t>
            </a:r>
          </a:p>
          <a:p>
            <a:pPr/>
            <a:r>
              <a:t>Market Competition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Opportunities vs Threats</a:t>
            </a:r>
          </a:p>
        </p:txBody>
      </p:sp>
      <p:sp>
        <p:nvSpPr>
          <p:cNvPr id="3" name="Content Placeholder 2"/>
          <p:cNvSpPr>
            <a:spLocks noGrp="1"/>
          </p:cNvSpPr>
          <p:nvPr>
            <p:ph idx="1" sz="half"/>
          </p:nvPr>
        </p:nvSpPr>
        <p:spPr/>
        <p:txBody>
          <a:bodyPr/>
          <a:lstStyle/>
          <a:p/>
          <a:p>
            <a:pPr/>
            <a:r>
              <a:t>Market Expansion</a:t>
            </a:r>
          </a:p>
          <a:p>
            <a:pPr/>
            <a:r>
              <a:t>New Product Lines</a:t>
            </a:r>
          </a:p>
          <a:p>
            <a:pPr/>
            <a:r>
              <a:t>Strategic Partnerships</a:t>
            </a:r>
          </a:p>
        </p:txBody>
      </p:sp>
      <p:sp>
        <p:nvSpPr>
          <p:cNvPr id="4" name="Content Placeholder 3"/>
          <p:cNvSpPr>
            <a:spLocks noGrp="1"/>
          </p:cNvSpPr>
          <p:nvPr>
            <p:ph idx="2" sz="half"/>
          </p:nvPr>
        </p:nvSpPr>
        <p:spPr/>
        <p:txBody>
          <a:bodyPr/>
          <a:lstStyle/>
          <a:p/>
          <a:p>
            <a:pPr/>
            <a:r>
              <a:t>Economic Slowdown</a:t>
            </a:r>
          </a:p>
          <a:p>
            <a:pPr/>
            <a:r>
              <a:t>Regulatory Changes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b="1"/>
            </a:pPr>
            <a:r>
              <a:t>Bar Chart Slide</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