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November 2024 Financial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 b="1"/>
            </a:pPr>
            <a:r>
              <a:t>Action Items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/>
            </a:pPr>
            <a:r>
              <a:t>• Complete project proposal</a:t>
            </a:r>
          </a:p>
          <a:p>
            <a:pPr>
              <a:spcAft>
                <a:spcPts val="1200"/>
              </a:spcAft>
              <a:defRPr sz="2000"/>
            </a:pPr>
            <a:r>
              <a:t>• Finalize design mockups</a:t>
            </a:r>
          </a:p>
          <a:p>
            <a:pPr>
              <a:spcAft>
                <a:spcPts val="1200"/>
              </a:spcAft>
              <a:defRPr sz="2000"/>
            </a:pPr>
            <a:r>
              <a:t>• Conduct user testing</a:t>
            </a:r>
          </a:p>
          <a:p>
            <a:pPr>
              <a:spcAft>
                <a:spcPts val="1200"/>
              </a:spcAft>
              <a:defRPr sz="2000"/>
            </a:pPr>
            <a:r>
              <a:t>• Prepare presentation materials</a:t>
            </a:r>
          </a:p>
          <a:p>
            <a:pPr>
              <a:spcAft>
                <a:spcPts val="1200"/>
              </a:spcAft>
              <a:defRPr sz="2000"/>
            </a:pPr>
            <a:r>
              <a:t>• Submit project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 b="1"/>
            </a:pPr>
            <a: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/>
            </a:pPr>
            <a:r>
              <a:t>• Key Financial Metrics</a:t>
            </a:r>
          </a:p>
          <a:p>
            <a:pPr>
              <a:spcAft>
                <a:spcPts val="1200"/>
              </a:spcAft>
              <a:defRPr sz="2000"/>
            </a:pPr>
            <a:r>
              <a:t>• Variance Analysis</a:t>
            </a:r>
          </a:p>
          <a:p>
            <a:pPr>
              <a:spcAft>
                <a:spcPts val="1200"/>
              </a:spcAft>
              <a:defRPr sz="2000"/>
            </a:pPr>
            <a:r>
              <a:t>• Challenges and Risks</a:t>
            </a:r>
          </a:p>
          <a:p>
            <a:pPr>
              <a:spcAft>
                <a:spcPts val="1200"/>
              </a:spcAft>
              <a:defRPr sz="2000"/>
            </a:pPr>
            <a:r>
              <a:t>• Action Items and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 b="1"/>
            </a:pPr>
            <a:r>
              <a:t>PnL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1276" y="1828800"/>
          <a:ext cx="5486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522514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Current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Previous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Variance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Cost of Goods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Gross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Operating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Operating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</a:t>
                      </a:r>
                    </a:p>
                  </a:txBody>
                  <a:tcPr/>
                </a:tc>
              </a:tr>
              <a:tr h="522516">
                <a:tc>
                  <a:txBody>
                    <a:bodyPr/>
                    <a:lstStyle/>
                    <a:p>
                      <a:r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 b="1"/>
            </a:pPr>
            <a:r>
              <a:t>PnL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1276" y="1828800"/>
          <a:ext cx="5486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522514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Current 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Last Year Same 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Variance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Cost of Goods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Gross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Operating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Operating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-5000</a:t>
                      </a:r>
                    </a:p>
                  </a:txBody>
                  <a:tcPr/>
                </a:tc>
              </a:tr>
              <a:tr h="522516">
                <a:tc>
                  <a:txBody>
                    <a:bodyPr/>
                    <a:lstStyle/>
                    <a:p>
                      <a:r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 b="1"/>
            </a:pPr>
            <a:r>
              <a:t>Highlights: Achievements, Challenges, and Opportunities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• Increased market share by 15%</a:t>
            </a:r>
          </a:p>
          <a:p>
            <a:pPr>
              <a:spcBef>
                <a:spcPts val="1200"/>
              </a:spcBef>
              <a:defRPr sz="2000"/>
            </a:pPr>
            <a:r>
              <a:t>• Launched 3 new products</a:t>
            </a:r>
          </a:p>
          <a:p>
            <a:pPr>
              <a:spcBef>
                <a:spcPts val="1200"/>
              </a:spcBef>
              <a:defRPr sz="2000"/>
            </a:pPr>
            <a:r>
              <a:t>• Improved customer satisfaction scores by 10%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• Supply chain disruptions</a:t>
            </a:r>
          </a:p>
          <a:p>
            <a:pPr>
              <a:spcBef>
                <a:spcPts val="1200"/>
              </a:spcBef>
              <a:defRPr sz="2000"/>
            </a:pPr>
            <a:r>
              <a:t>• Increased competition</a:t>
            </a:r>
          </a:p>
          <a:p>
            <a:pPr>
              <a:spcBef>
                <a:spcPts val="1200"/>
              </a:spcBef>
              <a:defRPr sz="2000"/>
            </a:pPr>
            <a:r>
              <a:t>• Need for skilled workforce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 b="1"/>
            </a:pPr>
            <a:r>
              <a:t>Revenue Highlights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1276" y="1828800"/>
          <a:ext cx="5486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Trend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Stream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Stream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Stream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 b="1"/>
            </a:pPr>
            <a:r>
              <a:t>Margin Waterfall Chart</a:t>
            </a:r>
          </a:p>
        </p:txBody>
      </p:sp>
      <p:pic>
        <p:nvPicPr>
          <p:cNvPr id="3" name="Picture 2" descr="waterfall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972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 b="1"/>
            </a:pPr>
            <a:r>
              <a:t>Operating Expenses Waterfall Chart</a:t>
            </a:r>
          </a:p>
        </p:txBody>
      </p:sp>
      <p:pic>
        <p:nvPicPr>
          <p:cNvPr id="3" name="Picture 2" descr="waterfall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972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 b="1"/>
            </a:pPr>
            <a:r>
              <a:t>Key Risks and 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/>
            </a:pPr>
            <a:r>
              <a:t>• Increased competition</a:t>
            </a:r>
          </a:p>
          <a:p>
            <a:pPr>
              <a:spcAft>
                <a:spcPts val="1200"/>
              </a:spcAft>
              <a:defRPr sz="2000"/>
            </a:pPr>
            <a:r>
              <a:t>• Supply chain disruptions</a:t>
            </a:r>
          </a:p>
          <a:p>
            <a:pPr>
              <a:spcAft>
                <a:spcPts val="1200"/>
              </a:spcAft>
              <a:defRPr sz="2000"/>
            </a:pPr>
            <a:r>
              <a:t>• Regulatory changes</a:t>
            </a:r>
          </a:p>
          <a:p>
            <a:pPr>
              <a:spcAft>
                <a:spcPts val="1200"/>
              </a:spcAft>
              <a:defRPr sz="2000"/>
            </a:pPr>
            <a:r>
              <a:t>• Economic downturn</a:t>
            </a:r>
          </a:p>
          <a:p>
            <a:pPr>
              <a:spcAft>
                <a:spcPts val="1200"/>
              </a:spcAft>
              <a:defRPr sz="2000"/>
            </a:pPr>
            <a:r>
              <a:t>• Talent acquisition difficulties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