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63" r:id="rId14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10.0</c:v>
                </c:pt>
                <c:pt idx="1">
                  <c:v>20.0</c:v>
                </c:pt>
                <c:pt idx="2">
                  <c:v>15.0</c:v>
                </c:pt>
                <c:pt idx="3">
                  <c:v>25.0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Tesla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100.0</c:v>
                </c:pt>
                <c:pt idx="1">
                  <c:v>120.0</c:v>
                </c:pt>
                <c:pt idx="2">
                  <c:v>150.0</c:v>
                </c:pt>
                <c:pt idx="3">
                  <c:v>180.0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Hyundai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80.0</c:v>
                </c:pt>
                <c:pt idx="1">
                  <c:v>90.0</c:v>
                </c:pt>
                <c:pt idx="2">
                  <c:v>100.0</c:v>
                </c:pt>
                <c:pt idx="3">
                  <c:v>110.0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Mahindra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50.0</c:v>
                </c:pt>
                <c:pt idx="1">
                  <c:v>60.0</c:v>
                </c:pt>
                <c:pt idx="2">
                  <c:v>70.0</c:v>
                </c:pt>
                <c:pt idx="3">
                  <c:v>80.0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Tesla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100.0</c:v>
                </c:pt>
                <c:pt idx="1">
                  <c:v>120.0</c:v>
                </c:pt>
                <c:pt idx="2">
                  <c:v>150.0</c:v>
                </c:pt>
                <c:pt idx="3">
                  <c:v>130.0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Hyundai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80.0</c:v>
                </c:pt>
                <c:pt idx="1">
                  <c:v>90.0</c:v>
                </c:pt>
                <c:pt idx="2">
                  <c:v>100.0</c:v>
                </c:pt>
                <c:pt idx="3">
                  <c:v>95.0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Mahindra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50.0</c:v>
                </c:pt>
                <c:pt idx="1">
                  <c:v>60.0</c:v>
                </c:pt>
                <c:pt idx="2">
                  <c:v>70.0</c:v>
                </c:pt>
                <c:pt idx="3">
                  <c:v>65.0</c:v>
                </c:pt>
              </c:numCache>
            </c:numRef>
          </c:val>
        </c:ser>
        <c:dLbls>
          <c:txPr>
            <a:bodyPr/>
            <a:lstStyle/>
            <a:p>
              <a:pPr>
                <a:defRPr sz="600">
                  <a:solidFill>
                    <a:srgbClr val="000000"/>
                  </a:solidFill>
                </a:defRPr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100.0</c:v>
                </c:pt>
                <c:pt idx="1">
                  <c:v>150.0</c:v>
                </c:pt>
                <c:pt idx="2">
                  <c:v>120.0</c:v>
                </c:pt>
                <c:pt idx="3">
                  <c:v>180.0</c:v>
                </c:pt>
              </c:numCache>
            </c:numRef>
          </c:val>
        </c:ser>
        <c:dLbls>
          <c:txPr>
            <a:bodyPr/>
            <a:lstStyle/>
            <a:p>
              <a:pPr>
                <a:defRPr sz="600">
                  <a:solidFill>
                    <a:srgbClr val="000000"/>
                  </a:solidFill>
                </a:defRPr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vs Profit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Sheet1!$A$2:$A$5</c:f>
              <c:numCache>
                <c:formatCode>General</c:formatCode>
                <c:ptCount val="4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2.0</c:v>
                </c:pt>
                <c:pt idx="1">
                  <c:v>4.0</c:v>
                </c:pt>
                <c:pt idx="2">
                  <c:v>3.0</c:v>
                </c:pt>
                <c:pt idx="3">
                  <c:v>6.0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Sales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Profit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t>Waterfall Chart Example</a:t>
            </a:r>
          </a:p>
        </p:txBody>
      </p:sp>
      <p:pic>
        <p:nvPicPr>
          <p:cNvPr id="3" name="Picture 2" descr="waterfall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0972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t>Quarterly Sales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32004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t>Q1-Q4 Sales Comparison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32004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Q1-Q4 Sales Comparison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Quarterly Sales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t>Margin Waterfall</a:t>
            </a:r>
          </a:p>
        </p:txBody>
      </p:sp>
      <p:pic>
        <p:nvPicPr>
          <p:cNvPr id="3" name="Picture 2" descr="waterfall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0972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000" b="1"/>
            </a:pPr>
            <a:r>
              <a:t>Sales and Profit Correlation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3657600" y="22860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t>Waterfall Chart</a:t>
            </a:r>
          </a:p>
        </p:txBody>
      </p:sp>
      <p:pic>
        <p:nvPicPr>
          <p:cNvPr id="3" name="Picture 2" descr="waterfall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09728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