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A08B4-D7A3-6859-DC02-A90F5A12F3C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N"/>
          </a:p>
        </p:txBody>
      </p:sp>
      <p:sp>
        <p:nvSpPr>
          <p:cNvPr id="3" name="Subtitle 2">
            <a:extLst>
              <a:ext uri="{FF2B5EF4-FFF2-40B4-BE49-F238E27FC236}">
                <a16:creationId xmlns:a16="http://schemas.microsoft.com/office/drawing/2014/main" id="{49D47360-33C3-7499-5E47-82406A948D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N"/>
          </a:p>
        </p:txBody>
      </p:sp>
      <p:sp>
        <p:nvSpPr>
          <p:cNvPr id="4" name="Date Placeholder 3">
            <a:extLst>
              <a:ext uri="{FF2B5EF4-FFF2-40B4-BE49-F238E27FC236}">
                <a16:creationId xmlns:a16="http://schemas.microsoft.com/office/drawing/2014/main" id="{537692F0-734D-97C1-0118-B4EA39F3AEE7}"/>
              </a:ext>
            </a:extLst>
          </p:cNvPr>
          <p:cNvSpPr>
            <a:spLocks noGrp="1"/>
          </p:cNvSpPr>
          <p:nvPr>
            <p:ph type="dt" sz="half" idx="10"/>
          </p:nvPr>
        </p:nvSpPr>
        <p:spPr/>
        <p:txBody>
          <a:bodyPr/>
          <a:lstStyle/>
          <a:p>
            <a:fld id="{8C496D94-9D87-41BD-AF4C-4D97C7C3E435}" type="datetimeFigureOut">
              <a:rPr lang="en-IN" smtClean="0"/>
              <a:t>31-12-2022</a:t>
            </a:fld>
            <a:endParaRPr lang="en-IN" dirty="0"/>
          </a:p>
        </p:txBody>
      </p:sp>
      <p:sp>
        <p:nvSpPr>
          <p:cNvPr id="5" name="Footer Placeholder 4">
            <a:extLst>
              <a:ext uri="{FF2B5EF4-FFF2-40B4-BE49-F238E27FC236}">
                <a16:creationId xmlns:a16="http://schemas.microsoft.com/office/drawing/2014/main" id="{F3B6EC8E-1371-FC49-715F-F277E03583C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1640EC6-67BB-59A9-76BC-7D0642B2575B}"/>
              </a:ext>
            </a:extLst>
          </p:cNvPr>
          <p:cNvSpPr>
            <a:spLocks noGrp="1"/>
          </p:cNvSpPr>
          <p:nvPr>
            <p:ph type="sldNum" sz="quarter" idx="12"/>
          </p:nvPr>
        </p:nvSpPr>
        <p:spPr/>
        <p:txBody>
          <a:bodyPr/>
          <a:lstStyle/>
          <a:p>
            <a:fld id="{DF9223B4-4E1F-40B1-A40A-E0DD87DC9670}" type="slidenum">
              <a:rPr lang="en-IN" smtClean="0"/>
              <a:t>‹#›</a:t>
            </a:fld>
            <a:endParaRPr lang="en-IN" dirty="0"/>
          </a:p>
        </p:txBody>
      </p:sp>
    </p:spTree>
    <p:extLst>
      <p:ext uri="{BB962C8B-B14F-4D97-AF65-F5344CB8AC3E}">
        <p14:creationId xmlns:p14="http://schemas.microsoft.com/office/powerpoint/2010/main" val="2749407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1DE2B-97D2-78D1-0B14-5A9D67D6AFDB}"/>
              </a:ext>
            </a:extLst>
          </p:cNvPr>
          <p:cNvSpPr>
            <a:spLocks noGrp="1"/>
          </p:cNvSpPr>
          <p:nvPr>
            <p:ph type="title"/>
          </p:nvPr>
        </p:nvSpPr>
        <p:spPr/>
        <p:txBody>
          <a:bodyPr/>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DB480483-DE94-928E-E878-AFA7759642B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A77A2311-4170-1B2C-BE7D-B57EEDA1FB19}"/>
              </a:ext>
            </a:extLst>
          </p:cNvPr>
          <p:cNvSpPr>
            <a:spLocks noGrp="1"/>
          </p:cNvSpPr>
          <p:nvPr>
            <p:ph type="dt" sz="half" idx="10"/>
          </p:nvPr>
        </p:nvSpPr>
        <p:spPr/>
        <p:txBody>
          <a:bodyPr/>
          <a:lstStyle/>
          <a:p>
            <a:fld id="{8C496D94-9D87-41BD-AF4C-4D97C7C3E435}" type="datetimeFigureOut">
              <a:rPr lang="en-IN" smtClean="0"/>
              <a:t>31-12-2022</a:t>
            </a:fld>
            <a:endParaRPr lang="en-IN" dirty="0"/>
          </a:p>
        </p:txBody>
      </p:sp>
      <p:sp>
        <p:nvSpPr>
          <p:cNvPr id="5" name="Footer Placeholder 4">
            <a:extLst>
              <a:ext uri="{FF2B5EF4-FFF2-40B4-BE49-F238E27FC236}">
                <a16:creationId xmlns:a16="http://schemas.microsoft.com/office/drawing/2014/main" id="{F9B1FC0C-30EC-BF2E-5753-30E70E11F0D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0C106E0-0DDC-C06E-9D52-805956203D06}"/>
              </a:ext>
            </a:extLst>
          </p:cNvPr>
          <p:cNvSpPr>
            <a:spLocks noGrp="1"/>
          </p:cNvSpPr>
          <p:nvPr>
            <p:ph type="sldNum" sz="quarter" idx="12"/>
          </p:nvPr>
        </p:nvSpPr>
        <p:spPr/>
        <p:txBody>
          <a:bodyPr/>
          <a:lstStyle/>
          <a:p>
            <a:fld id="{DF9223B4-4E1F-40B1-A40A-E0DD87DC9670}" type="slidenum">
              <a:rPr lang="en-IN" smtClean="0"/>
              <a:t>‹#›</a:t>
            </a:fld>
            <a:endParaRPr lang="en-IN" dirty="0"/>
          </a:p>
        </p:txBody>
      </p:sp>
    </p:spTree>
    <p:extLst>
      <p:ext uri="{BB962C8B-B14F-4D97-AF65-F5344CB8AC3E}">
        <p14:creationId xmlns:p14="http://schemas.microsoft.com/office/powerpoint/2010/main" val="1993665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0681E2-5642-CB39-192D-7262C7731B1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5A1CD2D3-5B2E-1877-8E40-54A13D3C61D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E2A8BD35-837B-A9B9-02E8-894E3F1D95BA}"/>
              </a:ext>
            </a:extLst>
          </p:cNvPr>
          <p:cNvSpPr>
            <a:spLocks noGrp="1"/>
          </p:cNvSpPr>
          <p:nvPr>
            <p:ph type="dt" sz="half" idx="10"/>
          </p:nvPr>
        </p:nvSpPr>
        <p:spPr/>
        <p:txBody>
          <a:bodyPr/>
          <a:lstStyle/>
          <a:p>
            <a:fld id="{8C496D94-9D87-41BD-AF4C-4D97C7C3E435}" type="datetimeFigureOut">
              <a:rPr lang="en-IN" smtClean="0"/>
              <a:t>31-12-2022</a:t>
            </a:fld>
            <a:endParaRPr lang="en-IN" dirty="0"/>
          </a:p>
        </p:txBody>
      </p:sp>
      <p:sp>
        <p:nvSpPr>
          <p:cNvPr id="5" name="Footer Placeholder 4">
            <a:extLst>
              <a:ext uri="{FF2B5EF4-FFF2-40B4-BE49-F238E27FC236}">
                <a16:creationId xmlns:a16="http://schemas.microsoft.com/office/drawing/2014/main" id="{C89E26CF-FB00-774F-41CC-3B0DCBC128C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2B7780D-A103-2F30-C040-466F4B5673B8}"/>
              </a:ext>
            </a:extLst>
          </p:cNvPr>
          <p:cNvSpPr>
            <a:spLocks noGrp="1"/>
          </p:cNvSpPr>
          <p:nvPr>
            <p:ph type="sldNum" sz="quarter" idx="12"/>
          </p:nvPr>
        </p:nvSpPr>
        <p:spPr/>
        <p:txBody>
          <a:bodyPr/>
          <a:lstStyle/>
          <a:p>
            <a:fld id="{DF9223B4-4E1F-40B1-A40A-E0DD87DC9670}" type="slidenum">
              <a:rPr lang="en-IN" smtClean="0"/>
              <a:t>‹#›</a:t>
            </a:fld>
            <a:endParaRPr lang="en-IN" dirty="0"/>
          </a:p>
        </p:txBody>
      </p:sp>
    </p:spTree>
    <p:extLst>
      <p:ext uri="{BB962C8B-B14F-4D97-AF65-F5344CB8AC3E}">
        <p14:creationId xmlns:p14="http://schemas.microsoft.com/office/powerpoint/2010/main" val="2062758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D16A7-460B-3B54-6B11-5D4802A7404F}"/>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8FAFF48D-D867-A135-A3AE-CCBF9825B2E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214C3FC3-8EFB-9F93-4570-FFC75E78C975}"/>
              </a:ext>
            </a:extLst>
          </p:cNvPr>
          <p:cNvSpPr>
            <a:spLocks noGrp="1"/>
          </p:cNvSpPr>
          <p:nvPr>
            <p:ph type="dt" sz="half" idx="10"/>
          </p:nvPr>
        </p:nvSpPr>
        <p:spPr/>
        <p:txBody>
          <a:bodyPr/>
          <a:lstStyle/>
          <a:p>
            <a:fld id="{8C496D94-9D87-41BD-AF4C-4D97C7C3E435}" type="datetimeFigureOut">
              <a:rPr lang="en-IN" smtClean="0"/>
              <a:t>31-12-2022</a:t>
            </a:fld>
            <a:endParaRPr lang="en-IN" dirty="0"/>
          </a:p>
        </p:txBody>
      </p:sp>
      <p:sp>
        <p:nvSpPr>
          <p:cNvPr id="5" name="Footer Placeholder 4">
            <a:extLst>
              <a:ext uri="{FF2B5EF4-FFF2-40B4-BE49-F238E27FC236}">
                <a16:creationId xmlns:a16="http://schemas.microsoft.com/office/drawing/2014/main" id="{A5CBA000-B2D8-A0BF-7ADF-3D9BC446A62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3DD37B4-04AB-04F8-BC28-A6B75839C480}"/>
              </a:ext>
            </a:extLst>
          </p:cNvPr>
          <p:cNvSpPr>
            <a:spLocks noGrp="1"/>
          </p:cNvSpPr>
          <p:nvPr>
            <p:ph type="sldNum" sz="quarter" idx="12"/>
          </p:nvPr>
        </p:nvSpPr>
        <p:spPr/>
        <p:txBody>
          <a:bodyPr/>
          <a:lstStyle/>
          <a:p>
            <a:fld id="{DF9223B4-4E1F-40B1-A40A-E0DD87DC9670}" type="slidenum">
              <a:rPr lang="en-IN" smtClean="0"/>
              <a:t>‹#›</a:t>
            </a:fld>
            <a:endParaRPr lang="en-IN" dirty="0"/>
          </a:p>
        </p:txBody>
      </p:sp>
    </p:spTree>
    <p:extLst>
      <p:ext uri="{BB962C8B-B14F-4D97-AF65-F5344CB8AC3E}">
        <p14:creationId xmlns:p14="http://schemas.microsoft.com/office/powerpoint/2010/main" val="2740580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623A0-2D5D-ACBC-230F-9607566778E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N"/>
          </a:p>
        </p:txBody>
      </p:sp>
      <p:sp>
        <p:nvSpPr>
          <p:cNvPr id="3" name="Text Placeholder 2">
            <a:extLst>
              <a:ext uri="{FF2B5EF4-FFF2-40B4-BE49-F238E27FC236}">
                <a16:creationId xmlns:a16="http://schemas.microsoft.com/office/drawing/2014/main" id="{56D2C9FF-FED2-4C59-9DC0-4671BDABFE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41C462D-57D2-7C36-3F32-73CE33939C39}"/>
              </a:ext>
            </a:extLst>
          </p:cNvPr>
          <p:cNvSpPr>
            <a:spLocks noGrp="1"/>
          </p:cNvSpPr>
          <p:nvPr>
            <p:ph type="dt" sz="half" idx="10"/>
          </p:nvPr>
        </p:nvSpPr>
        <p:spPr/>
        <p:txBody>
          <a:bodyPr/>
          <a:lstStyle/>
          <a:p>
            <a:fld id="{8C496D94-9D87-41BD-AF4C-4D97C7C3E435}" type="datetimeFigureOut">
              <a:rPr lang="en-IN" smtClean="0"/>
              <a:t>31-12-2022</a:t>
            </a:fld>
            <a:endParaRPr lang="en-IN" dirty="0"/>
          </a:p>
        </p:txBody>
      </p:sp>
      <p:sp>
        <p:nvSpPr>
          <p:cNvPr id="5" name="Footer Placeholder 4">
            <a:extLst>
              <a:ext uri="{FF2B5EF4-FFF2-40B4-BE49-F238E27FC236}">
                <a16:creationId xmlns:a16="http://schemas.microsoft.com/office/drawing/2014/main" id="{9D166024-8C99-3D8E-0839-F7DAF79236B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28CEE9A-601A-D86C-7C51-573D456BE553}"/>
              </a:ext>
            </a:extLst>
          </p:cNvPr>
          <p:cNvSpPr>
            <a:spLocks noGrp="1"/>
          </p:cNvSpPr>
          <p:nvPr>
            <p:ph type="sldNum" sz="quarter" idx="12"/>
          </p:nvPr>
        </p:nvSpPr>
        <p:spPr/>
        <p:txBody>
          <a:bodyPr/>
          <a:lstStyle/>
          <a:p>
            <a:fld id="{DF9223B4-4E1F-40B1-A40A-E0DD87DC9670}" type="slidenum">
              <a:rPr lang="en-IN" smtClean="0"/>
              <a:t>‹#›</a:t>
            </a:fld>
            <a:endParaRPr lang="en-IN" dirty="0"/>
          </a:p>
        </p:txBody>
      </p:sp>
    </p:spTree>
    <p:extLst>
      <p:ext uri="{BB962C8B-B14F-4D97-AF65-F5344CB8AC3E}">
        <p14:creationId xmlns:p14="http://schemas.microsoft.com/office/powerpoint/2010/main" val="1565596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C93FE-5B22-DAC6-0AE0-4F8081212A60}"/>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03329801-D056-1598-444B-346990A07C1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Content Placeholder 3">
            <a:extLst>
              <a:ext uri="{FF2B5EF4-FFF2-40B4-BE49-F238E27FC236}">
                <a16:creationId xmlns:a16="http://schemas.microsoft.com/office/drawing/2014/main" id="{96351DA6-AF96-8ED1-AF47-C35D8A7FF1F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Date Placeholder 4">
            <a:extLst>
              <a:ext uri="{FF2B5EF4-FFF2-40B4-BE49-F238E27FC236}">
                <a16:creationId xmlns:a16="http://schemas.microsoft.com/office/drawing/2014/main" id="{0B2A26AD-557E-6092-467E-7B442BB7935B}"/>
              </a:ext>
            </a:extLst>
          </p:cNvPr>
          <p:cNvSpPr>
            <a:spLocks noGrp="1"/>
          </p:cNvSpPr>
          <p:nvPr>
            <p:ph type="dt" sz="half" idx="10"/>
          </p:nvPr>
        </p:nvSpPr>
        <p:spPr/>
        <p:txBody>
          <a:bodyPr/>
          <a:lstStyle/>
          <a:p>
            <a:fld id="{8C496D94-9D87-41BD-AF4C-4D97C7C3E435}" type="datetimeFigureOut">
              <a:rPr lang="en-IN" smtClean="0"/>
              <a:t>31-12-2022</a:t>
            </a:fld>
            <a:endParaRPr lang="en-IN" dirty="0"/>
          </a:p>
        </p:txBody>
      </p:sp>
      <p:sp>
        <p:nvSpPr>
          <p:cNvPr id="6" name="Footer Placeholder 5">
            <a:extLst>
              <a:ext uri="{FF2B5EF4-FFF2-40B4-BE49-F238E27FC236}">
                <a16:creationId xmlns:a16="http://schemas.microsoft.com/office/drawing/2014/main" id="{A3A5D1C6-9580-EE4B-91B4-C5DC51ED7CD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9BACE1C-3829-5E77-DDCF-00E399D79D78}"/>
              </a:ext>
            </a:extLst>
          </p:cNvPr>
          <p:cNvSpPr>
            <a:spLocks noGrp="1"/>
          </p:cNvSpPr>
          <p:nvPr>
            <p:ph type="sldNum" sz="quarter" idx="12"/>
          </p:nvPr>
        </p:nvSpPr>
        <p:spPr/>
        <p:txBody>
          <a:bodyPr/>
          <a:lstStyle/>
          <a:p>
            <a:fld id="{DF9223B4-4E1F-40B1-A40A-E0DD87DC9670}" type="slidenum">
              <a:rPr lang="en-IN" smtClean="0"/>
              <a:t>‹#›</a:t>
            </a:fld>
            <a:endParaRPr lang="en-IN" dirty="0"/>
          </a:p>
        </p:txBody>
      </p:sp>
    </p:spTree>
    <p:extLst>
      <p:ext uri="{BB962C8B-B14F-4D97-AF65-F5344CB8AC3E}">
        <p14:creationId xmlns:p14="http://schemas.microsoft.com/office/powerpoint/2010/main" val="157467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62340-2BC1-CD43-0B3D-DCC53DEA1693}"/>
              </a:ext>
            </a:extLst>
          </p:cNvPr>
          <p:cNvSpPr>
            <a:spLocks noGrp="1"/>
          </p:cNvSpPr>
          <p:nvPr>
            <p:ph type="title"/>
          </p:nvPr>
        </p:nvSpPr>
        <p:spPr>
          <a:xfrm>
            <a:off x="839788" y="365125"/>
            <a:ext cx="10515600" cy="1325563"/>
          </a:xfrm>
        </p:spPr>
        <p:txBody>
          <a:bodyPr/>
          <a:lstStyle/>
          <a:p>
            <a:r>
              <a:rPr lang="en-GB"/>
              <a:t>Click to edit Master title style</a:t>
            </a:r>
            <a:endParaRPr lang="en-IN"/>
          </a:p>
        </p:txBody>
      </p:sp>
      <p:sp>
        <p:nvSpPr>
          <p:cNvPr id="3" name="Text Placeholder 2">
            <a:extLst>
              <a:ext uri="{FF2B5EF4-FFF2-40B4-BE49-F238E27FC236}">
                <a16:creationId xmlns:a16="http://schemas.microsoft.com/office/drawing/2014/main" id="{A969571D-A0F4-520D-4AFA-3F14350E94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B75417F-A67E-C029-0706-8ECD34483BE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Text Placeholder 4">
            <a:extLst>
              <a:ext uri="{FF2B5EF4-FFF2-40B4-BE49-F238E27FC236}">
                <a16:creationId xmlns:a16="http://schemas.microsoft.com/office/drawing/2014/main" id="{5C5DFE57-AE33-9AE1-75C4-5E2D475884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C35FD99-4A13-0176-7EBE-16F4F18A886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7" name="Date Placeholder 6">
            <a:extLst>
              <a:ext uri="{FF2B5EF4-FFF2-40B4-BE49-F238E27FC236}">
                <a16:creationId xmlns:a16="http://schemas.microsoft.com/office/drawing/2014/main" id="{B65EAE96-7D46-5B80-2E6E-9BEE112D8CB6}"/>
              </a:ext>
            </a:extLst>
          </p:cNvPr>
          <p:cNvSpPr>
            <a:spLocks noGrp="1"/>
          </p:cNvSpPr>
          <p:nvPr>
            <p:ph type="dt" sz="half" idx="10"/>
          </p:nvPr>
        </p:nvSpPr>
        <p:spPr/>
        <p:txBody>
          <a:bodyPr/>
          <a:lstStyle/>
          <a:p>
            <a:fld id="{8C496D94-9D87-41BD-AF4C-4D97C7C3E435}" type="datetimeFigureOut">
              <a:rPr lang="en-IN" smtClean="0"/>
              <a:t>31-12-2022</a:t>
            </a:fld>
            <a:endParaRPr lang="en-IN" dirty="0"/>
          </a:p>
        </p:txBody>
      </p:sp>
      <p:sp>
        <p:nvSpPr>
          <p:cNvPr id="8" name="Footer Placeholder 7">
            <a:extLst>
              <a:ext uri="{FF2B5EF4-FFF2-40B4-BE49-F238E27FC236}">
                <a16:creationId xmlns:a16="http://schemas.microsoft.com/office/drawing/2014/main" id="{CE5A0343-D54C-7A88-3BA8-EAD915892059}"/>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BC305D8D-3D8E-2DE2-AE74-BEAED2DD9614}"/>
              </a:ext>
            </a:extLst>
          </p:cNvPr>
          <p:cNvSpPr>
            <a:spLocks noGrp="1"/>
          </p:cNvSpPr>
          <p:nvPr>
            <p:ph type="sldNum" sz="quarter" idx="12"/>
          </p:nvPr>
        </p:nvSpPr>
        <p:spPr/>
        <p:txBody>
          <a:bodyPr/>
          <a:lstStyle/>
          <a:p>
            <a:fld id="{DF9223B4-4E1F-40B1-A40A-E0DD87DC9670}" type="slidenum">
              <a:rPr lang="en-IN" smtClean="0"/>
              <a:t>‹#›</a:t>
            </a:fld>
            <a:endParaRPr lang="en-IN" dirty="0"/>
          </a:p>
        </p:txBody>
      </p:sp>
    </p:spTree>
    <p:extLst>
      <p:ext uri="{BB962C8B-B14F-4D97-AF65-F5344CB8AC3E}">
        <p14:creationId xmlns:p14="http://schemas.microsoft.com/office/powerpoint/2010/main" val="976294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D1224-C57F-2601-FF9D-3E867A6B92B0}"/>
              </a:ext>
            </a:extLst>
          </p:cNvPr>
          <p:cNvSpPr>
            <a:spLocks noGrp="1"/>
          </p:cNvSpPr>
          <p:nvPr>
            <p:ph type="title"/>
          </p:nvPr>
        </p:nvSpPr>
        <p:spPr/>
        <p:txBody>
          <a:bodyPr/>
          <a:lstStyle/>
          <a:p>
            <a:r>
              <a:rPr lang="en-GB"/>
              <a:t>Click to edit Master title style</a:t>
            </a:r>
            <a:endParaRPr lang="en-IN"/>
          </a:p>
        </p:txBody>
      </p:sp>
      <p:sp>
        <p:nvSpPr>
          <p:cNvPr id="3" name="Date Placeholder 2">
            <a:extLst>
              <a:ext uri="{FF2B5EF4-FFF2-40B4-BE49-F238E27FC236}">
                <a16:creationId xmlns:a16="http://schemas.microsoft.com/office/drawing/2014/main" id="{7957ABC2-F0E1-A010-DD95-74ED1E5CDE2A}"/>
              </a:ext>
            </a:extLst>
          </p:cNvPr>
          <p:cNvSpPr>
            <a:spLocks noGrp="1"/>
          </p:cNvSpPr>
          <p:nvPr>
            <p:ph type="dt" sz="half" idx="10"/>
          </p:nvPr>
        </p:nvSpPr>
        <p:spPr/>
        <p:txBody>
          <a:bodyPr/>
          <a:lstStyle/>
          <a:p>
            <a:fld id="{8C496D94-9D87-41BD-AF4C-4D97C7C3E435}" type="datetimeFigureOut">
              <a:rPr lang="en-IN" smtClean="0"/>
              <a:t>31-12-2022</a:t>
            </a:fld>
            <a:endParaRPr lang="en-IN" dirty="0"/>
          </a:p>
        </p:txBody>
      </p:sp>
      <p:sp>
        <p:nvSpPr>
          <p:cNvPr id="4" name="Footer Placeholder 3">
            <a:extLst>
              <a:ext uri="{FF2B5EF4-FFF2-40B4-BE49-F238E27FC236}">
                <a16:creationId xmlns:a16="http://schemas.microsoft.com/office/drawing/2014/main" id="{1BA789D4-4D75-BBC5-9666-7D6AA21AD13E}"/>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EAEF7898-B6A3-9CBB-77B2-510D4C504F55}"/>
              </a:ext>
            </a:extLst>
          </p:cNvPr>
          <p:cNvSpPr>
            <a:spLocks noGrp="1"/>
          </p:cNvSpPr>
          <p:nvPr>
            <p:ph type="sldNum" sz="quarter" idx="12"/>
          </p:nvPr>
        </p:nvSpPr>
        <p:spPr/>
        <p:txBody>
          <a:bodyPr/>
          <a:lstStyle/>
          <a:p>
            <a:fld id="{DF9223B4-4E1F-40B1-A40A-E0DD87DC9670}" type="slidenum">
              <a:rPr lang="en-IN" smtClean="0"/>
              <a:t>‹#›</a:t>
            </a:fld>
            <a:endParaRPr lang="en-IN" dirty="0"/>
          </a:p>
        </p:txBody>
      </p:sp>
    </p:spTree>
    <p:extLst>
      <p:ext uri="{BB962C8B-B14F-4D97-AF65-F5344CB8AC3E}">
        <p14:creationId xmlns:p14="http://schemas.microsoft.com/office/powerpoint/2010/main" val="2113264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633BE6-2A9B-F8AF-5000-B9F1D3269143}"/>
              </a:ext>
            </a:extLst>
          </p:cNvPr>
          <p:cNvSpPr>
            <a:spLocks noGrp="1"/>
          </p:cNvSpPr>
          <p:nvPr>
            <p:ph type="dt" sz="half" idx="10"/>
          </p:nvPr>
        </p:nvSpPr>
        <p:spPr/>
        <p:txBody>
          <a:bodyPr/>
          <a:lstStyle/>
          <a:p>
            <a:fld id="{8C496D94-9D87-41BD-AF4C-4D97C7C3E435}" type="datetimeFigureOut">
              <a:rPr lang="en-IN" smtClean="0"/>
              <a:t>31-12-2022</a:t>
            </a:fld>
            <a:endParaRPr lang="en-IN" dirty="0"/>
          </a:p>
        </p:txBody>
      </p:sp>
      <p:sp>
        <p:nvSpPr>
          <p:cNvPr id="3" name="Footer Placeholder 2">
            <a:extLst>
              <a:ext uri="{FF2B5EF4-FFF2-40B4-BE49-F238E27FC236}">
                <a16:creationId xmlns:a16="http://schemas.microsoft.com/office/drawing/2014/main" id="{70CECE89-52E0-9489-0DFE-06DEEB02F10D}"/>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CE79091B-6BD1-D951-BB91-143E6D84AA9F}"/>
              </a:ext>
            </a:extLst>
          </p:cNvPr>
          <p:cNvSpPr>
            <a:spLocks noGrp="1"/>
          </p:cNvSpPr>
          <p:nvPr>
            <p:ph type="sldNum" sz="quarter" idx="12"/>
          </p:nvPr>
        </p:nvSpPr>
        <p:spPr/>
        <p:txBody>
          <a:bodyPr/>
          <a:lstStyle/>
          <a:p>
            <a:fld id="{DF9223B4-4E1F-40B1-A40A-E0DD87DC9670}" type="slidenum">
              <a:rPr lang="en-IN" smtClean="0"/>
              <a:t>‹#›</a:t>
            </a:fld>
            <a:endParaRPr lang="en-IN" dirty="0"/>
          </a:p>
        </p:txBody>
      </p:sp>
    </p:spTree>
    <p:extLst>
      <p:ext uri="{BB962C8B-B14F-4D97-AF65-F5344CB8AC3E}">
        <p14:creationId xmlns:p14="http://schemas.microsoft.com/office/powerpoint/2010/main" val="2284359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7D0A6-B0FC-3AFE-E446-E7B5EA9E0F5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Content Placeholder 2">
            <a:extLst>
              <a:ext uri="{FF2B5EF4-FFF2-40B4-BE49-F238E27FC236}">
                <a16:creationId xmlns:a16="http://schemas.microsoft.com/office/drawing/2014/main" id="{E66C68B8-C171-77ED-5FDB-56F6C1D326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Text Placeholder 3">
            <a:extLst>
              <a:ext uri="{FF2B5EF4-FFF2-40B4-BE49-F238E27FC236}">
                <a16:creationId xmlns:a16="http://schemas.microsoft.com/office/drawing/2014/main" id="{064487F3-B61A-E2DE-73E3-FDFA2CE8FB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102D199-8613-B9AC-3D5F-A9021EED2942}"/>
              </a:ext>
            </a:extLst>
          </p:cNvPr>
          <p:cNvSpPr>
            <a:spLocks noGrp="1"/>
          </p:cNvSpPr>
          <p:nvPr>
            <p:ph type="dt" sz="half" idx="10"/>
          </p:nvPr>
        </p:nvSpPr>
        <p:spPr/>
        <p:txBody>
          <a:bodyPr/>
          <a:lstStyle/>
          <a:p>
            <a:fld id="{8C496D94-9D87-41BD-AF4C-4D97C7C3E435}" type="datetimeFigureOut">
              <a:rPr lang="en-IN" smtClean="0"/>
              <a:t>31-12-2022</a:t>
            </a:fld>
            <a:endParaRPr lang="en-IN" dirty="0"/>
          </a:p>
        </p:txBody>
      </p:sp>
      <p:sp>
        <p:nvSpPr>
          <p:cNvPr id="6" name="Footer Placeholder 5">
            <a:extLst>
              <a:ext uri="{FF2B5EF4-FFF2-40B4-BE49-F238E27FC236}">
                <a16:creationId xmlns:a16="http://schemas.microsoft.com/office/drawing/2014/main" id="{AF793C71-24A2-1EB6-D879-11EF9EF9EA5A}"/>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B1BF31A7-E12D-C903-FE06-68F6C7ED534E}"/>
              </a:ext>
            </a:extLst>
          </p:cNvPr>
          <p:cNvSpPr>
            <a:spLocks noGrp="1"/>
          </p:cNvSpPr>
          <p:nvPr>
            <p:ph type="sldNum" sz="quarter" idx="12"/>
          </p:nvPr>
        </p:nvSpPr>
        <p:spPr/>
        <p:txBody>
          <a:bodyPr/>
          <a:lstStyle/>
          <a:p>
            <a:fld id="{DF9223B4-4E1F-40B1-A40A-E0DD87DC9670}" type="slidenum">
              <a:rPr lang="en-IN" smtClean="0"/>
              <a:t>‹#›</a:t>
            </a:fld>
            <a:endParaRPr lang="en-IN" dirty="0"/>
          </a:p>
        </p:txBody>
      </p:sp>
    </p:spTree>
    <p:extLst>
      <p:ext uri="{BB962C8B-B14F-4D97-AF65-F5344CB8AC3E}">
        <p14:creationId xmlns:p14="http://schemas.microsoft.com/office/powerpoint/2010/main" val="722077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6DEF6-6BD9-30F2-F2B7-DB4C7808D6E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Picture Placeholder 2">
            <a:extLst>
              <a:ext uri="{FF2B5EF4-FFF2-40B4-BE49-F238E27FC236}">
                <a16:creationId xmlns:a16="http://schemas.microsoft.com/office/drawing/2014/main" id="{17B1A8AA-1318-23EC-B174-FACBF0C255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3918AAE2-B9A8-1054-311B-182AB03B9B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E35612F-4A02-6320-65B8-2152B2D26168}"/>
              </a:ext>
            </a:extLst>
          </p:cNvPr>
          <p:cNvSpPr>
            <a:spLocks noGrp="1"/>
          </p:cNvSpPr>
          <p:nvPr>
            <p:ph type="dt" sz="half" idx="10"/>
          </p:nvPr>
        </p:nvSpPr>
        <p:spPr/>
        <p:txBody>
          <a:bodyPr/>
          <a:lstStyle/>
          <a:p>
            <a:fld id="{8C496D94-9D87-41BD-AF4C-4D97C7C3E435}" type="datetimeFigureOut">
              <a:rPr lang="en-IN" smtClean="0"/>
              <a:t>31-12-2022</a:t>
            </a:fld>
            <a:endParaRPr lang="en-IN" dirty="0"/>
          </a:p>
        </p:txBody>
      </p:sp>
      <p:sp>
        <p:nvSpPr>
          <p:cNvPr id="6" name="Footer Placeholder 5">
            <a:extLst>
              <a:ext uri="{FF2B5EF4-FFF2-40B4-BE49-F238E27FC236}">
                <a16:creationId xmlns:a16="http://schemas.microsoft.com/office/drawing/2014/main" id="{EBEA1A81-68AE-B5BC-29BB-6729C7926FA0}"/>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E84D654-49C7-BD4D-BB7F-404E60841D67}"/>
              </a:ext>
            </a:extLst>
          </p:cNvPr>
          <p:cNvSpPr>
            <a:spLocks noGrp="1"/>
          </p:cNvSpPr>
          <p:nvPr>
            <p:ph type="sldNum" sz="quarter" idx="12"/>
          </p:nvPr>
        </p:nvSpPr>
        <p:spPr/>
        <p:txBody>
          <a:bodyPr/>
          <a:lstStyle/>
          <a:p>
            <a:fld id="{DF9223B4-4E1F-40B1-A40A-E0DD87DC9670}" type="slidenum">
              <a:rPr lang="en-IN" smtClean="0"/>
              <a:t>‹#›</a:t>
            </a:fld>
            <a:endParaRPr lang="en-IN" dirty="0"/>
          </a:p>
        </p:txBody>
      </p:sp>
    </p:spTree>
    <p:extLst>
      <p:ext uri="{BB962C8B-B14F-4D97-AF65-F5344CB8AC3E}">
        <p14:creationId xmlns:p14="http://schemas.microsoft.com/office/powerpoint/2010/main" val="4275561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939521-0EA4-D4F0-0668-C754961BBE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N"/>
          </a:p>
        </p:txBody>
      </p:sp>
      <p:sp>
        <p:nvSpPr>
          <p:cNvPr id="3" name="Text Placeholder 2">
            <a:extLst>
              <a:ext uri="{FF2B5EF4-FFF2-40B4-BE49-F238E27FC236}">
                <a16:creationId xmlns:a16="http://schemas.microsoft.com/office/drawing/2014/main" id="{03ACB415-D2D4-79B9-68A5-EAE862672D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999BE371-22C5-BB22-4F26-31EDA8FD6D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496D94-9D87-41BD-AF4C-4D97C7C3E435}" type="datetimeFigureOut">
              <a:rPr lang="en-IN" smtClean="0"/>
              <a:t>31-12-2022</a:t>
            </a:fld>
            <a:endParaRPr lang="en-IN" dirty="0"/>
          </a:p>
        </p:txBody>
      </p:sp>
      <p:sp>
        <p:nvSpPr>
          <p:cNvPr id="5" name="Footer Placeholder 4">
            <a:extLst>
              <a:ext uri="{FF2B5EF4-FFF2-40B4-BE49-F238E27FC236}">
                <a16:creationId xmlns:a16="http://schemas.microsoft.com/office/drawing/2014/main" id="{E2AD47F2-8483-55E1-5197-327F44FFAC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84E717A4-C1B2-C76D-8760-080B9B564C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9223B4-4E1F-40B1-A40A-E0DD87DC9670}" type="slidenum">
              <a:rPr lang="en-IN" smtClean="0"/>
              <a:t>‹#›</a:t>
            </a:fld>
            <a:endParaRPr lang="en-IN" dirty="0"/>
          </a:p>
        </p:txBody>
      </p:sp>
    </p:spTree>
    <p:extLst>
      <p:ext uri="{BB962C8B-B14F-4D97-AF65-F5344CB8AC3E}">
        <p14:creationId xmlns:p14="http://schemas.microsoft.com/office/powerpoint/2010/main" val="3887447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711BA81-6250-9AD6-58B8-A340849D5D52}"/>
              </a:ext>
            </a:extLst>
          </p:cNvPr>
          <p:cNvSpPr txBox="1"/>
          <p:nvPr/>
        </p:nvSpPr>
        <p:spPr>
          <a:xfrm>
            <a:off x="3741491" y="664752"/>
            <a:ext cx="5092116" cy="1323439"/>
          </a:xfrm>
          <a:prstGeom prst="rect">
            <a:avLst/>
          </a:prstGeom>
          <a:noFill/>
        </p:spPr>
        <p:txBody>
          <a:bodyPr wrap="square" rtlCol="0">
            <a:spAutoFit/>
          </a:bodyPr>
          <a:lstStyle/>
          <a:p>
            <a:r>
              <a:rPr lang="en-US" sz="4000" b="1" dirty="0">
                <a:effectLst/>
                <a:latin typeface="Times" panose="02020603050405020304" pitchFamily="18" charset="0"/>
                <a:ea typeface="Times New Roman" panose="02020603050405020304" pitchFamily="18" charset="0"/>
                <a:cs typeface="Times New Roman" panose="02020603050405020304" pitchFamily="18" charset="0"/>
              </a:rPr>
              <a:t>  Project </a:t>
            </a:r>
            <a:r>
              <a:rPr lang="en-US" sz="4000" b="1" dirty="0">
                <a:latin typeface="Times" panose="02020603050405020304" pitchFamily="18" charset="0"/>
                <a:ea typeface="Times New Roman" panose="02020603050405020304" pitchFamily="18" charset="0"/>
                <a:cs typeface="Times New Roman" panose="02020603050405020304" pitchFamily="18" charset="0"/>
              </a:rPr>
              <a:t>Presentation</a:t>
            </a:r>
            <a:endParaRPr lang="en-IN" sz="4000" dirty="0">
              <a:effectLst/>
              <a:latin typeface="Times" panose="02020603050405020304" pitchFamily="18" charset="0"/>
              <a:ea typeface="Times New Roman" panose="02020603050405020304" pitchFamily="18" charset="0"/>
              <a:cs typeface="Times New Roman" panose="02020603050405020304" pitchFamily="18" charset="0"/>
            </a:endParaRPr>
          </a:p>
          <a:p>
            <a:r>
              <a:rPr lang="en-IN" sz="4000" dirty="0"/>
              <a:t>	</a:t>
            </a:r>
            <a:r>
              <a:rPr lang="en-IN" sz="3600" dirty="0"/>
              <a:t>      for</a:t>
            </a:r>
          </a:p>
        </p:txBody>
      </p:sp>
      <p:sp>
        <p:nvSpPr>
          <p:cNvPr id="7" name="TextBox 6">
            <a:extLst>
              <a:ext uri="{FF2B5EF4-FFF2-40B4-BE49-F238E27FC236}">
                <a16:creationId xmlns:a16="http://schemas.microsoft.com/office/drawing/2014/main" id="{3D066E6A-416F-3882-EFFE-E361A9BF1713}"/>
              </a:ext>
            </a:extLst>
          </p:cNvPr>
          <p:cNvSpPr txBox="1"/>
          <p:nvPr/>
        </p:nvSpPr>
        <p:spPr>
          <a:xfrm>
            <a:off x="1468073" y="2164360"/>
            <a:ext cx="9571839" cy="1107996"/>
          </a:xfrm>
          <a:prstGeom prst="rect">
            <a:avLst/>
          </a:prstGeom>
          <a:noFill/>
        </p:spPr>
        <p:txBody>
          <a:bodyPr wrap="square" rtlCol="0">
            <a:spAutoFit/>
          </a:bodyPr>
          <a:lstStyle/>
          <a:p>
            <a:pPr algn="ctr"/>
            <a:r>
              <a:rPr lang="en-US" sz="2400" dirty="0">
                <a:effectLst/>
                <a:latin typeface="Times" panose="02020603050405020304" pitchFamily="18" charset="0"/>
                <a:ea typeface="Times New Roman" panose="02020603050405020304" pitchFamily="18" charset="0"/>
                <a:cs typeface="Times New Roman" panose="02020603050405020304" pitchFamily="18" charset="0"/>
              </a:rPr>
              <a:t>Fake Image Generation using Deep Convolutional Generative Adversarial Networks (DCGANs)</a:t>
            </a:r>
            <a:endParaRPr lang="en-IN" sz="24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en-IN" dirty="0"/>
          </a:p>
        </p:txBody>
      </p:sp>
      <p:pic>
        <p:nvPicPr>
          <p:cNvPr id="8" name="image1.png">
            <a:extLst>
              <a:ext uri="{FF2B5EF4-FFF2-40B4-BE49-F238E27FC236}">
                <a16:creationId xmlns:a16="http://schemas.microsoft.com/office/drawing/2014/main" id="{EA6B8AAD-98CF-F134-89B4-0FF34339C754}"/>
              </a:ext>
            </a:extLst>
          </p:cNvPr>
          <p:cNvPicPr>
            <a:picLocks noChangeAspect="1"/>
          </p:cNvPicPr>
          <p:nvPr/>
        </p:nvPicPr>
        <p:blipFill>
          <a:blip r:embed="rId2" cstate="print"/>
          <a:stretch>
            <a:fillRect/>
          </a:stretch>
        </p:blipFill>
        <p:spPr>
          <a:xfrm>
            <a:off x="4495663" y="3205860"/>
            <a:ext cx="2493204" cy="916064"/>
          </a:xfrm>
          <a:prstGeom prst="rect">
            <a:avLst/>
          </a:prstGeom>
        </p:spPr>
      </p:pic>
      <p:sp>
        <p:nvSpPr>
          <p:cNvPr id="9" name="TextBox 8">
            <a:extLst>
              <a:ext uri="{FF2B5EF4-FFF2-40B4-BE49-F238E27FC236}">
                <a16:creationId xmlns:a16="http://schemas.microsoft.com/office/drawing/2014/main" id="{09F91F0B-AEC9-9522-D9D5-87A5B58421E5}"/>
              </a:ext>
            </a:extLst>
          </p:cNvPr>
          <p:cNvSpPr txBox="1"/>
          <p:nvPr/>
        </p:nvSpPr>
        <p:spPr>
          <a:xfrm>
            <a:off x="2021748" y="4261607"/>
            <a:ext cx="7692704" cy="1477328"/>
          </a:xfrm>
          <a:prstGeom prst="rect">
            <a:avLst/>
          </a:prstGeom>
          <a:noFill/>
        </p:spPr>
        <p:txBody>
          <a:bodyPr wrap="square" rtlCol="0">
            <a:spAutoFit/>
          </a:bodyPr>
          <a:lstStyle/>
          <a:p>
            <a:pPr algn="ctr"/>
            <a:r>
              <a:rPr lang="en-US" sz="1800" dirty="0">
                <a:effectLst/>
                <a:latin typeface="Times" panose="02020603050405020304" pitchFamily="18" charset="0"/>
                <a:ea typeface="Times New Roman" panose="02020603050405020304" pitchFamily="18" charset="0"/>
                <a:cs typeface="Times New Roman" panose="02020603050405020304" pitchFamily="18" charset="0"/>
              </a:rPr>
              <a:t>Department of Computer Science</a:t>
            </a:r>
            <a:endParaRPr lang="en-IN" sz="1800" dirty="0">
              <a:effectLst/>
              <a:latin typeface="Times" panose="02020603050405020304" pitchFamily="18" charset="0"/>
              <a:ea typeface="Times New Roman" panose="02020603050405020304" pitchFamily="18" charset="0"/>
              <a:cs typeface="Times New Roman" panose="02020603050405020304" pitchFamily="18" charset="0"/>
            </a:endParaRPr>
          </a:p>
          <a:p>
            <a:pPr algn="ctr"/>
            <a:r>
              <a:rPr lang="en-US" sz="1800" dirty="0">
                <a:effectLst/>
                <a:latin typeface="Times" panose="02020603050405020304" pitchFamily="18" charset="0"/>
                <a:ea typeface="Times New Roman" panose="02020603050405020304" pitchFamily="18" charset="0"/>
                <a:cs typeface="Times New Roman" panose="02020603050405020304" pitchFamily="18" charset="0"/>
              </a:rPr>
              <a:t>School Of Computer Science</a:t>
            </a:r>
            <a:endParaRPr lang="en-IN" sz="1800" dirty="0">
              <a:effectLst/>
              <a:latin typeface="Times" panose="02020603050405020304" pitchFamily="18" charset="0"/>
              <a:ea typeface="Times New Roman" panose="02020603050405020304" pitchFamily="18" charset="0"/>
              <a:cs typeface="Times New Roman" panose="02020603050405020304" pitchFamily="18" charset="0"/>
            </a:endParaRPr>
          </a:p>
          <a:p>
            <a:pPr algn="ctr"/>
            <a:r>
              <a:rPr lang="en-US" sz="1800" dirty="0">
                <a:effectLst/>
                <a:latin typeface="Times" panose="02020603050405020304" pitchFamily="18" charset="0"/>
                <a:ea typeface="Times New Roman" panose="02020603050405020304" pitchFamily="18" charset="0"/>
                <a:cs typeface="Times New Roman" panose="02020603050405020304" pitchFamily="18" charset="0"/>
              </a:rPr>
              <a:t>UNIVERSITY OF PETROLEUM &amp; ENERGY STUDIES,</a:t>
            </a:r>
            <a:endParaRPr lang="en-IN" sz="1800" dirty="0">
              <a:effectLst/>
              <a:latin typeface="Times" panose="02020603050405020304" pitchFamily="18" charset="0"/>
              <a:ea typeface="Times New Roman" panose="02020603050405020304" pitchFamily="18" charset="0"/>
              <a:cs typeface="Times New Roman" panose="02020603050405020304" pitchFamily="18" charset="0"/>
            </a:endParaRPr>
          </a:p>
          <a:p>
            <a:pPr algn="ctr"/>
            <a:r>
              <a:rPr lang="en-US" sz="1800" dirty="0">
                <a:effectLst/>
                <a:latin typeface="Times" panose="02020603050405020304" pitchFamily="18" charset="0"/>
                <a:ea typeface="Times New Roman" panose="02020603050405020304" pitchFamily="18" charset="0"/>
                <a:cs typeface="Times New Roman" panose="02020603050405020304" pitchFamily="18" charset="0"/>
              </a:rPr>
              <a:t>DEHRADUN- 248007. Uttarakhand</a:t>
            </a:r>
            <a:endParaRPr lang="en-IN"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en-IN" dirty="0"/>
          </a:p>
        </p:txBody>
      </p:sp>
      <p:sp>
        <p:nvSpPr>
          <p:cNvPr id="10" name="TextBox 9">
            <a:extLst>
              <a:ext uri="{FF2B5EF4-FFF2-40B4-BE49-F238E27FC236}">
                <a16:creationId xmlns:a16="http://schemas.microsoft.com/office/drawing/2014/main" id="{1587978F-1D21-063B-A5DC-9CCD2DBF1C6F}"/>
              </a:ext>
            </a:extLst>
          </p:cNvPr>
          <p:cNvSpPr txBox="1"/>
          <p:nvPr/>
        </p:nvSpPr>
        <p:spPr>
          <a:xfrm>
            <a:off x="1015068" y="5878618"/>
            <a:ext cx="2541864" cy="923330"/>
          </a:xfrm>
          <a:prstGeom prst="rect">
            <a:avLst/>
          </a:prstGeom>
          <a:noFill/>
        </p:spPr>
        <p:txBody>
          <a:bodyPr wrap="square" rtlCol="0">
            <a:spAutoFit/>
          </a:bodyPr>
          <a:lstStyle/>
          <a:p>
            <a:r>
              <a:rPr lang="en-IN" b="1" dirty="0"/>
              <a:t>Prepared by :</a:t>
            </a:r>
          </a:p>
          <a:p>
            <a:r>
              <a:rPr lang="en-IN" dirty="0"/>
              <a:t>Name: Udit Sharma</a:t>
            </a:r>
          </a:p>
          <a:p>
            <a:r>
              <a:rPr lang="en-IN" dirty="0"/>
              <a:t>Sapid: 500096113</a:t>
            </a:r>
          </a:p>
        </p:txBody>
      </p:sp>
      <p:sp>
        <p:nvSpPr>
          <p:cNvPr id="11" name="TextBox 10">
            <a:extLst>
              <a:ext uri="{FF2B5EF4-FFF2-40B4-BE49-F238E27FC236}">
                <a16:creationId xmlns:a16="http://schemas.microsoft.com/office/drawing/2014/main" id="{052840C2-28B6-47E5-522B-D623098FE004}"/>
              </a:ext>
            </a:extLst>
          </p:cNvPr>
          <p:cNvSpPr txBox="1"/>
          <p:nvPr/>
        </p:nvSpPr>
        <p:spPr>
          <a:xfrm>
            <a:off x="9446004" y="5879483"/>
            <a:ext cx="1904301" cy="646331"/>
          </a:xfrm>
          <a:prstGeom prst="rect">
            <a:avLst/>
          </a:prstGeom>
          <a:noFill/>
        </p:spPr>
        <p:txBody>
          <a:bodyPr wrap="square" rtlCol="0">
            <a:spAutoFit/>
          </a:bodyPr>
          <a:lstStyle/>
          <a:p>
            <a:r>
              <a:rPr lang="en-IN" b="1" dirty="0"/>
              <a:t>Submitted to:</a:t>
            </a:r>
          </a:p>
          <a:p>
            <a:r>
              <a:rPr lang="en-IN" dirty="0"/>
              <a:t>Dr.Pankaj Kumar</a:t>
            </a:r>
          </a:p>
        </p:txBody>
      </p:sp>
    </p:spTree>
    <p:extLst>
      <p:ext uri="{BB962C8B-B14F-4D97-AF65-F5344CB8AC3E}">
        <p14:creationId xmlns:p14="http://schemas.microsoft.com/office/powerpoint/2010/main" val="1975073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8454ED-68B0-6769-3FAB-78D3FD9201F1}"/>
              </a:ext>
            </a:extLst>
          </p:cNvPr>
          <p:cNvSpPr txBox="1"/>
          <p:nvPr/>
        </p:nvSpPr>
        <p:spPr>
          <a:xfrm>
            <a:off x="4177717" y="385893"/>
            <a:ext cx="2508309"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Project Code</a:t>
            </a:r>
          </a:p>
        </p:txBody>
      </p:sp>
      <p:pic>
        <p:nvPicPr>
          <p:cNvPr id="6" name="Picture 5">
            <a:extLst>
              <a:ext uri="{FF2B5EF4-FFF2-40B4-BE49-F238E27FC236}">
                <a16:creationId xmlns:a16="http://schemas.microsoft.com/office/drawing/2014/main" id="{56604DAA-8F6A-94C5-1C33-47E3B783CE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3240"/>
            <a:ext cx="12192000" cy="4871519"/>
          </a:xfrm>
          <a:prstGeom prst="rect">
            <a:avLst/>
          </a:prstGeom>
        </p:spPr>
      </p:pic>
    </p:spTree>
    <p:extLst>
      <p:ext uri="{BB962C8B-B14F-4D97-AF65-F5344CB8AC3E}">
        <p14:creationId xmlns:p14="http://schemas.microsoft.com/office/powerpoint/2010/main" val="3298105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A3BE69-4434-8669-0CF1-FE32F24D1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80383"/>
            <a:ext cx="12192000" cy="4297234"/>
          </a:xfrm>
          <a:prstGeom prst="rect">
            <a:avLst/>
          </a:prstGeom>
        </p:spPr>
      </p:pic>
    </p:spTree>
    <p:extLst>
      <p:ext uri="{BB962C8B-B14F-4D97-AF65-F5344CB8AC3E}">
        <p14:creationId xmlns:p14="http://schemas.microsoft.com/office/powerpoint/2010/main" val="3257404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C77F93-313D-FCF1-CA4E-3FC612BC54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0601"/>
            <a:ext cx="12192000" cy="5476797"/>
          </a:xfrm>
          <a:prstGeom prst="rect">
            <a:avLst/>
          </a:prstGeom>
        </p:spPr>
      </p:pic>
    </p:spTree>
    <p:extLst>
      <p:ext uri="{BB962C8B-B14F-4D97-AF65-F5344CB8AC3E}">
        <p14:creationId xmlns:p14="http://schemas.microsoft.com/office/powerpoint/2010/main" val="3154294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DFC95F-0251-8E9C-BD30-90F120AEA5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24285"/>
            <a:ext cx="12192000" cy="3609429"/>
          </a:xfrm>
          <a:prstGeom prst="rect">
            <a:avLst/>
          </a:prstGeom>
        </p:spPr>
      </p:pic>
    </p:spTree>
    <p:extLst>
      <p:ext uri="{BB962C8B-B14F-4D97-AF65-F5344CB8AC3E}">
        <p14:creationId xmlns:p14="http://schemas.microsoft.com/office/powerpoint/2010/main" val="2824036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2DE863-6D48-A8AD-4C35-1ECE228898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31883"/>
            <a:ext cx="12192000" cy="4994234"/>
          </a:xfrm>
          <a:prstGeom prst="rect">
            <a:avLst/>
          </a:prstGeom>
        </p:spPr>
      </p:pic>
    </p:spTree>
    <p:extLst>
      <p:ext uri="{BB962C8B-B14F-4D97-AF65-F5344CB8AC3E}">
        <p14:creationId xmlns:p14="http://schemas.microsoft.com/office/powerpoint/2010/main" val="1420960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65C760-B4CF-CA4C-9F13-7D5E044703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0792"/>
            <a:ext cx="12192000" cy="6136415"/>
          </a:xfrm>
          <a:prstGeom prst="rect">
            <a:avLst/>
          </a:prstGeom>
        </p:spPr>
      </p:pic>
    </p:spTree>
    <p:extLst>
      <p:ext uri="{BB962C8B-B14F-4D97-AF65-F5344CB8AC3E}">
        <p14:creationId xmlns:p14="http://schemas.microsoft.com/office/powerpoint/2010/main" val="1833027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FAE7A9-5E50-349A-ABA5-C87A97EC96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46128"/>
            <a:ext cx="12192000" cy="5165743"/>
          </a:xfrm>
          <a:prstGeom prst="rect">
            <a:avLst/>
          </a:prstGeom>
        </p:spPr>
      </p:pic>
    </p:spTree>
    <p:extLst>
      <p:ext uri="{BB962C8B-B14F-4D97-AF65-F5344CB8AC3E}">
        <p14:creationId xmlns:p14="http://schemas.microsoft.com/office/powerpoint/2010/main" val="670657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ED9E93-F4EA-73E0-E5AF-674D832E442E}"/>
              </a:ext>
            </a:extLst>
          </p:cNvPr>
          <p:cNvSpPr txBox="1"/>
          <p:nvPr/>
        </p:nvSpPr>
        <p:spPr>
          <a:xfrm>
            <a:off x="3942825" y="444617"/>
            <a:ext cx="4085439"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RESULTANT IMAGE</a:t>
            </a:r>
          </a:p>
        </p:txBody>
      </p:sp>
      <p:pic>
        <p:nvPicPr>
          <p:cNvPr id="4" name="Picture 3">
            <a:extLst>
              <a:ext uri="{FF2B5EF4-FFF2-40B4-BE49-F238E27FC236}">
                <a16:creationId xmlns:a16="http://schemas.microsoft.com/office/drawing/2014/main" id="{08C88164-9287-C75B-94C1-B23D16899E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5709" y="1065856"/>
            <a:ext cx="5723007" cy="5792144"/>
          </a:xfrm>
          <a:prstGeom prst="rect">
            <a:avLst/>
          </a:prstGeom>
        </p:spPr>
      </p:pic>
    </p:spTree>
    <p:extLst>
      <p:ext uri="{BB962C8B-B14F-4D97-AF65-F5344CB8AC3E}">
        <p14:creationId xmlns:p14="http://schemas.microsoft.com/office/powerpoint/2010/main" val="446402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40325-94A3-CC36-596E-0ED9D869CBF6}"/>
              </a:ext>
            </a:extLst>
          </p:cNvPr>
          <p:cNvSpPr>
            <a:spLocks noGrp="1"/>
          </p:cNvSpPr>
          <p:nvPr>
            <p:ph type="title"/>
          </p:nvPr>
        </p:nvSpPr>
        <p:spPr>
          <a:xfrm>
            <a:off x="4000849" y="2462372"/>
            <a:ext cx="3700244" cy="1325563"/>
          </a:xfrm>
        </p:spPr>
        <p:txBody>
          <a:bodyPr/>
          <a:lstStyle/>
          <a:p>
            <a:r>
              <a:rPr lang="en-IN"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993041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5144D3-9F2B-8B0E-6198-47854A2D2519}"/>
              </a:ext>
            </a:extLst>
          </p:cNvPr>
          <p:cNvSpPr txBox="1"/>
          <p:nvPr/>
        </p:nvSpPr>
        <p:spPr>
          <a:xfrm>
            <a:off x="4102216" y="722982"/>
            <a:ext cx="3095538" cy="584775"/>
          </a:xfrm>
          <a:prstGeom prst="rect">
            <a:avLst/>
          </a:prstGeom>
          <a:noFill/>
        </p:spPr>
        <p:txBody>
          <a:bodyPr wrap="square" rtlCol="0">
            <a:spAutoFit/>
          </a:bodyPr>
          <a:lstStyle/>
          <a:p>
            <a:r>
              <a:rPr lang="en-IN" sz="3200" b="1" dirty="0"/>
              <a:t>INTRODUCTION</a:t>
            </a:r>
          </a:p>
        </p:txBody>
      </p:sp>
      <p:sp>
        <p:nvSpPr>
          <p:cNvPr id="6" name="TextBox 5">
            <a:extLst>
              <a:ext uri="{FF2B5EF4-FFF2-40B4-BE49-F238E27FC236}">
                <a16:creationId xmlns:a16="http://schemas.microsoft.com/office/drawing/2014/main" id="{C34BF8EC-379B-1814-9482-ADE2668C4A3A}"/>
              </a:ext>
            </a:extLst>
          </p:cNvPr>
          <p:cNvSpPr txBox="1"/>
          <p:nvPr/>
        </p:nvSpPr>
        <p:spPr>
          <a:xfrm>
            <a:off x="687897" y="1591830"/>
            <a:ext cx="10645629" cy="3674339"/>
          </a:xfrm>
          <a:prstGeom prst="rect">
            <a:avLst/>
          </a:prstGeom>
          <a:noFill/>
        </p:spPr>
        <p:txBody>
          <a:bodyPr wrap="square" rtlCol="0">
            <a:spAutoFit/>
          </a:bodyPr>
          <a:lstStyle/>
          <a:p>
            <a:pPr marL="742950" lvl="1" indent="-285750" algn="just">
              <a:lnSpc>
                <a:spcPct val="150000"/>
              </a:lnSpc>
              <a:spcAft>
                <a:spcPts val="800"/>
              </a:spcAft>
              <a:buFont typeface="Wingdings" panose="05000000000000000000" pitchFamily="2" charset="2"/>
              <a:buChar char=""/>
            </a:pPr>
            <a:r>
              <a:rPr lang="en-US" sz="18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DCGAN is one of the popular and successful network design for GAN</a:t>
            </a:r>
            <a:r>
              <a:rPr lang="en-IN" sz="1800" dirty="0">
                <a:effectLst/>
                <a:latin typeface="Times" panose="02020603050405020304" pitchFamily="18" charset="0"/>
                <a:ea typeface="Times New Roman" panose="02020603050405020304" pitchFamily="18" charset="0"/>
                <a:cs typeface="Times New Roman" panose="02020603050405020304" pitchFamily="18" charset="0"/>
              </a:rPr>
              <a:t>.</a:t>
            </a:r>
          </a:p>
          <a:p>
            <a:pPr marL="742950" lvl="1" indent="-285750" algn="just">
              <a:lnSpc>
                <a:spcPct val="150000"/>
              </a:lnSpc>
              <a:spcAft>
                <a:spcPts val="80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Deep Convolutional GAN (DCGAN) was proposed by a researcher from MIT and Facebook AI research.</a:t>
            </a:r>
            <a:endParaRPr lang="en-IN"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742950" lvl="1" indent="-285750" algn="just">
              <a:lnSpc>
                <a:spcPct val="150000"/>
              </a:lnSpc>
              <a:spcAft>
                <a:spcPts val="80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It is widely used in many convolution-based generation-based techniques. The focus of this paper was to make training GANs stable. Hence, they proposed some architectural changes in the computer vision problems.</a:t>
            </a:r>
            <a:endParaRPr lang="en-IN"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742950" lvl="1" indent="-285750" algn="just">
              <a:lnSpc>
                <a:spcPct val="150000"/>
              </a:lnSpc>
              <a:spcAft>
                <a:spcPts val="80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DCGANs are introduced to reduce the problem of mode collapse. Mode collapse occurs when the generator got biased towards a few outputs and can’t able to produce outputs of every variation from the dataset.</a:t>
            </a:r>
            <a:endParaRPr lang="en-IN" sz="1800" dirty="0">
              <a:effectLst/>
              <a:latin typeface="Times"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898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384247-7D16-BF68-D4B4-64518D15C480}"/>
              </a:ext>
            </a:extLst>
          </p:cNvPr>
          <p:cNvSpPr txBox="1"/>
          <p:nvPr/>
        </p:nvSpPr>
        <p:spPr>
          <a:xfrm>
            <a:off x="3875714" y="620784"/>
            <a:ext cx="3003258" cy="523220"/>
          </a:xfrm>
          <a:prstGeom prst="rect">
            <a:avLst/>
          </a:prstGeom>
          <a:noFill/>
        </p:spPr>
        <p:txBody>
          <a:bodyPr wrap="square" rtlCol="0">
            <a:spAutoFit/>
          </a:bodyPr>
          <a:lstStyle/>
          <a:p>
            <a:r>
              <a:rPr lang="en-IN" sz="2800" b="1" dirty="0"/>
              <a:t>Project Description</a:t>
            </a:r>
          </a:p>
        </p:txBody>
      </p:sp>
      <p:sp>
        <p:nvSpPr>
          <p:cNvPr id="5" name="TextBox 4">
            <a:extLst>
              <a:ext uri="{FF2B5EF4-FFF2-40B4-BE49-F238E27FC236}">
                <a16:creationId xmlns:a16="http://schemas.microsoft.com/office/drawing/2014/main" id="{8DD6A3FA-5F7B-B343-CEDA-93D2DFE00F8E}"/>
              </a:ext>
            </a:extLst>
          </p:cNvPr>
          <p:cNvSpPr txBox="1"/>
          <p:nvPr/>
        </p:nvSpPr>
        <p:spPr>
          <a:xfrm>
            <a:off x="1048624" y="1343790"/>
            <a:ext cx="1644242" cy="369332"/>
          </a:xfrm>
          <a:prstGeom prst="rect">
            <a:avLst/>
          </a:prstGeom>
          <a:noFill/>
        </p:spPr>
        <p:txBody>
          <a:bodyPr wrap="square" rtlCol="0">
            <a:spAutoFit/>
          </a:bodyPr>
          <a:lstStyle/>
          <a:p>
            <a:pPr marL="285750" indent="-28575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Dataset</a:t>
            </a:r>
          </a:p>
        </p:txBody>
      </p:sp>
      <p:sp>
        <p:nvSpPr>
          <p:cNvPr id="6" name="TextBox 5">
            <a:extLst>
              <a:ext uri="{FF2B5EF4-FFF2-40B4-BE49-F238E27FC236}">
                <a16:creationId xmlns:a16="http://schemas.microsoft.com/office/drawing/2014/main" id="{189756BA-E1FC-4191-01E9-4B4F9B0E52BB}"/>
              </a:ext>
            </a:extLst>
          </p:cNvPr>
          <p:cNvSpPr txBox="1"/>
          <p:nvPr/>
        </p:nvSpPr>
        <p:spPr>
          <a:xfrm>
            <a:off x="1300294" y="1713122"/>
            <a:ext cx="8934275" cy="4335482"/>
          </a:xfrm>
          <a:prstGeom prst="rect">
            <a:avLst/>
          </a:prstGeom>
          <a:noFill/>
        </p:spPr>
        <p:txBody>
          <a:bodyPr wrap="square" rtlCol="0">
            <a:spAutoFit/>
          </a:bodyPr>
          <a:lstStyle/>
          <a:p>
            <a:pPr>
              <a:lnSpc>
                <a:spcPct val="107000"/>
              </a:lnSpc>
              <a:spcAft>
                <a:spcPts val="800"/>
              </a:spcAft>
            </a:pPr>
            <a:r>
              <a:rPr lang="en-GB" sz="1800" b="1" dirty="0">
                <a:effectLst/>
                <a:latin typeface="Times New Roman" panose="02020603050405020304" pitchFamily="18" charset="0"/>
                <a:ea typeface="Times New Roman" panose="02020603050405020304" pitchFamily="18" charset="0"/>
                <a:cs typeface="Times New Roman" panose="02020603050405020304" pitchFamily="18" charset="0"/>
              </a:rPr>
              <a:t>Context</a:t>
            </a:r>
            <a:endParaRPr lang="en-IN"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The CIFAR-10 dataset consists of 60000 ,32x32 colour images in 10 classes, with 6000 images per class. There are 50000 training images and 10000 test images.</a:t>
            </a:r>
            <a:endParaRPr lang="en-IN"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The dataset is divided into five training batches and one test batch, each with 10000 images. The test batch contains exactly 1000 randomly-selected images from each class. The training batches contain the remaining images in random order, but some training batches may contain more images from one class than another. Between them, the training batches contain exactly 5000 images from each class.</a:t>
            </a:r>
            <a:endParaRPr lang="en-IN" sz="1800" dirty="0">
              <a:effectLst/>
              <a:latin typeface="Times"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en-GB" sz="1800" b="1" dirty="0">
                <a:effectLst/>
                <a:latin typeface="Times New Roman" panose="02020603050405020304" pitchFamily="18" charset="0"/>
                <a:ea typeface="Times New Roman" panose="02020603050405020304" pitchFamily="18" charset="0"/>
                <a:cs typeface="Times New Roman" panose="02020603050405020304" pitchFamily="18" charset="0"/>
              </a:rPr>
              <a:t>Content</a:t>
            </a:r>
            <a:endParaRPr lang="en-IN"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Each image is 32 pixels in height and 32 pixels in width, for a total of 1024 pixels in total. Each pixel has a single pixel-value associated with it, indicating the lightness or darkness of that pixel, with higher numbers meaning darker. This pixel-value is an integer between 0 and 255.</a:t>
            </a:r>
            <a:endParaRPr lang="en-IN" sz="1800" dirty="0">
              <a:effectLst/>
              <a:latin typeface="Times"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5508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B8176C-BB13-4496-3F73-295CDC551255}"/>
              </a:ext>
            </a:extLst>
          </p:cNvPr>
          <p:cNvSpPr txBox="1"/>
          <p:nvPr/>
        </p:nvSpPr>
        <p:spPr>
          <a:xfrm>
            <a:off x="880844" y="1345341"/>
            <a:ext cx="2474752" cy="369332"/>
          </a:xfrm>
          <a:prstGeom prst="rect">
            <a:avLst/>
          </a:prstGeom>
          <a:noFill/>
        </p:spPr>
        <p:txBody>
          <a:bodyPr wrap="square" rtlCol="0">
            <a:spAutoFit/>
          </a:bodyPr>
          <a:lstStyle/>
          <a:p>
            <a:pPr marL="285750" indent="-28575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Reference</a:t>
            </a:r>
            <a:r>
              <a:rPr lang="en-IN" b="1" dirty="0"/>
              <a:t> Algorithm</a:t>
            </a:r>
          </a:p>
        </p:txBody>
      </p:sp>
      <p:sp>
        <p:nvSpPr>
          <p:cNvPr id="9" name="TextBox 8">
            <a:extLst>
              <a:ext uri="{FF2B5EF4-FFF2-40B4-BE49-F238E27FC236}">
                <a16:creationId xmlns:a16="http://schemas.microsoft.com/office/drawing/2014/main" id="{821F13E9-FD34-6CC7-A6E0-4346709812A3}"/>
              </a:ext>
            </a:extLst>
          </p:cNvPr>
          <p:cNvSpPr txBox="1"/>
          <p:nvPr/>
        </p:nvSpPr>
        <p:spPr>
          <a:xfrm>
            <a:off x="880844" y="1845578"/>
            <a:ext cx="9940954" cy="1477328"/>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C</a:t>
            </a:r>
            <a:r>
              <a:rPr lang="en-IN" b="1" i="0" dirty="0">
                <a:effectLst/>
                <a:latin typeface="Times New Roman" panose="02020603050405020304" pitchFamily="18" charset="0"/>
                <a:cs typeface="Times New Roman" panose="02020603050405020304" pitchFamily="18" charset="0"/>
              </a:rPr>
              <a:t>onvolutional Neural Network</a:t>
            </a:r>
            <a:endParaRPr lang="en-IN" b="1" dirty="0">
              <a:latin typeface="Times New Roman" panose="02020603050405020304" pitchFamily="18" charset="0"/>
              <a:cs typeface="Times New Roman" panose="02020603050405020304" pitchFamily="18" charset="0"/>
            </a:endParaRPr>
          </a:p>
          <a:p>
            <a:r>
              <a:rPr lang="en-GB" b="0" i="0" dirty="0">
                <a:solidFill>
                  <a:srgbClr val="0A0A23"/>
                </a:solidFill>
                <a:effectLst/>
                <a:latin typeface="Times New Roman" panose="02020603050405020304" pitchFamily="18" charset="0"/>
                <a:cs typeface="Times New Roman" panose="02020603050405020304" pitchFamily="18" charset="0"/>
              </a:rPr>
              <a:t>A convolutional neural network is a specific kind of neural network with multiple layers. It processes data that has a grid-like arrangement then extracts important features. One huge advantage of using CNNs is that you don't need to do a lot of pre-processing on images.</a:t>
            </a:r>
          </a:p>
          <a:p>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46F5A92C-7564-EA18-2CAA-C12D39129832}"/>
              </a:ext>
            </a:extLst>
          </p:cNvPr>
          <p:cNvSpPr txBox="1"/>
          <p:nvPr/>
        </p:nvSpPr>
        <p:spPr>
          <a:xfrm>
            <a:off x="880844" y="3429000"/>
            <a:ext cx="9227890" cy="2031325"/>
          </a:xfrm>
          <a:prstGeom prst="rect">
            <a:avLst/>
          </a:prstGeom>
          <a:noFill/>
        </p:spPr>
        <p:txBody>
          <a:bodyPr wrap="square" rtlCol="0">
            <a:spAutoFit/>
          </a:bodyPr>
          <a:lstStyle/>
          <a:p>
            <a:r>
              <a:rPr lang="en-IN" b="1" i="0" dirty="0">
                <a:solidFill>
                  <a:srgbClr val="212529"/>
                </a:solidFill>
                <a:effectLst/>
                <a:latin typeface="Times New Roman" panose="02020603050405020304" pitchFamily="18" charset="0"/>
                <a:cs typeface="Times New Roman" panose="02020603050405020304" pitchFamily="18" charset="0"/>
              </a:rPr>
              <a:t>Architecture of CNN</a:t>
            </a:r>
          </a:p>
          <a:p>
            <a:r>
              <a:rPr lang="en-GB" b="0" i="0" dirty="0">
                <a:solidFill>
                  <a:srgbClr val="212529"/>
                </a:solidFill>
                <a:effectLst/>
                <a:latin typeface="Times New Roman" panose="02020603050405020304" pitchFamily="18" charset="0"/>
                <a:cs typeface="Times New Roman" panose="02020603050405020304" pitchFamily="18" charset="0"/>
              </a:rPr>
              <a:t>A typical CNN has the following 4 layers</a:t>
            </a:r>
          </a:p>
          <a:p>
            <a:pPr marL="342900" indent="-342900">
              <a:buFont typeface="+mj-lt"/>
              <a:buAutoNum type="arabicParenR"/>
            </a:pPr>
            <a:r>
              <a:rPr lang="en-GB" b="0" i="0" dirty="0">
                <a:solidFill>
                  <a:srgbClr val="212529"/>
                </a:solidFill>
                <a:effectLst/>
                <a:latin typeface="Times New Roman" panose="02020603050405020304" pitchFamily="18" charset="0"/>
                <a:cs typeface="Times New Roman" panose="02020603050405020304" pitchFamily="18" charset="0"/>
              </a:rPr>
              <a:t>Input layer</a:t>
            </a:r>
          </a:p>
          <a:p>
            <a:pPr marL="342900" indent="-342900" algn="l">
              <a:buFont typeface="+mj-lt"/>
              <a:buAutoNum type="arabicParenR"/>
            </a:pPr>
            <a:r>
              <a:rPr lang="en-GB" b="0" i="0" dirty="0">
                <a:solidFill>
                  <a:srgbClr val="212529"/>
                </a:solidFill>
                <a:effectLst/>
                <a:latin typeface="Times New Roman" panose="02020603050405020304" pitchFamily="18" charset="0"/>
                <a:cs typeface="Times New Roman" panose="02020603050405020304" pitchFamily="18" charset="0"/>
              </a:rPr>
              <a:t>Convolution layer</a:t>
            </a:r>
          </a:p>
          <a:p>
            <a:pPr marL="342900" indent="-342900" algn="l">
              <a:buFont typeface="+mj-lt"/>
              <a:buAutoNum type="arabicParenR"/>
            </a:pPr>
            <a:r>
              <a:rPr lang="en-GB" b="0" i="0" dirty="0">
                <a:solidFill>
                  <a:srgbClr val="212529"/>
                </a:solidFill>
                <a:effectLst/>
                <a:latin typeface="Times New Roman" panose="02020603050405020304" pitchFamily="18" charset="0"/>
                <a:cs typeface="Times New Roman" panose="02020603050405020304" pitchFamily="18" charset="0"/>
              </a:rPr>
              <a:t>Pooling layer</a:t>
            </a:r>
          </a:p>
          <a:p>
            <a:pPr marL="342900" indent="-342900" algn="l">
              <a:buFont typeface="+mj-lt"/>
              <a:buAutoNum type="arabicParenR"/>
            </a:pPr>
            <a:r>
              <a:rPr lang="en-GB" b="0" i="0" dirty="0">
                <a:solidFill>
                  <a:srgbClr val="212529"/>
                </a:solidFill>
                <a:effectLst/>
                <a:latin typeface="Times New Roman" panose="02020603050405020304" pitchFamily="18" charset="0"/>
                <a:cs typeface="Times New Roman" panose="02020603050405020304" pitchFamily="18" charset="0"/>
              </a:rPr>
              <a:t>Fully connected layer</a:t>
            </a:r>
          </a:p>
          <a:p>
            <a:endParaRPr lang="en-IN" dirty="0"/>
          </a:p>
        </p:txBody>
      </p:sp>
    </p:spTree>
    <p:extLst>
      <p:ext uri="{BB962C8B-B14F-4D97-AF65-F5344CB8AC3E}">
        <p14:creationId xmlns:p14="http://schemas.microsoft.com/office/powerpoint/2010/main" val="950863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172E25-18CE-BD9A-9CA2-66CB116BD6C4}"/>
              </a:ext>
            </a:extLst>
          </p:cNvPr>
          <p:cNvSpPr txBox="1"/>
          <p:nvPr/>
        </p:nvSpPr>
        <p:spPr>
          <a:xfrm>
            <a:off x="1224793" y="889843"/>
            <a:ext cx="9362113" cy="5078313"/>
          </a:xfrm>
          <a:prstGeom prst="rect">
            <a:avLst/>
          </a:prstGeom>
          <a:noFill/>
        </p:spPr>
        <p:txBody>
          <a:bodyPr wrap="square" rtlCol="0">
            <a:spAutoFit/>
          </a:bodyPr>
          <a:lstStyle/>
          <a:p>
            <a:pPr algn="l"/>
            <a:r>
              <a:rPr lang="en-GB" b="1" i="0" dirty="0">
                <a:solidFill>
                  <a:srgbClr val="212529"/>
                </a:solidFill>
                <a:effectLst/>
                <a:latin typeface="Times New Roman" panose="02020603050405020304" pitchFamily="18" charset="0"/>
                <a:cs typeface="Times New Roman" panose="02020603050405020304" pitchFamily="18" charset="0"/>
              </a:rPr>
              <a:t>Input layer</a:t>
            </a:r>
          </a:p>
          <a:p>
            <a:pPr algn="l"/>
            <a:r>
              <a:rPr lang="en-GB" b="0" i="0" dirty="0">
                <a:solidFill>
                  <a:srgbClr val="212529"/>
                </a:solidFill>
                <a:effectLst/>
                <a:latin typeface="Times New Roman" panose="02020603050405020304" pitchFamily="18" charset="0"/>
                <a:cs typeface="Times New Roman" panose="02020603050405020304" pitchFamily="18" charset="0"/>
              </a:rPr>
              <a:t>The input layer represents the input to the CNN. An example input, could be a 28 pixel by 28 pixel grayscale image. Unlike FNN, we do not “flatten” the input to a 1D vector, and the input is presented to the network in 2D as a 28 x 28 matrix. This makes capturing spatial relationships easier.</a:t>
            </a:r>
          </a:p>
          <a:p>
            <a:endParaRPr lang="en-IN" dirty="0">
              <a:latin typeface="Times New Roman" panose="02020603050405020304" pitchFamily="18" charset="0"/>
              <a:cs typeface="Times New Roman" panose="02020603050405020304" pitchFamily="18" charset="0"/>
            </a:endParaRPr>
          </a:p>
          <a:p>
            <a:pPr algn="l"/>
            <a:r>
              <a:rPr lang="en-GB" b="1" i="0" dirty="0">
                <a:solidFill>
                  <a:srgbClr val="212529"/>
                </a:solidFill>
                <a:effectLst/>
                <a:latin typeface="Times New Roman" panose="02020603050405020304" pitchFamily="18" charset="0"/>
                <a:cs typeface="Times New Roman" panose="02020603050405020304" pitchFamily="18" charset="0"/>
              </a:rPr>
              <a:t>Convolution layer</a:t>
            </a:r>
          </a:p>
          <a:p>
            <a:pPr algn="l"/>
            <a:r>
              <a:rPr lang="en-GB" b="0" i="0" dirty="0">
                <a:solidFill>
                  <a:srgbClr val="212529"/>
                </a:solidFill>
                <a:effectLst/>
                <a:latin typeface="Times New Roman" panose="02020603050405020304" pitchFamily="18" charset="0"/>
                <a:cs typeface="Times New Roman" panose="02020603050405020304" pitchFamily="18" charset="0"/>
              </a:rPr>
              <a:t>The convolution layer is composed of multiple filters (also called kernels). Filters for a 2D image are also 2D. Suppose we have a 28 pixel by 28 pixel grayscale image. Each pixel is represented by a number between 0 and 255, where 0 represents the colour black, 255 represents the colour white, and the values in between represent different shades of grey</a:t>
            </a:r>
          </a:p>
          <a:p>
            <a:pPr algn="l"/>
            <a:r>
              <a:rPr lang="en-GB" b="0" i="0" dirty="0">
                <a:solidFill>
                  <a:srgbClr val="212529"/>
                </a:solidFill>
                <a:effectLst/>
                <a:latin typeface="Times New Roman" panose="02020603050405020304" pitchFamily="18" charset="0"/>
                <a:cs typeface="Times New Roman" panose="02020603050405020304" pitchFamily="18" charset="0"/>
              </a:rPr>
              <a:t>Convolution operator has the following parameters:</a:t>
            </a:r>
          </a:p>
          <a:p>
            <a:pPr marL="342900" indent="-342900" algn="l">
              <a:buFont typeface="+mj-lt"/>
              <a:buAutoNum type="arabicParenR"/>
            </a:pPr>
            <a:r>
              <a:rPr lang="en-GB" b="0" i="0" dirty="0">
                <a:solidFill>
                  <a:srgbClr val="212529"/>
                </a:solidFill>
                <a:effectLst/>
                <a:latin typeface="Times New Roman" panose="02020603050405020304" pitchFamily="18" charset="0"/>
                <a:cs typeface="Times New Roman" panose="02020603050405020304" pitchFamily="18" charset="0"/>
              </a:rPr>
              <a:t>Filter size</a:t>
            </a:r>
          </a:p>
          <a:p>
            <a:pPr marL="342900" indent="-342900" algn="l">
              <a:buFont typeface="+mj-lt"/>
              <a:buAutoNum type="arabicParenR"/>
            </a:pPr>
            <a:r>
              <a:rPr lang="en-GB" b="0" i="0" dirty="0">
                <a:solidFill>
                  <a:srgbClr val="212529"/>
                </a:solidFill>
                <a:effectLst/>
                <a:latin typeface="Times New Roman" panose="02020603050405020304" pitchFamily="18" charset="0"/>
                <a:cs typeface="Times New Roman" panose="02020603050405020304" pitchFamily="18" charset="0"/>
              </a:rPr>
              <a:t>Padding</a:t>
            </a:r>
          </a:p>
          <a:p>
            <a:pPr marL="342900" indent="-342900" algn="l">
              <a:buFont typeface="+mj-lt"/>
              <a:buAutoNum type="arabicParenR"/>
            </a:pPr>
            <a:r>
              <a:rPr lang="en-GB" b="0" i="0" dirty="0">
                <a:solidFill>
                  <a:srgbClr val="212529"/>
                </a:solidFill>
                <a:effectLst/>
                <a:latin typeface="Times New Roman" panose="02020603050405020304" pitchFamily="18" charset="0"/>
                <a:cs typeface="Times New Roman" panose="02020603050405020304" pitchFamily="18" charset="0"/>
              </a:rPr>
              <a:t>Stride</a:t>
            </a:r>
          </a:p>
          <a:p>
            <a:pPr marL="342900" indent="-342900" algn="l">
              <a:buFont typeface="+mj-lt"/>
              <a:buAutoNum type="arabicParenR"/>
            </a:pPr>
            <a:r>
              <a:rPr lang="en-GB" b="0" i="0" dirty="0">
                <a:solidFill>
                  <a:srgbClr val="212529"/>
                </a:solidFill>
                <a:effectLst/>
                <a:latin typeface="Times New Roman" panose="02020603050405020304" pitchFamily="18" charset="0"/>
                <a:cs typeface="Times New Roman" panose="02020603050405020304" pitchFamily="18" charset="0"/>
              </a:rPr>
              <a:t>Dilation</a:t>
            </a:r>
          </a:p>
          <a:p>
            <a:pPr marL="342900" indent="-342900" algn="l">
              <a:buFont typeface="+mj-lt"/>
              <a:buAutoNum type="arabicParenR"/>
            </a:pPr>
            <a:r>
              <a:rPr lang="en-GB" b="0" i="0" dirty="0">
                <a:solidFill>
                  <a:srgbClr val="212529"/>
                </a:solidFill>
                <a:effectLst/>
                <a:latin typeface="Times New Roman" panose="02020603050405020304" pitchFamily="18" charset="0"/>
                <a:cs typeface="Times New Roman" panose="02020603050405020304" pitchFamily="18" charset="0"/>
              </a:rPr>
              <a:t>Activation function</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8238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DB6889-3361-2D65-EADC-0A76C1B93EB4}"/>
              </a:ext>
            </a:extLst>
          </p:cNvPr>
          <p:cNvSpPr txBox="1"/>
          <p:nvPr/>
        </p:nvSpPr>
        <p:spPr>
          <a:xfrm>
            <a:off x="570451" y="566678"/>
            <a:ext cx="10922466" cy="2862322"/>
          </a:xfrm>
          <a:prstGeom prst="rect">
            <a:avLst/>
          </a:prstGeom>
          <a:noFill/>
        </p:spPr>
        <p:txBody>
          <a:bodyPr wrap="square" rtlCol="0">
            <a:spAutoFit/>
          </a:bodyPr>
          <a:lstStyle/>
          <a:p>
            <a:pPr algn="l"/>
            <a:r>
              <a:rPr lang="en-GB" b="1" i="0" dirty="0">
                <a:solidFill>
                  <a:srgbClr val="212529"/>
                </a:solidFill>
                <a:effectLst/>
                <a:latin typeface="Times New Roman" panose="02020603050405020304" pitchFamily="18" charset="0"/>
                <a:cs typeface="Times New Roman" panose="02020603050405020304" pitchFamily="18" charset="0"/>
              </a:rPr>
              <a:t>Pooling layer</a:t>
            </a:r>
          </a:p>
          <a:p>
            <a:pPr algn="l"/>
            <a:r>
              <a:rPr lang="en-GB" b="0" i="0" dirty="0">
                <a:solidFill>
                  <a:srgbClr val="212529"/>
                </a:solidFill>
                <a:effectLst/>
                <a:latin typeface="Times New Roman" panose="02020603050405020304" pitchFamily="18" charset="0"/>
                <a:cs typeface="Times New Roman" panose="02020603050405020304" pitchFamily="18" charset="0"/>
              </a:rPr>
              <a:t>The pooling layer performs down sampling to reduce the spatial dimensionality of the input. This decreases the number of parameters, which in turn reduces the learning time and computation, and the likelihood of overfitting. The most popular type of pooling is </a:t>
            </a:r>
            <a:r>
              <a:rPr lang="en-GB" b="0" i="1" dirty="0">
                <a:solidFill>
                  <a:srgbClr val="212529"/>
                </a:solidFill>
                <a:effectLst/>
                <a:latin typeface="Times New Roman" panose="02020603050405020304" pitchFamily="18" charset="0"/>
                <a:cs typeface="Times New Roman" panose="02020603050405020304" pitchFamily="18" charset="0"/>
              </a:rPr>
              <a:t>max pooling</a:t>
            </a:r>
            <a:r>
              <a:rPr lang="en-GB" b="0" i="0" dirty="0">
                <a:solidFill>
                  <a:srgbClr val="212529"/>
                </a:solidFill>
                <a:effectLst/>
                <a:latin typeface="Times New Roman" panose="02020603050405020304" pitchFamily="18" charset="0"/>
                <a:cs typeface="Times New Roman" panose="02020603050405020304" pitchFamily="18" charset="0"/>
              </a:rPr>
              <a:t>. Its usually a 2 by 2 filter with a stride of 2 that returns the maximum value as it slides over the input data (similar to convolution filters).</a:t>
            </a:r>
          </a:p>
          <a:p>
            <a:endParaRPr lang="en-IN" dirty="0">
              <a:latin typeface="Times New Roman" panose="02020603050405020304" pitchFamily="18" charset="0"/>
              <a:cs typeface="Times New Roman" panose="02020603050405020304" pitchFamily="18" charset="0"/>
            </a:endParaRPr>
          </a:p>
          <a:p>
            <a:pPr algn="l"/>
            <a:r>
              <a:rPr lang="en-GB" b="1" i="0" dirty="0">
                <a:solidFill>
                  <a:srgbClr val="212529"/>
                </a:solidFill>
                <a:effectLst/>
                <a:latin typeface="Times New Roman" panose="02020603050405020304" pitchFamily="18" charset="0"/>
                <a:cs typeface="Times New Roman" panose="02020603050405020304" pitchFamily="18" charset="0"/>
              </a:rPr>
              <a:t>Fully connected layer</a:t>
            </a:r>
          </a:p>
          <a:p>
            <a:pPr algn="l"/>
            <a:r>
              <a:rPr lang="en-GB" b="0" i="0" dirty="0">
                <a:solidFill>
                  <a:srgbClr val="212529"/>
                </a:solidFill>
                <a:effectLst/>
                <a:latin typeface="Times New Roman" panose="02020603050405020304" pitchFamily="18" charset="0"/>
                <a:cs typeface="Times New Roman" panose="02020603050405020304" pitchFamily="18" charset="0"/>
              </a:rPr>
              <a:t>The last layer in a CNN is a fully connected layer. We connect all the nodes from the previous layer to this fully connected layer, which is responsible for classification of the image</a:t>
            </a: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FA9E6F5-9BDE-9649-8962-52668BBE60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859" y="3037771"/>
            <a:ext cx="10056939" cy="2967171"/>
          </a:xfrm>
          <a:prstGeom prst="rect">
            <a:avLst/>
          </a:prstGeom>
        </p:spPr>
      </p:pic>
    </p:spTree>
    <p:extLst>
      <p:ext uri="{BB962C8B-B14F-4D97-AF65-F5344CB8AC3E}">
        <p14:creationId xmlns:p14="http://schemas.microsoft.com/office/powerpoint/2010/main" val="195258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41346E-DB0E-054D-4136-3639A5E2573B}"/>
              </a:ext>
            </a:extLst>
          </p:cNvPr>
          <p:cNvSpPr txBox="1"/>
          <p:nvPr/>
        </p:nvSpPr>
        <p:spPr>
          <a:xfrm>
            <a:off x="503339" y="427839"/>
            <a:ext cx="3296874"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Generative</a:t>
            </a:r>
            <a:r>
              <a:rPr lang="en-IN" b="1" dirty="0"/>
              <a:t> Adversarial Network</a:t>
            </a:r>
          </a:p>
        </p:txBody>
      </p:sp>
      <p:sp>
        <p:nvSpPr>
          <p:cNvPr id="4" name="TextBox 3">
            <a:extLst>
              <a:ext uri="{FF2B5EF4-FFF2-40B4-BE49-F238E27FC236}">
                <a16:creationId xmlns:a16="http://schemas.microsoft.com/office/drawing/2014/main" id="{76A84627-DE86-33E3-2DDF-F5C94778542A}"/>
              </a:ext>
            </a:extLst>
          </p:cNvPr>
          <p:cNvSpPr txBox="1"/>
          <p:nvPr/>
        </p:nvSpPr>
        <p:spPr>
          <a:xfrm>
            <a:off x="696286" y="914400"/>
            <a:ext cx="10763075" cy="3970318"/>
          </a:xfrm>
          <a:prstGeom prst="rect">
            <a:avLst/>
          </a:prstGeom>
          <a:noFill/>
        </p:spPr>
        <p:txBody>
          <a:bodyPr wrap="square" rtlCol="0">
            <a:spAutoFit/>
          </a:bodyPr>
          <a:lstStyle/>
          <a:p>
            <a:r>
              <a:rPr lang="en-GB" b="0" i="0" dirty="0">
                <a:solidFill>
                  <a:srgbClr val="212529"/>
                </a:solidFill>
                <a:effectLst/>
                <a:latin typeface="Times New Roman" panose="02020603050405020304" pitchFamily="18" charset="0"/>
                <a:cs typeface="Times New Roman" panose="02020603050405020304" pitchFamily="18" charset="0"/>
              </a:rPr>
              <a:t>Generative Adversarial Networks. Introduced in 2014 by Ian Goodfellow, GANs have shown tremendous success over the last few years in the field of Computer Science research with its ground-breaking applications. GANs were first used and lauded for generating realistic images but now they have evolved to open up a new field of research itself. </a:t>
            </a:r>
          </a:p>
          <a:p>
            <a:endParaRPr lang="en-GB" dirty="0">
              <a:solidFill>
                <a:srgbClr val="212529"/>
              </a:solidFill>
              <a:latin typeface="Times New Roman" panose="02020603050405020304" pitchFamily="18" charset="0"/>
              <a:cs typeface="Times New Roman" panose="02020603050405020304" pitchFamily="18" charset="0"/>
            </a:endParaRPr>
          </a:p>
          <a:p>
            <a:pPr algn="l"/>
            <a:r>
              <a:rPr lang="en-GB" b="0" i="0" dirty="0">
                <a:solidFill>
                  <a:srgbClr val="212529"/>
                </a:solidFill>
                <a:effectLst/>
                <a:latin typeface="Times New Roman" panose="02020603050405020304" pitchFamily="18" charset="0"/>
                <a:cs typeface="Times New Roman" panose="02020603050405020304" pitchFamily="18" charset="0"/>
              </a:rPr>
              <a:t>It consists of two neural networks:</a:t>
            </a:r>
          </a:p>
          <a:p>
            <a:pPr marL="342900" indent="-342900" algn="l">
              <a:buFont typeface="+mj-lt"/>
              <a:buAutoNum type="arabicParenR"/>
            </a:pPr>
            <a:r>
              <a:rPr lang="en-GB" b="0" i="0" dirty="0">
                <a:solidFill>
                  <a:srgbClr val="212529"/>
                </a:solidFill>
                <a:effectLst/>
                <a:latin typeface="Times New Roman" panose="02020603050405020304" pitchFamily="18" charset="0"/>
                <a:cs typeface="Times New Roman" panose="02020603050405020304" pitchFamily="18" charset="0"/>
              </a:rPr>
              <a:t>Generator - This model uses a random noise matrix as input and tries to regenerate data as convincing as possible. Its goal is to generate realistic enough images to fool the discriminator network. </a:t>
            </a:r>
          </a:p>
          <a:p>
            <a:pPr marL="342900" indent="-342900" algn="l">
              <a:buFont typeface="+mj-lt"/>
              <a:buAutoNum type="arabicParenR"/>
            </a:pPr>
            <a:r>
              <a:rPr lang="en-GB" b="0" i="0" dirty="0">
                <a:solidFill>
                  <a:srgbClr val="212529"/>
                </a:solidFill>
                <a:effectLst/>
                <a:latin typeface="Times New Roman" panose="02020603050405020304" pitchFamily="18" charset="0"/>
                <a:cs typeface="Times New Roman" panose="02020603050405020304" pitchFamily="18" charset="0"/>
              </a:rPr>
              <a:t>Discriminator - This model determines whether the input image is real or fake. It gives feedback if the image is predicted to be fake and the generator model uses that information to perform better in the next epoch.  </a:t>
            </a:r>
          </a:p>
          <a:p>
            <a:endParaRPr lang="en-GB" dirty="0">
              <a:solidFill>
                <a:srgbClr val="212529"/>
              </a:solidFill>
              <a:latin typeface="Times New Roman" panose="02020603050405020304" pitchFamily="18" charset="0"/>
              <a:cs typeface="Times New Roman" panose="02020603050405020304" pitchFamily="18" charset="0"/>
            </a:endParaRPr>
          </a:p>
          <a:p>
            <a:r>
              <a:rPr lang="en-GB" b="0" i="0" dirty="0">
                <a:solidFill>
                  <a:srgbClr val="212529"/>
                </a:solidFill>
                <a:effectLst/>
                <a:latin typeface="Times New Roman" panose="02020603050405020304" pitchFamily="18" charset="0"/>
                <a:cs typeface="Times New Roman" panose="02020603050405020304" pitchFamily="18" charset="0"/>
              </a:rPr>
              <a:t>If the training of the GAN model is going well then the Discriminator model will find it increasingly difficult to distinguish between real and fake images, predicting the fake images as real as well leading to a lot of False Positives predictions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8812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CDE166-1630-9B4A-1FDA-7AE602174518}"/>
              </a:ext>
            </a:extLst>
          </p:cNvPr>
          <p:cNvSpPr txBox="1"/>
          <p:nvPr/>
        </p:nvSpPr>
        <p:spPr>
          <a:xfrm>
            <a:off x="1325460" y="1181617"/>
            <a:ext cx="8537896" cy="4335482"/>
          </a:xfrm>
          <a:prstGeom prst="rect">
            <a:avLst/>
          </a:prstGeom>
          <a:noFill/>
        </p:spPr>
        <p:txBody>
          <a:bodyPr wrap="square">
            <a:spAutoFit/>
          </a:bodyPr>
          <a:lstStyle/>
          <a:p>
            <a:pPr marL="228600">
              <a:lnSpc>
                <a:spcPct val="107000"/>
              </a:lnSpc>
              <a:spcAft>
                <a:spcPts val="800"/>
              </a:spcAft>
            </a:pPr>
            <a:endParaRPr lang="en-IN"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In this project, we have used deep convolutional generative adversarial neural network (DCGANs).</a:t>
            </a:r>
            <a:endParaRPr lang="en-IN"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We load the dataset which is CIFAR-10 that has 60000 images of resolution 32x32. It has 50000 training image and 10000 test images.</a:t>
            </a:r>
            <a:endParaRPr lang="en-IN"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In DCGANs, </a:t>
            </a:r>
            <a:r>
              <a:rPr lang="en-US" sz="18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it mainly composes of convolution layers without max pooling or fully connected layers. It uses convolutional stride and transposed convolution for the down sampling and the up sampling.</a:t>
            </a:r>
            <a:endParaRPr lang="en-IN"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pPr>
            <a:r>
              <a:rPr lang="en-US" sz="18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Firstly, we create generator and we propagate forward with an inversed convolution called deconvolution.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We normalize all the features along the dimension of the batch. We apply a ReLU rectification to break the linearity. And further, we add inversed convolutional layer twice and again perform same steps and after four times complete steps, we use</a:t>
            </a:r>
            <a:r>
              <a:rPr lang="en-IN" sz="18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Tanh rectification to break the linearity and stay between -1 and +1. </a:t>
            </a:r>
            <a:endParaRPr lang="en-IN" sz="1600" dirty="0">
              <a:effectLst/>
              <a:latin typeface="Times" panose="02020603050405020304" pitchFamily="18" charset="0"/>
              <a:ea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1176B9A-7E4E-DBBA-E40B-FB0D49F5577A}"/>
              </a:ext>
            </a:extLst>
          </p:cNvPr>
          <p:cNvSpPr txBox="1"/>
          <p:nvPr/>
        </p:nvSpPr>
        <p:spPr>
          <a:xfrm>
            <a:off x="3632434" y="719952"/>
            <a:ext cx="373310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Project Implementation</a:t>
            </a:r>
          </a:p>
        </p:txBody>
      </p:sp>
    </p:spTree>
    <p:extLst>
      <p:ext uri="{BB962C8B-B14F-4D97-AF65-F5344CB8AC3E}">
        <p14:creationId xmlns:p14="http://schemas.microsoft.com/office/powerpoint/2010/main" val="2402895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8374EB-9148-6D3B-942D-1C43FD84B43C}"/>
              </a:ext>
            </a:extLst>
          </p:cNvPr>
          <p:cNvSpPr txBox="1"/>
          <p:nvPr/>
        </p:nvSpPr>
        <p:spPr>
          <a:xfrm>
            <a:off x="1040235" y="838899"/>
            <a:ext cx="10016455" cy="3150606"/>
          </a:xfrm>
          <a:prstGeom prst="rect">
            <a:avLst/>
          </a:prstGeom>
          <a:noFill/>
        </p:spPr>
        <p:txBody>
          <a:bodyPr wrap="square" rtlCol="0">
            <a:spAutoFit/>
          </a:bodyPr>
          <a:lstStyle/>
          <a:p>
            <a:pPr marL="342900" lvl="0" indent="-342900">
              <a:lnSpc>
                <a:spcPct val="107000"/>
              </a:lnSpc>
              <a:spcAft>
                <a:spcPts val="800"/>
              </a:spcAft>
              <a:buFont typeface="Courier New" panose="02070309020205020404" pitchFamily="49" charset="0"/>
              <a:buChar char="o"/>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Secondly, </a:t>
            </a:r>
            <a:r>
              <a:rPr lang="en-US" sz="18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we create discriminator and we propagate forward with convolution.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We normalize all the features along the dimension of the batch. We apply a leaky ReLU rectification. And further, we add convolutional layer and again perform same steps and after four times complete steps, we use</a:t>
            </a:r>
            <a:r>
              <a:rPr lang="en-IN" sz="18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sigmoid rectification to break the linearity and stay between 0 and 1. </a:t>
            </a:r>
            <a:endParaRPr lang="en-IN"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We measure the error between the prediction and the target and update the weights and back propagate the model</a:t>
            </a:r>
            <a:endParaRPr lang="en-IN"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We run 25 epochs with 782 mini batch.</a:t>
            </a:r>
            <a:endParaRPr lang="en-IN"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Finally, we store the resultant sample image in folder after every epoch.</a:t>
            </a:r>
            <a:endParaRPr lang="en-IN" sz="16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787503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TotalTime>
  <Words>1112</Words>
  <Application>Microsoft Office PowerPoint</Application>
  <PresentationFormat>Widescreen</PresentationFormat>
  <Paragraphs>70</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Courier New</vt:lpstr>
      <vt:lpstr>Times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UDIT SHARMA</dc:creator>
  <cp:lastModifiedBy>UDIT SHARMA</cp:lastModifiedBy>
  <cp:revision>29</cp:revision>
  <dcterms:created xsi:type="dcterms:W3CDTF">2022-12-09T08:00:59Z</dcterms:created>
  <dcterms:modified xsi:type="dcterms:W3CDTF">2022-12-30T21:10:08Z</dcterms:modified>
</cp:coreProperties>
</file>