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5"/>
  </p:notesMasterIdLst>
  <p:sldIdLst>
    <p:sldId id="257" r:id="rId2"/>
    <p:sldId id="271" r:id="rId3"/>
    <p:sldId id="273" r:id="rId4"/>
    <p:sldId id="274" r:id="rId5"/>
    <p:sldId id="261" r:id="rId6"/>
    <p:sldId id="277" r:id="rId7"/>
    <p:sldId id="276" r:id="rId8"/>
    <p:sldId id="270" r:id="rId9"/>
    <p:sldId id="265" r:id="rId10"/>
    <p:sldId id="266" r:id="rId11"/>
    <p:sldId id="278" r:id="rId12"/>
    <p:sldId id="279" r:id="rId13"/>
    <p:sldId id="267" r:id="rId14"/>
    <p:sldId id="281" r:id="rId15"/>
    <p:sldId id="280" r:id="rId16"/>
    <p:sldId id="282" r:id="rId17"/>
    <p:sldId id="283" r:id="rId18"/>
    <p:sldId id="284" r:id="rId19"/>
    <p:sldId id="289" r:id="rId20"/>
    <p:sldId id="285" r:id="rId21"/>
    <p:sldId id="286" r:id="rId22"/>
    <p:sldId id="287" r:id="rId23"/>
    <p:sldId id="288" r:id="rId24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95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z, Nancy" initials="" lastIdx="5" clrIdx="0"/>
  <p:cmAuthor id="2" name="Unbekannter Benutzer1" initials="Unbekannter Benutzer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4" autoAdjust="0"/>
    <p:restoredTop sz="96327"/>
  </p:normalViewPr>
  <p:slideViewPr>
    <p:cSldViewPr showGuides="1">
      <p:cViewPr varScale="1">
        <p:scale>
          <a:sx n="189" d="100"/>
          <a:sy n="189" d="100"/>
        </p:scale>
        <p:origin x="1632" y="176"/>
      </p:cViewPr>
      <p:guideLst>
        <p:guide orient="horz" pos="1620"/>
        <p:guide orient="horz" pos="39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757617-CC5D-7B48-AD7A-F5FFE4E082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687010-1C46-E745-B3B7-3B343F9702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F8B0AE7-378C-6D4D-BDCD-DEA72B57DF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A569645-8126-2141-A289-014F729BF1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BF9C91E-E39D-0248-ABC1-C206D120C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3431FB-1150-6A4A-BDAF-9B286F974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659993-E3E7-DC47-85F5-E2C9C32D205E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C7955526-E183-FB4C-A3D8-02E24368A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0878A6-5A2E-0142-9C5D-42F2480A824C}" type="slidenum">
              <a:rPr lang="de-DE" altLang="de-DE"/>
              <a:pPr>
                <a:spcBef>
                  <a:spcPct val="0"/>
                </a:spcBef>
              </a:pPr>
              <a:t>0</a:t>
            </a:fld>
            <a:endParaRPr lang="de-DE" altLang="de-DE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C0D4C93-A653-F844-ACDE-7B8CECFB4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50E7AD-01D9-CF44-9D77-1CCDF1591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015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844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879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94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8414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030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186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884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8475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CBDA0AC5-285D-5D42-A2B5-95A5180093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6A4A7-C18F-544B-86E3-24AAF699AB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FEA1ED5-68EF-B141-A646-D6005EA339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55293-6365-064B-B80A-3D741D20C05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4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205978"/>
            <a:ext cx="2160587" cy="442317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205978"/>
            <a:ext cx="6329363" cy="442317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CEB134E-87D8-ED49-AC43-2E6D0D5A38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845BA-E252-984E-A348-CDFF681B14D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994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69E76819-B0C5-5A41-8E9D-D2C943BE182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68016" y="319087"/>
            <a:ext cx="7818760" cy="5136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30952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0" i="0" u="none" strike="noStrike" cap="none" spc="0" baseline="0" dirty="0">
                <a:ln>
                  <a:noFill/>
                </a:ln>
                <a:solidFill>
                  <a:schemeClr val="accent6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A2EB36-2DFA-0543-9DDE-DC32CE8F9FB5}"/>
              </a:ext>
            </a:extLst>
          </p:cNvPr>
          <p:cNvSpPr>
            <a:spLocks/>
          </p:cNvSpPr>
          <p:nvPr userDrawn="1"/>
        </p:nvSpPr>
        <p:spPr>
          <a:xfrm>
            <a:off x="-76190" y="0"/>
            <a:ext cx="9400718" cy="46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190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9421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F313951D-9E90-534F-A077-9A7E976AC5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397B7-DC69-EC49-8232-67C64D54F77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849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D661B9B-BC07-364D-9C73-96A62C2F61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0AC09-24CB-CA4C-97B5-AB963B88FAC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9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E472EDF-F1E4-4B4C-B1F9-E1601DDE06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1FA76-0CBB-F843-A986-6CA0EA78B75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7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F571F86-D06B-6F46-BBC6-A408AA80D7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FE073-0684-474F-9A29-3DD5D62AE37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014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A391EC1B-B507-CB45-9863-2AD2357F25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E754D-3B72-E243-9E07-AA827C98D1D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010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0FB6557C-460B-4448-B5F6-D6CD947EA1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54CC-8ACC-C340-AEA6-74E71128F39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89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15A3F75-FEB1-5E4D-9C46-46B3208455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02C75-25BB-B740-83AF-DBF805E8E3B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762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2216C6E-B138-7C44-8616-6B0423E88F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F38C1-037A-2245-A524-4394203F807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46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6F60A0-29AE-F84A-9A65-50C99CAC4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6375"/>
            <a:ext cx="86423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C28563-4236-9D47-BA22-C17874136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36600"/>
            <a:ext cx="8642350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52" name="Rectangle 28">
            <a:extLst>
              <a:ext uri="{FF2B5EF4-FFF2-40B4-BE49-F238E27FC236}">
                <a16:creationId xmlns:a16="http://schemas.microsoft.com/office/drawing/2014/main" id="{D29CF744-571D-474E-A4F0-631C06604A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437197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4C884F9-E742-5C4C-B72C-089A7C358D7D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1029" name="Group 27">
            <a:extLst>
              <a:ext uri="{FF2B5EF4-FFF2-40B4-BE49-F238E27FC236}">
                <a16:creationId xmlns:a16="http://schemas.microsoft.com/office/drawing/2014/main" id="{326D17DC-9D9F-EF43-9A4A-9F2328CF91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9688" y="4684713"/>
            <a:ext cx="9324976" cy="458787"/>
            <a:chOff x="-25" y="4031"/>
            <a:chExt cx="5874" cy="289"/>
          </a:xfrm>
        </p:grpSpPr>
        <p:pic>
          <p:nvPicPr>
            <p:cNvPr id="1030" name="Picture 22" descr="nurStreifenhell_praeso">
              <a:extLst>
                <a:ext uri="{FF2B5EF4-FFF2-40B4-BE49-F238E27FC236}">
                  <a16:creationId xmlns:a16="http://schemas.microsoft.com/office/drawing/2014/main" id="{DB1DABF5-30C9-9D4B-A023-60F4676123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036"/>
              <a:ext cx="576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23" descr="C-UB-grau">
              <a:extLst>
                <a:ext uri="{FF2B5EF4-FFF2-40B4-BE49-F238E27FC236}">
                  <a16:creationId xmlns:a16="http://schemas.microsoft.com/office/drawing/2014/main" id="{9066224F-F9ED-C140-A974-159791652A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" y="4073"/>
              <a:ext cx="147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25">
              <a:extLst>
                <a:ext uri="{FF2B5EF4-FFF2-40B4-BE49-F238E27FC236}">
                  <a16:creationId xmlns:a16="http://schemas.microsoft.com/office/drawing/2014/main" id="{26F98454-E796-2A41-998C-64CC93E52D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-25" y="4031"/>
              <a:ext cx="5874" cy="0"/>
            </a:xfrm>
            <a:prstGeom prst="line">
              <a:avLst/>
            </a:prstGeom>
            <a:noFill/>
            <a:ln w="1905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stechnix.com/the-grep-command-tutorial-with-examples-for-beginn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article/18/4/how-use-find-linu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uppieren 7">
            <a:extLst>
              <a:ext uri="{FF2B5EF4-FFF2-40B4-BE49-F238E27FC236}">
                <a16:creationId xmlns:a16="http://schemas.microsoft.com/office/drawing/2014/main" id="{D5660F58-723C-1E44-A9CF-CEAC5C55510E}"/>
              </a:ext>
            </a:extLst>
          </p:cNvPr>
          <p:cNvGrpSpPr>
            <a:grpSpLocks/>
          </p:cNvGrpSpPr>
          <p:nvPr/>
        </p:nvGrpSpPr>
        <p:grpSpPr bwMode="auto">
          <a:xfrm>
            <a:off x="0" y="-115888"/>
            <a:ext cx="9144000" cy="5259388"/>
            <a:chOff x="236" y="-115788"/>
            <a:chExt cx="9143764" cy="5258757"/>
          </a:xfrm>
        </p:grpSpPr>
        <p:pic>
          <p:nvPicPr>
            <p:cNvPr id="14339" name="Picture 3" descr="folie_1-kl">
              <a:extLst>
                <a:ext uri="{FF2B5EF4-FFF2-40B4-BE49-F238E27FC236}">
                  <a16:creationId xmlns:a16="http://schemas.microsoft.com/office/drawing/2014/main" id="{10B6ED58-01DE-224C-8064-12D66645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" t="16100" b="8672"/>
            <a:stretch>
              <a:fillRect/>
            </a:stretch>
          </p:blipFill>
          <p:spPr bwMode="auto">
            <a:xfrm>
              <a:off x="236" y="-115788"/>
              <a:ext cx="9143764" cy="5258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Picture 7" descr="CUB-Logo">
              <a:extLst>
                <a:ext uri="{FF2B5EF4-FFF2-40B4-BE49-F238E27FC236}">
                  <a16:creationId xmlns:a16="http://schemas.microsoft.com/office/drawing/2014/main" id="{A3229DD6-8442-1F43-B473-CD2A63603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1185" y="1985546"/>
              <a:ext cx="3435231" cy="1268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31F8D0E-BF77-8A43-9432-166829CEF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3813175"/>
            <a:ext cx="27654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60363" indent="-360363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57300" indent="-533400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6688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6075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225"/>
              </a:spcAft>
              <a:buClr>
                <a:srgbClr val="0066CC"/>
              </a:buClr>
              <a:buSzPct val="110000"/>
              <a:defRPr/>
            </a:pPr>
            <a:r>
              <a:rPr lang="de-DE" sz="1313" b="1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Linux </a:t>
            </a:r>
            <a:r>
              <a:rPr lang="de-DE" sz="1313" b="1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commandline</a:t>
            </a:r>
            <a:endParaRPr lang="de-DE" sz="1313" b="1" dirty="0">
              <a:solidFill>
                <a:srgbClr val="0066CC"/>
              </a:solidFill>
              <a:latin typeface="Arial" pitchFamily="34" charset="0"/>
              <a:cs typeface="Arial" pitchFamily="34" charset="0"/>
            </a:endParaRPr>
          </a:p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313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Bioinformatics</a:t>
            </a: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Workshop KCCR</a:t>
            </a:r>
          </a:p>
          <a:p>
            <a:pPr marL="0" indent="0" algn="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05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August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usually outputs to two different locations</a:t>
            </a:r>
          </a:p>
          <a:p>
            <a:pPr lvl="1"/>
            <a:r>
              <a:rPr lang="en-US" dirty="0"/>
              <a:t>Standard output, </a:t>
            </a:r>
            <a:r>
              <a:rPr lang="en-US" dirty="0" err="1"/>
              <a:t>stdout</a:t>
            </a:r>
            <a:r>
              <a:rPr lang="en-US" dirty="0"/>
              <a:t> “&gt;”</a:t>
            </a:r>
          </a:p>
          <a:p>
            <a:pPr lvl="1"/>
            <a:r>
              <a:rPr lang="en-US" dirty="0"/>
              <a:t>Standard error, stderr “2&gt;”</a:t>
            </a:r>
          </a:p>
          <a:p>
            <a:r>
              <a:rPr lang="en-US" dirty="0"/>
              <a:t>Additionally you can specify any number of other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9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  <a:r>
              <a:rPr lang="en-GB" dirty="0" err="1"/>
              <a:t>stdout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of a program if everything goes right</a:t>
            </a:r>
          </a:p>
          <a:p>
            <a:pPr lvl="1"/>
            <a:r>
              <a:rPr lang="en-US" dirty="0"/>
              <a:t>Written to the screen of the terminal</a:t>
            </a:r>
          </a:p>
          <a:p>
            <a:pPr lvl="1"/>
            <a:r>
              <a:rPr lang="en-US" dirty="0"/>
              <a:t>Can be written to a file using the ”</a:t>
            </a:r>
            <a:r>
              <a:rPr lang="en-US" i="1" dirty="0">
                <a:solidFill>
                  <a:schemeClr val="accent4"/>
                </a:solidFill>
              </a:rPr>
              <a:t>&gt;</a:t>
            </a:r>
            <a:r>
              <a:rPr lang="en-US" dirty="0"/>
              <a:t>” symbol</a:t>
            </a:r>
          </a:p>
          <a:p>
            <a:pPr lvl="1"/>
            <a:r>
              <a:rPr lang="en-US" dirty="0"/>
              <a:t>example: </a:t>
            </a:r>
            <a:r>
              <a:rPr lang="en-US" i="1" dirty="0">
                <a:solidFill>
                  <a:schemeClr val="accent4"/>
                </a:solidFill>
              </a:rPr>
              <a:t>ls /Users/udo/Downloads &gt; </a:t>
            </a:r>
            <a:r>
              <a:rPr lang="en-US" i="1" dirty="0" err="1">
                <a:solidFill>
                  <a:schemeClr val="accent4"/>
                </a:solidFill>
              </a:rPr>
              <a:t>stdout.log</a:t>
            </a:r>
            <a:endParaRPr lang="en-US" i="1" dirty="0">
              <a:solidFill>
                <a:schemeClr val="accent4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1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  <a:r>
              <a:rPr lang="en-GB" dirty="0"/>
              <a:t>stderr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error (stderr)</a:t>
            </a:r>
          </a:p>
          <a:p>
            <a:pPr lvl="1"/>
            <a:r>
              <a:rPr lang="en-US" dirty="0"/>
              <a:t>Output of a program if an error happens</a:t>
            </a:r>
          </a:p>
          <a:p>
            <a:pPr lvl="1"/>
            <a:r>
              <a:rPr lang="en-US" dirty="0"/>
              <a:t>Also written to the screen of the terminal</a:t>
            </a:r>
          </a:p>
          <a:p>
            <a:pPr lvl="1"/>
            <a:r>
              <a:rPr lang="en-US" dirty="0"/>
              <a:t>Can be written to a file using the ”</a:t>
            </a:r>
            <a:r>
              <a:rPr lang="en-US" i="1" dirty="0">
                <a:solidFill>
                  <a:schemeClr val="accent4"/>
                </a:solidFill>
              </a:rPr>
              <a:t>2&gt;</a:t>
            </a:r>
            <a:r>
              <a:rPr lang="en-US" dirty="0"/>
              <a:t>” symbol</a:t>
            </a:r>
          </a:p>
          <a:p>
            <a:pPr lvl="1"/>
            <a:r>
              <a:rPr lang="en-US" dirty="0"/>
              <a:t>example: </a:t>
            </a:r>
            <a:r>
              <a:rPr lang="en-US" i="1" dirty="0">
                <a:solidFill>
                  <a:schemeClr val="accent4"/>
                </a:solidFill>
              </a:rPr>
              <a:t>ls /Users/udo/Downloads 2&gt; </a:t>
            </a:r>
            <a:r>
              <a:rPr lang="en-US" i="1" dirty="0" err="1">
                <a:solidFill>
                  <a:schemeClr val="accent4"/>
                </a:solidFill>
              </a:rPr>
              <a:t>stderr.log</a:t>
            </a:r>
            <a:endParaRPr lang="en-US" i="1" dirty="0">
              <a:solidFill>
                <a:schemeClr val="accent4"/>
              </a:solidFill>
            </a:endParaRPr>
          </a:p>
          <a:p>
            <a:r>
              <a:rPr lang="en-US" dirty="0" err="1"/>
              <a:t>stdout</a:t>
            </a:r>
            <a:r>
              <a:rPr lang="en-US" dirty="0"/>
              <a:t> and stderr can both be written to files</a:t>
            </a:r>
          </a:p>
          <a:p>
            <a:pPr lvl="1"/>
            <a:r>
              <a:rPr lang="en-US" dirty="0"/>
              <a:t>example: </a:t>
            </a:r>
            <a:r>
              <a:rPr lang="en-US" i="1" dirty="0">
                <a:solidFill>
                  <a:schemeClr val="accent4"/>
                </a:solidFill>
              </a:rPr>
              <a:t>ls /Users/udo/Down &gt; </a:t>
            </a:r>
            <a:r>
              <a:rPr lang="en-US" i="1" dirty="0" err="1">
                <a:solidFill>
                  <a:schemeClr val="accent4"/>
                </a:solidFill>
              </a:rPr>
              <a:t>stdout.log</a:t>
            </a:r>
            <a:r>
              <a:rPr lang="en-US" i="1" dirty="0">
                <a:solidFill>
                  <a:schemeClr val="accent4"/>
                </a:solidFill>
              </a:rPr>
              <a:t> 2&gt;</a:t>
            </a:r>
            <a:r>
              <a:rPr lang="en-US" i="1" dirty="0" err="1">
                <a:solidFill>
                  <a:schemeClr val="accent4"/>
                </a:solidFill>
              </a:rPr>
              <a:t>stderr.log</a:t>
            </a:r>
            <a:endParaRPr lang="en-US" i="1" dirty="0">
              <a:solidFill>
                <a:schemeClr val="accent4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  <a:r>
              <a:rPr lang="en-US" dirty="0"/>
              <a:t>Pipes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connect output to another program</a:t>
            </a:r>
          </a:p>
          <a:p>
            <a:r>
              <a:rPr lang="en-US" dirty="0"/>
              <a:t>”</a:t>
            </a:r>
            <a:r>
              <a:rPr lang="en-US" dirty="0" err="1"/>
              <a:t>zcat</a:t>
            </a:r>
            <a:r>
              <a:rPr lang="en-US" dirty="0"/>
              <a:t> sample1_R1.fastq.gz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 grep AGGGTCC”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Usually, </a:t>
            </a:r>
            <a:r>
              <a:rPr lang="en-US" dirty="0" err="1"/>
              <a:t>stdout</a:t>
            </a:r>
            <a:r>
              <a:rPr lang="en-US" dirty="0"/>
              <a:t> is passed on via the pipe</a:t>
            </a:r>
          </a:p>
          <a:p>
            <a:pPr lvl="1"/>
            <a:r>
              <a:rPr lang="en-US" dirty="0"/>
              <a:t>Very few exceptions exist</a:t>
            </a:r>
          </a:p>
          <a:p>
            <a:pPr lvl="1"/>
            <a:r>
              <a:rPr lang="en-US" dirty="0"/>
              <a:t>Specified in the </a:t>
            </a:r>
            <a:r>
              <a:rPr lang="en-US" dirty="0" err="1"/>
              <a:t>manpage</a:t>
            </a:r>
            <a:r>
              <a:rPr lang="en-US" dirty="0"/>
              <a:t>, helpfile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9AE38-CD78-CDF6-AED2-3A85AED9DE08}"/>
              </a:ext>
            </a:extLst>
          </p:cNvPr>
          <p:cNvSpPr txBox="1"/>
          <p:nvPr/>
        </p:nvSpPr>
        <p:spPr>
          <a:xfrm>
            <a:off x="4114887" y="2597761"/>
            <a:ext cx="13500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ipe symbol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913F6-4591-C08D-293D-0DA199C7559A}"/>
              </a:ext>
            </a:extLst>
          </p:cNvPr>
          <p:cNvCxnSpPr/>
          <p:nvPr/>
        </p:nvCxnSpPr>
        <p:spPr bwMode="auto">
          <a:xfrm flipV="1">
            <a:off x="4789912" y="1756991"/>
            <a:ext cx="144016" cy="79208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3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list the content of directory </a:t>
            </a:r>
            <a:r>
              <a:rPr lang="en-US" sz="2400" dirty="0">
                <a:solidFill>
                  <a:schemeClr val="accent4"/>
                </a:solidFill>
              </a:rPr>
              <a:t>level_0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List the content and write it to a file called </a:t>
            </a:r>
            <a:r>
              <a:rPr lang="en-US" sz="2000" i="1" dirty="0">
                <a:solidFill>
                  <a:schemeClr val="accent4"/>
                </a:solidFill>
              </a:rPr>
              <a:t>ls_level_0.txt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Try to find the directory level2_dir2 by navigating around with </a:t>
            </a:r>
            <a:r>
              <a:rPr lang="en-US" sz="2400" i="1" dirty="0">
                <a:solidFill>
                  <a:schemeClr val="accent4"/>
                </a:solidFill>
              </a:rPr>
              <a:t>cd</a:t>
            </a:r>
            <a:r>
              <a:rPr lang="en-US" sz="2400" dirty="0"/>
              <a:t> and listing directory content with </a:t>
            </a:r>
            <a:r>
              <a:rPr lang="en-US" sz="2400" i="1" dirty="0">
                <a:solidFill>
                  <a:schemeClr val="accent4"/>
                </a:solidFill>
              </a:rPr>
              <a:t>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in </a:t>
            </a:r>
            <a:r>
              <a:rPr lang="en-US" sz="2400" dirty="0">
                <a:solidFill>
                  <a:schemeClr val="accent4"/>
                </a:solidFill>
              </a:rPr>
              <a:t>level2_dir2</a:t>
            </a:r>
            <a:r>
              <a:rPr lang="en-US" sz="2400" dirty="0"/>
              <a:t>, list again the content of directory </a:t>
            </a:r>
            <a:r>
              <a:rPr lang="en-US" sz="2400" dirty="0">
                <a:solidFill>
                  <a:schemeClr val="accent4"/>
                </a:solidFill>
              </a:rPr>
              <a:t>level_0 </a:t>
            </a:r>
            <a:r>
              <a:rPr lang="en-US" sz="2400" dirty="0"/>
              <a:t>and write the output into a file within the current working directory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Same as above, but write the output into a file in the directory level_1_dir3. First you need to find this directory in the file tree 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1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directory </a:t>
            </a:r>
            <a:r>
              <a:rPr lang="en-US" dirty="0">
                <a:solidFill>
                  <a:schemeClr val="accent4"/>
                </a:solidFill>
              </a:rPr>
              <a:t>level3_dir3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the absolute Path of this directory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the relative Path to this directory from </a:t>
            </a:r>
            <a:r>
              <a:rPr lang="en-US" dirty="0">
                <a:solidFill>
                  <a:schemeClr val="accent4"/>
                </a:solidFill>
              </a:rPr>
              <a:t>level_0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the relative Path to this directory from </a:t>
            </a:r>
            <a:r>
              <a:rPr lang="en-US" dirty="0">
                <a:solidFill>
                  <a:schemeClr val="accent4"/>
                </a:solidFill>
              </a:rPr>
              <a:t>level_1_dir2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Give the absolute Path of </a:t>
            </a:r>
            <a:r>
              <a:rPr lang="en-US" dirty="0">
                <a:solidFill>
                  <a:schemeClr val="accent4"/>
                </a:solidFill>
              </a:rPr>
              <a:t>level_1_dir2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7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find stuff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  <a:p>
            <a:r>
              <a:rPr lang="en-US" dirty="0"/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233610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62830"/>
            <a:ext cx="8642350" cy="420688"/>
          </a:xfrm>
        </p:spPr>
        <p:txBody>
          <a:bodyPr/>
          <a:lstStyle/>
          <a:p>
            <a:r>
              <a:rPr lang="en-US" dirty="0"/>
              <a:t>Tools to find stuff - grep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27534"/>
            <a:ext cx="8642350" cy="3635375"/>
          </a:xfrm>
        </p:spPr>
        <p:txBody>
          <a:bodyPr/>
          <a:lstStyle/>
          <a:p>
            <a:r>
              <a:rPr lang="en-US" dirty="0"/>
              <a:t>grep (</a:t>
            </a:r>
            <a:r>
              <a:rPr lang="en-GB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G</a:t>
            </a:r>
            <a:r>
              <a:rPr lang="en-GB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lobal </a:t>
            </a:r>
            <a:r>
              <a:rPr lang="en-GB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GB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egular </a:t>
            </a:r>
            <a:r>
              <a:rPr lang="en-GB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e</a:t>
            </a:r>
            <a:r>
              <a:rPr lang="en-GB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xpression </a:t>
            </a:r>
            <a:r>
              <a:rPr lang="en-GB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GB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rint)</a:t>
            </a:r>
            <a:endParaRPr lang="en-US" dirty="0"/>
          </a:p>
          <a:p>
            <a:r>
              <a:rPr lang="en-US" dirty="0"/>
              <a:t>searches for ”patterns” within in a file</a:t>
            </a:r>
          </a:p>
          <a:p>
            <a:r>
              <a:rPr lang="en-US" dirty="0"/>
              <a:t>grep pattern </a:t>
            </a:r>
            <a:r>
              <a:rPr lang="en-US" dirty="0" err="1"/>
              <a:t>file_name</a:t>
            </a:r>
            <a:endParaRPr lang="en-US" dirty="0"/>
          </a:p>
          <a:p>
            <a:pPr lvl="1"/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grep ATGC </a:t>
            </a:r>
            <a:r>
              <a:rPr lang="en-US" dirty="0" err="1">
                <a:solidFill>
                  <a:schemeClr val="accent4"/>
                </a:solidFill>
              </a:rPr>
              <a:t>my_sample.fastq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/>
              <a:t>”pattern” can be a lot of things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“^hepatitis”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line starts with “hepatitis”</a:t>
            </a:r>
          </a:p>
          <a:p>
            <a:pPr lvl="1"/>
            <a:r>
              <a:rPr lang="en-US" dirty="0">
                <a:solidFill>
                  <a:schemeClr val="accent4"/>
                </a:solidFill>
                <a:sym typeface="Wingdings" pitchFamily="2" charset="2"/>
              </a:rPr>
              <a:t>“hepatitis$” </a:t>
            </a:r>
            <a:r>
              <a:rPr lang="en-US" dirty="0">
                <a:sym typeface="Wingdings" pitchFamily="2" charset="2"/>
              </a:rPr>
              <a:t> line ends with hepatitis</a:t>
            </a:r>
          </a:p>
          <a:p>
            <a:pPr lvl="1"/>
            <a:r>
              <a:rPr lang="en-US" dirty="0">
                <a:sym typeface="Wingdings" pitchFamily="2" charset="2"/>
              </a:rPr>
              <a:t>(or a regular expression when using </a:t>
            </a:r>
            <a:r>
              <a:rPr lang="en-US" dirty="0">
                <a:solidFill>
                  <a:schemeClr val="accent4"/>
                </a:solidFill>
                <a:sym typeface="Wingdings" pitchFamily="2" charset="2"/>
              </a:rPr>
              <a:t>grep -E</a:t>
            </a:r>
            <a:r>
              <a:rPr lang="en-US" dirty="0">
                <a:sym typeface="Wingdings" pitchFamily="2" charset="2"/>
              </a:rPr>
              <a:t> or </a:t>
            </a:r>
            <a:r>
              <a:rPr lang="en-US" dirty="0" err="1">
                <a:solidFill>
                  <a:schemeClr val="accent4"/>
                </a:solidFill>
                <a:sym typeface="Wingdings" pitchFamily="2" charset="2"/>
              </a:rPr>
              <a:t>egrep</a:t>
            </a:r>
            <a:r>
              <a:rPr lang="en-US" dirty="0">
                <a:sym typeface="Wingdings" pitchFamily="2" charset="2"/>
              </a:rPr>
              <a:t>)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more info </a:t>
            </a:r>
            <a:r>
              <a:rPr lang="en-US" dirty="0">
                <a:sym typeface="Wingdings" pitchFamily="2" charset="2"/>
                <a:hlinkClick r:id="rId3"/>
              </a:rPr>
              <a:t>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5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62830"/>
            <a:ext cx="8642350" cy="420688"/>
          </a:xfrm>
        </p:spPr>
        <p:txBody>
          <a:bodyPr/>
          <a:lstStyle/>
          <a:p>
            <a:r>
              <a:rPr lang="en-US" dirty="0"/>
              <a:t>Tools to find stuff - grep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27534"/>
            <a:ext cx="8642350" cy="363537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grep -</a:t>
            </a:r>
            <a:r>
              <a:rPr lang="en-US" sz="2400" dirty="0" err="1">
                <a:solidFill>
                  <a:schemeClr val="accent4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 search is case-insensitive</a:t>
            </a:r>
          </a:p>
          <a:p>
            <a:pPr lvl="1"/>
            <a:r>
              <a:rPr lang="en-US" sz="2000" dirty="0">
                <a:solidFill>
                  <a:schemeClr val="accent4"/>
                </a:solidFill>
                <a:sym typeface="Wingdings" pitchFamily="2" charset="2"/>
              </a:rPr>
              <a:t>grep -</a:t>
            </a:r>
            <a:r>
              <a:rPr lang="en-US" sz="2000" dirty="0" err="1">
                <a:solidFill>
                  <a:schemeClr val="accent4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chemeClr val="accent4"/>
                </a:solidFill>
                <a:sym typeface="Wingdings" pitchFamily="2" charset="2"/>
              </a:rPr>
              <a:t> bird </a:t>
            </a:r>
            <a:r>
              <a:rPr lang="en-US" sz="2000" dirty="0" err="1">
                <a:solidFill>
                  <a:schemeClr val="accent4"/>
                </a:solidFill>
                <a:sym typeface="Wingdings" pitchFamily="2" charset="2"/>
              </a:rPr>
              <a:t>my_file.txt</a:t>
            </a:r>
            <a:r>
              <a:rPr lang="en-US" sz="2000" dirty="0">
                <a:solidFill>
                  <a:schemeClr val="accent4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 any line that contains either the word </a:t>
            </a:r>
            <a:r>
              <a:rPr lang="en-US" sz="2000" dirty="0">
                <a:solidFill>
                  <a:schemeClr val="tx2"/>
                </a:solidFill>
                <a:sym typeface="Wingdings" pitchFamily="2" charset="2"/>
              </a:rPr>
              <a:t>Bird</a:t>
            </a:r>
            <a:r>
              <a:rPr lang="en-US" sz="2000" dirty="0">
                <a:sym typeface="Wingdings" pitchFamily="2" charset="2"/>
              </a:rPr>
              <a:t> or </a:t>
            </a:r>
            <a:r>
              <a:rPr lang="en-US" sz="2000" dirty="0">
                <a:solidFill>
                  <a:schemeClr val="tx2"/>
                </a:solidFill>
                <a:sym typeface="Wingdings" pitchFamily="2" charset="2"/>
              </a:rPr>
              <a:t>bird</a:t>
            </a:r>
          </a:p>
          <a:p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sym typeface="Wingdings" pitchFamily="2" charset="2"/>
              </a:rPr>
              <a:t>grep -r </a:t>
            </a:r>
            <a:r>
              <a:rPr lang="en-US" sz="2400" dirty="0">
                <a:sym typeface="Wingdings" pitchFamily="2" charset="2"/>
              </a:rPr>
              <a:t> search </a:t>
            </a:r>
            <a:r>
              <a:rPr lang="en-US" sz="2400" i="1" dirty="0">
                <a:sym typeface="Wingdings" pitchFamily="2" charset="2"/>
              </a:rPr>
              <a:t>recursively</a:t>
            </a:r>
            <a:r>
              <a:rPr lang="en-US" sz="2400" dirty="0">
                <a:sym typeface="Wingdings" pitchFamily="2" charset="2"/>
              </a:rPr>
              <a:t> through all files for the given pattern</a:t>
            </a:r>
          </a:p>
          <a:p>
            <a:r>
              <a:rPr lang="en-US" sz="2400" dirty="0">
                <a:solidFill>
                  <a:schemeClr val="accent4"/>
                </a:solidFill>
                <a:sym typeface="Wingdings" pitchFamily="2" charset="2"/>
              </a:rPr>
              <a:t>grep -c</a:t>
            </a:r>
            <a:r>
              <a:rPr lang="en-US" sz="2400" dirty="0">
                <a:sym typeface="Wingdings" pitchFamily="2" charset="2"/>
              </a:rPr>
              <a:t>  count the occurrences of a pattern</a:t>
            </a:r>
          </a:p>
          <a:p>
            <a:r>
              <a:rPr lang="en-US" sz="2400" dirty="0">
                <a:sym typeface="Wingdings" pitchFamily="2" charset="2"/>
              </a:rPr>
              <a:t>options can be combined: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olidFill>
                  <a:schemeClr val="accent4"/>
                </a:solidFill>
                <a:sym typeface="Wingdings" pitchFamily="2" charset="2"/>
              </a:rPr>
              <a:t>grep -r -</a:t>
            </a:r>
            <a:r>
              <a:rPr lang="en-US" sz="2400" dirty="0" err="1">
                <a:solidFill>
                  <a:schemeClr val="accent4"/>
                </a:solidFill>
                <a:sym typeface="Wingdings" pitchFamily="2" charset="2"/>
              </a:rPr>
              <a:t>i</a:t>
            </a:r>
            <a:r>
              <a:rPr lang="en-US" sz="2400" dirty="0">
                <a:solidFill>
                  <a:schemeClr val="accent4"/>
                </a:solidFill>
                <a:sym typeface="Wingdings" pitchFamily="2" charset="2"/>
              </a:rPr>
              <a:t> ”^Hepatitis B”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1800" dirty="0">
                <a:sym typeface="Wingdings" pitchFamily="2" charset="2"/>
              </a:rPr>
              <a:t>search recursively through all files under the current working directory for occurrence of the words “Hepatitis B” at the beginning of the line </a:t>
            </a:r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3129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62830"/>
            <a:ext cx="8642350" cy="420688"/>
          </a:xfrm>
        </p:spPr>
        <p:txBody>
          <a:bodyPr/>
          <a:lstStyle/>
          <a:p>
            <a:r>
              <a:rPr lang="en-US" dirty="0"/>
              <a:t>Tools to find stuff - grep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27534"/>
            <a:ext cx="8642350" cy="363537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grep pattern </a:t>
            </a:r>
            <a:r>
              <a:rPr lang="en-US" sz="2400" dirty="0" err="1">
                <a:solidFill>
                  <a:schemeClr val="accent4"/>
                </a:solidFill>
              </a:rPr>
              <a:t>file_name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-A</a:t>
            </a:r>
            <a:r>
              <a:rPr lang="en-US" sz="2400" dirty="0"/>
              <a:t> 10 </a:t>
            </a:r>
            <a:r>
              <a:rPr lang="en-US" sz="2400" dirty="0">
                <a:sym typeface="Wingdings" pitchFamily="2" charset="2"/>
              </a:rPr>
              <a:t> print 10 lines after each found pattern 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grep pattern </a:t>
            </a:r>
            <a:r>
              <a:rPr lang="en-US" sz="2400" dirty="0" err="1">
                <a:solidFill>
                  <a:schemeClr val="accent4"/>
                </a:solidFill>
              </a:rPr>
              <a:t>file_name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-B</a:t>
            </a:r>
            <a:r>
              <a:rPr lang="en-US" sz="2400" dirty="0"/>
              <a:t> 10 </a:t>
            </a:r>
            <a:r>
              <a:rPr lang="en-US" sz="2400" dirty="0">
                <a:sym typeface="Wingdings" pitchFamily="2" charset="2"/>
              </a:rPr>
              <a:t> print 10 lines before each found pattern </a:t>
            </a:r>
          </a:p>
        </p:txBody>
      </p:sp>
    </p:spTree>
    <p:extLst>
      <p:ext uri="{BB962C8B-B14F-4D97-AF65-F5344CB8AC3E}">
        <p14:creationId xmlns:p14="http://schemas.microsoft.com/office/powerpoint/2010/main" val="199318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commandline</a:t>
            </a:r>
            <a:r>
              <a:rPr lang="en-US" dirty="0"/>
              <a:t> intro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Just another program </a:t>
            </a:r>
          </a:p>
          <a:p>
            <a:r>
              <a:rPr lang="en-US" dirty="0">
                <a:solidFill>
                  <a:schemeClr val="accent1"/>
                </a:solidFill>
              </a:rPr>
              <a:t>Interface to the computer</a:t>
            </a:r>
          </a:p>
          <a:p>
            <a:r>
              <a:rPr lang="en-US" dirty="0">
                <a:solidFill>
                  <a:schemeClr val="accent1"/>
                </a:solidFill>
              </a:rPr>
              <a:t>No mouse needed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11519067-5BE8-5AC3-3D48-8258F69E4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4011" y="3039425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FBA23-8031-0488-108E-E7BBA4CE5A32}"/>
              </a:ext>
            </a:extLst>
          </p:cNvPr>
          <p:cNvCxnSpPr>
            <a:stCxn id="1026" idx="3"/>
            <a:endCxn id="5" idx="1"/>
          </p:cNvCxnSpPr>
          <p:nvPr/>
        </p:nvCxnSpPr>
        <p:spPr bwMode="auto">
          <a:xfrm>
            <a:off x="3359971" y="3358399"/>
            <a:ext cx="474040" cy="138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BEF799-9257-2FC6-12E8-A6C24AE5EDEC}"/>
              </a:ext>
            </a:extLst>
          </p:cNvPr>
          <p:cNvCxnSpPr>
            <a:stCxn id="14" idx="1"/>
            <a:endCxn id="5" idx="3"/>
          </p:cNvCxnSpPr>
          <p:nvPr/>
        </p:nvCxnSpPr>
        <p:spPr bwMode="auto">
          <a:xfrm flipH="1">
            <a:off x="4748411" y="3245253"/>
            <a:ext cx="493413" cy="251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10D4B6-B62F-EB98-2E0E-E1786A254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63433"/>
            <a:ext cx="2964435" cy="17899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DF2F82-2227-06EA-2C22-359898926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1824" y="2179786"/>
            <a:ext cx="3809852" cy="2130934"/>
          </a:xfrm>
          <a:prstGeom prst="rect">
            <a:avLst/>
          </a:prstGeom>
        </p:spPr>
      </p:pic>
      <p:pic>
        <p:nvPicPr>
          <p:cNvPr id="17" name="Graphic 16" descr="Rat with solid fill">
            <a:extLst>
              <a:ext uri="{FF2B5EF4-FFF2-40B4-BE49-F238E27FC236}">
                <a16:creationId xmlns:a16="http://schemas.microsoft.com/office/drawing/2014/main" id="{AF746029-FDC1-E0A1-0BA2-9A095D8092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9327" y="1846910"/>
            <a:ext cx="426609" cy="4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9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CC50-6C72-AF9A-1AC0-007293A7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B2A1-7E31-4B96-4A01-79BD962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grep in </a:t>
            </a:r>
            <a:r>
              <a:rPr lang="en-US" dirty="0" err="1"/>
              <a:t>fastqs</a:t>
            </a:r>
            <a:endParaRPr lang="en-US" dirty="0"/>
          </a:p>
          <a:p>
            <a:r>
              <a:rPr lang="en-US" dirty="0"/>
              <a:t>grep in </a:t>
            </a:r>
            <a:r>
              <a:rPr lang="en-US" dirty="0" err="1"/>
              <a:t>bih</a:t>
            </a:r>
            <a:r>
              <a:rPr lang="en-US" dirty="0"/>
              <a:t>-pipeline</a:t>
            </a:r>
          </a:p>
          <a:p>
            <a:r>
              <a:rPr lang="en-US" dirty="0"/>
              <a:t>grep in protein-database</a:t>
            </a:r>
          </a:p>
        </p:txBody>
      </p:sp>
    </p:spTree>
    <p:extLst>
      <p:ext uri="{BB962C8B-B14F-4D97-AF65-F5344CB8AC3E}">
        <p14:creationId xmlns:p14="http://schemas.microsoft.com/office/powerpoint/2010/main" val="3676408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CC50-6C72-AF9A-1AC0-007293A7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B2A1-7E31-4B96-4A01-79BD962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find</a:t>
            </a:r>
            <a:r>
              <a:rPr lang="en-US" dirty="0"/>
              <a:t> lists all files and directories underneath the given path</a:t>
            </a:r>
          </a:p>
          <a:p>
            <a:r>
              <a:rPr lang="en-US" dirty="0">
                <a:solidFill>
                  <a:schemeClr val="accent4"/>
                </a:solidFill>
              </a:rPr>
              <a:t>find /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>
                <a:solidFill>
                  <a:schemeClr val="accent4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list all directories and files under </a:t>
            </a:r>
            <a:r>
              <a:rPr lang="en-US" i="1" dirty="0">
                <a:sym typeface="Wingdings" pitchFamily="2" charset="2"/>
              </a:rPr>
              <a:t>root</a:t>
            </a:r>
            <a:endParaRPr lang="en-US" i="1" dirty="0"/>
          </a:p>
          <a:p>
            <a:r>
              <a:rPr lang="en-US" dirty="0">
                <a:solidFill>
                  <a:schemeClr val="accent4"/>
                </a:solidFill>
              </a:rPr>
              <a:t>find / -type d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>
                <a:solidFill>
                  <a:schemeClr val="accent4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list all directories under </a:t>
            </a:r>
            <a:r>
              <a:rPr lang="en-US" i="1" dirty="0">
                <a:sym typeface="Wingdings" pitchFamily="2" charset="2"/>
              </a:rPr>
              <a:t>root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find / -type f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>
                <a:solidFill>
                  <a:schemeClr val="accent4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list all files under </a:t>
            </a:r>
            <a:r>
              <a:rPr lang="en-US" i="1" dirty="0">
                <a:sym typeface="Wingdings" pitchFamily="2" charset="2"/>
              </a:rPr>
              <a:t>root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find / -type f -name ‘*.</a:t>
            </a:r>
            <a:r>
              <a:rPr lang="en-US" dirty="0" err="1">
                <a:solidFill>
                  <a:schemeClr val="accent4"/>
                </a:solidFill>
              </a:rPr>
              <a:t>fastq.gz</a:t>
            </a:r>
            <a:r>
              <a:rPr lang="en-US" dirty="0">
                <a:solidFill>
                  <a:schemeClr val="accent4"/>
                </a:solidFill>
              </a:rPr>
              <a:t>’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400" dirty="0">
                <a:sym typeface="Wingdings" pitchFamily="2" charset="2"/>
              </a:rPr>
              <a:t>all files that end on </a:t>
            </a:r>
            <a:r>
              <a:rPr lang="en-US" sz="1400" dirty="0" err="1">
                <a:sym typeface="Wingdings" pitchFamily="2" charset="2"/>
              </a:rPr>
              <a:t>fastq.gz</a:t>
            </a:r>
            <a:r>
              <a:rPr lang="en-US" sz="1400" dirty="0">
                <a:sym typeface="Wingdings" pitchFamily="2" charset="2"/>
              </a:rPr>
              <a:t> under root</a:t>
            </a:r>
            <a:endParaRPr lang="en-US" dirty="0"/>
          </a:p>
          <a:p>
            <a:r>
              <a:rPr lang="en-US" dirty="0"/>
              <a:t>Many more options, quick tutorial </a:t>
            </a:r>
            <a:r>
              <a:rPr lang="en-US" dirty="0">
                <a:solidFill>
                  <a:schemeClr val="accent4"/>
                </a:solidFill>
                <a:hlinkClick r:id="rId2"/>
              </a:rPr>
              <a:t>here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6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BE76-4229-CE5F-3044-D136C836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8A36-DFC7-F982-B6FD-60E5175A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grep for the word </a:t>
            </a:r>
            <a:r>
              <a:rPr lang="en-US" dirty="0">
                <a:solidFill>
                  <a:schemeClr val="tx2"/>
                </a:solidFill>
              </a:rPr>
              <a:t>hepatitis</a:t>
            </a:r>
            <a:r>
              <a:rPr lang="en-US" dirty="0"/>
              <a:t> in the </a:t>
            </a:r>
            <a:r>
              <a:rPr lang="en-US" dirty="0" err="1">
                <a:solidFill>
                  <a:schemeClr val="accent4"/>
                </a:solidFill>
              </a:rPr>
              <a:t>protein_ref.faa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file </a:t>
            </a:r>
          </a:p>
          <a:p>
            <a:r>
              <a:rPr lang="en-US" dirty="0"/>
              <a:t>grep for the word </a:t>
            </a:r>
            <a:r>
              <a:rPr lang="en-US" dirty="0">
                <a:solidFill>
                  <a:schemeClr val="tx2"/>
                </a:solidFill>
              </a:rPr>
              <a:t>hepatitis</a:t>
            </a:r>
            <a:r>
              <a:rPr lang="en-US" dirty="0"/>
              <a:t> or </a:t>
            </a:r>
            <a:r>
              <a:rPr lang="en-US" dirty="0">
                <a:solidFill>
                  <a:schemeClr val="tx2"/>
                </a:solidFill>
              </a:rPr>
              <a:t>Hepatitis </a:t>
            </a:r>
            <a:r>
              <a:rPr lang="en-US" dirty="0"/>
              <a:t>in the </a:t>
            </a:r>
            <a:r>
              <a:rPr lang="en-US" dirty="0" err="1">
                <a:solidFill>
                  <a:schemeClr val="accent4"/>
                </a:solidFill>
              </a:rPr>
              <a:t>protein_ref.faa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file </a:t>
            </a:r>
          </a:p>
          <a:p>
            <a:r>
              <a:rPr lang="en-US" dirty="0"/>
              <a:t>grep for the words </a:t>
            </a:r>
            <a:r>
              <a:rPr lang="en-US" dirty="0">
                <a:solidFill>
                  <a:schemeClr val="tx2"/>
                </a:solidFill>
              </a:rPr>
              <a:t>hepatitis c</a:t>
            </a:r>
            <a:r>
              <a:rPr lang="en-US" dirty="0"/>
              <a:t> or </a:t>
            </a:r>
            <a:r>
              <a:rPr lang="en-US" dirty="0">
                <a:solidFill>
                  <a:schemeClr val="tx2"/>
                </a:solidFill>
              </a:rPr>
              <a:t>Hepatitis C </a:t>
            </a:r>
            <a:r>
              <a:rPr lang="en-US" dirty="0"/>
              <a:t>in the </a:t>
            </a:r>
            <a:r>
              <a:rPr lang="en-US" dirty="0" err="1">
                <a:solidFill>
                  <a:schemeClr val="accent4"/>
                </a:solidFill>
              </a:rPr>
              <a:t>protein_ref.faa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file </a:t>
            </a:r>
          </a:p>
          <a:p>
            <a:r>
              <a:rPr lang="en-US" dirty="0"/>
              <a:t>grep only for the header line of each </a:t>
            </a:r>
            <a:r>
              <a:rPr lang="en-US" dirty="0" err="1"/>
              <a:t>fasta</a:t>
            </a:r>
            <a:r>
              <a:rPr lang="en-US" dirty="0"/>
              <a:t> entry</a:t>
            </a:r>
          </a:p>
          <a:p>
            <a:pPr lvl="1"/>
            <a:r>
              <a:rPr lang="en-US" dirty="0"/>
              <a:t>the header always starts with “&gt;”</a:t>
            </a:r>
          </a:p>
        </p:txBody>
      </p:sp>
    </p:spTree>
    <p:extLst>
      <p:ext uri="{BB962C8B-B14F-4D97-AF65-F5344CB8AC3E}">
        <p14:creationId xmlns:p14="http://schemas.microsoft.com/office/powerpoint/2010/main" val="209083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BE76-4229-CE5F-3044-D136C836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8A36-DFC7-F982-B6FD-60E5175A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grep to extract the </a:t>
            </a:r>
            <a:r>
              <a:rPr lang="en-US" dirty="0" err="1"/>
              <a:t>fasta</a:t>
            </a:r>
            <a:r>
              <a:rPr lang="en-US" dirty="0"/>
              <a:t> header file from the </a:t>
            </a:r>
            <a:r>
              <a:rPr lang="en-US" dirty="0" err="1">
                <a:solidFill>
                  <a:schemeClr val="accent4"/>
                </a:solidFill>
              </a:rPr>
              <a:t>protein_ref.faa</a:t>
            </a:r>
            <a:r>
              <a:rPr lang="en-US" dirty="0"/>
              <a:t> file and write the headers into a file called </a:t>
            </a:r>
            <a:r>
              <a:rPr lang="en-US" dirty="0" err="1"/>
              <a:t>fasta_headers.txt</a:t>
            </a:r>
            <a:endParaRPr lang="en-US" dirty="0"/>
          </a:p>
          <a:p>
            <a:r>
              <a:rPr lang="en-US" dirty="0"/>
              <a:t>Bonus: </a:t>
            </a:r>
            <a:br>
              <a:rPr lang="en-US" dirty="0"/>
            </a:br>
            <a:r>
              <a:rPr lang="en-US" dirty="0"/>
              <a:t>in which genome does the amino acid sequence CSGSWLRDIWDWICEVL occur?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7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Linux File System: Directories and Files">
            <a:extLst>
              <a:ext uri="{FF2B5EF4-FFF2-40B4-BE49-F238E27FC236}">
                <a16:creationId xmlns:a16="http://schemas.microsoft.com/office/drawing/2014/main" id="{17AEFB81-EDE2-CDDD-1307-7D37E738A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7694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commandline</a:t>
            </a:r>
            <a:r>
              <a:rPr lang="en-US" dirty="0"/>
              <a:t> intro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 Linux all files and folder are located in a ”tree”</a:t>
            </a:r>
          </a:p>
          <a:p>
            <a:r>
              <a:rPr lang="en-US" dirty="0">
                <a:solidFill>
                  <a:schemeClr val="accent1"/>
                </a:solidFill>
              </a:rPr>
              <a:t>Navigation through the tree with 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cd</a:t>
            </a:r>
            <a:r>
              <a:rPr lang="en-US" dirty="0">
                <a:solidFill>
                  <a:schemeClr val="accent1"/>
                </a:solidFill>
              </a:rPr>
              <a:t> (change directory)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absolute path: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starting from the “root” (of the tree)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relative path: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staring from ”within” the tree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cd ..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 going on level “up”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8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alling programs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475E3-84F5-5732-68F0-6803501BE062}"/>
              </a:ext>
            </a:extLst>
          </p:cNvPr>
          <p:cNvSpPr txBox="1"/>
          <p:nvPr/>
        </p:nvSpPr>
        <p:spPr>
          <a:xfrm>
            <a:off x="1687247" y="1574213"/>
            <a:ext cx="676875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ls  -</a:t>
            </a:r>
            <a:r>
              <a:rPr lang="en-US" sz="3200" dirty="0" err="1"/>
              <a:t>lhrt</a:t>
            </a:r>
            <a:r>
              <a:rPr lang="en-US" sz="3200" dirty="0"/>
              <a:t>  /Users/udo/</a:t>
            </a:r>
            <a:r>
              <a:rPr lang="en-US" sz="3200" dirty="0" err="1"/>
              <a:t>some_directory</a:t>
            </a:r>
            <a:endParaRPr lang="en-US" sz="3200" dirty="0"/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9A613-C50B-B546-FC88-2E49A4B691D5}"/>
              </a:ext>
            </a:extLst>
          </p:cNvPr>
          <p:cNvSpPr txBox="1"/>
          <p:nvPr/>
        </p:nvSpPr>
        <p:spPr>
          <a:xfrm>
            <a:off x="1115616" y="3075806"/>
            <a:ext cx="11432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command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98DD0-74AF-BE0F-76EE-EDC451EA23AC}"/>
              </a:ext>
            </a:extLst>
          </p:cNvPr>
          <p:cNvSpPr txBox="1"/>
          <p:nvPr/>
        </p:nvSpPr>
        <p:spPr>
          <a:xfrm>
            <a:off x="2591287" y="3075804"/>
            <a:ext cx="201850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named</a:t>
            </a:r>
            <a:r>
              <a:rPr lang="en-DE" dirty="0"/>
              <a:t>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12435-4E24-7A26-E1A5-8AACF2017A9C}"/>
              </a:ext>
            </a:extLst>
          </p:cNvPr>
          <p:cNvSpPr txBox="1"/>
          <p:nvPr/>
        </p:nvSpPr>
        <p:spPr>
          <a:xfrm>
            <a:off x="4942197" y="3075804"/>
            <a:ext cx="21643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ositional parameter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91D183-3485-73EA-53AC-BA849B80E1AA}"/>
              </a:ext>
            </a:extLst>
          </p:cNvPr>
          <p:cNvCxnSpPr/>
          <p:nvPr/>
        </p:nvCxnSpPr>
        <p:spPr bwMode="auto">
          <a:xfrm flipV="1">
            <a:off x="1835696" y="2211710"/>
            <a:ext cx="144016" cy="79208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35B4BF-E869-AE4C-F5D2-FBAF4190C74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06121" y="2207314"/>
            <a:ext cx="424510" cy="86849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56AA02-2AEA-C15C-8DDF-39EE9C97D53D}"/>
              </a:ext>
            </a:extLst>
          </p:cNvPr>
          <p:cNvCxnSpPr/>
          <p:nvPr/>
        </p:nvCxnSpPr>
        <p:spPr bwMode="auto">
          <a:xfrm>
            <a:off x="1691680" y="2134081"/>
            <a:ext cx="4320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3DA238-308C-0921-7D81-ABC56729F1AE}"/>
              </a:ext>
            </a:extLst>
          </p:cNvPr>
          <p:cNvCxnSpPr/>
          <p:nvPr/>
        </p:nvCxnSpPr>
        <p:spPr bwMode="auto">
          <a:xfrm>
            <a:off x="2339752" y="2134081"/>
            <a:ext cx="65792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8E8325-10CA-2CC6-5892-A486AA9A840F}"/>
              </a:ext>
            </a:extLst>
          </p:cNvPr>
          <p:cNvCxnSpPr/>
          <p:nvPr/>
        </p:nvCxnSpPr>
        <p:spPr bwMode="auto">
          <a:xfrm>
            <a:off x="3195133" y="2139702"/>
            <a:ext cx="483325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FF4741-A8E1-2A27-66C5-7DD02FE5337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21362" y="2184681"/>
            <a:ext cx="407300" cy="81911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Old-school auto-complete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4FEFA-E900-72D4-5576-3E6EEBB0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93726"/>
            <a:ext cx="2526562" cy="1956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D3D3D6-A9AC-237B-E9AA-CDCB29E70709}"/>
              </a:ext>
            </a:extLst>
          </p:cNvPr>
          <p:cNvSpPr txBox="1"/>
          <p:nvPr/>
        </p:nvSpPr>
        <p:spPr>
          <a:xfrm>
            <a:off x="3210825" y="1779662"/>
            <a:ext cx="208823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google searches that all start with “</a:t>
            </a:r>
            <a:r>
              <a:rPr lang="en-US" dirty="0">
                <a:solidFill>
                  <a:schemeClr val="accent3"/>
                </a:solidFill>
              </a:rPr>
              <a:t>what to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93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me </a:t>
            </a:r>
          </a:p>
          <a:p>
            <a:pPr lvl="1"/>
            <a:r>
              <a:rPr lang="en-US" dirty="0"/>
              <a:t>all files that start with Udo: </a:t>
            </a:r>
            <a:r>
              <a:rPr lang="en-US" i="1" dirty="0">
                <a:solidFill>
                  <a:schemeClr val="accent4"/>
                </a:solidFill>
              </a:rPr>
              <a:t>ls Udo</a:t>
            </a:r>
            <a:r>
              <a:rPr lang="en-US" i="1" dirty="0">
                <a:solidFill>
                  <a:schemeClr val="tx2"/>
                </a:solidFill>
              </a:rPr>
              <a:t>*</a:t>
            </a:r>
          </a:p>
          <a:p>
            <a:pPr lvl="1"/>
            <a:r>
              <a:rPr lang="en-US" dirty="0"/>
              <a:t>files that end with “.txt”: </a:t>
            </a:r>
            <a:r>
              <a:rPr lang="en-US" i="1" dirty="0">
                <a:solidFill>
                  <a:schemeClr val="accent4"/>
                </a:solidFill>
              </a:rPr>
              <a:t>ls </a:t>
            </a:r>
            <a:r>
              <a:rPr lang="en-US" i="1" dirty="0">
                <a:solidFill>
                  <a:schemeClr val="tx2"/>
                </a:solidFill>
              </a:rPr>
              <a:t>*</a:t>
            </a:r>
            <a:r>
              <a:rPr lang="en-US" i="1" dirty="0">
                <a:solidFill>
                  <a:schemeClr val="accent4"/>
                </a:solidFill>
              </a:rPr>
              <a:t>.txt</a:t>
            </a:r>
          </a:p>
          <a:p>
            <a:pPr lvl="1"/>
            <a:r>
              <a:rPr lang="en-US" dirty="0"/>
              <a:t>Files that start with “Udo” and end with “.txt”: </a:t>
            </a:r>
            <a:r>
              <a:rPr lang="en-US" i="1" dirty="0">
                <a:solidFill>
                  <a:schemeClr val="accent4"/>
                </a:solidFill>
              </a:rPr>
              <a:t>ls Udo</a:t>
            </a:r>
            <a:r>
              <a:rPr lang="en-US" i="1" dirty="0">
                <a:solidFill>
                  <a:schemeClr val="tx2"/>
                </a:solidFill>
              </a:rPr>
              <a:t>*</a:t>
            </a:r>
            <a:r>
              <a:rPr lang="en-US" i="1" dirty="0">
                <a:solidFill>
                  <a:schemeClr val="accent4"/>
                </a:solidFill>
              </a:rPr>
              <a:t>.txt</a:t>
            </a:r>
          </a:p>
          <a:p>
            <a:r>
              <a:rPr lang="en-US" dirty="0"/>
              <a:t>File names that would match: </a:t>
            </a:r>
          </a:p>
          <a:p>
            <a:pPr lvl="1"/>
            <a:r>
              <a:rPr lang="en-US" dirty="0" err="1"/>
              <a:t>Udo.txt</a:t>
            </a:r>
            <a:endParaRPr lang="en-US" dirty="0"/>
          </a:p>
          <a:p>
            <a:pPr lvl="1"/>
            <a:r>
              <a:rPr lang="en-US" dirty="0" err="1"/>
              <a:t>Udo_some_other_thing.txt</a:t>
            </a:r>
            <a:endParaRPr lang="en-US" dirty="0"/>
          </a:p>
          <a:p>
            <a:pPr lvl="1"/>
            <a:r>
              <a:rPr lang="en-US" dirty="0"/>
              <a:t>Udo123.txt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i="1" dirty="0">
              <a:solidFill>
                <a:schemeClr val="accent4"/>
              </a:solidFill>
            </a:endParaRPr>
          </a:p>
          <a:p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2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Navigating and 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ls command</a:t>
            </a:r>
          </a:p>
          <a:p>
            <a:pPr lvl="1"/>
            <a:r>
              <a:rPr lang="en-US" dirty="0"/>
              <a:t>-l , -h, -t, -S, ls *.txt</a:t>
            </a:r>
          </a:p>
          <a:p>
            <a:r>
              <a:rPr lang="en-US" dirty="0"/>
              <a:t>The cd command</a:t>
            </a:r>
          </a:p>
          <a:p>
            <a:r>
              <a:rPr lang="en-US" dirty="0" err="1"/>
              <a:t>pwd</a:t>
            </a:r>
            <a:r>
              <a:rPr lang="en-US" dirty="0"/>
              <a:t> (print working directory)</a:t>
            </a:r>
          </a:p>
          <a:p>
            <a:r>
              <a:rPr lang="en-US" dirty="0"/>
              <a:t>cat, </a:t>
            </a:r>
            <a:r>
              <a:rPr lang="en-US" dirty="0" err="1"/>
              <a:t>zca</a:t>
            </a:r>
            <a:r>
              <a:rPr lang="en-US" dirty="0"/>
              <a:t>	t, head, tail (-n), less</a:t>
            </a:r>
          </a:p>
          <a:p>
            <a:r>
              <a:rPr lang="en-US" dirty="0"/>
              <a:t>Autocomplete by hitting the tab </a:t>
            </a:r>
          </a:p>
          <a:p>
            <a:r>
              <a:rPr lang="en-US" dirty="0"/>
              <a:t>Ctrl-A/Ctrl-E go to beginning/end of a line</a:t>
            </a:r>
          </a:p>
          <a:p>
            <a:r>
              <a:rPr lang="en-US" dirty="0"/>
              <a:t>Ctrl-R reverse-history search</a:t>
            </a:r>
          </a:p>
        </p:txBody>
      </p:sp>
    </p:spTree>
    <p:extLst>
      <p:ext uri="{BB962C8B-B14F-4D97-AF65-F5344CB8AC3E}">
        <p14:creationId xmlns:p14="http://schemas.microsoft.com/office/powerpoint/2010/main" val="239755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DE" dirty="0"/>
              <a:t>anipulating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 (remove) </a:t>
            </a:r>
          </a:p>
          <a:p>
            <a:pPr lvl="1"/>
            <a:r>
              <a:rPr lang="en-US" dirty="0"/>
              <a:t>-r</a:t>
            </a:r>
          </a:p>
          <a:p>
            <a:r>
              <a:rPr lang="en-US" dirty="0"/>
              <a:t>mv (move)</a:t>
            </a:r>
          </a:p>
          <a:p>
            <a:r>
              <a:rPr lang="en-US" dirty="0"/>
              <a:t>cp (copy)</a:t>
            </a:r>
          </a:p>
          <a:p>
            <a:pPr lvl="1"/>
            <a:r>
              <a:rPr lang="en-US" dirty="0"/>
              <a:t>r</a:t>
            </a:r>
          </a:p>
          <a:p>
            <a:r>
              <a:rPr lang="en-US" dirty="0" err="1"/>
              <a:t>mkdir</a:t>
            </a:r>
            <a:r>
              <a:rPr lang="en-US" dirty="0"/>
              <a:t> (make directory)</a:t>
            </a:r>
          </a:p>
          <a:p>
            <a:r>
              <a:rPr lang="en-US" dirty="0"/>
              <a:t>ln -s (link to a file)</a:t>
            </a:r>
          </a:p>
        </p:txBody>
      </p:sp>
    </p:spTree>
    <p:extLst>
      <p:ext uri="{BB962C8B-B14F-4D97-AF65-F5344CB8AC3E}">
        <p14:creationId xmlns:p14="http://schemas.microsoft.com/office/powerpoint/2010/main" val="250512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do I know all the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Honestly: </a:t>
            </a:r>
          </a:p>
          <a:p>
            <a:pPr lvl="1"/>
            <a:r>
              <a:rPr lang="en-US" dirty="0"/>
              <a:t>I just google it most of the time</a:t>
            </a:r>
          </a:p>
          <a:p>
            <a:r>
              <a:rPr lang="en-US" dirty="0"/>
              <a:t>But you can also look at the </a:t>
            </a:r>
            <a:r>
              <a:rPr lang="en-US" dirty="0" err="1"/>
              <a:t>manpage</a:t>
            </a:r>
            <a:endParaRPr lang="en-US" dirty="0"/>
          </a:p>
          <a:p>
            <a:pPr lvl="1"/>
            <a:r>
              <a:rPr lang="en-US" dirty="0"/>
              <a:t>good if just want to look </a:t>
            </a:r>
            <a:r>
              <a:rPr lang="en-US" dirty="0" err="1"/>
              <a:t>sth</a:t>
            </a:r>
            <a:r>
              <a:rPr lang="en-US" dirty="0"/>
              <a:t> up</a:t>
            </a:r>
          </a:p>
          <a:p>
            <a:pPr lvl="1"/>
            <a:r>
              <a:rPr lang="en-US" dirty="0"/>
              <a:t>”</a:t>
            </a:r>
            <a:r>
              <a:rPr lang="en-US" b="1" dirty="0"/>
              <a:t>man</a:t>
            </a:r>
            <a:r>
              <a:rPr lang="en-US" dirty="0"/>
              <a:t> command”, </a:t>
            </a:r>
            <a:r>
              <a:rPr lang="en-US" dirty="0" err="1"/>
              <a:t>eg.</a:t>
            </a:r>
            <a:r>
              <a:rPr lang="en-US" dirty="0"/>
              <a:t> “man ls”</a:t>
            </a:r>
          </a:p>
          <a:p>
            <a:pPr lvl="1"/>
            <a:r>
              <a:rPr lang="en-US" dirty="0"/>
              <a:t>also the parameter “-h” or ”--help” helps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4665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Charite Farbe ">
      <a:dk1>
        <a:srgbClr val="1E1E1E"/>
      </a:dk1>
      <a:lt1>
        <a:srgbClr val="FFFFFF"/>
      </a:lt1>
      <a:dk2>
        <a:srgbClr val="FF2F91"/>
      </a:dk2>
      <a:lt2>
        <a:srgbClr val="FFFFFF"/>
      </a:lt2>
      <a:accent1>
        <a:srgbClr val="005CB8"/>
      </a:accent1>
      <a:accent2>
        <a:srgbClr val="044F8D"/>
      </a:accent2>
      <a:accent3>
        <a:srgbClr val="3ABCFF"/>
      </a:accent3>
      <a:accent4>
        <a:srgbClr val="A0A5A9"/>
      </a:accent4>
      <a:accent5>
        <a:srgbClr val="DADCDE"/>
      </a:accent5>
      <a:accent6>
        <a:srgbClr val="444444"/>
      </a:accent6>
      <a:hlink>
        <a:srgbClr val="0066CC"/>
      </a:hlink>
      <a:folHlink>
        <a:srgbClr val="45C9C9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12205</TotalTime>
  <Words>1120</Words>
  <Application>Microsoft Macintosh PowerPoint</Application>
  <PresentationFormat>On-screen Show (16:9)</PresentationFormat>
  <Paragraphs>153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Open Sans</vt:lpstr>
      <vt:lpstr>Standarddesign</vt:lpstr>
      <vt:lpstr>PowerPoint Presentation</vt:lpstr>
      <vt:lpstr>Linux commandline intro</vt:lpstr>
      <vt:lpstr>Linux commandline intro</vt:lpstr>
      <vt:lpstr>Calling programs</vt:lpstr>
      <vt:lpstr>Wildcards</vt:lpstr>
      <vt:lpstr>Wildcards</vt:lpstr>
      <vt:lpstr>Navigating and exploring</vt:lpstr>
      <vt:lpstr>Manipulating files</vt:lpstr>
      <vt:lpstr>How do I know all the parameters?</vt:lpstr>
      <vt:lpstr>Where does my output go? </vt:lpstr>
      <vt:lpstr>Where does my output go? stdout</vt:lpstr>
      <vt:lpstr>Where does my output go? stderr</vt:lpstr>
      <vt:lpstr>Where does my output go? Pipes</vt:lpstr>
      <vt:lpstr>Exercises</vt:lpstr>
      <vt:lpstr>Exercises 2</vt:lpstr>
      <vt:lpstr>Tools to find stuff</vt:lpstr>
      <vt:lpstr>Tools to find stuff - grep</vt:lpstr>
      <vt:lpstr>Tools to find stuff - grep</vt:lpstr>
      <vt:lpstr>Tools to find stuff - grep</vt:lpstr>
      <vt:lpstr>grep demo</vt:lpstr>
      <vt:lpstr>find</vt:lpstr>
      <vt:lpstr>Quick exercise round</vt:lpstr>
      <vt:lpstr>Quick exercise round</vt:lpstr>
    </vt:vector>
  </TitlesOfParts>
  <Company>Charité CVK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Jacqueline Behrendt - Mediencenter CCVK</dc:creator>
  <cp:lastModifiedBy>Gieraths, Udo</cp:lastModifiedBy>
  <cp:revision>82</cp:revision>
  <dcterms:created xsi:type="dcterms:W3CDTF">2004-05-17T07:52:02Z</dcterms:created>
  <dcterms:modified xsi:type="dcterms:W3CDTF">2023-08-01T09:06:57Z</dcterms:modified>
</cp:coreProperties>
</file>