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5"/>
  </p:notesMasterIdLst>
  <p:sldIdLst>
    <p:sldId id="257" r:id="rId2"/>
    <p:sldId id="275" r:id="rId3"/>
    <p:sldId id="271" r:id="rId4"/>
    <p:sldId id="276" r:id="rId5"/>
    <p:sldId id="273" r:id="rId6"/>
    <p:sldId id="277" r:id="rId7"/>
    <p:sldId id="278" r:id="rId8"/>
    <p:sldId id="280" r:id="rId9"/>
    <p:sldId id="281" r:id="rId10"/>
    <p:sldId id="282" r:id="rId11"/>
    <p:sldId id="283" r:id="rId12"/>
    <p:sldId id="286" r:id="rId13"/>
    <p:sldId id="287" r:id="rId14"/>
    <p:sldId id="289" r:id="rId15"/>
    <p:sldId id="288" r:id="rId16"/>
    <p:sldId id="284" r:id="rId17"/>
    <p:sldId id="292" r:id="rId18"/>
    <p:sldId id="293" r:id="rId19"/>
    <p:sldId id="294" r:id="rId20"/>
    <p:sldId id="296" r:id="rId21"/>
    <p:sldId id="297" r:id="rId22"/>
    <p:sldId id="298" r:id="rId23"/>
    <p:sldId id="295" r:id="rId24"/>
  </p:sldIdLst>
  <p:sldSz cx="9144000" cy="5143500" type="screen16x9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395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z, Nancy" initials="" lastIdx="5" clrIdx="0"/>
  <p:cmAuthor id="2" name="Unbekannter Benutzer1" initials="Unbekannter Benutzer1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2" autoAdjust="0"/>
    <p:restoredTop sz="96327"/>
  </p:normalViewPr>
  <p:slideViewPr>
    <p:cSldViewPr showGuides="1">
      <p:cViewPr varScale="1">
        <p:scale>
          <a:sx n="189" d="100"/>
          <a:sy n="189" d="100"/>
        </p:scale>
        <p:origin x="1352" y="176"/>
      </p:cViewPr>
      <p:guideLst>
        <p:guide orient="horz" pos="1620"/>
        <p:guide orient="horz" pos="39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2757617-CC5D-7B48-AD7A-F5FFE4E082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9687010-1C46-E745-B3B7-3B343F97024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F8B0AE7-378C-6D4D-BDCD-DEA72B57DF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A569645-8126-2141-A289-014F729BF11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BF9C91E-E39D-0248-ABC1-C206D120C4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203431FB-1150-6A4A-BDAF-9B286F9743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B659993-E3E7-DC47-85F5-E2C9C32D205E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C7955526-E183-FB4C-A3D8-02E24368A4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0878A6-5A2E-0142-9C5D-42F2480A824C}" type="slidenum">
              <a:rPr lang="de-DE" altLang="de-DE"/>
              <a:pPr>
                <a:spcBef>
                  <a:spcPct val="0"/>
                </a:spcBef>
              </a:pPr>
              <a:t>0</a:t>
            </a:fld>
            <a:endParaRPr lang="de-DE" altLang="de-DE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AC0D4C93-A653-F844-ACDE-7B8CECFB42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F50E7AD-01D9-CF44-9D77-1CCDF1591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09005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73049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6765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37250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970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01758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24326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421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9844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1114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68791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>
                <a:solidFill>
                  <a:srgbClr val="6A8759"/>
                </a:solidFill>
                <a:effectLst/>
              </a:rPr>
              <a:t>wc</a:t>
            </a:r>
            <a:r>
              <a:rPr lang="en-GB" dirty="0">
                <a:solidFill>
                  <a:srgbClr val="6A8759"/>
                </a:solidFill>
                <a:effectLst/>
              </a:rPr>
              <a:t> -l data/1-karamazov.txt &gt; </a:t>
            </a:r>
            <a:r>
              <a:rPr lang="en-GB" dirty="0" err="1">
                <a:solidFill>
                  <a:srgbClr val="6A8759"/>
                </a:solidFill>
                <a:effectLst/>
              </a:rPr>
              <a:t>output_data</a:t>
            </a:r>
            <a:r>
              <a:rPr lang="en-GB" dirty="0">
                <a:solidFill>
                  <a:srgbClr val="6A8759"/>
                </a:solidFill>
                <a:effectLst/>
              </a:rPr>
              <a:t>/</a:t>
            </a:r>
            <a:r>
              <a:rPr lang="en-GB" dirty="0" err="1">
                <a:solidFill>
                  <a:srgbClr val="6A8759"/>
                </a:solidFill>
                <a:effectLst/>
              </a:rPr>
              <a:t>my_output.txt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027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17735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23632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1296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CBDA0AC5-285D-5D42-A2B5-95A5180093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6A4A7-C18F-544B-86E3-24AAF699AB7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FEA1ED5-68EF-B141-A646-D6005EA339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755293-6365-064B-B80A-3D741D20C05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3342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205978"/>
            <a:ext cx="2160587" cy="442317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205978"/>
            <a:ext cx="6329363" cy="442317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6CEB134E-87D8-ED49-AC43-2E6D0D5A38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8845BA-E252-984E-A348-CDFF681B14D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9943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69E76819-B0C5-5A41-8E9D-D2C943BE1824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668016" y="319087"/>
            <a:ext cx="7818760" cy="51367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30952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b="0" i="0" u="none" strike="noStrike" cap="none" spc="0" baseline="0" dirty="0">
                <a:ln>
                  <a:noFill/>
                </a:ln>
                <a:solidFill>
                  <a:schemeClr val="accent6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7A2EB36-2DFA-0543-9DDE-DC32CE8F9FB5}"/>
              </a:ext>
            </a:extLst>
          </p:cNvPr>
          <p:cNvSpPr>
            <a:spLocks/>
          </p:cNvSpPr>
          <p:nvPr userDrawn="1"/>
        </p:nvSpPr>
        <p:spPr>
          <a:xfrm>
            <a:off x="-76190" y="0"/>
            <a:ext cx="9400718" cy="46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6190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194211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F313951D-9E90-534F-A077-9A7E976AC5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397B7-DC69-EC49-8232-67C64D54F77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849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D661B9B-BC07-364D-9C73-96A62C2F61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30AC09-24CB-CA4C-97B5-AB963B88FAC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790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735807"/>
            <a:ext cx="4244975" cy="3893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735807"/>
            <a:ext cx="4244975" cy="3893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E472EDF-F1E4-4B4C-B1F9-E1601DDE06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1FA76-0CBB-F843-A986-6CA0EA78B75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6073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0F571F86-D06B-6F46-BBC6-A408AA80D7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FE073-0684-474F-9A29-3DD5D62AE37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0143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A391EC1B-B507-CB45-9863-2AD2357F25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7E754D-3B72-E243-9E07-AA827C98D1D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9010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0FB6557C-460B-4448-B5F6-D6CD947EA1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554CC-8ACC-C340-AEA6-74E71128F39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894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15A3F75-FEB1-5E4D-9C46-46B3208455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02C75-25BB-B740-83AF-DBF805E8E3B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7762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2216C6E-B138-7C44-8616-6B0423E88F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AF38C1-037A-2245-A524-4394203F807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5460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76F60A0-29AE-F84A-9A65-50C99CAC4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06375"/>
            <a:ext cx="864235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C28563-4236-9D47-BA22-C17874136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36600"/>
            <a:ext cx="8642350" cy="363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</p:txBody>
      </p:sp>
      <p:sp>
        <p:nvSpPr>
          <p:cNvPr id="1052" name="Rectangle 28">
            <a:extLst>
              <a:ext uri="{FF2B5EF4-FFF2-40B4-BE49-F238E27FC236}">
                <a16:creationId xmlns:a16="http://schemas.microsoft.com/office/drawing/2014/main" id="{D29CF744-571D-474E-A4F0-631C06604A4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6575" y="437197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4C884F9-E742-5C4C-B72C-089A7C358D7D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1029" name="Group 27">
            <a:extLst>
              <a:ext uri="{FF2B5EF4-FFF2-40B4-BE49-F238E27FC236}">
                <a16:creationId xmlns:a16="http://schemas.microsoft.com/office/drawing/2014/main" id="{326D17DC-9D9F-EF43-9A4A-9F2328CF91E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39688" y="4684713"/>
            <a:ext cx="9324976" cy="458787"/>
            <a:chOff x="-25" y="4031"/>
            <a:chExt cx="5874" cy="289"/>
          </a:xfrm>
        </p:grpSpPr>
        <p:pic>
          <p:nvPicPr>
            <p:cNvPr id="1030" name="Picture 22" descr="nurStreifenhell_praeso">
              <a:extLst>
                <a:ext uri="{FF2B5EF4-FFF2-40B4-BE49-F238E27FC236}">
                  <a16:creationId xmlns:a16="http://schemas.microsoft.com/office/drawing/2014/main" id="{DB1DABF5-30C9-9D4B-A023-60F46761235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036"/>
              <a:ext cx="576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23" descr="C-UB-grau">
              <a:extLst>
                <a:ext uri="{FF2B5EF4-FFF2-40B4-BE49-F238E27FC236}">
                  <a16:creationId xmlns:a16="http://schemas.microsoft.com/office/drawing/2014/main" id="{9066224F-F9ED-C140-A974-159791652AE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" y="4073"/>
              <a:ext cx="147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Line 25">
              <a:extLst>
                <a:ext uri="{FF2B5EF4-FFF2-40B4-BE49-F238E27FC236}">
                  <a16:creationId xmlns:a16="http://schemas.microsoft.com/office/drawing/2014/main" id="{26F98454-E796-2A41-998C-64CC93E52D2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-25" y="4031"/>
              <a:ext cx="5874" cy="0"/>
            </a:xfrm>
            <a:prstGeom prst="line">
              <a:avLst/>
            </a:prstGeom>
            <a:noFill/>
            <a:ln w="19050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98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uppieren 7">
            <a:extLst>
              <a:ext uri="{FF2B5EF4-FFF2-40B4-BE49-F238E27FC236}">
                <a16:creationId xmlns:a16="http://schemas.microsoft.com/office/drawing/2014/main" id="{D5660F58-723C-1E44-A9CF-CEAC5C55510E}"/>
              </a:ext>
            </a:extLst>
          </p:cNvPr>
          <p:cNvGrpSpPr>
            <a:grpSpLocks/>
          </p:cNvGrpSpPr>
          <p:nvPr/>
        </p:nvGrpSpPr>
        <p:grpSpPr bwMode="auto">
          <a:xfrm>
            <a:off x="0" y="-115888"/>
            <a:ext cx="9144000" cy="5259388"/>
            <a:chOff x="236" y="-115788"/>
            <a:chExt cx="9143764" cy="5258757"/>
          </a:xfrm>
        </p:grpSpPr>
        <p:pic>
          <p:nvPicPr>
            <p:cNvPr id="14339" name="Picture 3" descr="folie_1-kl">
              <a:extLst>
                <a:ext uri="{FF2B5EF4-FFF2-40B4-BE49-F238E27FC236}">
                  <a16:creationId xmlns:a16="http://schemas.microsoft.com/office/drawing/2014/main" id="{10B6ED58-01DE-224C-8064-12D6664520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3" t="16100" b="8672"/>
            <a:stretch>
              <a:fillRect/>
            </a:stretch>
          </p:blipFill>
          <p:spPr bwMode="auto">
            <a:xfrm>
              <a:off x="236" y="-115788"/>
              <a:ext cx="9143764" cy="5258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0" name="Picture 7" descr="CUB-Logo">
              <a:extLst>
                <a:ext uri="{FF2B5EF4-FFF2-40B4-BE49-F238E27FC236}">
                  <a16:creationId xmlns:a16="http://schemas.microsoft.com/office/drawing/2014/main" id="{A3229DD6-8442-1F43-B473-CD2A63603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1185" y="1985546"/>
              <a:ext cx="3435231" cy="1268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 Box 4">
            <a:extLst>
              <a:ext uri="{FF2B5EF4-FFF2-40B4-BE49-F238E27FC236}">
                <a16:creationId xmlns:a16="http://schemas.microsoft.com/office/drawing/2014/main" id="{731F8D0E-BF77-8A43-9432-166829CEF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413" y="3813175"/>
            <a:ext cx="2765425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60363" indent="-360363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257300" indent="-533400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436688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6075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r" eaLnBrk="1" hangingPunct="1">
              <a:lnSpc>
                <a:spcPct val="120000"/>
              </a:lnSpc>
              <a:spcBef>
                <a:spcPts val="225"/>
              </a:spcBef>
              <a:spcAft>
                <a:spcPts val="225"/>
              </a:spcAft>
              <a:buClr>
                <a:srgbClr val="0066CC"/>
              </a:buClr>
              <a:buSzPct val="110000"/>
              <a:defRPr/>
            </a:pPr>
            <a:r>
              <a:rPr lang="de-DE" sz="1313" b="1" dirty="0" err="1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Snakemake</a:t>
            </a:r>
            <a:endParaRPr lang="de-DE" sz="1313" b="1" dirty="0">
              <a:solidFill>
                <a:srgbClr val="0066CC"/>
              </a:solidFill>
              <a:latin typeface="Arial" pitchFamily="34" charset="0"/>
              <a:cs typeface="Arial" pitchFamily="34" charset="0"/>
            </a:endParaRPr>
          </a:p>
          <a:p>
            <a:pPr marL="0" indent="0" algn="r" eaLnBrk="1" hangingPunct="1">
              <a:lnSpc>
                <a:spcPct val="120000"/>
              </a:lnSpc>
              <a:spcBef>
                <a:spcPts val="225"/>
              </a:spcBef>
              <a:spcAft>
                <a:spcPts val="450"/>
              </a:spcAft>
              <a:buClr>
                <a:srgbClr val="0066CC"/>
              </a:buClr>
              <a:buSzPct val="110000"/>
              <a:defRPr/>
            </a:pPr>
            <a:r>
              <a:rPr lang="de-DE" sz="1313" dirty="0" err="1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Bioinformatic</a:t>
            </a:r>
            <a:r>
              <a:rPr lang="de-DE" sz="1313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 Workshop KCCR</a:t>
            </a:r>
          </a:p>
          <a:p>
            <a:pPr marL="0" indent="0" algn="r" eaLnBrk="1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0066CC"/>
              </a:buClr>
              <a:buSzPct val="110000"/>
              <a:defRPr/>
            </a:pPr>
            <a:r>
              <a:rPr lang="de-DE" sz="1050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August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rule look like?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558F9-C4CF-D4EC-AAE9-0C903B5D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61407"/>
            <a:ext cx="7772400" cy="222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rule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3FA636-0AE5-F0F7-26A1-CC52BE599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175" y="699290"/>
            <a:ext cx="6323602" cy="44442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673BDF-E15B-0ED1-E440-66B5B1B8C62C}"/>
              </a:ext>
            </a:extLst>
          </p:cNvPr>
          <p:cNvSpPr txBox="1"/>
          <p:nvPr/>
        </p:nvSpPr>
        <p:spPr>
          <a:xfrm>
            <a:off x="755576" y="1347614"/>
            <a:ext cx="6110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779CF-A67C-4892-5430-BE6A3B5E04BB}"/>
              </a:ext>
            </a:extLst>
          </p:cNvPr>
          <p:cNvSpPr txBox="1"/>
          <p:nvPr/>
        </p:nvSpPr>
        <p:spPr>
          <a:xfrm>
            <a:off x="402915" y="3949119"/>
            <a:ext cx="131638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</a:t>
            </a:r>
            <a:br>
              <a:rPr lang="en-US" dirty="0"/>
            </a:br>
            <a:r>
              <a:rPr lang="en-US" dirty="0"/>
              <a:t>what to do?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70927-3850-7778-5A1A-9CFCD2C3BC62}"/>
              </a:ext>
            </a:extLst>
          </p:cNvPr>
          <p:cNvSpPr txBox="1"/>
          <p:nvPr/>
        </p:nvSpPr>
        <p:spPr>
          <a:xfrm>
            <a:off x="835968" y="2802255"/>
            <a:ext cx="101021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7DE71F-173F-6BC7-4765-C24D6A83B676}"/>
              </a:ext>
            </a:extLst>
          </p:cNvPr>
          <p:cNvCxnSpPr/>
          <p:nvPr/>
        </p:nvCxnSpPr>
        <p:spPr bwMode="auto">
          <a:xfrm>
            <a:off x="1846181" y="4256896"/>
            <a:ext cx="99762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89516F-9F68-C94F-9482-81C9CE28DF21}"/>
              </a:ext>
            </a:extLst>
          </p:cNvPr>
          <p:cNvCxnSpPr/>
          <p:nvPr/>
        </p:nvCxnSpPr>
        <p:spPr bwMode="auto">
          <a:xfrm>
            <a:off x="1907704" y="2931790"/>
            <a:ext cx="99762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F7F52A-5E38-2D84-5B17-991FB7CBE2A1}"/>
              </a:ext>
            </a:extLst>
          </p:cNvPr>
          <p:cNvCxnSpPr>
            <a:stCxn id="4" idx="3"/>
          </p:cNvCxnSpPr>
          <p:nvPr/>
        </p:nvCxnSpPr>
        <p:spPr bwMode="auto">
          <a:xfrm flipV="1">
            <a:off x="1366641" y="1131590"/>
            <a:ext cx="1394674" cy="3929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13618E-2030-86DA-89C8-2B2DADD13C6E}"/>
              </a:ext>
            </a:extLst>
          </p:cNvPr>
          <p:cNvCxnSpPr>
            <a:stCxn id="4" idx="3"/>
          </p:cNvCxnSpPr>
          <p:nvPr/>
        </p:nvCxnSpPr>
        <p:spPr bwMode="auto">
          <a:xfrm>
            <a:off x="1366641" y="1524586"/>
            <a:ext cx="1322666" cy="5431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64786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input and output in the command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558F9-C4CF-D4EC-AAE9-0C903B5D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987574"/>
            <a:ext cx="5974432" cy="17069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42BBCB-AB62-531D-FA75-5C72BD912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26" y="3055065"/>
            <a:ext cx="5935015" cy="20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5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080A-10E8-2EBE-6EB3-B79ADA36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22DF2-C15B-E74A-2A0B-B04A347EF7F5}"/>
              </a:ext>
            </a:extLst>
          </p:cNvPr>
          <p:cNvSpPr txBox="1"/>
          <p:nvPr/>
        </p:nvSpPr>
        <p:spPr>
          <a:xfrm>
            <a:off x="1691680" y="2145211"/>
            <a:ext cx="592181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Snakefile_start2 to count the lines in the other two files</a:t>
            </a:r>
          </a:p>
        </p:txBody>
      </p:sp>
    </p:spTree>
    <p:extLst>
      <p:ext uri="{BB962C8B-B14F-4D97-AF65-F5344CB8AC3E}">
        <p14:creationId xmlns:p14="http://schemas.microsoft.com/office/powerpoint/2010/main" val="66483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8127-5D7D-2B37-CE20-D1177F07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multiple files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5ED7D-0C18-4B21-D693-A58B54591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34" y="802332"/>
            <a:ext cx="6828377" cy="435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6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9EBE58-81CE-94A2-938B-969B9C07C8D8}"/>
              </a:ext>
            </a:extLst>
          </p:cNvPr>
          <p:cNvSpPr txBox="1"/>
          <p:nvPr/>
        </p:nvSpPr>
        <p:spPr>
          <a:xfrm>
            <a:off x="2576576" y="3958709"/>
            <a:ext cx="290335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rule </a:t>
            </a:r>
            <a:r>
              <a:rPr lang="en-US" dirty="0" err="1">
                <a:solidFill>
                  <a:schemeClr val="tx2"/>
                </a:solidFill>
              </a:rPr>
              <a:t>summarize_line_counts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A0813D-D482-D61F-37BE-4778D413ABF3}"/>
              </a:ext>
            </a:extLst>
          </p:cNvPr>
          <p:cNvCxnSpPr/>
          <p:nvPr/>
        </p:nvCxnSpPr>
        <p:spPr bwMode="auto">
          <a:xfrm>
            <a:off x="2123728" y="3291830"/>
            <a:ext cx="108012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5D5BBA-6306-8553-0A8E-B94562F936EB}"/>
              </a:ext>
            </a:extLst>
          </p:cNvPr>
          <p:cNvCxnSpPr/>
          <p:nvPr/>
        </p:nvCxnSpPr>
        <p:spPr bwMode="auto">
          <a:xfrm>
            <a:off x="3656407" y="3261386"/>
            <a:ext cx="0" cy="534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7C9787-881A-6006-E2FB-59AE02E6279C}"/>
              </a:ext>
            </a:extLst>
          </p:cNvPr>
          <p:cNvCxnSpPr/>
          <p:nvPr/>
        </p:nvCxnSpPr>
        <p:spPr bwMode="auto">
          <a:xfrm flipH="1">
            <a:off x="4103327" y="3261386"/>
            <a:ext cx="1044737" cy="534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89BD25-670E-BBB9-26BB-0CE2B11CEA4C}"/>
              </a:ext>
            </a:extLst>
          </p:cNvPr>
          <p:cNvSpPr txBox="1"/>
          <p:nvPr/>
        </p:nvSpPr>
        <p:spPr>
          <a:xfrm>
            <a:off x="35496" y="2907443"/>
            <a:ext cx="254108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1-Karamazov_counts.txt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C67421-C0B5-EFA8-9254-F2CB8D0D1ED3}"/>
              </a:ext>
            </a:extLst>
          </p:cNvPr>
          <p:cNvSpPr txBox="1"/>
          <p:nvPr/>
        </p:nvSpPr>
        <p:spPr>
          <a:xfrm>
            <a:off x="2606867" y="2898834"/>
            <a:ext cx="178766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2-trial_counts.txt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C9DB6-0AB1-2908-2BBF-F48FDE6F74D3}"/>
              </a:ext>
            </a:extLst>
          </p:cNvPr>
          <p:cNvSpPr txBox="1"/>
          <p:nvPr/>
        </p:nvSpPr>
        <p:spPr>
          <a:xfrm>
            <a:off x="4536124" y="2898834"/>
            <a:ext cx="21643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3-ulysses_counts.txt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4E7D2-54A9-E355-A3B6-7D8EB75AD520}"/>
              </a:ext>
            </a:extLst>
          </p:cNvPr>
          <p:cNvSpPr txBox="1"/>
          <p:nvPr/>
        </p:nvSpPr>
        <p:spPr>
          <a:xfrm>
            <a:off x="726124" y="1661988"/>
            <a:ext cx="17155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rule </a:t>
            </a:r>
            <a:r>
              <a:rPr lang="en-US" dirty="0" err="1">
                <a:solidFill>
                  <a:schemeClr val="tx2"/>
                </a:solidFill>
              </a:rPr>
              <a:t>count_lines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4179B-FC3A-DAE1-835C-2EF9F642381B}"/>
              </a:ext>
            </a:extLst>
          </p:cNvPr>
          <p:cNvSpPr txBox="1"/>
          <p:nvPr/>
        </p:nvSpPr>
        <p:spPr>
          <a:xfrm>
            <a:off x="617448" y="564135"/>
            <a:ext cx="175868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1-Karamazov.txt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5F3693-B145-8348-1D77-D3D979A3D4B8}"/>
              </a:ext>
            </a:extLst>
          </p:cNvPr>
          <p:cNvSpPr txBox="1"/>
          <p:nvPr/>
        </p:nvSpPr>
        <p:spPr>
          <a:xfrm>
            <a:off x="3188819" y="555526"/>
            <a:ext cx="10214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2-trial.txt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9A0AF6-632D-67D4-BF52-C06878101BA9}"/>
              </a:ext>
            </a:extLst>
          </p:cNvPr>
          <p:cNvSpPr txBox="1"/>
          <p:nvPr/>
        </p:nvSpPr>
        <p:spPr>
          <a:xfrm>
            <a:off x="5118076" y="555526"/>
            <a:ext cx="13981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3-ulysses.txt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ECDCF4-17DD-FEAC-57BB-F035500A4E63}"/>
              </a:ext>
            </a:extLst>
          </p:cNvPr>
          <p:cNvCxnSpPr>
            <a:stCxn id="16" idx="2"/>
            <a:endCxn id="15" idx="0"/>
          </p:cNvCxnSpPr>
          <p:nvPr/>
        </p:nvCxnSpPr>
        <p:spPr bwMode="auto">
          <a:xfrm>
            <a:off x="1496792" y="918078"/>
            <a:ext cx="87099" cy="743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2A51C2-98E1-CFB5-4AFB-7C023CE57DA7}"/>
              </a:ext>
            </a:extLst>
          </p:cNvPr>
          <p:cNvCxnSpPr/>
          <p:nvPr/>
        </p:nvCxnSpPr>
        <p:spPr bwMode="auto">
          <a:xfrm>
            <a:off x="3656407" y="915566"/>
            <a:ext cx="0" cy="534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939FBA-FCA5-9D75-06C0-D250D9C76A20}"/>
              </a:ext>
            </a:extLst>
          </p:cNvPr>
          <p:cNvCxnSpPr>
            <a:stCxn id="18" idx="2"/>
          </p:cNvCxnSpPr>
          <p:nvPr/>
        </p:nvCxnSpPr>
        <p:spPr bwMode="auto">
          <a:xfrm>
            <a:off x="5817146" y="909469"/>
            <a:ext cx="0" cy="540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798225-49B3-D1E3-04D4-6879495581DB}"/>
              </a:ext>
            </a:extLst>
          </p:cNvPr>
          <p:cNvSpPr txBox="1"/>
          <p:nvPr/>
        </p:nvSpPr>
        <p:spPr>
          <a:xfrm>
            <a:off x="2910161" y="1661987"/>
            <a:ext cx="17155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rule </a:t>
            </a:r>
            <a:r>
              <a:rPr lang="en-US" dirty="0" err="1">
                <a:solidFill>
                  <a:schemeClr val="tx2"/>
                </a:solidFill>
              </a:rPr>
              <a:t>count_lines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920D3F-83F0-D4CC-B759-74F30560AD03}"/>
              </a:ext>
            </a:extLst>
          </p:cNvPr>
          <p:cNvSpPr txBox="1"/>
          <p:nvPr/>
        </p:nvSpPr>
        <p:spPr>
          <a:xfrm>
            <a:off x="4959379" y="1661986"/>
            <a:ext cx="17155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rule </a:t>
            </a:r>
            <a:r>
              <a:rPr lang="en-US" dirty="0" err="1">
                <a:solidFill>
                  <a:schemeClr val="tx2"/>
                </a:solidFill>
              </a:rPr>
              <a:t>count_lines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39A92A-3B4B-906F-EB83-84F7C7E6BF4B}"/>
              </a:ext>
            </a:extLst>
          </p:cNvPr>
          <p:cNvCxnSpPr>
            <a:endCxn id="12" idx="0"/>
          </p:cNvCxnSpPr>
          <p:nvPr/>
        </p:nvCxnSpPr>
        <p:spPr bwMode="auto">
          <a:xfrm flipH="1">
            <a:off x="1306036" y="2133089"/>
            <a:ext cx="267449" cy="774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618490-D6ED-9B04-F150-166E78E05310}"/>
              </a:ext>
            </a:extLst>
          </p:cNvPr>
          <p:cNvCxnSpPr/>
          <p:nvPr/>
        </p:nvCxnSpPr>
        <p:spPr bwMode="auto">
          <a:xfrm>
            <a:off x="3707904" y="2253274"/>
            <a:ext cx="0" cy="534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4A2816-F97A-E8D6-82C7-E4FF73842C07}"/>
              </a:ext>
            </a:extLst>
          </p:cNvPr>
          <p:cNvCxnSpPr/>
          <p:nvPr/>
        </p:nvCxnSpPr>
        <p:spPr bwMode="auto">
          <a:xfrm>
            <a:off x="5796136" y="2247177"/>
            <a:ext cx="0" cy="540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29055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return of the wildcards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3C269-9E0C-91B2-36FB-E4FDFF066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817253"/>
            <a:ext cx="7772400" cy="4326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422D68-CBA2-CD4A-222D-6CE035CCED64}"/>
              </a:ext>
            </a:extLst>
          </p:cNvPr>
          <p:cNvSpPr txBox="1"/>
          <p:nvPr/>
        </p:nvSpPr>
        <p:spPr>
          <a:xfrm>
            <a:off x="6732240" y="101171"/>
            <a:ext cx="12666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ls data/</a:t>
            </a:r>
            <a:r>
              <a:rPr lang="en-US" dirty="0">
                <a:solidFill>
                  <a:schemeClr val="tx2"/>
                </a:solidFill>
              </a:rPr>
              <a:t>*</a:t>
            </a:r>
            <a:r>
              <a:rPr lang="en-US" dirty="0">
                <a:solidFill>
                  <a:schemeClr val="accent4"/>
                </a:solidFill>
              </a:rPr>
              <a:t>.txt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2ED1F3-E63D-6FED-1D40-0864150F7A52}"/>
              </a:ext>
            </a:extLst>
          </p:cNvPr>
          <p:cNvSpPr/>
          <p:nvPr/>
        </p:nvSpPr>
        <p:spPr bwMode="auto">
          <a:xfrm>
            <a:off x="2123728" y="693808"/>
            <a:ext cx="5688631" cy="653806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63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A7D1D8-0BDD-3125-0D87-71BD695E7196}"/>
              </a:ext>
            </a:extLst>
          </p:cNvPr>
          <p:cNvCxnSpPr>
            <a:stCxn id="5" idx="1"/>
          </p:cNvCxnSpPr>
          <p:nvPr/>
        </p:nvCxnSpPr>
        <p:spPr bwMode="auto">
          <a:xfrm flipH="1">
            <a:off x="5724128" y="278143"/>
            <a:ext cx="1008112" cy="4156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4903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E498-4FA6-C6B1-4379-4DC028A6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DBA-3E82-E50D-4C07-CB5D3DFAE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Modify the </a:t>
            </a:r>
            <a:r>
              <a:rPr lang="en-US" sz="1800" i="1" dirty="0"/>
              <a:t>Snakefile_start2.smk </a:t>
            </a:r>
            <a:r>
              <a:rPr lang="en-US" sz="1800" dirty="0"/>
              <a:t>to count the lines in file 2-trial.txt. Write the output into the file </a:t>
            </a:r>
            <a:r>
              <a:rPr lang="en-US" sz="1800" dirty="0" err="1"/>
              <a:t>my_count.txt</a:t>
            </a:r>
            <a:endParaRPr lang="en-US" sz="1800" dirty="0"/>
          </a:p>
          <a:p>
            <a:r>
              <a:rPr lang="en-US" sz="1800" dirty="0"/>
              <a:t>Modify the </a:t>
            </a:r>
            <a:r>
              <a:rPr lang="en-US" sz="1800" i="1" dirty="0"/>
              <a:t>Snakefile_start_parallel2.smk </a:t>
            </a:r>
            <a:r>
              <a:rPr lang="en-US" sz="1800" dirty="0"/>
              <a:t>such that the output files have the suffix _</a:t>
            </a:r>
            <a:r>
              <a:rPr lang="en-US" sz="1800" dirty="0" err="1"/>
              <a:t>line_counts</a:t>
            </a:r>
            <a:r>
              <a:rPr lang="en-US" sz="1800" dirty="0"/>
              <a:t> instead of _counts. So </a:t>
            </a:r>
            <a:r>
              <a:rPr lang="en-US" sz="1800" dirty="0" err="1"/>
              <a:t>e.g</a:t>
            </a:r>
            <a:r>
              <a:rPr lang="en-US" sz="1800" dirty="0"/>
              <a:t> for the first file, instead of 1-karamazov_counts.txt the output file should be named 1-karamazov_line_counts.txt </a:t>
            </a:r>
          </a:p>
          <a:p>
            <a:r>
              <a:rPr lang="en-US" sz="1800" dirty="0"/>
              <a:t>Modify the </a:t>
            </a:r>
            <a:r>
              <a:rPr lang="en-US" sz="1800" i="1" dirty="0" err="1"/>
              <a:t>Snakefile_cmd.smk</a:t>
            </a:r>
            <a:r>
              <a:rPr lang="en-US" sz="1800" i="1" dirty="0"/>
              <a:t> </a:t>
            </a:r>
            <a:r>
              <a:rPr lang="en-US" sz="1800" dirty="0"/>
              <a:t>such that the output files have the suffix _</a:t>
            </a:r>
            <a:r>
              <a:rPr lang="en-US" sz="1800" dirty="0" err="1"/>
              <a:t>line_counts</a:t>
            </a:r>
            <a:r>
              <a:rPr lang="en-US" sz="1800" dirty="0"/>
              <a:t> instead of _counts. So </a:t>
            </a:r>
            <a:r>
              <a:rPr lang="en-US" sz="1800" dirty="0" err="1"/>
              <a:t>e.g</a:t>
            </a:r>
            <a:r>
              <a:rPr lang="en-US" sz="1800" dirty="0"/>
              <a:t> for the first file, instead of </a:t>
            </a:r>
            <a:br>
              <a:rPr lang="en-US" sz="1800" dirty="0"/>
            </a:br>
            <a:r>
              <a:rPr lang="en-US" sz="1800" dirty="0"/>
              <a:t>1-karamazov_counts.txt the output file should be named </a:t>
            </a:r>
            <a:br>
              <a:rPr lang="en-US" sz="1800" dirty="0"/>
            </a:br>
            <a:r>
              <a:rPr lang="en-US" sz="1800" dirty="0"/>
              <a:t>1-karamazov_line_counts.txt </a:t>
            </a:r>
          </a:p>
          <a:p>
            <a:r>
              <a:rPr lang="en-US" sz="1800" dirty="0"/>
              <a:t>Modify the </a:t>
            </a:r>
            <a:r>
              <a:rPr lang="en-US" sz="1800" i="1" dirty="0"/>
              <a:t>Snakefile_start_parallel2.smk </a:t>
            </a:r>
            <a:r>
              <a:rPr lang="en-US" sz="1800" dirty="0"/>
              <a:t>such that a copy of each </a:t>
            </a:r>
            <a:r>
              <a:rPr lang="en-US" sz="1800" i="1" dirty="0"/>
              <a:t>.txt </a:t>
            </a:r>
            <a:r>
              <a:rPr lang="en-US" sz="1800" dirty="0"/>
              <a:t>file in the data directory is made. The copy shall be placed in a directory named </a:t>
            </a:r>
            <a:r>
              <a:rPr lang="en-US" sz="1800" i="1" dirty="0" err="1"/>
              <a:t>copy_data</a:t>
            </a:r>
            <a:endParaRPr lang="en-US" sz="1800" i="1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0136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FC1D-CA55-71A3-3309-69AFE828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C8143-75CE-2EAB-A900-FB69EB018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bit of python code</a:t>
            </a:r>
          </a:p>
          <a:p>
            <a:r>
              <a:rPr lang="en-US" dirty="0" err="1"/>
              <a:t>Snakemake</a:t>
            </a:r>
            <a:r>
              <a:rPr lang="en-US" dirty="0"/>
              <a:t> exercise</a:t>
            </a:r>
          </a:p>
          <a:p>
            <a:r>
              <a:rPr lang="en-US" dirty="0"/>
              <a:t>Going through the NGS pipeline</a:t>
            </a:r>
          </a:p>
          <a:p>
            <a:pPr lvl="1"/>
            <a:r>
              <a:rPr lang="en-US" dirty="0" err="1"/>
              <a:t>Snakefile</a:t>
            </a:r>
            <a:r>
              <a:rPr lang="en-US" dirty="0"/>
              <a:t> logic</a:t>
            </a:r>
          </a:p>
          <a:p>
            <a:pPr lvl="1"/>
            <a:r>
              <a:rPr lang="en-US" dirty="0"/>
              <a:t>programs used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environments</a:t>
            </a:r>
          </a:p>
          <a:p>
            <a:pPr lvl="1"/>
            <a:r>
              <a:rPr lang="en-US" dirty="0"/>
              <a:t>manually calling the programs</a:t>
            </a:r>
          </a:p>
          <a:p>
            <a:pPr lvl="1"/>
            <a:r>
              <a:rPr lang="en-US" dirty="0"/>
              <a:t>adapting the pipeline to run with your NGS data</a:t>
            </a:r>
          </a:p>
        </p:txBody>
      </p:sp>
    </p:spTree>
    <p:extLst>
      <p:ext uri="{BB962C8B-B14F-4D97-AF65-F5344CB8AC3E}">
        <p14:creationId xmlns:p14="http://schemas.microsoft.com/office/powerpoint/2010/main" val="818161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FC1D-CA55-71A3-3309-69AFE828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C8143-75CE-2EAB-A900-FB69EB018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bcl2fastq and sample sheet</a:t>
            </a:r>
          </a:p>
          <a:p>
            <a:r>
              <a:rPr lang="en-US" dirty="0"/>
              <a:t>bcl2fastq with </a:t>
            </a:r>
            <a:r>
              <a:rPr lang="en-US" dirty="0" err="1"/>
              <a:t>Snakemake</a:t>
            </a:r>
            <a:endParaRPr lang="en-US" dirty="0"/>
          </a:p>
          <a:p>
            <a:r>
              <a:rPr lang="en-US" dirty="0"/>
              <a:t>Pipeline from beginning (.</a:t>
            </a:r>
            <a:r>
              <a:rPr lang="en-US" dirty="0" err="1"/>
              <a:t>bcl</a:t>
            </a:r>
            <a:r>
              <a:rPr lang="en-US" dirty="0"/>
              <a:t> files) to end (.</a:t>
            </a:r>
            <a:r>
              <a:rPr lang="en-US" dirty="0" err="1"/>
              <a:t>daa</a:t>
            </a:r>
            <a:r>
              <a:rPr lang="en-US" dirty="0"/>
              <a:t> file)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72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intro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program called from the command line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431A269-C3D8-C1CC-F683-4D66AB0DB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64" y="1397947"/>
            <a:ext cx="4102224" cy="1101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A4D327-15C5-423D-085F-F78C0104E149}"/>
              </a:ext>
            </a:extLst>
          </p:cNvPr>
          <p:cNvSpPr txBox="1"/>
          <p:nvPr/>
        </p:nvSpPr>
        <p:spPr>
          <a:xfrm>
            <a:off x="1124465" y="3262184"/>
            <a:ext cx="665278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snakemake</a:t>
            </a:r>
            <a:r>
              <a:rPr lang="en-US" dirty="0"/>
              <a:t> -s </a:t>
            </a:r>
            <a:r>
              <a:rPr lang="en-US" dirty="0" err="1"/>
              <a:t>Snakefile_simplified.smk</a:t>
            </a:r>
            <a:r>
              <a:rPr lang="en-US" dirty="0"/>
              <a:t> --use-</a:t>
            </a:r>
            <a:r>
              <a:rPr lang="en-US" dirty="0" err="1"/>
              <a:t>conda</a:t>
            </a:r>
            <a:r>
              <a:rPr lang="en-US" dirty="0"/>
              <a:t> --cores 8 -np</a:t>
            </a:r>
          </a:p>
        </p:txBody>
      </p:sp>
    </p:spTree>
    <p:extLst>
      <p:ext uri="{BB962C8B-B14F-4D97-AF65-F5344CB8AC3E}">
        <p14:creationId xmlns:p14="http://schemas.microsoft.com/office/powerpoint/2010/main" val="615700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2D27-B611-30DE-8E27-2D54B395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D69F-57A2-F947-8A5C-6BEC9F737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is built upon other software</a:t>
            </a:r>
          </a:p>
          <a:p>
            <a:r>
              <a:rPr lang="en-US" dirty="0"/>
              <a:t>Some functionality is only available in certain versions of a software</a:t>
            </a:r>
          </a:p>
          <a:p>
            <a:r>
              <a:rPr lang="en-US" dirty="0"/>
              <a:t>For Reproducibility it is necessary to know which version was used to generate data</a:t>
            </a:r>
          </a:p>
          <a:p>
            <a:r>
              <a:rPr lang="en-US" dirty="0"/>
              <a:t>Other aspect:</a:t>
            </a:r>
          </a:p>
          <a:p>
            <a:pPr lvl="1"/>
            <a:r>
              <a:rPr lang="en-US" dirty="0"/>
              <a:t>Two different software packages might need different versions of a third software package</a:t>
            </a:r>
          </a:p>
        </p:txBody>
      </p:sp>
    </p:spTree>
    <p:extLst>
      <p:ext uri="{BB962C8B-B14F-4D97-AF65-F5344CB8AC3E}">
        <p14:creationId xmlns:p14="http://schemas.microsoft.com/office/powerpoint/2010/main" val="19007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2D27-B611-30DE-8E27-2D54B395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D69F-57A2-F947-8A5C-6BEC9F737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36601"/>
            <a:ext cx="8642350" cy="1835150"/>
          </a:xfrm>
        </p:spPr>
        <p:txBody>
          <a:bodyPr/>
          <a:lstStyle/>
          <a:p>
            <a:r>
              <a:rPr lang="en-US" dirty="0"/>
              <a:t>Other aspect:</a:t>
            </a:r>
          </a:p>
          <a:p>
            <a:pPr lvl="1"/>
            <a:r>
              <a:rPr lang="en-US" dirty="0"/>
              <a:t>Two different software packages might need different versions of a third software package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3B52A-96AA-8886-E7A1-895AA54D03C1}"/>
              </a:ext>
            </a:extLst>
          </p:cNvPr>
          <p:cNvSpPr txBox="1"/>
          <p:nvPr/>
        </p:nvSpPr>
        <p:spPr>
          <a:xfrm>
            <a:off x="1979712" y="3507854"/>
            <a:ext cx="138852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 1.2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B1A58-A8E4-047D-3D63-34B533EBC94A}"/>
              </a:ext>
            </a:extLst>
          </p:cNvPr>
          <p:cNvSpPr txBox="1"/>
          <p:nvPr/>
        </p:nvSpPr>
        <p:spPr>
          <a:xfrm>
            <a:off x="4067944" y="3507854"/>
            <a:ext cx="138852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 1.5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11F9C-E72F-56F8-4DBD-1C961C6130E9}"/>
              </a:ext>
            </a:extLst>
          </p:cNvPr>
          <p:cNvSpPr txBox="1"/>
          <p:nvPr/>
        </p:nvSpPr>
        <p:spPr>
          <a:xfrm>
            <a:off x="870438" y="2901462"/>
            <a:ext cx="124181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0CA19B-8D97-A1A3-771F-1095FA135CA4}"/>
              </a:ext>
            </a:extLst>
          </p:cNvPr>
          <p:cNvSpPr txBox="1"/>
          <p:nvPr/>
        </p:nvSpPr>
        <p:spPr>
          <a:xfrm>
            <a:off x="5724128" y="2901462"/>
            <a:ext cx="125386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 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92930F-FC2F-1E92-D9BC-9EF3FD173A15}"/>
              </a:ext>
            </a:extLst>
          </p:cNvPr>
          <p:cNvCxnSpPr>
            <a:endCxn id="4" idx="0"/>
          </p:cNvCxnSpPr>
          <p:nvPr/>
        </p:nvCxnSpPr>
        <p:spPr bwMode="auto">
          <a:xfrm>
            <a:off x="1619672" y="3255405"/>
            <a:ext cx="1054301" cy="252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0818AB-4ADC-2D0F-2EDA-A9647B9C28ED}"/>
              </a:ext>
            </a:extLst>
          </p:cNvPr>
          <p:cNvCxnSpPr>
            <a:endCxn id="5" idx="0"/>
          </p:cNvCxnSpPr>
          <p:nvPr/>
        </p:nvCxnSpPr>
        <p:spPr bwMode="auto">
          <a:xfrm flipH="1">
            <a:off x="4762205" y="3255404"/>
            <a:ext cx="1516950" cy="2524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24491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2D27-B611-30DE-8E27-2D54B395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D69F-57A2-F947-8A5C-6BEC9F737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36601"/>
            <a:ext cx="8642350" cy="1835150"/>
          </a:xfrm>
        </p:spPr>
        <p:txBody>
          <a:bodyPr/>
          <a:lstStyle/>
          <a:p>
            <a:r>
              <a:rPr lang="en-US" dirty="0"/>
              <a:t>Other aspect:</a:t>
            </a:r>
          </a:p>
          <a:p>
            <a:pPr lvl="1"/>
            <a:r>
              <a:rPr lang="en-US" dirty="0"/>
              <a:t>Two different software packages might need different versions of a third software package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3B52A-96AA-8886-E7A1-895AA54D03C1}"/>
              </a:ext>
            </a:extLst>
          </p:cNvPr>
          <p:cNvSpPr txBox="1"/>
          <p:nvPr/>
        </p:nvSpPr>
        <p:spPr>
          <a:xfrm>
            <a:off x="1979712" y="3507854"/>
            <a:ext cx="137409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B1A58-A8E4-047D-3D63-34B533EBC94A}"/>
              </a:ext>
            </a:extLst>
          </p:cNvPr>
          <p:cNvSpPr txBox="1"/>
          <p:nvPr/>
        </p:nvSpPr>
        <p:spPr>
          <a:xfrm>
            <a:off x="4067944" y="3507854"/>
            <a:ext cx="14221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 XP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11F9C-E72F-56F8-4DBD-1C961C6130E9}"/>
              </a:ext>
            </a:extLst>
          </p:cNvPr>
          <p:cNvSpPr txBox="1"/>
          <p:nvPr/>
        </p:nvSpPr>
        <p:spPr>
          <a:xfrm>
            <a:off x="541318" y="2775237"/>
            <a:ext cx="222676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Tapestation</a:t>
            </a:r>
            <a:r>
              <a:rPr lang="en-US" dirty="0"/>
              <a:t> Software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0CA19B-8D97-A1A3-771F-1095FA135CA4}"/>
              </a:ext>
            </a:extLst>
          </p:cNvPr>
          <p:cNvSpPr txBox="1"/>
          <p:nvPr/>
        </p:nvSpPr>
        <p:spPr>
          <a:xfrm>
            <a:off x="5292080" y="2719021"/>
            <a:ext cx="305083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 for old qPCR device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92930F-FC2F-1E92-D9BC-9EF3FD173A15}"/>
              </a:ext>
            </a:extLst>
          </p:cNvPr>
          <p:cNvCxnSpPr>
            <a:endCxn id="4" idx="0"/>
          </p:cNvCxnSpPr>
          <p:nvPr/>
        </p:nvCxnSpPr>
        <p:spPr bwMode="auto">
          <a:xfrm>
            <a:off x="1619672" y="3255405"/>
            <a:ext cx="1047087" cy="252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0818AB-4ADC-2D0F-2EDA-A9647B9C28ED}"/>
              </a:ext>
            </a:extLst>
          </p:cNvPr>
          <p:cNvCxnSpPr>
            <a:stCxn id="7" idx="2"/>
            <a:endCxn id="5" idx="0"/>
          </p:cNvCxnSpPr>
          <p:nvPr/>
        </p:nvCxnSpPr>
        <p:spPr bwMode="auto">
          <a:xfrm flipH="1">
            <a:off x="4779036" y="3072964"/>
            <a:ext cx="2038462" cy="4348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15580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FC1D-CA55-71A3-3309-69AFE828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environment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DBA81E-0195-10DA-BC98-9F95828C0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8157" y="3244241"/>
            <a:ext cx="1807813" cy="1176784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CAD13C-1FB3-9FD2-DFE5-C70CF5E47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157" y="1419386"/>
            <a:ext cx="1886357" cy="1032532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45FAFE-7507-84F8-4A18-A519EE945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420" y="1935652"/>
            <a:ext cx="2062424" cy="1457734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1848EF-315F-CB84-D22D-CDD1235234A6}"/>
              </a:ext>
            </a:extLst>
          </p:cNvPr>
          <p:cNvSpPr txBox="1"/>
          <p:nvPr/>
        </p:nvSpPr>
        <p:spPr>
          <a:xfrm>
            <a:off x="1624761" y="1491630"/>
            <a:ext cx="13997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Snakemake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A0BC1-5E97-D802-5126-877C8C8D79FE}"/>
              </a:ext>
            </a:extLst>
          </p:cNvPr>
          <p:cNvSpPr txBox="1"/>
          <p:nvPr/>
        </p:nvSpPr>
        <p:spPr>
          <a:xfrm>
            <a:off x="6365631" y="1072662"/>
            <a:ext cx="65915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fastp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5CD4AC-C212-91FD-0251-A48839290228}"/>
              </a:ext>
            </a:extLst>
          </p:cNvPr>
          <p:cNvSpPr txBox="1"/>
          <p:nvPr/>
        </p:nvSpPr>
        <p:spPr>
          <a:xfrm>
            <a:off x="5795507" y="2849025"/>
            <a:ext cx="19591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 &amp; </a:t>
            </a:r>
            <a:r>
              <a:rPr lang="en-US" dirty="0" err="1"/>
              <a:t>megan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DFF4B-90DF-2D5B-239C-A7E87629ECAA}"/>
              </a:ext>
            </a:extLst>
          </p:cNvPr>
          <p:cNvSpPr txBox="1"/>
          <p:nvPr/>
        </p:nvSpPr>
        <p:spPr>
          <a:xfrm>
            <a:off x="464988" y="3939902"/>
            <a:ext cx="458170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effectLst/>
              </a:rPr>
              <a:t>conda</a:t>
            </a:r>
            <a:r>
              <a:rPr lang="en-GB" dirty="0"/>
              <a:t> </a:t>
            </a:r>
            <a:r>
              <a:rPr lang="en-GB" dirty="0">
                <a:effectLst/>
              </a:rPr>
              <a:t>env</a:t>
            </a:r>
            <a:r>
              <a:rPr lang="en-GB" dirty="0"/>
              <a:t> </a:t>
            </a:r>
            <a:r>
              <a:rPr lang="en-GB" dirty="0">
                <a:effectLst/>
              </a:rPr>
              <a:t>create</a:t>
            </a:r>
            <a:r>
              <a:rPr lang="en-GB" dirty="0"/>
              <a:t> </a:t>
            </a:r>
            <a:r>
              <a:rPr lang="en-GB" dirty="0">
                <a:solidFill>
                  <a:srgbClr val="666666"/>
                </a:solidFill>
                <a:effectLst/>
              </a:rPr>
              <a:t>-</a:t>
            </a:r>
            <a:r>
              <a:rPr lang="en-GB" dirty="0">
                <a:effectLst/>
              </a:rPr>
              <a:t>f</a:t>
            </a:r>
            <a:r>
              <a:rPr lang="en-GB" dirty="0"/>
              <a:t> </a:t>
            </a:r>
            <a:r>
              <a:rPr lang="en-GB" dirty="0" err="1">
                <a:effectLst/>
              </a:rPr>
              <a:t>environment</a:t>
            </a:r>
            <a:r>
              <a:rPr lang="en-GB" dirty="0" err="1">
                <a:solidFill>
                  <a:srgbClr val="666666"/>
                </a:solidFill>
                <a:effectLst/>
              </a:rPr>
              <a:t>.</a:t>
            </a:r>
            <a:r>
              <a:rPr lang="en-GB" dirty="0" err="1">
                <a:effectLst/>
              </a:rPr>
              <a:t>yml</a:t>
            </a:r>
            <a:r>
              <a:rPr lang="en-GB" dirty="0">
                <a:effectLst/>
              </a:rPr>
              <a:t> -n name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C56CD-D13E-A17B-119D-7ED3E4A3DF05}"/>
              </a:ext>
            </a:extLst>
          </p:cNvPr>
          <p:cNvSpPr txBox="1"/>
          <p:nvPr/>
        </p:nvSpPr>
        <p:spPr>
          <a:xfrm>
            <a:off x="2915816" y="862332"/>
            <a:ext cx="224131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anaconda.org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4952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intro</a:t>
            </a:r>
            <a:endParaRPr lang="en-DE" dirty="0"/>
          </a:p>
        </p:txBody>
      </p:sp>
      <p:pic>
        <p:nvPicPr>
          <p:cNvPr id="24" name="Graphic 23" descr="Scroll outline">
            <a:extLst>
              <a:ext uri="{FF2B5EF4-FFF2-40B4-BE49-F238E27FC236}">
                <a16:creationId xmlns:a16="http://schemas.microsoft.com/office/drawing/2014/main" id="{9249547C-41BC-00F4-18BB-5E3DF2D7E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7704" y="2305422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6AA149-A67A-E221-31FA-E0DA395F758A}"/>
              </a:ext>
            </a:extLst>
          </p:cNvPr>
          <p:cNvSpPr txBox="1"/>
          <p:nvPr/>
        </p:nvSpPr>
        <p:spPr>
          <a:xfrm>
            <a:off x="467544" y="1209695"/>
            <a:ext cx="65197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snakemake</a:t>
            </a:r>
            <a:r>
              <a:rPr lang="en-US" dirty="0"/>
              <a:t> -s </a:t>
            </a:r>
            <a:r>
              <a:rPr lang="en-US" dirty="0" err="1"/>
              <a:t>Snakefile_simplified.smk</a:t>
            </a:r>
            <a:r>
              <a:rPr lang="en-US" dirty="0"/>
              <a:t> --use-</a:t>
            </a:r>
            <a:r>
              <a:rPr lang="en-US" dirty="0" err="1"/>
              <a:t>conda</a:t>
            </a:r>
            <a:r>
              <a:rPr lang="en-US" dirty="0"/>
              <a:t> --cores 8 -np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E5AF7A-E17C-808C-DD75-C258C5F3B8AE}"/>
              </a:ext>
            </a:extLst>
          </p:cNvPr>
          <p:cNvCxnSpPr/>
          <p:nvPr/>
        </p:nvCxnSpPr>
        <p:spPr bwMode="auto">
          <a:xfrm>
            <a:off x="1187624" y="1563638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ECCFE4-390D-8E53-24AD-22E14F60EC9A}"/>
              </a:ext>
            </a:extLst>
          </p:cNvPr>
          <p:cNvCxnSpPr/>
          <p:nvPr/>
        </p:nvCxnSpPr>
        <p:spPr bwMode="auto">
          <a:xfrm>
            <a:off x="2322665" y="1576138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1" name="Graphic 30" descr="Document outline">
            <a:extLst>
              <a:ext uri="{FF2B5EF4-FFF2-40B4-BE49-F238E27FC236}">
                <a16:creationId xmlns:a16="http://schemas.microsoft.com/office/drawing/2014/main" id="{F330E0FA-0732-663E-618D-FF14486B1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2571750"/>
            <a:ext cx="457200" cy="457200"/>
          </a:xfrm>
          <a:prstGeom prst="rect">
            <a:avLst/>
          </a:prstGeom>
        </p:spPr>
      </p:pic>
      <p:pic>
        <p:nvPicPr>
          <p:cNvPr id="32" name="Graphic 31" descr="Document outline">
            <a:extLst>
              <a:ext uri="{FF2B5EF4-FFF2-40B4-BE49-F238E27FC236}">
                <a16:creationId xmlns:a16="http://schemas.microsoft.com/office/drawing/2014/main" id="{4E81EB61-D670-34C6-5C28-BE5B172F8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24658" y="2283203"/>
            <a:ext cx="457200" cy="457200"/>
          </a:xfrm>
          <a:prstGeom prst="rect">
            <a:avLst/>
          </a:prstGeom>
        </p:spPr>
      </p:pic>
      <p:pic>
        <p:nvPicPr>
          <p:cNvPr id="33" name="Graphic 32" descr="Document outline">
            <a:extLst>
              <a:ext uri="{FF2B5EF4-FFF2-40B4-BE49-F238E27FC236}">
                <a16:creationId xmlns:a16="http://schemas.microsoft.com/office/drawing/2014/main" id="{CA7601EE-D42D-765C-47FE-3B19839D69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8811" y="3179155"/>
            <a:ext cx="457200" cy="457200"/>
          </a:xfrm>
          <a:prstGeom prst="rect">
            <a:avLst/>
          </a:prstGeom>
        </p:spPr>
      </p:pic>
      <p:pic>
        <p:nvPicPr>
          <p:cNvPr id="35" name="Graphic 34" descr="Folder Search outline">
            <a:extLst>
              <a:ext uri="{FF2B5EF4-FFF2-40B4-BE49-F238E27FC236}">
                <a16:creationId xmlns:a16="http://schemas.microsoft.com/office/drawing/2014/main" id="{0A6413EB-4C23-A077-8E0F-2786E0CDDF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4800" y="3179155"/>
            <a:ext cx="601216" cy="60121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E51EE0-1C34-0C4C-F581-59A04E05CD89}"/>
              </a:ext>
            </a:extLst>
          </p:cNvPr>
          <p:cNvCxnSpPr>
            <a:stCxn id="24" idx="3"/>
          </p:cNvCxnSpPr>
          <p:nvPr/>
        </p:nvCxnSpPr>
        <p:spPr bwMode="auto">
          <a:xfrm>
            <a:off x="2822104" y="2762622"/>
            <a:ext cx="905307" cy="169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66884AE-B0F5-CA12-2E3A-16E9309BBE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288" y="2411329"/>
            <a:ext cx="1584322" cy="45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0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intro</a:t>
            </a:r>
            <a:endParaRPr lang="en-DE" dirty="0"/>
          </a:p>
        </p:txBody>
      </p:sp>
      <p:pic>
        <p:nvPicPr>
          <p:cNvPr id="24" name="Graphic 23" descr="Scroll outline">
            <a:extLst>
              <a:ext uri="{FF2B5EF4-FFF2-40B4-BE49-F238E27FC236}">
                <a16:creationId xmlns:a16="http://schemas.microsoft.com/office/drawing/2014/main" id="{9249547C-41BC-00F4-18BB-5E3DF2D7E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7704" y="2305422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6AA149-A67A-E221-31FA-E0DA395F758A}"/>
              </a:ext>
            </a:extLst>
          </p:cNvPr>
          <p:cNvSpPr txBox="1"/>
          <p:nvPr/>
        </p:nvSpPr>
        <p:spPr>
          <a:xfrm>
            <a:off x="467544" y="1209695"/>
            <a:ext cx="65197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snakemake</a:t>
            </a:r>
            <a:r>
              <a:rPr lang="en-US" dirty="0"/>
              <a:t> -s </a:t>
            </a:r>
            <a:r>
              <a:rPr lang="en-US" dirty="0" err="1"/>
              <a:t>Snakefile_simplified.smk</a:t>
            </a:r>
            <a:r>
              <a:rPr lang="en-US" dirty="0"/>
              <a:t> --use-</a:t>
            </a:r>
            <a:r>
              <a:rPr lang="en-US" dirty="0" err="1"/>
              <a:t>conda</a:t>
            </a:r>
            <a:r>
              <a:rPr lang="en-US" dirty="0"/>
              <a:t> --cores 8 -np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E5AF7A-E17C-808C-DD75-C258C5F3B8AE}"/>
              </a:ext>
            </a:extLst>
          </p:cNvPr>
          <p:cNvCxnSpPr/>
          <p:nvPr/>
        </p:nvCxnSpPr>
        <p:spPr bwMode="auto">
          <a:xfrm>
            <a:off x="1187624" y="1563638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ECCFE4-390D-8E53-24AD-22E14F60EC9A}"/>
              </a:ext>
            </a:extLst>
          </p:cNvPr>
          <p:cNvCxnSpPr/>
          <p:nvPr/>
        </p:nvCxnSpPr>
        <p:spPr bwMode="auto">
          <a:xfrm>
            <a:off x="2322665" y="1576138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1" name="Graphic 30" descr="Document outline">
            <a:extLst>
              <a:ext uri="{FF2B5EF4-FFF2-40B4-BE49-F238E27FC236}">
                <a16:creationId xmlns:a16="http://schemas.microsoft.com/office/drawing/2014/main" id="{F330E0FA-0732-663E-618D-FF14486B1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2571750"/>
            <a:ext cx="457200" cy="457200"/>
          </a:xfrm>
          <a:prstGeom prst="rect">
            <a:avLst/>
          </a:prstGeom>
        </p:spPr>
      </p:pic>
      <p:pic>
        <p:nvPicPr>
          <p:cNvPr id="32" name="Graphic 31" descr="Document outline">
            <a:extLst>
              <a:ext uri="{FF2B5EF4-FFF2-40B4-BE49-F238E27FC236}">
                <a16:creationId xmlns:a16="http://schemas.microsoft.com/office/drawing/2014/main" id="{4E81EB61-D670-34C6-5C28-BE5B172F8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24658" y="2283203"/>
            <a:ext cx="457200" cy="457200"/>
          </a:xfrm>
          <a:prstGeom prst="rect">
            <a:avLst/>
          </a:prstGeom>
        </p:spPr>
      </p:pic>
      <p:pic>
        <p:nvPicPr>
          <p:cNvPr id="33" name="Graphic 32" descr="Document outline">
            <a:extLst>
              <a:ext uri="{FF2B5EF4-FFF2-40B4-BE49-F238E27FC236}">
                <a16:creationId xmlns:a16="http://schemas.microsoft.com/office/drawing/2014/main" id="{CA7601EE-D42D-765C-47FE-3B19839D69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8811" y="3179155"/>
            <a:ext cx="457200" cy="457200"/>
          </a:xfrm>
          <a:prstGeom prst="rect">
            <a:avLst/>
          </a:prstGeom>
        </p:spPr>
      </p:pic>
      <p:pic>
        <p:nvPicPr>
          <p:cNvPr id="35" name="Graphic 34" descr="Folder Search outline">
            <a:extLst>
              <a:ext uri="{FF2B5EF4-FFF2-40B4-BE49-F238E27FC236}">
                <a16:creationId xmlns:a16="http://schemas.microsoft.com/office/drawing/2014/main" id="{0A6413EB-4C23-A077-8E0F-2786E0CDDF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42792" y="3107147"/>
            <a:ext cx="601216" cy="60121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E51EE0-1C34-0C4C-F581-59A04E05CD89}"/>
              </a:ext>
            </a:extLst>
          </p:cNvPr>
          <p:cNvCxnSpPr>
            <a:stCxn id="24" idx="3"/>
          </p:cNvCxnSpPr>
          <p:nvPr/>
        </p:nvCxnSpPr>
        <p:spPr bwMode="auto">
          <a:xfrm>
            <a:off x="2822104" y="2762622"/>
            <a:ext cx="905307" cy="169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AFCC2E6-FF7B-2E07-0C9B-906406280E78}"/>
              </a:ext>
            </a:extLst>
          </p:cNvPr>
          <p:cNvSpPr/>
          <p:nvPr/>
        </p:nvSpPr>
        <p:spPr bwMode="auto">
          <a:xfrm>
            <a:off x="1759642" y="1923678"/>
            <a:ext cx="3312361" cy="1944216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63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6A4401-B695-4A54-BA18-4BB9EC1F46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849" y="2360875"/>
            <a:ext cx="1584322" cy="45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7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Snakefile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36600"/>
            <a:ext cx="8642350" cy="363537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List of rules</a:t>
            </a:r>
          </a:p>
          <a:p>
            <a:r>
              <a:rPr lang="en-US" dirty="0">
                <a:solidFill>
                  <a:schemeClr val="accent1"/>
                </a:solidFill>
              </a:rPr>
              <a:t>Each rule takes input and creates output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Snakemake</a:t>
            </a:r>
            <a:r>
              <a:rPr lang="en-US" dirty="0">
                <a:solidFill>
                  <a:schemeClr val="accent1"/>
                </a:solidFill>
              </a:rPr>
              <a:t> figures out how to order the rules 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Snakemake</a:t>
            </a:r>
            <a:r>
              <a:rPr lang="en-US" dirty="0">
                <a:solidFill>
                  <a:schemeClr val="accent1"/>
                </a:solidFill>
              </a:rPr>
              <a:t> calls your commands for you</a:t>
            </a:r>
          </a:p>
          <a:p>
            <a:r>
              <a:rPr lang="en-US" dirty="0">
                <a:solidFill>
                  <a:schemeClr val="accent1"/>
                </a:solidFill>
              </a:rPr>
              <a:t>You say </a:t>
            </a:r>
            <a:r>
              <a:rPr lang="en-US" u="sng" dirty="0">
                <a:solidFill>
                  <a:schemeClr val="accent1"/>
                </a:solidFill>
              </a:rPr>
              <a:t>what </a:t>
            </a:r>
            <a:r>
              <a:rPr lang="en-US" dirty="0">
                <a:solidFill>
                  <a:schemeClr val="accent1"/>
                </a:solidFill>
              </a:rPr>
              <a:t>should be done on </a:t>
            </a:r>
            <a:r>
              <a:rPr lang="en-US" u="sng" dirty="0">
                <a:solidFill>
                  <a:schemeClr val="accent1"/>
                </a:solidFill>
              </a:rPr>
              <a:t>which data </a:t>
            </a:r>
            <a:r>
              <a:rPr lang="en-US" dirty="0">
                <a:solidFill>
                  <a:schemeClr val="accent1"/>
                </a:solidFill>
              </a:rPr>
              <a:t>with </a:t>
            </a:r>
            <a:r>
              <a:rPr lang="en-US" u="sng" dirty="0">
                <a:solidFill>
                  <a:schemeClr val="accent1"/>
                </a:solidFill>
              </a:rPr>
              <a:t>which software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Snakemake</a:t>
            </a:r>
            <a:r>
              <a:rPr lang="en-US" dirty="0">
                <a:solidFill>
                  <a:schemeClr val="accent1"/>
                </a:solidFill>
              </a:rPr>
              <a:t> does the rest </a:t>
            </a:r>
          </a:p>
        </p:txBody>
      </p:sp>
    </p:spTree>
    <p:extLst>
      <p:ext uri="{BB962C8B-B14F-4D97-AF65-F5344CB8AC3E}">
        <p14:creationId xmlns:p14="http://schemas.microsoft.com/office/powerpoint/2010/main" val="273518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tutorial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36600"/>
            <a:ext cx="8642350" cy="363537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Count the lines in the text file and write the output to another text file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Input: data/1-karamzov.txt</a:t>
            </a:r>
          </a:p>
          <a:p>
            <a:r>
              <a:rPr lang="en-US" dirty="0">
                <a:solidFill>
                  <a:schemeClr val="accent1"/>
                </a:solidFill>
              </a:rPr>
              <a:t>Output: </a:t>
            </a:r>
            <a:r>
              <a:rPr lang="en-US" dirty="0" err="1">
                <a:solidFill>
                  <a:schemeClr val="accent1"/>
                </a:solidFill>
              </a:rPr>
              <a:t>output_data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my_output.txt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What to do?: count lines in the text file</a:t>
            </a:r>
          </a:p>
          <a:p>
            <a:r>
              <a:rPr lang="en-US" dirty="0">
                <a:solidFill>
                  <a:schemeClr val="accent1"/>
                </a:solidFill>
              </a:rPr>
              <a:t>Which software?: the program </a:t>
            </a:r>
            <a:r>
              <a:rPr lang="en-US" i="1" dirty="0" err="1">
                <a:solidFill>
                  <a:schemeClr val="accent4"/>
                </a:solidFill>
              </a:rPr>
              <a:t>wc</a:t>
            </a:r>
            <a:endParaRPr lang="en-US" i="1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48B77-3805-4B88-A6AC-3B03C17C0AFC}"/>
              </a:ext>
            </a:extLst>
          </p:cNvPr>
          <p:cNvSpPr txBox="1"/>
          <p:nvPr/>
        </p:nvSpPr>
        <p:spPr>
          <a:xfrm>
            <a:off x="1197848" y="1768435"/>
            <a:ext cx="549688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6A8759"/>
                </a:solidFill>
                <a:effectLst/>
              </a:rPr>
              <a:t>wc</a:t>
            </a:r>
            <a:r>
              <a:rPr lang="en-GB" dirty="0">
                <a:solidFill>
                  <a:srgbClr val="6A8759"/>
                </a:solidFill>
                <a:effectLst/>
              </a:rPr>
              <a:t> -l data/1-karamazov.txt &gt; </a:t>
            </a:r>
            <a:r>
              <a:rPr lang="en-GB" dirty="0" err="1">
                <a:solidFill>
                  <a:srgbClr val="6A8759"/>
                </a:solidFill>
                <a:effectLst/>
              </a:rPr>
              <a:t>output_data</a:t>
            </a:r>
            <a:r>
              <a:rPr lang="en-GB" dirty="0">
                <a:solidFill>
                  <a:srgbClr val="6A8759"/>
                </a:solidFill>
                <a:effectLst/>
              </a:rPr>
              <a:t>/</a:t>
            </a:r>
            <a:r>
              <a:rPr lang="en-GB" dirty="0" err="1">
                <a:solidFill>
                  <a:srgbClr val="6A8759"/>
                </a:solidFill>
                <a:effectLst/>
              </a:rPr>
              <a:t>my_output.txt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0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tutorial</a:t>
            </a:r>
            <a:endParaRPr lang="en-DE" dirty="0"/>
          </a:p>
        </p:txBody>
      </p:sp>
      <p:pic>
        <p:nvPicPr>
          <p:cNvPr id="24" name="Graphic 23" descr="Scroll outline">
            <a:extLst>
              <a:ext uri="{FF2B5EF4-FFF2-40B4-BE49-F238E27FC236}">
                <a16:creationId xmlns:a16="http://schemas.microsoft.com/office/drawing/2014/main" id="{9249547C-41BC-00F4-18BB-5E3DF2D7E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7680" y="1635646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B58BD9-4A04-C14C-C5CE-40DFA0881404}"/>
              </a:ext>
            </a:extLst>
          </p:cNvPr>
          <p:cNvCxnSpPr>
            <a:cxnSpLocks/>
            <a:stCxn id="24" idx="1"/>
          </p:cNvCxnSpPr>
          <p:nvPr/>
        </p:nvCxnSpPr>
        <p:spPr bwMode="auto">
          <a:xfrm flipH="1">
            <a:off x="3513584" y="2092846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817428-BE1C-4324-4502-358D5A8AB164}"/>
              </a:ext>
            </a:extLst>
          </p:cNvPr>
          <p:cNvSpPr txBox="1"/>
          <p:nvPr/>
        </p:nvSpPr>
        <p:spPr>
          <a:xfrm>
            <a:off x="1186249" y="2839543"/>
            <a:ext cx="378982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Snakemake</a:t>
            </a:r>
            <a:r>
              <a:rPr lang="en-US" dirty="0"/>
              <a:t> reads instructions (rules)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74A872-85C8-73F1-29CA-421F2D5B5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181" y="1779663"/>
            <a:ext cx="2457683" cy="7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4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tutorial</a:t>
            </a:r>
            <a:endParaRPr lang="en-DE" dirty="0"/>
          </a:p>
        </p:txBody>
      </p:sp>
      <p:pic>
        <p:nvPicPr>
          <p:cNvPr id="24" name="Graphic 23" descr="Scroll outline">
            <a:extLst>
              <a:ext uri="{FF2B5EF4-FFF2-40B4-BE49-F238E27FC236}">
                <a16:creationId xmlns:a16="http://schemas.microsoft.com/office/drawing/2014/main" id="{9249547C-41BC-00F4-18BB-5E3DF2D7E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7680" y="1635646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B58BD9-4A04-C14C-C5CE-40DFA0881404}"/>
              </a:ext>
            </a:extLst>
          </p:cNvPr>
          <p:cNvCxnSpPr>
            <a:cxnSpLocks/>
            <a:stCxn id="24" idx="1"/>
          </p:cNvCxnSpPr>
          <p:nvPr/>
        </p:nvCxnSpPr>
        <p:spPr bwMode="auto">
          <a:xfrm flipH="1">
            <a:off x="3513584" y="2092846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Graphic 3" descr="Clipboard Ticked outline">
            <a:extLst>
              <a:ext uri="{FF2B5EF4-FFF2-40B4-BE49-F238E27FC236}">
                <a16:creationId xmlns:a16="http://schemas.microsoft.com/office/drawing/2014/main" id="{AABA4578-9E87-FEA0-D4E6-4B120AB13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4935" y="3040981"/>
            <a:ext cx="914400" cy="914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44FFF5-74F2-83C3-9DE9-3BCED4E1035A}"/>
              </a:ext>
            </a:extLst>
          </p:cNvPr>
          <p:cNvCxnSpPr>
            <a:cxnSpLocks/>
            <a:endCxn id="4" idx="0"/>
          </p:cNvCxnSpPr>
          <p:nvPr/>
        </p:nvCxnSpPr>
        <p:spPr bwMode="auto">
          <a:xfrm>
            <a:off x="3056384" y="2550046"/>
            <a:ext cx="1745751" cy="490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C43534-F006-FB7C-75A4-6E2B9A37507D}"/>
              </a:ext>
            </a:extLst>
          </p:cNvPr>
          <p:cNvSpPr txBox="1"/>
          <p:nvPr/>
        </p:nvSpPr>
        <p:spPr>
          <a:xfrm>
            <a:off x="2447146" y="2924250"/>
            <a:ext cx="176362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 a list of </a:t>
            </a:r>
          </a:p>
          <a:p>
            <a:r>
              <a:rPr lang="en-US" dirty="0"/>
              <a:t>what to do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FC8982-6C94-87D6-2AB5-4D7FDA21C1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181" y="1779663"/>
            <a:ext cx="2457683" cy="702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04E0B2-81CB-6E57-4C37-22DE9D9234FC}"/>
              </a:ext>
            </a:extLst>
          </p:cNvPr>
          <p:cNvSpPr txBox="1"/>
          <p:nvPr/>
        </p:nvSpPr>
        <p:spPr>
          <a:xfrm>
            <a:off x="6232712" y="2447365"/>
            <a:ext cx="252184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-np </a:t>
            </a:r>
            <a:r>
              <a:rPr lang="en-US" dirty="0">
                <a:sym typeface="Wingdings" pitchFamily="2" charset="2"/>
              </a:rPr>
              <a:t> don’t do </a:t>
            </a:r>
            <a:r>
              <a:rPr lang="en-US" dirty="0" err="1">
                <a:sym typeface="Wingdings" pitchFamily="2" charset="2"/>
              </a:rPr>
              <a:t>anyting</a:t>
            </a:r>
            <a:r>
              <a:rPr lang="en-US" dirty="0">
                <a:sym typeface="Wingdings" pitchFamily="2" charset="2"/>
              </a:rPr>
              <a:t>,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just check if all data is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6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tutorial</a:t>
            </a:r>
            <a:endParaRPr lang="en-DE" dirty="0"/>
          </a:p>
        </p:txBody>
      </p:sp>
      <p:pic>
        <p:nvPicPr>
          <p:cNvPr id="24" name="Graphic 23" descr="Scroll outline">
            <a:extLst>
              <a:ext uri="{FF2B5EF4-FFF2-40B4-BE49-F238E27FC236}">
                <a16:creationId xmlns:a16="http://schemas.microsoft.com/office/drawing/2014/main" id="{9249547C-41BC-00F4-18BB-5E3DF2D7E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8328" y="1635646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B58BD9-4A04-C14C-C5CE-40DFA0881404}"/>
              </a:ext>
            </a:extLst>
          </p:cNvPr>
          <p:cNvCxnSpPr>
            <a:cxnSpLocks/>
            <a:stCxn id="24" idx="1"/>
          </p:cNvCxnSpPr>
          <p:nvPr/>
        </p:nvCxnSpPr>
        <p:spPr bwMode="auto">
          <a:xfrm flipH="1">
            <a:off x="3974232" y="2092846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Graphic 3" descr="Clipboard Ticked outline">
            <a:extLst>
              <a:ext uri="{FF2B5EF4-FFF2-40B4-BE49-F238E27FC236}">
                <a16:creationId xmlns:a16="http://schemas.microsoft.com/office/drawing/2014/main" id="{AABA4578-9E87-FEA0-D4E6-4B120AB13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05583" y="3040981"/>
            <a:ext cx="914400" cy="914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44FFF5-74F2-83C3-9DE9-3BCED4E1035A}"/>
              </a:ext>
            </a:extLst>
          </p:cNvPr>
          <p:cNvCxnSpPr>
            <a:cxnSpLocks/>
            <a:endCxn id="4" idx="0"/>
          </p:cNvCxnSpPr>
          <p:nvPr/>
        </p:nvCxnSpPr>
        <p:spPr bwMode="auto">
          <a:xfrm>
            <a:off x="3517032" y="2550046"/>
            <a:ext cx="1745751" cy="490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43ED72-D6B1-FCFD-2E5B-52028360E547}"/>
              </a:ext>
            </a:extLst>
          </p:cNvPr>
          <p:cNvCxnSpPr/>
          <p:nvPr/>
        </p:nvCxnSpPr>
        <p:spPr bwMode="auto">
          <a:xfrm>
            <a:off x="3517032" y="2593455"/>
            <a:ext cx="0" cy="914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Graphic 10" descr="Gears outline">
            <a:extLst>
              <a:ext uri="{FF2B5EF4-FFF2-40B4-BE49-F238E27FC236}">
                <a16:creationId xmlns:a16="http://schemas.microsoft.com/office/drawing/2014/main" id="{ED12EBFB-0289-3E68-533F-1BA3712082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9832" y="3464446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F91687-2593-59A5-591A-6FB881564EC9}"/>
              </a:ext>
            </a:extLst>
          </p:cNvPr>
          <p:cNvSpPr txBox="1"/>
          <p:nvPr/>
        </p:nvSpPr>
        <p:spPr>
          <a:xfrm>
            <a:off x="1331640" y="3108325"/>
            <a:ext cx="21034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Calls the </a:t>
            </a:r>
          </a:p>
          <a:p>
            <a:r>
              <a:rPr lang="en-US" dirty="0"/>
              <a:t>commands of a rule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F226EC-4720-38DF-67AC-C784E38FC6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4237" y="1779663"/>
            <a:ext cx="2457683" cy="7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9915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Charite Farbe ">
      <a:dk1>
        <a:srgbClr val="1E1E1E"/>
      </a:dk1>
      <a:lt1>
        <a:srgbClr val="FFFFFF"/>
      </a:lt1>
      <a:dk2>
        <a:srgbClr val="FF2F91"/>
      </a:dk2>
      <a:lt2>
        <a:srgbClr val="FFFFFF"/>
      </a:lt2>
      <a:accent1>
        <a:srgbClr val="005CB8"/>
      </a:accent1>
      <a:accent2>
        <a:srgbClr val="044F8D"/>
      </a:accent2>
      <a:accent3>
        <a:srgbClr val="3ABCFF"/>
      </a:accent3>
      <a:accent4>
        <a:srgbClr val="A0A5A9"/>
      </a:accent4>
      <a:accent5>
        <a:srgbClr val="DADCDE"/>
      </a:accent5>
      <a:accent6>
        <a:srgbClr val="444444"/>
      </a:accent6>
      <a:hlink>
        <a:srgbClr val="0066CC"/>
      </a:hlink>
      <a:folHlink>
        <a:srgbClr val="45C9C9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10555</TotalTime>
  <Words>703</Words>
  <Application>Microsoft Macintosh PowerPoint</Application>
  <PresentationFormat>On-screen Show (16:9)</PresentationFormat>
  <Paragraphs>116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Standarddesign</vt:lpstr>
      <vt:lpstr>PowerPoint Presentation</vt:lpstr>
      <vt:lpstr>Snakemake intro</vt:lpstr>
      <vt:lpstr>Snakemake intro</vt:lpstr>
      <vt:lpstr>Snakemake intro</vt:lpstr>
      <vt:lpstr>Snakefile</vt:lpstr>
      <vt:lpstr>Snakemake tutorial</vt:lpstr>
      <vt:lpstr>Snakemake tutorial</vt:lpstr>
      <vt:lpstr>Snakemake tutorial</vt:lpstr>
      <vt:lpstr>Snakemake tutorial</vt:lpstr>
      <vt:lpstr>What does a rule look like?</vt:lpstr>
      <vt:lpstr>More complex rule</vt:lpstr>
      <vt:lpstr>Replace input and output in the command</vt:lpstr>
      <vt:lpstr>Exercise</vt:lpstr>
      <vt:lpstr>Processing multiple files </vt:lpstr>
      <vt:lpstr>PowerPoint Presentation</vt:lpstr>
      <vt:lpstr>The return of the wildcards</vt:lpstr>
      <vt:lpstr>Snakemake exercises</vt:lpstr>
      <vt:lpstr>Topics to cover</vt:lpstr>
      <vt:lpstr>Topics to discuss</vt:lpstr>
      <vt:lpstr>Conda environment</vt:lpstr>
      <vt:lpstr>Conda environment</vt:lpstr>
      <vt:lpstr>Conda environment</vt:lpstr>
      <vt:lpstr>Conda environment</vt:lpstr>
    </vt:vector>
  </TitlesOfParts>
  <Company>Charité CVK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Jacqueline Behrendt - Mediencenter CCVK</dc:creator>
  <cp:lastModifiedBy>Gieraths, Udo</cp:lastModifiedBy>
  <cp:revision>85</cp:revision>
  <dcterms:created xsi:type="dcterms:W3CDTF">2004-05-17T07:52:02Z</dcterms:created>
  <dcterms:modified xsi:type="dcterms:W3CDTF">2023-08-02T09:56:53Z</dcterms:modified>
</cp:coreProperties>
</file>