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273" r:id="rId4"/>
    <p:sldId id="274" r:id="rId5"/>
    <p:sldId id="261" r:id="rId6"/>
    <p:sldId id="277" r:id="rId7"/>
    <p:sldId id="276" r:id="rId8"/>
    <p:sldId id="270" r:id="rId9"/>
    <p:sldId id="265" r:id="rId10"/>
    <p:sldId id="266" r:id="rId11"/>
    <p:sldId id="278" r:id="rId12"/>
    <p:sldId id="279" r:id="rId13"/>
    <p:sldId id="267" r:id="rId14"/>
    <p:sldId id="280" r:id="rId15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6327"/>
  </p:normalViewPr>
  <p:slideViewPr>
    <p:cSldViewPr showGuides="1">
      <p:cViewPr varScale="1">
        <p:scale>
          <a:sx n="145" d="100"/>
          <a:sy n="145" d="100"/>
        </p:scale>
        <p:origin x="528" y="176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4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87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94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030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Linux </a:t>
            </a:r>
            <a:r>
              <a:rPr lang="de-DE" sz="1313" b="1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commandline</a:t>
            </a:r>
            <a:endParaRPr lang="de-DE" sz="1313" b="1" dirty="0">
              <a:solidFill>
                <a:srgbClr val="0066CC"/>
              </a:solidFill>
              <a:latin typeface="Arial" pitchFamily="34" charset="0"/>
              <a:cs typeface="Arial" pitchFamily="34" charset="0"/>
            </a:endParaRPr>
          </a:p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SEEG </a:t>
            </a:r>
            <a:r>
              <a:rPr lang="de-DE" sz="1313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Assam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November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usually outputs to two different locations</a:t>
            </a:r>
          </a:p>
          <a:p>
            <a:pPr lvl="1"/>
            <a:r>
              <a:rPr lang="en-US" dirty="0"/>
              <a:t>Standard output, </a:t>
            </a:r>
            <a:r>
              <a:rPr lang="en-US" dirty="0" err="1"/>
              <a:t>stdout</a:t>
            </a:r>
            <a:r>
              <a:rPr lang="en-US" dirty="0"/>
              <a:t> “&gt;”</a:t>
            </a:r>
          </a:p>
          <a:p>
            <a:pPr lvl="1"/>
            <a:r>
              <a:rPr lang="en-US" dirty="0"/>
              <a:t>Standard error, stderr “2&gt;”</a:t>
            </a:r>
          </a:p>
          <a:p>
            <a:r>
              <a:rPr lang="en-US" dirty="0"/>
              <a:t>Additionally you can specify any number of 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GB" dirty="0" err="1"/>
              <a:t>stdout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of a program if everything goes right</a:t>
            </a:r>
          </a:p>
          <a:p>
            <a:pPr lvl="1"/>
            <a:r>
              <a:rPr lang="en-US" dirty="0"/>
              <a:t>Written to the screen of the terminal</a:t>
            </a:r>
          </a:p>
          <a:p>
            <a:pPr lvl="1"/>
            <a:r>
              <a:rPr lang="en-US" dirty="0"/>
              <a:t>Can be written to a file using the ”</a:t>
            </a:r>
            <a:r>
              <a:rPr lang="en-US" i="1" dirty="0">
                <a:solidFill>
                  <a:schemeClr val="accent4"/>
                </a:solidFill>
              </a:rPr>
              <a:t>&gt;</a:t>
            </a:r>
            <a:r>
              <a:rPr lang="en-US" dirty="0"/>
              <a:t>” symbol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/Users/udo/Downloads &gt; </a:t>
            </a:r>
            <a:r>
              <a:rPr lang="en-US" i="1" dirty="0" err="1">
                <a:solidFill>
                  <a:schemeClr val="accent4"/>
                </a:solidFill>
              </a:rPr>
              <a:t>stdout.log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GB" dirty="0"/>
              <a:t>stderr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error (stderr)</a:t>
            </a:r>
          </a:p>
          <a:p>
            <a:pPr lvl="1"/>
            <a:r>
              <a:rPr lang="en-US" dirty="0"/>
              <a:t>Output of a program if an error happens</a:t>
            </a:r>
          </a:p>
          <a:p>
            <a:pPr lvl="1"/>
            <a:r>
              <a:rPr lang="en-US" dirty="0"/>
              <a:t>Also written to the screen of the terminal</a:t>
            </a:r>
          </a:p>
          <a:p>
            <a:pPr lvl="1"/>
            <a:r>
              <a:rPr lang="en-US" dirty="0"/>
              <a:t>Can be written to a file using the ”</a:t>
            </a:r>
            <a:r>
              <a:rPr lang="en-US" i="1" dirty="0">
                <a:solidFill>
                  <a:schemeClr val="accent4"/>
                </a:solidFill>
              </a:rPr>
              <a:t>2&gt;</a:t>
            </a:r>
            <a:r>
              <a:rPr lang="en-US" dirty="0"/>
              <a:t>” symbol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/Users/udo/Downloads 2&gt; </a:t>
            </a:r>
            <a:r>
              <a:rPr lang="en-US" i="1" dirty="0" err="1">
                <a:solidFill>
                  <a:schemeClr val="accent4"/>
                </a:solidFill>
              </a:rPr>
              <a:t>stderr.log</a:t>
            </a:r>
            <a:endParaRPr lang="en-US" i="1" dirty="0">
              <a:solidFill>
                <a:schemeClr val="accent4"/>
              </a:solidFill>
            </a:endParaRPr>
          </a:p>
          <a:p>
            <a:r>
              <a:rPr lang="en-US" dirty="0" err="1"/>
              <a:t>stdout</a:t>
            </a:r>
            <a:r>
              <a:rPr lang="en-US" dirty="0"/>
              <a:t> and stderr can both be written to files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 &gt; </a:t>
            </a:r>
            <a:r>
              <a:rPr lang="en-US" i="1" dirty="0" err="1">
                <a:solidFill>
                  <a:schemeClr val="accent4"/>
                </a:solidFill>
              </a:rPr>
              <a:t>stdout.log</a:t>
            </a:r>
            <a:r>
              <a:rPr lang="en-US" i="1" dirty="0">
                <a:solidFill>
                  <a:schemeClr val="accent4"/>
                </a:solidFill>
              </a:rPr>
              <a:t> 2&gt;</a:t>
            </a:r>
            <a:r>
              <a:rPr lang="en-US" i="1" dirty="0" err="1">
                <a:solidFill>
                  <a:schemeClr val="accent4"/>
                </a:solidFill>
              </a:rPr>
              <a:t>stderr.log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US" dirty="0"/>
              <a:t>Pipes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connect output to another program</a:t>
            </a:r>
          </a:p>
          <a:p>
            <a:r>
              <a:rPr lang="en-US" dirty="0"/>
              <a:t>”</a:t>
            </a:r>
            <a:r>
              <a:rPr lang="en-US" dirty="0" err="1"/>
              <a:t>zcat</a:t>
            </a:r>
            <a:r>
              <a:rPr lang="en-US" dirty="0"/>
              <a:t> sample1_R1.fastq.gz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grep AGGGTCC”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Usually, </a:t>
            </a:r>
            <a:r>
              <a:rPr lang="en-US" dirty="0" err="1"/>
              <a:t>stdout</a:t>
            </a:r>
            <a:r>
              <a:rPr lang="en-US" dirty="0"/>
              <a:t> is passed on via the pipe</a:t>
            </a:r>
          </a:p>
          <a:p>
            <a:pPr lvl="1"/>
            <a:r>
              <a:rPr lang="en-US" dirty="0"/>
              <a:t>Very few exceptions exist</a:t>
            </a:r>
          </a:p>
          <a:p>
            <a:pPr lvl="1"/>
            <a:r>
              <a:rPr lang="en-US" dirty="0"/>
              <a:t>Specified in the </a:t>
            </a:r>
            <a:r>
              <a:rPr lang="en-US" dirty="0" err="1"/>
              <a:t>manpage</a:t>
            </a:r>
            <a:r>
              <a:rPr lang="en-US" dirty="0"/>
              <a:t>, helpfile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9AE38-CD78-CDF6-AED2-3A85AED9DE08}"/>
              </a:ext>
            </a:extLst>
          </p:cNvPr>
          <p:cNvSpPr txBox="1"/>
          <p:nvPr/>
        </p:nvSpPr>
        <p:spPr>
          <a:xfrm>
            <a:off x="4114887" y="2597761"/>
            <a:ext cx="13500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ipe 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913F6-4591-C08D-293D-0DA199C7559A}"/>
              </a:ext>
            </a:extLst>
          </p:cNvPr>
          <p:cNvCxnSpPr/>
          <p:nvPr/>
        </p:nvCxnSpPr>
        <p:spPr bwMode="auto">
          <a:xfrm flipV="1">
            <a:off x="4789912" y="1756991"/>
            <a:ext cx="144016" cy="79208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3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files, folders</a:t>
            </a:r>
          </a:p>
          <a:p>
            <a:r>
              <a:rPr lang="en-US" dirty="0"/>
              <a:t>Give relative and absolute paths</a:t>
            </a:r>
          </a:p>
          <a:p>
            <a:r>
              <a:rPr lang="en-US" dirty="0" err="1"/>
              <a:t>stdout</a:t>
            </a:r>
            <a:r>
              <a:rPr lang="en-US" dirty="0"/>
              <a:t> and stderr questions on examples</a:t>
            </a:r>
          </a:p>
          <a:p>
            <a:r>
              <a:rPr lang="en-US" dirty="0"/>
              <a:t>Pipe with grep</a:t>
            </a:r>
          </a:p>
        </p:txBody>
      </p:sp>
    </p:spTree>
    <p:extLst>
      <p:ext uri="{BB962C8B-B14F-4D97-AF65-F5344CB8AC3E}">
        <p14:creationId xmlns:p14="http://schemas.microsoft.com/office/powerpoint/2010/main" val="316877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commandline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Just another program </a:t>
            </a:r>
          </a:p>
          <a:p>
            <a:r>
              <a:rPr lang="en-US" dirty="0">
                <a:solidFill>
                  <a:schemeClr val="accent1"/>
                </a:solidFill>
              </a:rPr>
              <a:t>Interface to the computer</a:t>
            </a:r>
          </a:p>
          <a:p>
            <a:r>
              <a:rPr lang="en-US" dirty="0">
                <a:solidFill>
                  <a:schemeClr val="accent1"/>
                </a:solidFill>
              </a:rPr>
              <a:t>No mouse needed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11519067-5BE8-5AC3-3D48-8258F69E4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4011" y="3039425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FBA23-8031-0488-108E-E7BBA4CE5A32}"/>
              </a:ext>
            </a:extLst>
          </p:cNvPr>
          <p:cNvCxnSpPr>
            <a:stCxn id="1026" idx="3"/>
            <a:endCxn id="5" idx="1"/>
          </p:cNvCxnSpPr>
          <p:nvPr/>
        </p:nvCxnSpPr>
        <p:spPr bwMode="auto">
          <a:xfrm>
            <a:off x="3359971" y="3358399"/>
            <a:ext cx="474040" cy="138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BEF799-9257-2FC6-12E8-A6C24AE5EDEC}"/>
              </a:ext>
            </a:extLst>
          </p:cNvPr>
          <p:cNvCxnSpPr>
            <a:stCxn id="14" idx="1"/>
            <a:endCxn id="5" idx="3"/>
          </p:cNvCxnSpPr>
          <p:nvPr/>
        </p:nvCxnSpPr>
        <p:spPr bwMode="auto">
          <a:xfrm flipH="1">
            <a:off x="4748411" y="3245253"/>
            <a:ext cx="493413" cy="251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10D4B6-B62F-EB98-2E0E-E1786A25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63433"/>
            <a:ext cx="2964435" cy="17899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DF2F82-2227-06EA-2C22-359898926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824" y="2179786"/>
            <a:ext cx="3809852" cy="2130934"/>
          </a:xfrm>
          <a:prstGeom prst="rect">
            <a:avLst/>
          </a:prstGeom>
        </p:spPr>
      </p:pic>
      <p:pic>
        <p:nvPicPr>
          <p:cNvPr id="17" name="Graphic 16" descr="Rat with solid fill">
            <a:extLst>
              <a:ext uri="{FF2B5EF4-FFF2-40B4-BE49-F238E27FC236}">
                <a16:creationId xmlns:a16="http://schemas.microsoft.com/office/drawing/2014/main" id="{AF746029-FDC1-E0A1-0BA2-9A095D809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9327" y="1846910"/>
            <a:ext cx="426609" cy="4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Linux File System: Directories and Files">
            <a:extLst>
              <a:ext uri="{FF2B5EF4-FFF2-40B4-BE49-F238E27FC236}">
                <a16:creationId xmlns:a16="http://schemas.microsoft.com/office/drawing/2014/main" id="{17AEFB81-EDE2-CDDD-1307-7D37E738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7694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commandline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Linux all files and folder are located in a ”tree”</a:t>
            </a:r>
          </a:p>
          <a:p>
            <a:r>
              <a:rPr lang="en-US" dirty="0">
                <a:solidFill>
                  <a:schemeClr val="accent1"/>
                </a:solidFill>
              </a:rPr>
              <a:t>Navigation through the tree with 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cd</a:t>
            </a:r>
            <a:r>
              <a:rPr lang="en-US" dirty="0">
                <a:solidFill>
                  <a:schemeClr val="accent1"/>
                </a:solidFill>
              </a:rPr>
              <a:t> (change directory)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absolute path: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starting from the “root” (of the tree)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relative path: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staring from ”within” the tree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cd ..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 going on level “up”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8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alling programs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475E3-84F5-5732-68F0-6803501BE062}"/>
              </a:ext>
            </a:extLst>
          </p:cNvPr>
          <p:cNvSpPr txBox="1"/>
          <p:nvPr/>
        </p:nvSpPr>
        <p:spPr>
          <a:xfrm>
            <a:off x="1687247" y="1574213"/>
            <a:ext cx="676875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ls  -</a:t>
            </a:r>
            <a:r>
              <a:rPr lang="en-US" sz="3200" dirty="0" err="1"/>
              <a:t>lhrt</a:t>
            </a:r>
            <a:r>
              <a:rPr lang="en-US" sz="3200" dirty="0"/>
              <a:t>  /Users/udo/</a:t>
            </a:r>
            <a:r>
              <a:rPr lang="en-US" sz="3200" dirty="0" err="1"/>
              <a:t>some_directory</a:t>
            </a:r>
            <a:endParaRPr lang="en-US" sz="3200" dirty="0"/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9A613-C50B-B546-FC88-2E49A4B691D5}"/>
              </a:ext>
            </a:extLst>
          </p:cNvPr>
          <p:cNvSpPr txBox="1"/>
          <p:nvPr/>
        </p:nvSpPr>
        <p:spPr>
          <a:xfrm>
            <a:off x="1115616" y="3075806"/>
            <a:ext cx="11432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command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98DD0-74AF-BE0F-76EE-EDC451EA23AC}"/>
              </a:ext>
            </a:extLst>
          </p:cNvPr>
          <p:cNvSpPr txBox="1"/>
          <p:nvPr/>
        </p:nvSpPr>
        <p:spPr>
          <a:xfrm>
            <a:off x="2591287" y="3075804"/>
            <a:ext cx="20185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named</a:t>
            </a:r>
            <a:r>
              <a:rPr lang="en-DE" dirty="0"/>
              <a:t>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12435-4E24-7A26-E1A5-8AACF2017A9C}"/>
              </a:ext>
            </a:extLst>
          </p:cNvPr>
          <p:cNvSpPr txBox="1"/>
          <p:nvPr/>
        </p:nvSpPr>
        <p:spPr>
          <a:xfrm>
            <a:off x="4942197" y="3075804"/>
            <a:ext cx="21643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ositional parameter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91D183-3485-73EA-53AC-BA849B80E1AA}"/>
              </a:ext>
            </a:extLst>
          </p:cNvPr>
          <p:cNvCxnSpPr/>
          <p:nvPr/>
        </p:nvCxnSpPr>
        <p:spPr bwMode="auto">
          <a:xfrm flipV="1">
            <a:off x="1835696" y="2211710"/>
            <a:ext cx="144016" cy="79208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35B4BF-E869-AE4C-F5D2-FBAF4190C74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06121" y="2207314"/>
            <a:ext cx="424510" cy="86849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56AA02-2AEA-C15C-8DDF-39EE9C97D53D}"/>
              </a:ext>
            </a:extLst>
          </p:cNvPr>
          <p:cNvCxnSpPr/>
          <p:nvPr/>
        </p:nvCxnSpPr>
        <p:spPr bwMode="auto">
          <a:xfrm>
            <a:off x="1691680" y="2134081"/>
            <a:ext cx="4320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3DA238-308C-0921-7D81-ABC56729F1AE}"/>
              </a:ext>
            </a:extLst>
          </p:cNvPr>
          <p:cNvCxnSpPr/>
          <p:nvPr/>
        </p:nvCxnSpPr>
        <p:spPr bwMode="auto">
          <a:xfrm>
            <a:off x="2339752" y="2134081"/>
            <a:ext cx="6579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8E8325-10CA-2CC6-5892-A486AA9A840F}"/>
              </a:ext>
            </a:extLst>
          </p:cNvPr>
          <p:cNvCxnSpPr/>
          <p:nvPr/>
        </p:nvCxnSpPr>
        <p:spPr bwMode="auto">
          <a:xfrm>
            <a:off x="3195133" y="2139702"/>
            <a:ext cx="483325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FF4741-A8E1-2A27-66C5-7DD02FE5337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21362" y="2184681"/>
            <a:ext cx="407300" cy="81911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Old-school auto-complete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4FEFA-E900-72D4-5576-3E6EEBB0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93726"/>
            <a:ext cx="2526562" cy="195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D3D3D6-A9AC-237B-E9AA-CDCB29E70709}"/>
              </a:ext>
            </a:extLst>
          </p:cNvPr>
          <p:cNvSpPr txBox="1"/>
          <p:nvPr/>
        </p:nvSpPr>
        <p:spPr>
          <a:xfrm>
            <a:off x="3210825" y="1779662"/>
            <a:ext cx="20882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google searches that all start with “</a:t>
            </a:r>
            <a:r>
              <a:rPr lang="en-US" dirty="0">
                <a:solidFill>
                  <a:schemeClr val="accent3"/>
                </a:solidFill>
              </a:rPr>
              <a:t>what to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9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me </a:t>
            </a:r>
          </a:p>
          <a:p>
            <a:pPr lvl="1"/>
            <a:r>
              <a:rPr lang="en-US" dirty="0"/>
              <a:t>all files that start with Udo: </a:t>
            </a:r>
            <a:r>
              <a:rPr lang="en-US" i="1" dirty="0">
                <a:solidFill>
                  <a:schemeClr val="accent4"/>
                </a:solidFill>
              </a:rPr>
              <a:t>ls Udo</a:t>
            </a:r>
            <a:r>
              <a:rPr lang="en-US" i="1" dirty="0">
                <a:solidFill>
                  <a:schemeClr val="tx2"/>
                </a:solidFill>
              </a:rPr>
              <a:t>*</a:t>
            </a:r>
          </a:p>
          <a:p>
            <a:pPr lvl="1"/>
            <a:r>
              <a:rPr lang="en-US" dirty="0"/>
              <a:t>files that end with “.txt”: </a:t>
            </a:r>
            <a:r>
              <a:rPr lang="en-US" i="1" dirty="0">
                <a:solidFill>
                  <a:schemeClr val="accent4"/>
                </a:solidFill>
              </a:rPr>
              <a:t>ls </a:t>
            </a:r>
            <a:r>
              <a:rPr lang="en-US" i="1" dirty="0">
                <a:solidFill>
                  <a:schemeClr val="tx2"/>
                </a:solidFill>
              </a:rPr>
              <a:t>*</a:t>
            </a:r>
            <a:r>
              <a:rPr lang="en-US" i="1" dirty="0">
                <a:solidFill>
                  <a:schemeClr val="accent4"/>
                </a:solidFill>
              </a:rPr>
              <a:t>.txt</a:t>
            </a:r>
          </a:p>
          <a:p>
            <a:pPr lvl="1"/>
            <a:r>
              <a:rPr lang="en-US" dirty="0"/>
              <a:t>Files that start with “Udo” and end with “.txt”: </a:t>
            </a:r>
            <a:r>
              <a:rPr lang="en-US" i="1" dirty="0">
                <a:solidFill>
                  <a:schemeClr val="accent4"/>
                </a:solidFill>
              </a:rPr>
              <a:t>ls Udo</a:t>
            </a:r>
            <a:r>
              <a:rPr lang="en-US" i="1" dirty="0">
                <a:solidFill>
                  <a:schemeClr val="tx2"/>
                </a:solidFill>
              </a:rPr>
              <a:t>*</a:t>
            </a:r>
            <a:r>
              <a:rPr lang="en-US" i="1" dirty="0">
                <a:solidFill>
                  <a:schemeClr val="accent4"/>
                </a:solidFill>
              </a:rPr>
              <a:t>.txt</a:t>
            </a:r>
          </a:p>
          <a:p>
            <a:r>
              <a:rPr lang="en-US" dirty="0"/>
              <a:t>File names that would match: </a:t>
            </a:r>
          </a:p>
          <a:p>
            <a:pPr lvl="1"/>
            <a:r>
              <a:rPr lang="en-US" dirty="0" err="1"/>
              <a:t>Udo.txt</a:t>
            </a:r>
            <a:endParaRPr lang="en-US" dirty="0"/>
          </a:p>
          <a:p>
            <a:pPr lvl="1"/>
            <a:r>
              <a:rPr lang="en-US" dirty="0" err="1"/>
              <a:t>Udo_some_other_thing.txt</a:t>
            </a:r>
            <a:endParaRPr lang="en-US" dirty="0"/>
          </a:p>
          <a:p>
            <a:pPr lvl="1"/>
            <a:r>
              <a:rPr lang="en-US" dirty="0"/>
              <a:t>Udo123.txt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i="1" dirty="0">
              <a:solidFill>
                <a:schemeClr val="accent4"/>
              </a:solidFill>
            </a:endParaRPr>
          </a:p>
          <a:p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Navigating and 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ls command</a:t>
            </a:r>
          </a:p>
          <a:p>
            <a:pPr lvl="1"/>
            <a:r>
              <a:rPr lang="en-US" dirty="0"/>
              <a:t>-l , -h, -t, -S, ls *.txt</a:t>
            </a:r>
          </a:p>
          <a:p>
            <a:r>
              <a:rPr lang="en-US" dirty="0"/>
              <a:t>The cd command</a:t>
            </a:r>
          </a:p>
          <a:p>
            <a:r>
              <a:rPr lang="en-US" dirty="0"/>
              <a:t>cat, </a:t>
            </a:r>
            <a:r>
              <a:rPr lang="en-US" dirty="0" err="1"/>
              <a:t>zcat</a:t>
            </a:r>
            <a:r>
              <a:rPr lang="en-US" dirty="0"/>
              <a:t>, head, tail (-n), less</a:t>
            </a:r>
          </a:p>
        </p:txBody>
      </p:sp>
    </p:spTree>
    <p:extLst>
      <p:ext uri="{BB962C8B-B14F-4D97-AF65-F5344CB8AC3E}">
        <p14:creationId xmlns:p14="http://schemas.microsoft.com/office/powerpoint/2010/main" val="239755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anipulating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 (remove) </a:t>
            </a:r>
          </a:p>
          <a:p>
            <a:pPr lvl="1"/>
            <a:r>
              <a:rPr lang="en-US" dirty="0"/>
              <a:t>-r</a:t>
            </a:r>
          </a:p>
          <a:p>
            <a:r>
              <a:rPr lang="en-US" dirty="0"/>
              <a:t>mv (move)</a:t>
            </a:r>
          </a:p>
          <a:p>
            <a:r>
              <a:rPr lang="en-US" dirty="0"/>
              <a:t>cp (copy)</a:t>
            </a:r>
          </a:p>
          <a:p>
            <a:pPr lvl="1"/>
            <a:r>
              <a:rPr lang="en-US" dirty="0"/>
              <a:t>r</a:t>
            </a:r>
          </a:p>
          <a:p>
            <a:r>
              <a:rPr lang="en-US" dirty="0" err="1"/>
              <a:t>mkdir</a:t>
            </a:r>
            <a:r>
              <a:rPr lang="en-US" dirty="0"/>
              <a:t> (make directory)</a:t>
            </a:r>
          </a:p>
          <a:p>
            <a:r>
              <a:rPr lang="en-US" dirty="0"/>
              <a:t>ln -s (link to a file)</a:t>
            </a:r>
          </a:p>
        </p:txBody>
      </p:sp>
    </p:spTree>
    <p:extLst>
      <p:ext uri="{BB962C8B-B14F-4D97-AF65-F5344CB8AC3E}">
        <p14:creationId xmlns:p14="http://schemas.microsoft.com/office/powerpoint/2010/main" val="250512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do I know all the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Honestly: </a:t>
            </a:r>
          </a:p>
          <a:p>
            <a:pPr lvl="1"/>
            <a:r>
              <a:rPr lang="en-US" dirty="0"/>
              <a:t>I just google it most of the time</a:t>
            </a:r>
          </a:p>
          <a:p>
            <a:r>
              <a:rPr lang="en-US" dirty="0"/>
              <a:t>But you can also look at the </a:t>
            </a:r>
            <a:r>
              <a:rPr lang="en-US" dirty="0" err="1"/>
              <a:t>manpage</a:t>
            </a:r>
            <a:endParaRPr lang="en-US" dirty="0"/>
          </a:p>
          <a:p>
            <a:pPr lvl="1"/>
            <a:r>
              <a:rPr lang="en-US" dirty="0"/>
              <a:t>good if just want to look </a:t>
            </a:r>
            <a:r>
              <a:rPr lang="en-US" dirty="0" err="1"/>
              <a:t>sth</a:t>
            </a:r>
            <a:r>
              <a:rPr lang="en-US" dirty="0"/>
              <a:t> up</a:t>
            </a:r>
          </a:p>
          <a:p>
            <a:pPr lvl="1"/>
            <a:r>
              <a:rPr lang="en-US" dirty="0"/>
              <a:t>”</a:t>
            </a:r>
            <a:r>
              <a:rPr lang="en-US" b="1" dirty="0"/>
              <a:t>man</a:t>
            </a:r>
            <a:r>
              <a:rPr lang="en-US" dirty="0"/>
              <a:t> command”, </a:t>
            </a:r>
            <a:r>
              <a:rPr lang="en-US" dirty="0" err="1"/>
              <a:t>eg.</a:t>
            </a:r>
            <a:r>
              <a:rPr lang="en-US" dirty="0"/>
              <a:t> “man ls”</a:t>
            </a:r>
          </a:p>
          <a:p>
            <a:pPr lvl="1"/>
            <a:r>
              <a:rPr lang="en-US" dirty="0"/>
              <a:t>also the parameter “-h” or ”--help” helps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4665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8345</TotalTime>
  <Words>536</Words>
  <Application>Microsoft Macintosh PowerPoint</Application>
  <PresentationFormat>On-screen Show (16:9)</PresentationFormat>
  <Paragraphs>96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Standarddesign</vt:lpstr>
      <vt:lpstr>PowerPoint Presentation</vt:lpstr>
      <vt:lpstr>Linux commandline intro</vt:lpstr>
      <vt:lpstr>Linux commandline intro</vt:lpstr>
      <vt:lpstr>Calling programs</vt:lpstr>
      <vt:lpstr>Wildcards</vt:lpstr>
      <vt:lpstr>Wildcards</vt:lpstr>
      <vt:lpstr>Navigating and exploring</vt:lpstr>
      <vt:lpstr>Manipulating files</vt:lpstr>
      <vt:lpstr>How do I know all the parameters?</vt:lpstr>
      <vt:lpstr>Where does my output go? </vt:lpstr>
      <vt:lpstr>Where does my output go? stdout</vt:lpstr>
      <vt:lpstr>Where does my output go? stderr</vt:lpstr>
      <vt:lpstr>Where does my output go? Pipes</vt:lpstr>
      <vt:lpstr>Exercises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74</cp:revision>
  <dcterms:created xsi:type="dcterms:W3CDTF">2004-05-17T07:52:02Z</dcterms:created>
  <dcterms:modified xsi:type="dcterms:W3CDTF">2023-07-29T08:40:39Z</dcterms:modified>
</cp:coreProperties>
</file>