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72" r:id="rId5"/>
    <p:sldId id="262" r:id="rId6"/>
    <p:sldId id="261" r:id="rId7"/>
    <p:sldId id="263" r:id="rId8"/>
    <p:sldId id="265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28" autoAdjust="0"/>
    <p:restoredTop sz="96327"/>
  </p:normalViewPr>
  <p:slideViewPr>
    <p:cSldViewPr showGuides="1">
      <p:cViewPr varScale="1">
        <p:scale>
          <a:sx n="145" d="100"/>
          <a:sy n="145" d="100"/>
        </p:scale>
        <p:origin x="352" y="17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CA336-9947-4942-9CE9-32CE8FADE28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8EA3AD-4FCB-B143-9041-28C8794E4902}">
      <dgm:prSet phldrT="[Text]"/>
      <dgm:spPr/>
      <dgm:t>
        <a:bodyPr/>
        <a:lstStyle/>
        <a:p>
          <a:r>
            <a:rPr lang="en-GB" dirty="0"/>
            <a:t>raw data</a:t>
          </a:r>
        </a:p>
      </dgm:t>
    </dgm:pt>
    <dgm:pt modelId="{C973AE00-9E67-2549-BCD0-8025293B4EDA}" type="parTrans" cxnId="{CE20D73B-4C4F-5848-B1E2-616D5E33801C}">
      <dgm:prSet/>
      <dgm:spPr/>
      <dgm:t>
        <a:bodyPr/>
        <a:lstStyle/>
        <a:p>
          <a:endParaRPr lang="en-GB"/>
        </a:p>
      </dgm:t>
    </dgm:pt>
    <dgm:pt modelId="{7E89E081-0DEA-7047-AFBA-612DE8595CD7}" type="sibTrans" cxnId="{CE20D73B-4C4F-5848-B1E2-616D5E33801C}">
      <dgm:prSet/>
      <dgm:spPr/>
      <dgm:t>
        <a:bodyPr/>
        <a:lstStyle/>
        <a:p>
          <a:endParaRPr lang="en-GB"/>
        </a:p>
      </dgm:t>
    </dgm:pt>
    <dgm:pt modelId="{CE9DED97-3688-4948-AD58-683A65BE1E96}">
      <dgm:prSet phldrT="[Text]"/>
      <dgm:spPr/>
      <dgm:t>
        <a:bodyPr/>
        <a:lstStyle/>
        <a:p>
          <a:r>
            <a:rPr lang="en-GB" dirty="0"/>
            <a:t>BCL files (image files)</a:t>
          </a:r>
        </a:p>
      </dgm:t>
    </dgm:pt>
    <dgm:pt modelId="{D3CBC825-316B-0043-B0E6-F50C38B0C94F}" type="parTrans" cxnId="{17E39260-D793-4043-88FB-9F7325C7DFDE}">
      <dgm:prSet/>
      <dgm:spPr/>
      <dgm:t>
        <a:bodyPr/>
        <a:lstStyle/>
        <a:p>
          <a:endParaRPr lang="en-GB"/>
        </a:p>
      </dgm:t>
    </dgm:pt>
    <dgm:pt modelId="{CA6D6509-DA9E-C146-9ACE-3220E13346E6}" type="sibTrans" cxnId="{17E39260-D793-4043-88FB-9F7325C7DFDE}">
      <dgm:prSet/>
      <dgm:spPr/>
      <dgm:t>
        <a:bodyPr/>
        <a:lstStyle/>
        <a:p>
          <a:endParaRPr lang="en-GB"/>
        </a:p>
      </dgm:t>
    </dgm:pt>
    <dgm:pt modelId="{5DF80ABF-0AA3-7042-B606-4D3EF15AB98D}">
      <dgm:prSet phldrT="[Text]"/>
      <dgm:spPr/>
      <dgm:t>
        <a:bodyPr/>
        <a:lstStyle/>
        <a:p>
          <a:r>
            <a:rPr lang="en-GB" dirty="0" err="1"/>
            <a:t>fastq</a:t>
          </a:r>
          <a:r>
            <a:rPr lang="en-GB" dirty="0"/>
            <a:t> files (text data)</a:t>
          </a:r>
        </a:p>
      </dgm:t>
    </dgm:pt>
    <dgm:pt modelId="{55EF6136-B397-DD42-96B5-E1CBD7B80B6F}" type="parTrans" cxnId="{03CD30AA-3606-BC48-BD19-C1F41498BCEF}">
      <dgm:prSet/>
      <dgm:spPr/>
      <dgm:t>
        <a:bodyPr/>
        <a:lstStyle/>
        <a:p>
          <a:endParaRPr lang="en-GB"/>
        </a:p>
      </dgm:t>
    </dgm:pt>
    <dgm:pt modelId="{8686C0DB-7B76-0C42-803D-4027F4AE96B6}" type="sibTrans" cxnId="{03CD30AA-3606-BC48-BD19-C1F41498BCEF}">
      <dgm:prSet/>
      <dgm:spPr/>
      <dgm:t>
        <a:bodyPr/>
        <a:lstStyle/>
        <a:p>
          <a:endParaRPr lang="en-GB"/>
        </a:p>
      </dgm:t>
    </dgm:pt>
    <dgm:pt modelId="{8ECD723E-946D-9E43-B417-6C9ADE34B65F}">
      <dgm:prSet phldrT="[Text]"/>
      <dgm:spPr/>
      <dgm:t>
        <a:bodyPr/>
        <a:lstStyle/>
        <a:p>
          <a:r>
            <a:rPr lang="en-GB" dirty="0"/>
            <a:t>filtered data</a:t>
          </a:r>
        </a:p>
      </dgm:t>
    </dgm:pt>
    <dgm:pt modelId="{B49A9298-C89C-9844-BB48-B9B5C3696753}" type="parTrans" cxnId="{D6FB6132-98A5-C64F-B159-406B8035073E}">
      <dgm:prSet/>
      <dgm:spPr/>
      <dgm:t>
        <a:bodyPr/>
        <a:lstStyle/>
        <a:p>
          <a:endParaRPr lang="en-GB"/>
        </a:p>
      </dgm:t>
    </dgm:pt>
    <dgm:pt modelId="{DA443825-6C3D-8E4B-A8BB-B66BE63F33B8}" type="sibTrans" cxnId="{D6FB6132-98A5-C64F-B159-406B8035073E}">
      <dgm:prSet/>
      <dgm:spPr/>
      <dgm:t>
        <a:bodyPr/>
        <a:lstStyle/>
        <a:p>
          <a:endParaRPr lang="en-GB"/>
        </a:p>
      </dgm:t>
    </dgm:pt>
    <dgm:pt modelId="{F0297E81-431E-8B42-8F9A-C9F693A1CBA8}">
      <dgm:prSet phldrT="[Text]"/>
      <dgm:spPr/>
      <dgm:t>
        <a:bodyPr/>
        <a:lstStyle/>
        <a:p>
          <a:r>
            <a:rPr lang="en-GB" dirty="0"/>
            <a:t>Remove primers </a:t>
          </a:r>
        </a:p>
      </dgm:t>
    </dgm:pt>
    <dgm:pt modelId="{DB445756-5538-0C42-89B4-C76E396420EA}" type="parTrans" cxnId="{5ABDBC70-7B56-6442-A9B0-DAE7A67F37AC}">
      <dgm:prSet/>
      <dgm:spPr/>
      <dgm:t>
        <a:bodyPr/>
        <a:lstStyle/>
        <a:p>
          <a:endParaRPr lang="en-GB"/>
        </a:p>
      </dgm:t>
    </dgm:pt>
    <dgm:pt modelId="{5D9A91DF-D4E4-4C41-97FD-CD56DB57E74F}" type="sibTrans" cxnId="{5ABDBC70-7B56-6442-A9B0-DAE7A67F37AC}">
      <dgm:prSet/>
      <dgm:spPr/>
      <dgm:t>
        <a:bodyPr/>
        <a:lstStyle/>
        <a:p>
          <a:endParaRPr lang="en-GB"/>
        </a:p>
      </dgm:t>
    </dgm:pt>
    <dgm:pt modelId="{5A17497C-55B5-9847-AC88-44B9404F2224}">
      <dgm:prSet phldrT="[Text]"/>
      <dgm:spPr/>
      <dgm:t>
        <a:bodyPr/>
        <a:lstStyle/>
        <a:p>
          <a:r>
            <a:rPr lang="en-GB" dirty="0"/>
            <a:t>Filter out short reads, low quality base calls</a:t>
          </a:r>
        </a:p>
      </dgm:t>
    </dgm:pt>
    <dgm:pt modelId="{3FB949F6-F72F-AF49-B097-FE244C73F6EB}" type="parTrans" cxnId="{62C48CAB-57F4-FF47-A282-DDDC334F7CF9}">
      <dgm:prSet/>
      <dgm:spPr/>
      <dgm:t>
        <a:bodyPr/>
        <a:lstStyle/>
        <a:p>
          <a:endParaRPr lang="en-GB"/>
        </a:p>
      </dgm:t>
    </dgm:pt>
    <dgm:pt modelId="{65688DA4-E485-434B-9F6B-44EBCD0872D5}" type="sibTrans" cxnId="{62C48CAB-57F4-FF47-A282-DDDC334F7CF9}">
      <dgm:prSet/>
      <dgm:spPr/>
      <dgm:t>
        <a:bodyPr/>
        <a:lstStyle/>
        <a:p>
          <a:endParaRPr lang="en-GB"/>
        </a:p>
      </dgm:t>
    </dgm:pt>
    <dgm:pt modelId="{2139B71C-5A76-654B-B16A-89E9D1835B8B}">
      <dgm:prSet phldrT="[Text]"/>
      <dgm:spPr/>
      <dgm:t>
        <a:bodyPr/>
        <a:lstStyle/>
        <a:p>
          <a:r>
            <a:rPr lang="en-GB" dirty="0"/>
            <a:t>genome data</a:t>
          </a:r>
        </a:p>
      </dgm:t>
    </dgm:pt>
    <dgm:pt modelId="{15DBB43B-72BD-9A4C-B09F-059E8CC8F27C}" type="parTrans" cxnId="{396DF57B-05B7-1540-8138-F4D9F70E6753}">
      <dgm:prSet/>
      <dgm:spPr/>
      <dgm:t>
        <a:bodyPr/>
        <a:lstStyle/>
        <a:p>
          <a:endParaRPr lang="en-GB"/>
        </a:p>
      </dgm:t>
    </dgm:pt>
    <dgm:pt modelId="{481582B4-388F-DF45-8E1A-525578B397FB}" type="sibTrans" cxnId="{396DF57B-05B7-1540-8138-F4D9F70E6753}">
      <dgm:prSet/>
      <dgm:spPr/>
      <dgm:t>
        <a:bodyPr/>
        <a:lstStyle/>
        <a:p>
          <a:endParaRPr lang="en-GB"/>
        </a:p>
      </dgm:t>
    </dgm:pt>
    <dgm:pt modelId="{7D2CEFB2-41E8-2049-896E-1ECF1B33C1E4}">
      <dgm:prSet phldrT="[Text]"/>
      <dgm:spPr/>
      <dgm:t>
        <a:bodyPr/>
        <a:lstStyle/>
        <a:p>
          <a:r>
            <a:rPr lang="en-GB" dirty="0"/>
            <a:t>Align against a reference genome</a:t>
          </a:r>
        </a:p>
      </dgm:t>
    </dgm:pt>
    <dgm:pt modelId="{B745EC1B-D497-5D44-9340-B4BA73B9D525}" type="parTrans" cxnId="{9DEEAFE0-33E3-7A4B-8B58-531F372A6856}">
      <dgm:prSet/>
      <dgm:spPr/>
      <dgm:t>
        <a:bodyPr/>
        <a:lstStyle/>
        <a:p>
          <a:endParaRPr lang="en-GB"/>
        </a:p>
      </dgm:t>
    </dgm:pt>
    <dgm:pt modelId="{A6B48795-8F57-BF4A-A142-AD4C17582CD0}" type="sibTrans" cxnId="{9DEEAFE0-33E3-7A4B-8B58-531F372A6856}">
      <dgm:prSet/>
      <dgm:spPr/>
      <dgm:t>
        <a:bodyPr/>
        <a:lstStyle/>
        <a:p>
          <a:endParaRPr lang="en-GB"/>
        </a:p>
      </dgm:t>
    </dgm:pt>
    <dgm:pt modelId="{2B7D0AF1-3F45-584E-8976-60D23A1A12BD}">
      <dgm:prSet phldrT="[Text]"/>
      <dgm:spPr/>
      <dgm:t>
        <a:bodyPr/>
        <a:lstStyle/>
        <a:p>
          <a:r>
            <a:rPr lang="en-GB" dirty="0"/>
            <a:t>OR de-novo assembly</a:t>
          </a:r>
        </a:p>
      </dgm:t>
    </dgm:pt>
    <dgm:pt modelId="{1F25C24C-976C-D64D-8854-3A448B2273F7}" type="parTrans" cxnId="{BC383BCF-9C43-8349-9CB9-DEA599E7AE33}">
      <dgm:prSet/>
      <dgm:spPr/>
      <dgm:t>
        <a:bodyPr/>
        <a:lstStyle/>
        <a:p>
          <a:endParaRPr lang="en-GB"/>
        </a:p>
      </dgm:t>
    </dgm:pt>
    <dgm:pt modelId="{DA4F031C-1866-3543-83B6-EE9E8DAD4475}" type="sibTrans" cxnId="{BC383BCF-9C43-8349-9CB9-DEA599E7AE33}">
      <dgm:prSet/>
      <dgm:spPr/>
      <dgm:t>
        <a:bodyPr/>
        <a:lstStyle/>
        <a:p>
          <a:endParaRPr lang="en-GB"/>
        </a:p>
      </dgm:t>
    </dgm:pt>
    <dgm:pt modelId="{C1A971D0-B9AD-6C45-99EC-F5C032C16AD5}">
      <dgm:prSet/>
      <dgm:spPr/>
      <dgm:t>
        <a:bodyPr/>
        <a:lstStyle/>
        <a:p>
          <a:r>
            <a:rPr lang="en-GB" dirty="0"/>
            <a:t>phylogeny</a:t>
          </a:r>
        </a:p>
      </dgm:t>
    </dgm:pt>
    <dgm:pt modelId="{141957E6-CBB0-3B40-A9F7-6248C42B33C8}" type="parTrans" cxnId="{46077747-82B5-E741-9937-2A366E29933D}">
      <dgm:prSet/>
      <dgm:spPr/>
      <dgm:t>
        <a:bodyPr/>
        <a:lstStyle/>
        <a:p>
          <a:endParaRPr lang="en-GB"/>
        </a:p>
      </dgm:t>
    </dgm:pt>
    <dgm:pt modelId="{8FB2C97A-7C19-5642-84AD-4EA50686CEAF}" type="sibTrans" cxnId="{46077747-82B5-E741-9937-2A366E29933D}">
      <dgm:prSet/>
      <dgm:spPr/>
      <dgm:t>
        <a:bodyPr/>
        <a:lstStyle/>
        <a:p>
          <a:endParaRPr lang="en-GB"/>
        </a:p>
      </dgm:t>
    </dgm:pt>
    <dgm:pt modelId="{19EBC4BE-36D0-6E4C-B9A4-A08DE42B0F8C}">
      <dgm:prSet/>
      <dgm:spPr/>
      <dgm:t>
        <a:bodyPr/>
        <a:lstStyle/>
        <a:p>
          <a:r>
            <a:rPr lang="en-GB" dirty="0"/>
            <a:t>place the genome in a tree</a:t>
          </a:r>
        </a:p>
      </dgm:t>
    </dgm:pt>
    <dgm:pt modelId="{1C514922-D998-ED45-BC22-03C5A4F9816F}" type="parTrans" cxnId="{0987BA89-3716-8347-AA3C-A86EAF95CA0D}">
      <dgm:prSet/>
      <dgm:spPr/>
      <dgm:t>
        <a:bodyPr/>
        <a:lstStyle/>
        <a:p>
          <a:endParaRPr lang="en-GB"/>
        </a:p>
      </dgm:t>
    </dgm:pt>
    <dgm:pt modelId="{6968ABA1-E489-F74B-9776-CCBE8DE78EBC}" type="sibTrans" cxnId="{0987BA89-3716-8347-AA3C-A86EAF95CA0D}">
      <dgm:prSet/>
      <dgm:spPr/>
      <dgm:t>
        <a:bodyPr/>
        <a:lstStyle/>
        <a:p>
          <a:endParaRPr lang="en-GB"/>
        </a:p>
      </dgm:t>
    </dgm:pt>
    <dgm:pt modelId="{E3ABAB99-D262-234B-894F-F4BE996C9BFD}" type="pres">
      <dgm:prSet presAssocID="{98ECA336-9947-4942-9CE9-32CE8FADE28C}" presName="linearFlow" presStyleCnt="0">
        <dgm:presLayoutVars>
          <dgm:dir/>
          <dgm:animLvl val="lvl"/>
          <dgm:resizeHandles val="exact"/>
        </dgm:presLayoutVars>
      </dgm:prSet>
      <dgm:spPr/>
    </dgm:pt>
    <dgm:pt modelId="{28D4D9CA-0DA7-BC4F-AD4E-0764081E63D0}" type="pres">
      <dgm:prSet presAssocID="{FF8EA3AD-4FCB-B143-9041-28C8794E4902}" presName="composite" presStyleCnt="0"/>
      <dgm:spPr/>
    </dgm:pt>
    <dgm:pt modelId="{0DB515AE-FDD3-8743-A590-0EF9E6ACDE69}" type="pres">
      <dgm:prSet presAssocID="{FF8EA3AD-4FCB-B143-9041-28C8794E49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690F15B-0199-EA4D-8328-CD21C9DFE697}" type="pres">
      <dgm:prSet presAssocID="{FF8EA3AD-4FCB-B143-9041-28C8794E4902}" presName="descendantText" presStyleLbl="alignAcc1" presStyleIdx="0" presStyleCnt="4">
        <dgm:presLayoutVars>
          <dgm:bulletEnabled val="1"/>
        </dgm:presLayoutVars>
      </dgm:prSet>
      <dgm:spPr/>
    </dgm:pt>
    <dgm:pt modelId="{BF744AB2-3E8E-844E-BEC0-3761CE909DB6}" type="pres">
      <dgm:prSet presAssocID="{7E89E081-0DEA-7047-AFBA-612DE8595CD7}" presName="sp" presStyleCnt="0"/>
      <dgm:spPr/>
    </dgm:pt>
    <dgm:pt modelId="{BF61C39C-11C9-DE4B-B01D-BB6783A5F3E2}" type="pres">
      <dgm:prSet presAssocID="{8ECD723E-946D-9E43-B417-6C9ADE34B65F}" presName="composite" presStyleCnt="0"/>
      <dgm:spPr/>
    </dgm:pt>
    <dgm:pt modelId="{6DC18CE2-6703-AD46-8BF3-867A26D5CE60}" type="pres">
      <dgm:prSet presAssocID="{8ECD723E-946D-9E43-B417-6C9ADE34B65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78FBBE5-0E2A-8D46-8CDF-5482F8976964}" type="pres">
      <dgm:prSet presAssocID="{8ECD723E-946D-9E43-B417-6C9ADE34B65F}" presName="descendantText" presStyleLbl="alignAcc1" presStyleIdx="1" presStyleCnt="4">
        <dgm:presLayoutVars>
          <dgm:bulletEnabled val="1"/>
        </dgm:presLayoutVars>
      </dgm:prSet>
      <dgm:spPr/>
    </dgm:pt>
    <dgm:pt modelId="{90A78904-41C3-304C-95FD-21FC5AD98837}" type="pres">
      <dgm:prSet presAssocID="{DA443825-6C3D-8E4B-A8BB-B66BE63F33B8}" presName="sp" presStyleCnt="0"/>
      <dgm:spPr/>
    </dgm:pt>
    <dgm:pt modelId="{B433F1C4-2257-F947-9994-63DDAD3F078A}" type="pres">
      <dgm:prSet presAssocID="{2139B71C-5A76-654B-B16A-89E9D1835B8B}" presName="composite" presStyleCnt="0"/>
      <dgm:spPr/>
    </dgm:pt>
    <dgm:pt modelId="{3009C997-9778-B64B-801B-E375F7BF46AC}" type="pres">
      <dgm:prSet presAssocID="{2139B71C-5A76-654B-B16A-89E9D1835B8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2A6684C-AF21-BA44-9A8A-C7009CF094B9}" type="pres">
      <dgm:prSet presAssocID="{2139B71C-5A76-654B-B16A-89E9D1835B8B}" presName="descendantText" presStyleLbl="alignAcc1" presStyleIdx="2" presStyleCnt="4">
        <dgm:presLayoutVars>
          <dgm:bulletEnabled val="1"/>
        </dgm:presLayoutVars>
      </dgm:prSet>
      <dgm:spPr/>
    </dgm:pt>
    <dgm:pt modelId="{241B5B2E-1F57-7E4F-8294-A9957C432D42}" type="pres">
      <dgm:prSet presAssocID="{481582B4-388F-DF45-8E1A-525578B397FB}" presName="sp" presStyleCnt="0"/>
      <dgm:spPr/>
    </dgm:pt>
    <dgm:pt modelId="{9E6D61F0-7AE3-654D-B73A-A2D473619F98}" type="pres">
      <dgm:prSet presAssocID="{C1A971D0-B9AD-6C45-99EC-F5C032C16AD5}" presName="composite" presStyleCnt="0"/>
      <dgm:spPr/>
    </dgm:pt>
    <dgm:pt modelId="{25B8F042-2718-BB40-B699-14607B213CF3}" type="pres">
      <dgm:prSet presAssocID="{C1A971D0-B9AD-6C45-99EC-F5C032C16AD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CB06355-9C31-4E40-89C0-A1C3C6801E0A}" type="pres">
      <dgm:prSet presAssocID="{C1A971D0-B9AD-6C45-99EC-F5C032C16AD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7DA4E04-EFC6-834B-AA5E-19A82CBE6E9E}" type="presOf" srcId="{5A17497C-55B5-9847-AC88-44B9404F2224}" destId="{878FBBE5-0E2A-8D46-8CDF-5482F8976964}" srcOrd="0" destOrd="1" presId="urn:microsoft.com/office/officeart/2005/8/layout/chevron2"/>
    <dgm:cxn modelId="{47DB8E22-3F82-134A-B27F-2E4F6384AAA4}" type="presOf" srcId="{CE9DED97-3688-4948-AD58-683A65BE1E96}" destId="{9690F15B-0199-EA4D-8328-CD21C9DFE697}" srcOrd="0" destOrd="0" presId="urn:microsoft.com/office/officeart/2005/8/layout/chevron2"/>
    <dgm:cxn modelId="{D6FB6132-98A5-C64F-B159-406B8035073E}" srcId="{98ECA336-9947-4942-9CE9-32CE8FADE28C}" destId="{8ECD723E-946D-9E43-B417-6C9ADE34B65F}" srcOrd="1" destOrd="0" parTransId="{B49A9298-C89C-9844-BB48-B9B5C3696753}" sibTransId="{DA443825-6C3D-8E4B-A8BB-B66BE63F33B8}"/>
    <dgm:cxn modelId="{12CCB037-A13E-9A49-BA0B-A2D3043D866B}" type="presOf" srcId="{2B7D0AF1-3F45-584E-8976-60D23A1A12BD}" destId="{A2A6684C-AF21-BA44-9A8A-C7009CF094B9}" srcOrd="0" destOrd="1" presId="urn:microsoft.com/office/officeart/2005/8/layout/chevron2"/>
    <dgm:cxn modelId="{CE20D73B-4C4F-5848-B1E2-616D5E33801C}" srcId="{98ECA336-9947-4942-9CE9-32CE8FADE28C}" destId="{FF8EA3AD-4FCB-B143-9041-28C8794E4902}" srcOrd="0" destOrd="0" parTransId="{C973AE00-9E67-2549-BCD0-8025293B4EDA}" sibTransId="{7E89E081-0DEA-7047-AFBA-612DE8595CD7}"/>
    <dgm:cxn modelId="{46077747-82B5-E741-9937-2A366E29933D}" srcId="{98ECA336-9947-4942-9CE9-32CE8FADE28C}" destId="{C1A971D0-B9AD-6C45-99EC-F5C032C16AD5}" srcOrd="3" destOrd="0" parTransId="{141957E6-CBB0-3B40-A9F7-6248C42B33C8}" sibTransId="{8FB2C97A-7C19-5642-84AD-4EA50686CEAF}"/>
    <dgm:cxn modelId="{17E39260-D793-4043-88FB-9F7325C7DFDE}" srcId="{FF8EA3AD-4FCB-B143-9041-28C8794E4902}" destId="{CE9DED97-3688-4948-AD58-683A65BE1E96}" srcOrd="0" destOrd="0" parTransId="{D3CBC825-316B-0043-B0E6-F50C38B0C94F}" sibTransId="{CA6D6509-DA9E-C146-9ACE-3220E13346E6}"/>
    <dgm:cxn modelId="{48FB606D-5D3E-2845-85AC-24DF0C999885}" type="presOf" srcId="{8ECD723E-946D-9E43-B417-6C9ADE34B65F}" destId="{6DC18CE2-6703-AD46-8BF3-867A26D5CE60}" srcOrd="0" destOrd="0" presId="urn:microsoft.com/office/officeart/2005/8/layout/chevron2"/>
    <dgm:cxn modelId="{5ABDBC70-7B56-6442-A9B0-DAE7A67F37AC}" srcId="{8ECD723E-946D-9E43-B417-6C9ADE34B65F}" destId="{F0297E81-431E-8B42-8F9A-C9F693A1CBA8}" srcOrd="0" destOrd="0" parTransId="{DB445756-5538-0C42-89B4-C76E396420EA}" sibTransId="{5D9A91DF-D4E4-4C41-97FD-CD56DB57E74F}"/>
    <dgm:cxn modelId="{396DF57B-05B7-1540-8138-F4D9F70E6753}" srcId="{98ECA336-9947-4942-9CE9-32CE8FADE28C}" destId="{2139B71C-5A76-654B-B16A-89E9D1835B8B}" srcOrd="2" destOrd="0" parTransId="{15DBB43B-72BD-9A4C-B09F-059E8CC8F27C}" sibTransId="{481582B4-388F-DF45-8E1A-525578B397FB}"/>
    <dgm:cxn modelId="{C96D8D7F-6E1A-8E41-9FFD-8481CD199723}" type="presOf" srcId="{19EBC4BE-36D0-6E4C-B9A4-A08DE42B0F8C}" destId="{DCB06355-9C31-4E40-89C0-A1C3C6801E0A}" srcOrd="0" destOrd="0" presId="urn:microsoft.com/office/officeart/2005/8/layout/chevron2"/>
    <dgm:cxn modelId="{0987BA89-3716-8347-AA3C-A86EAF95CA0D}" srcId="{C1A971D0-B9AD-6C45-99EC-F5C032C16AD5}" destId="{19EBC4BE-36D0-6E4C-B9A4-A08DE42B0F8C}" srcOrd="0" destOrd="0" parTransId="{1C514922-D998-ED45-BC22-03C5A4F9816F}" sibTransId="{6968ABA1-E489-F74B-9776-CCBE8DE78EBC}"/>
    <dgm:cxn modelId="{B863AE9E-889C-BC43-A6AF-732CF1349E9C}" type="presOf" srcId="{7D2CEFB2-41E8-2049-896E-1ECF1B33C1E4}" destId="{A2A6684C-AF21-BA44-9A8A-C7009CF094B9}" srcOrd="0" destOrd="0" presId="urn:microsoft.com/office/officeart/2005/8/layout/chevron2"/>
    <dgm:cxn modelId="{03CD30AA-3606-BC48-BD19-C1F41498BCEF}" srcId="{FF8EA3AD-4FCB-B143-9041-28C8794E4902}" destId="{5DF80ABF-0AA3-7042-B606-4D3EF15AB98D}" srcOrd="1" destOrd="0" parTransId="{55EF6136-B397-DD42-96B5-E1CBD7B80B6F}" sibTransId="{8686C0DB-7B76-0C42-803D-4027F4AE96B6}"/>
    <dgm:cxn modelId="{62C48CAB-57F4-FF47-A282-DDDC334F7CF9}" srcId="{8ECD723E-946D-9E43-B417-6C9ADE34B65F}" destId="{5A17497C-55B5-9847-AC88-44B9404F2224}" srcOrd="1" destOrd="0" parTransId="{3FB949F6-F72F-AF49-B097-FE244C73F6EB}" sibTransId="{65688DA4-E485-434B-9F6B-44EBCD0872D5}"/>
    <dgm:cxn modelId="{F1413BB0-7810-1E48-8D6F-6ADBE45A868D}" type="presOf" srcId="{2139B71C-5A76-654B-B16A-89E9D1835B8B}" destId="{3009C997-9778-B64B-801B-E375F7BF46AC}" srcOrd="0" destOrd="0" presId="urn:microsoft.com/office/officeart/2005/8/layout/chevron2"/>
    <dgm:cxn modelId="{BC383BCF-9C43-8349-9CB9-DEA599E7AE33}" srcId="{2139B71C-5A76-654B-B16A-89E9D1835B8B}" destId="{2B7D0AF1-3F45-584E-8976-60D23A1A12BD}" srcOrd="1" destOrd="0" parTransId="{1F25C24C-976C-D64D-8854-3A448B2273F7}" sibTransId="{DA4F031C-1866-3543-83B6-EE9E8DAD4475}"/>
    <dgm:cxn modelId="{EAFDE6DE-3485-CF4D-9F88-9D57FF1D710D}" type="presOf" srcId="{C1A971D0-B9AD-6C45-99EC-F5C032C16AD5}" destId="{25B8F042-2718-BB40-B699-14607B213CF3}" srcOrd="0" destOrd="0" presId="urn:microsoft.com/office/officeart/2005/8/layout/chevron2"/>
    <dgm:cxn modelId="{9DEEAFE0-33E3-7A4B-8B58-531F372A6856}" srcId="{2139B71C-5A76-654B-B16A-89E9D1835B8B}" destId="{7D2CEFB2-41E8-2049-896E-1ECF1B33C1E4}" srcOrd="0" destOrd="0" parTransId="{B745EC1B-D497-5D44-9340-B4BA73B9D525}" sibTransId="{A6B48795-8F57-BF4A-A142-AD4C17582CD0}"/>
    <dgm:cxn modelId="{937B4CE8-8916-EA48-B97A-93635741CC19}" type="presOf" srcId="{F0297E81-431E-8B42-8F9A-C9F693A1CBA8}" destId="{878FBBE5-0E2A-8D46-8CDF-5482F8976964}" srcOrd="0" destOrd="0" presId="urn:microsoft.com/office/officeart/2005/8/layout/chevron2"/>
    <dgm:cxn modelId="{9D31DDF4-F197-BC48-94ED-2D7F3585ACB5}" type="presOf" srcId="{98ECA336-9947-4942-9CE9-32CE8FADE28C}" destId="{E3ABAB99-D262-234B-894F-F4BE996C9BFD}" srcOrd="0" destOrd="0" presId="urn:microsoft.com/office/officeart/2005/8/layout/chevron2"/>
    <dgm:cxn modelId="{3D31C2F6-7344-5045-A249-0DADA4C2D63E}" type="presOf" srcId="{5DF80ABF-0AA3-7042-B606-4D3EF15AB98D}" destId="{9690F15B-0199-EA4D-8328-CD21C9DFE697}" srcOrd="0" destOrd="1" presId="urn:microsoft.com/office/officeart/2005/8/layout/chevron2"/>
    <dgm:cxn modelId="{16A311FA-27E7-404B-9CC5-B243824D4223}" type="presOf" srcId="{FF8EA3AD-4FCB-B143-9041-28C8794E4902}" destId="{0DB515AE-FDD3-8743-A590-0EF9E6ACDE69}" srcOrd="0" destOrd="0" presId="urn:microsoft.com/office/officeart/2005/8/layout/chevron2"/>
    <dgm:cxn modelId="{8EA0A170-B126-4D4D-8FF4-54C078CF014A}" type="presParOf" srcId="{E3ABAB99-D262-234B-894F-F4BE996C9BFD}" destId="{28D4D9CA-0DA7-BC4F-AD4E-0764081E63D0}" srcOrd="0" destOrd="0" presId="urn:microsoft.com/office/officeart/2005/8/layout/chevron2"/>
    <dgm:cxn modelId="{80BDD801-EDC0-0741-93AE-C67994B3D802}" type="presParOf" srcId="{28D4D9CA-0DA7-BC4F-AD4E-0764081E63D0}" destId="{0DB515AE-FDD3-8743-A590-0EF9E6ACDE69}" srcOrd="0" destOrd="0" presId="urn:microsoft.com/office/officeart/2005/8/layout/chevron2"/>
    <dgm:cxn modelId="{406D77B0-6E82-6D49-9AC0-2A3DB0ABB239}" type="presParOf" srcId="{28D4D9CA-0DA7-BC4F-AD4E-0764081E63D0}" destId="{9690F15B-0199-EA4D-8328-CD21C9DFE697}" srcOrd="1" destOrd="0" presId="urn:microsoft.com/office/officeart/2005/8/layout/chevron2"/>
    <dgm:cxn modelId="{6016325D-7178-C844-AED9-BEA8E623FF3D}" type="presParOf" srcId="{E3ABAB99-D262-234B-894F-F4BE996C9BFD}" destId="{BF744AB2-3E8E-844E-BEC0-3761CE909DB6}" srcOrd="1" destOrd="0" presId="urn:microsoft.com/office/officeart/2005/8/layout/chevron2"/>
    <dgm:cxn modelId="{DA9156AE-EC47-0F45-9C4B-DAE96A3AB2D3}" type="presParOf" srcId="{E3ABAB99-D262-234B-894F-F4BE996C9BFD}" destId="{BF61C39C-11C9-DE4B-B01D-BB6783A5F3E2}" srcOrd="2" destOrd="0" presId="urn:microsoft.com/office/officeart/2005/8/layout/chevron2"/>
    <dgm:cxn modelId="{89E94770-C320-0E46-811F-83CD181F152C}" type="presParOf" srcId="{BF61C39C-11C9-DE4B-B01D-BB6783A5F3E2}" destId="{6DC18CE2-6703-AD46-8BF3-867A26D5CE60}" srcOrd="0" destOrd="0" presId="urn:microsoft.com/office/officeart/2005/8/layout/chevron2"/>
    <dgm:cxn modelId="{1B1FD1CF-E34D-BA49-A7D0-C000D0B78C34}" type="presParOf" srcId="{BF61C39C-11C9-DE4B-B01D-BB6783A5F3E2}" destId="{878FBBE5-0E2A-8D46-8CDF-5482F8976964}" srcOrd="1" destOrd="0" presId="urn:microsoft.com/office/officeart/2005/8/layout/chevron2"/>
    <dgm:cxn modelId="{87B558B6-2F77-204C-9A0D-76A74DC46733}" type="presParOf" srcId="{E3ABAB99-D262-234B-894F-F4BE996C9BFD}" destId="{90A78904-41C3-304C-95FD-21FC5AD98837}" srcOrd="3" destOrd="0" presId="urn:microsoft.com/office/officeart/2005/8/layout/chevron2"/>
    <dgm:cxn modelId="{DBD88C62-7BE0-A94B-917F-31B4DF267AC9}" type="presParOf" srcId="{E3ABAB99-D262-234B-894F-F4BE996C9BFD}" destId="{B433F1C4-2257-F947-9994-63DDAD3F078A}" srcOrd="4" destOrd="0" presId="urn:microsoft.com/office/officeart/2005/8/layout/chevron2"/>
    <dgm:cxn modelId="{14E93CEA-8CA9-AD41-A6D3-D30FB29FE3E9}" type="presParOf" srcId="{B433F1C4-2257-F947-9994-63DDAD3F078A}" destId="{3009C997-9778-B64B-801B-E375F7BF46AC}" srcOrd="0" destOrd="0" presId="urn:microsoft.com/office/officeart/2005/8/layout/chevron2"/>
    <dgm:cxn modelId="{6D18F09F-48B1-E248-B407-F032594E92EB}" type="presParOf" srcId="{B433F1C4-2257-F947-9994-63DDAD3F078A}" destId="{A2A6684C-AF21-BA44-9A8A-C7009CF094B9}" srcOrd="1" destOrd="0" presId="urn:microsoft.com/office/officeart/2005/8/layout/chevron2"/>
    <dgm:cxn modelId="{8B46F776-0E93-E24C-8A2A-F1C89EEA3337}" type="presParOf" srcId="{E3ABAB99-D262-234B-894F-F4BE996C9BFD}" destId="{241B5B2E-1F57-7E4F-8294-A9957C432D42}" srcOrd="5" destOrd="0" presId="urn:microsoft.com/office/officeart/2005/8/layout/chevron2"/>
    <dgm:cxn modelId="{854B9F58-C7DB-0245-9356-65FEB59D44FD}" type="presParOf" srcId="{E3ABAB99-D262-234B-894F-F4BE996C9BFD}" destId="{9E6D61F0-7AE3-654D-B73A-A2D473619F98}" srcOrd="6" destOrd="0" presId="urn:microsoft.com/office/officeart/2005/8/layout/chevron2"/>
    <dgm:cxn modelId="{DBAB6AAD-C5E0-E44F-8464-52B3F34A7E92}" type="presParOf" srcId="{9E6D61F0-7AE3-654D-B73A-A2D473619F98}" destId="{25B8F042-2718-BB40-B699-14607B213CF3}" srcOrd="0" destOrd="0" presId="urn:microsoft.com/office/officeart/2005/8/layout/chevron2"/>
    <dgm:cxn modelId="{B9C70BBD-9A14-774C-BE10-3E8345A5ADD4}" type="presParOf" srcId="{9E6D61F0-7AE3-654D-B73A-A2D473619F98}" destId="{DCB06355-9C31-4E40-89C0-A1C3C6801E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515AE-FDD3-8743-A590-0EF9E6ACDE69}">
      <dsp:nvSpPr>
        <dsp:cNvPr id="0" name=""/>
        <dsp:cNvSpPr/>
      </dsp:nvSpPr>
      <dsp:spPr>
        <a:xfrm rot="5400000">
          <a:off x="-153101" y="155038"/>
          <a:ext cx="1020674" cy="7144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raw data</a:t>
          </a:r>
        </a:p>
      </dsp:txBody>
      <dsp:txXfrm rot="-5400000">
        <a:off x="1" y="359173"/>
        <a:ext cx="714471" cy="306203"/>
      </dsp:txXfrm>
    </dsp:sp>
    <dsp:sp modelId="{9690F15B-0199-EA4D-8328-CD21C9DFE697}">
      <dsp:nvSpPr>
        <dsp:cNvPr id="0" name=""/>
        <dsp:cNvSpPr/>
      </dsp:nvSpPr>
      <dsp:spPr>
        <a:xfrm rot="5400000">
          <a:off x="4346691" y="-3630283"/>
          <a:ext cx="663438" cy="79278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BCL files (image files)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 err="1"/>
            <a:t>fastq</a:t>
          </a:r>
          <a:r>
            <a:rPr lang="en-GB" sz="2000" kern="1200" dirty="0"/>
            <a:t> files (text data)</a:t>
          </a:r>
        </a:p>
      </dsp:txBody>
      <dsp:txXfrm rot="-5400000">
        <a:off x="714471" y="34323"/>
        <a:ext cx="7895492" cy="598666"/>
      </dsp:txXfrm>
    </dsp:sp>
    <dsp:sp modelId="{6DC18CE2-6703-AD46-8BF3-867A26D5CE60}">
      <dsp:nvSpPr>
        <dsp:cNvPr id="0" name=""/>
        <dsp:cNvSpPr/>
      </dsp:nvSpPr>
      <dsp:spPr>
        <a:xfrm rot="5400000">
          <a:off x="-153101" y="1025313"/>
          <a:ext cx="1020674" cy="7144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filtered data</a:t>
          </a:r>
        </a:p>
      </dsp:txBody>
      <dsp:txXfrm rot="-5400000">
        <a:off x="1" y="1229448"/>
        <a:ext cx="714471" cy="306203"/>
      </dsp:txXfrm>
    </dsp:sp>
    <dsp:sp modelId="{878FBBE5-0E2A-8D46-8CDF-5482F8976964}">
      <dsp:nvSpPr>
        <dsp:cNvPr id="0" name=""/>
        <dsp:cNvSpPr/>
      </dsp:nvSpPr>
      <dsp:spPr>
        <a:xfrm rot="5400000">
          <a:off x="4346691" y="-2760007"/>
          <a:ext cx="663438" cy="79278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Remove primers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Filter out short reads, low quality base calls</a:t>
          </a:r>
        </a:p>
      </dsp:txBody>
      <dsp:txXfrm rot="-5400000">
        <a:off x="714471" y="904599"/>
        <a:ext cx="7895492" cy="598666"/>
      </dsp:txXfrm>
    </dsp:sp>
    <dsp:sp modelId="{3009C997-9778-B64B-801B-E375F7BF46AC}">
      <dsp:nvSpPr>
        <dsp:cNvPr id="0" name=""/>
        <dsp:cNvSpPr/>
      </dsp:nvSpPr>
      <dsp:spPr>
        <a:xfrm rot="5400000">
          <a:off x="-153101" y="1895589"/>
          <a:ext cx="1020674" cy="7144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genome data</a:t>
          </a:r>
        </a:p>
      </dsp:txBody>
      <dsp:txXfrm rot="-5400000">
        <a:off x="1" y="2099724"/>
        <a:ext cx="714471" cy="306203"/>
      </dsp:txXfrm>
    </dsp:sp>
    <dsp:sp modelId="{A2A6684C-AF21-BA44-9A8A-C7009CF094B9}">
      <dsp:nvSpPr>
        <dsp:cNvPr id="0" name=""/>
        <dsp:cNvSpPr/>
      </dsp:nvSpPr>
      <dsp:spPr>
        <a:xfrm rot="5400000">
          <a:off x="4346691" y="-1889731"/>
          <a:ext cx="663438" cy="79278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Align against a reference genome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OR de-novo assembly</a:t>
          </a:r>
        </a:p>
      </dsp:txBody>
      <dsp:txXfrm rot="-5400000">
        <a:off x="714471" y="1774875"/>
        <a:ext cx="7895492" cy="598666"/>
      </dsp:txXfrm>
    </dsp:sp>
    <dsp:sp modelId="{25B8F042-2718-BB40-B699-14607B213CF3}">
      <dsp:nvSpPr>
        <dsp:cNvPr id="0" name=""/>
        <dsp:cNvSpPr/>
      </dsp:nvSpPr>
      <dsp:spPr>
        <a:xfrm rot="5400000">
          <a:off x="-153101" y="2765865"/>
          <a:ext cx="1020674" cy="7144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phylogeny</a:t>
          </a:r>
        </a:p>
      </dsp:txBody>
      <dsp:txXfrm rot="-5400000">
        <a:off x="1" y="2970000"/>
        <a:ext cx="714471" cy="306203"/>
      </dsp:txXfrm>
    </dsp:sp>
    <dsp:sp modelId="{DCB06355-9C31-4E40-89C0-A1C3C6801E0A}">
      <dsp:nvSpPr>
        <dsp:cNvPr id="0" name=""/>
        <dsp:cNvSpPr/>
      </dsp:nvSpPr>
      <dsp:spPr>
        <a:xfrm rot="5400000">
          <a:off x="4346691" y="-1019455"/>
          <a:ext cx="663438" cy="79278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place the genome in a tree</a:t>
          </a:r>
        </a:p>
      </dsp:txBody>
      <dsp:txXfrm rot="-5400000">
        <a:off x="714471" y="2645151"/>
        <a:ext cx="7895492" cy="598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NGS Analysis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SEEG </a:t>
            </a: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Assam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November 2022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E9E8CC1-96EB-22CC-CA22-BF123242AE3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156"/>
            <a:ext cx="1547663" cy="1310753"/>
          </a:xfrm>
          <a:prstGeom prst="rect">
            <a:avLst/>
          </a:prstGeom>
        </p:spPr>
      </p:pic>
      <p:pic>
        <p:nvPicPr>
          <p:cNvPr id="4" name="Imagem 2">
            <a:extLst>
              <a:ext uri="{FF2B5EF4-FFF2-40B4-BE49-F238E27FC236}">
                <a16:creationId xmlns:a16="http://schemas.microsoft.com/office/drawing/2014/main" id="{BE73FF76-8D14-D3A6-406C-D16C17F4E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57" y="-107155"/>
            <a:ext cx="1763687" cy="1431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onsensus calling</a:t>
            </a:r>
          </a:p>
          <a:p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D30EBF-601C-777C-C965-5015041E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" y="1344614"/>
            <a:ext cx="4571997" cy="16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10CFFC-45AF-A06B-DA87-215638ED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643758"/>
            <a:ext cx="5184576" cy="1656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96DE6-07AC-47D1-4888-FA4CD0A22D09}"/>
              </a:ext>
            </a:extLst>
          </p:cNvPr>
          <p:cNvSpPr txBox="1"/>
          <p:nvPr/>
        </p:nvSpPr>
        <p:spPr>
          <a:xfrm>
            <a:off x="-32183" y="2904283"/>
            <a:ext cx="3591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</a:t>
            </a:r>
            <a:r>
              <a:rPr lang="en-GB" sz="800" dirty="0" err="1"/>
              <a:t>upload.wikimedia.org</a:t>
            </a:r>
            <a:r>
              <a:rPr lang="en-GB" sz="800" dirty="0"/>
              <a:t>/</a:t>
            </a:r>
            <a:r>
              <a:rPr lang="en-GB" sz="800" dirty="0" err="1"/>
              <a:t>wikipedia</a:t>
            </a:r>
            <a:r>
              <a:rPr lang="en-GB" sz="800" dirty="0"/>
              <a:t>/commons/b/bf/</a:t>
            </a:r>
            <a:r>
              <a:rPr lang="en-GB" sz="800" dirty="0" err="1"/>
              <a:t>KozakConsensus.jpg</a:t>
            </a:r>
            <a:endParaRPr lang="en-DE" sz="800" dirty="0"/>
          </a:p>
        </p:txBody>
      </p:sp>
    </p:spTree>
    <p:extLst>
      <p:ext uri="{BB962C8B-B14F-4D97-AF65-F5344CB8AC3E}">
        <p14:creationId xmlns:p14="http://schemas.microsoft.com/office/powerpoint/2010/main" val="7973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DE" dirty="0"/>
              <a:t>ineage assignment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F236D-FE29-39C6-63D0-C84B3588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39" y="1491630"/>
            <a:ext cx="4840124" cy="1245150"/>
          </a:xfrm>
          <a:prstGeom prst="rect">
            <a:avLst/>
          </a:prstGeom>
        </p:spPr>
      </p:pic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360CDF6F-B018-ABB0-CB56-D2CFB09CF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696" y="206374"/>
            <a:ext cx="3573479" cy="40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59E19-A959-B0E6-C6F5-7CAF65CE9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39" y="2980635"/>
            <a:ext cx="2940050" cy="102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60F6-FCDB-9A5B-0507-091105AA6841}"/>
              </a:ext>
            </a:extLst>
          </p:cNvPr>
          <p:cNvSpPr txBox="1"/>
          <p:nvPr/>
        </p:nvSpPr>
        <p:spPr>
          <a:xfrm>
            <a:off x="6660232" y="4212546"/>
            <a:ext cx="21547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Rambaut et al. 2020</a:t>
            </a:r>
          </a:p>
        </p:txBody>
      </p:sp>
    </p:spTree>
    <p:extLst>
      <p:ext uri="{BB962C8B-B14F-4D97-AF65-F5344CB8AC3E}">
        <p14:creationId xmlns:p14="http://schemas.microsoft.com/office/powerpoint/2010/main" val="284385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utomize and scale with a pipeline (snakemake)</a:t>
            </a:r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A7D8D-DA3F-FA4A-A721-FA2AA7D40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6"/>
          <a:stretch/>
        </p:blipFill>
        <p:spPr>
          <a:xfrm>
            <a:off x="5226809" y="1627566"/>
            <a:ext cx="3076812" cy="2736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BBDF8-2D6E-B5A7-55B8-2DD3951C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0" y="1851670"/>
            <a:ext cx="4176464" cy="1888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F9231-D742-A09F-5930-8ECE470031B3}"/>
              </a:ext>
            </a:extLst>
          </p:cNvPr>
          <p:cNvSpPr txBox="1"/>
          <p:nvPr/>
        </p:nvSpPr>
        <p:spPr>
          <a:xfrm>
            <a:off x="492394" y="3740038"/>
            <a:ext cx="2523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</a:t>
            </a:r>
            <a:r>
              <a:rPr lang="en-GB" sz="1200" dirty="0" err="1"/>
              <a:t>snakemake.readthedocs.io</a:t>
            </a:r>
            <a:r>
              <a:rPr lang="en-GB" sz="1200" dirty="0"/>
              <a:t>/</a:t>
            </a:r>
            <a:endParaRPr lang="en-DE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52471-0CAD-8B93-D3BB-68ACA6944187}"/>
              </a:ext>
            </a:extLst>
          </p:cNvPr>
          <p:cNvSpPr txBox="1"/>
          <p:nvPr/>
        </p:nvSpPr>
        <p:spPr>
          <a:xfrm>
            <a:off x="5503491" y="4268400"/>
            <a:ext cx="2523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</a:t>
            </a:r>
            <a:r>
              <a:rPr lang="en-GB" sz="1200" dirty="0" err="1"/>
              <a:t>snakemake.readthedocs.io</a:t>
            </a:r>
            <a:r>
              <a:rPr lang="en-GB" sz="1200" dirty="0"/>
              <a:t>/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34159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ommand line basics</a:t>
            </a:r>
          </a:p>
          <a:p>
            <a:r>
              <a:rPr lang="en-GB" dirty="0"/>
              <a:t>Alignment against a reference</a:t>
            </a:r>
          </a:p>
          <a:p>
            <a:r>
              <a:rPr lang="en-GB" dirty="0"/>
              <a:t>Consensus calling</a:t>
            </a:r>
          </a:p>
          <a:p>
            <a:r>
              <a:rPr lang="en-GB" dirty="0"/>
              <a:t>Lineage assignment</a:t>
            </a:r>
          </a:p>
          <a:p>
            <a:r>
              <a:rPr lang="en-GB" dirty="0"/>
              <a:t>A</a:t>
            </a:r>
            <a:r>
              <a:rPr lang="en-DE" dirty="0"/>
              <a:t>utomize and scale with a pipeline (snakemake)</a:t>
            </a:r>
          </a:p>
          <a:p>
            <a:r>
              <a:rPr lang="en-GB" dirty="0"/>
              <a:t>A</a:t>
            </a:r>
            <a:r>
              <a:rPr lang="en-DE" dirty="0"/>
              <a:t>pply pipeline to fresh sequencing data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704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Intro to me and my team</a:t>
            </a:r>
          </a:p>
          <a:p>
            <a:r>
              <a:rPr lang="en-DE" dirty="0"/>
              <a:t>What to expect the coming days</a:t>
            </a:r>
          </a:p>
          <a:p>
            <a:r>
              <a:rPr lang="en-DE" dirty="0"/>
              <a:t>Overview of NGS analysis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371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 to myself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Udo Gieraths</a:t>
            </a:r>
          </a:p>
          <a:p>
            <a:r>
              <a:rPr lang="en-DE" dirty="0"/>
              <a:t>Background in </a:t>
            </a:r>
          </a:p>
          <a:p>
            <a:pPr lvl="1"/>
            <a:r>
              <a:rPr lang="en-DE" dirty="0"/>
              <a:t>Computer Science (Bachelor)</a:t>
            </a:r>
          </a:p>
          <a:p>
            <a:pPr lvl="1"/>
            <a:r>
              <a:rPr lang="en-DE" dirty="0"/>
              <a:t>Bioinformatics (Master)</a:t>
            </a:r>
          </a:p>
          <a:p>
            <a:pPr lvl="1"/>
            <a:r>
              <a:rPr lang="en-DE" dirty="0"/>
              <a:t>Data Science (Booking.com, Soundcloud)</a:t>
            </a:r>
          </a:p>
          <a:p>
            <a:r>
              <a:rPr lang="en-GB" dirty="0"/>
              <a:t>PhD studies s</a:t>
            </a:r>
            <a:r>
              <a:rPr lang="en-DE" dirty="0"/>
              <a:t>ince 2 years at Charite</a:t>
            </a:r>
          </a:p>
          <a:p>
            <a:r>
              <a:rPr lang="en-DE" dirty="0"/>
              <a:t>Focus on virus discovery in ancient samples</a:t>
            </a:r>
          </a:p>
        </p:txBody>
      </p:sp>
    </p:spTree>
    <p:extLst>
      <p:ext uri="{BB962C8B-B14F-4D97-AF65-F5344CB8AC3E}">
        <p14:creationId xmlns:p14="http://schemas.microsoft.com/office/powerpoint/2010/main" val="8841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 to my PhD topic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My PhD topic</a:t>
            </a:r>
          </a:p>
          <a:p>
            <a:pPr lvl="1"/>
            <a:r>
              <a:rPr lang="en-GB" dirty="0"/>
              <a:t>A</a:t>
            </a:r>
            <a:r>
              <a:rPr lang="en-DE" dirty="0"/>
              <a:t>ncient viral RNA/DNA genome discovery</a:t>
            </a:r>
          </a:p>
          <a:p>
            <a:pPr lvl="1"/>
            <a:endParaRPr lang="en-DE" dirty="0"/>
          </a:p>
          <a:p>
            <a:r>
              <a:rPr lang="en-DE" dirty="0"/>
              <a:t>Writing NGS pipelines </a:t>
            </a:r>
          </a:p>
          <a:p>
            <a:pPr lvl="1"/>
            <a:r>
              <a:rPr lang="en-DE" dirty="0"/>
              <a:t>to detect just traces of viral RNA/DNA</a:t>
            </a:r>
          </a:p>
          <a:p>
            <a:pPr lvl="1"/>
            <a:r>
              <a:rPr lang="en-DE" dirty="0"/>
              <a:t>to extract as many matching reads as possible</a:t>
            </a:r>
          </a:p>
          <a:p>
            <a:r>
              <a:rPr lang="en-GB" dirty="0"/>
              <a:t>R</a:t>
            </a:r>
            <a:r>
              <a:rPr lang="en-DE" dirty="0"/>
              <a:t>econstruct the ancient genome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  <p:pic>
        <p:nvPicPr>
          <p:cNvPr id="3078" name="Picture 6" descr="An oriental leaf-nosed bat collected from the Malay peninsula in 1898 and now kept at the Natural History Museum in London">
            <a:extLst>
              <a:ext uri="{FF2B5EF4-FFF2-40B4-BE49-F238E27FC236}">
                <a16:creationId xmlns:a16="http://schemas.microsoft.com/office/drawing/2014/main" id="{150F7578-8F4C-D83E-3435-441928BAD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r="20469"/>
          <a:stretch/>
        </p:blipFill>
        <p:spPr bwMode="auto">
          <a:xfrm>
            <a:off x="6876256" y="627534"/>
            <a:ext cx="2088232" cy="21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D8A9F-D5F4-4EC0-D822-3B54278171CC}"/>
              </a:ext>
            </a:extLst>
          </p:cNvPr>
          <p:cNvSpPr txBox="1"/>
          <p:nvPr/>
        </p:nvSpPr>
        <p:spPr>
          <a:xfrm>
            <a:off x="6732240" y="273109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i="0" cap="all" dirty="0">
                <a:solidFill>
                  <a:srgbClr val="767676"/>
                </a:solidFill>
                <a:effectLst/>
                <a:latin typeface="Telesans Text Regular"/>
              </a:rPr>
              <a:t>CREDIT</a:t>
            </a:r>
            <a:r>
              <a:rPr lang="en-GB" sz="1050" b="0" i="0" dirty="0">
                <a:solidFill>
                  <a:srgbClr val="767676"/>
                </a:solidFill>
                <a:effectLst/>
                <a:latin typeface="Telesans Text Regular"/>
              </a:rPr>
              <a:t>: Simon </a:t>
            </a:r>
            <a:r>
              <a:rPr lang="en-GB" sz="1050" b="0" i="0" dirty="0" err="1">
                <a:solidFill>
                  <a:srgbClr val="767676"/>
                </a:solidFill>
                <a:effectLst/>
                <a:latin typeface="Telesans Text Regular"/>
              </a:rPr>
              <a:t>Townsley</a:t>
            </a:r>
            <a:r>
              <a:rPr lang="en-GB" sz="1050" b="0" i="0" dirty="0">
                <a:solidFill>
                  <a:srgbClr val="767676"/>
                </a:solidFill>
                <a:effectLst/>
                <a:latin typeface="Telesans Text Regular"/>
              </a:rPr>
              <a:t>/The Telegraph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73867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 to my team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Group of Terry Jones</a:t>
            </a:r>
          </a:p>
          <a:p>
            <a:pPr lvl="1"/>
            <a:r>
              <a:rPr lang="en-DE" dirty="0"/>
              <a:t>3 PhD students (2 Bioinformatics, 1 Bioinfo/Lab)</a:t>
            </a:r>
          </a:p>
          <a:p>
            <a:pPr lvl="1"/>
            <a:r>
              <a:rPr lang="en-DE" dirty="0"/>
              <a:t>1 Postdoc (Bioinformatics)</a:t>
            </a:r>
          </a:p>
          <a:p>
            <a:pPr lvl="1"/>
            <a:r>
              <a:rPr lang="en-DE" dirty="0"/>
              <a:t>1 Lab technician (Jörn)</a:t>
            </a:r>
          </a:p>
          <a:p>
            <a:r>
              <a:rPr lang="en-GB" dirty="0"/>
              <a:t>W</a:t>
            </a:r>
            <a:r>
              <a:rPr lang="en-DE" dirty="0"/>
              <a:t>e handle most NGS processing of the virology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98CD7-8B51-2059-8F66-4B4DE977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42" y="3524806"/>
            <a:ext cx="3895213" cy="1618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7939A-BBC0-28D2-B9C9-39413038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1" y="3071622"/>
            <a:ext cx="518188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to expect the coming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My Aim: </a:t>
            </a:r>
          </a:p>
          <a:p>
            <a:pPr lvl="1"/>
            <a:r>
              <a:rPr lang="en-US" dirty="0"/>
              <a:t>show </a:t>
            </a:r>
            <a:r>
              <a:rPr lang="en-DE" dirty="0"/>
              <a:t>how we process NGS data</a:t>
            </a:r>
          </a:p>
          <a:p>
            <a:pPr lvl="1"/>
            <a:r>
              <a:rPr lang="en-US" dirty="0"/>
              <a:t>Learn about your approaches </a:t>
            </a:r>
          </a:p>
          <a:p>
            <a:pPr lvl="1"/>
            <a:r>
              <a:rPr lang="en-US" dirty="0"/>
              <a:t>Discuss pros and cons</a:t>
            </a:r>
          </a:p>
          <a:p>
            <a:r>
              <a:rPr lang="en-DE" dirty="0"/>
              <a:t>Learnings:</a:t>
            </a:r>
          </a:p>
          <a:p>
            <a:pPr lvl="1"/>
            <a:r>
              <a:rPr lang="en-DE" dirty="0"/>
              <a:t>Overview of NGS processing steps</a:t>
            </a:r>
            <a:endParaRPr lang="en-GB" dirty="0"/>
          </a:p>
          <a:p>
            <a:pPr lvl="1"/>
            <a:r>
              <a:rPr lang="en-GB" dirty="0"/>
              <a:t>I</a:t>
            </a:r>
            <a:r>
              <a:rPr lang="en-DE" dirty="0"/>
              <a:t>ntro to the commandline</a:t>
            </a:r>
          </a:p>
          <a:p>
            <a:pPr lvl="1"/>
            <a:r>
              <a:rPr lang="en-GB" dirty="0"/>
              <a:t>D</a:t>
            </a:r>
            <a:r>
              <a:rPr lang="en-DE" dirty="0"/>
              <a:t>ata processing 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3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Overview of NGS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39509E-A076-FB26-6744-5D4A59467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952649"/>
              </p:ext>
            </p:extLst>
          </p:nvPr>
        </p:nvGraphicFramePr>
        <p:xfrm>
          <a:off x="250825" y="736600"/>
          <a:ext cx="8642350" cy="36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04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/>
              <a:t>C</a:t>
            </a:r>
            <a:r>
              <a:rPr lang="en-DE" dirty="0"/>
              <a:t>ommand line basics</a:t>
            </a:r>
          </a:p>
          <a:p>
            <a:pPr marL="0" indent="0" algn="l" rtl="0">
              <a:buNone/>
            </a:pPr>
            <a:br>
              <a:rPr lang="en-DE" dirty="0"/>
            </a:br>
            <a:r>
              <a:rPr lang="en-DE" dirty="0"/>
              <a:t>	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cat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data.csv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| grep -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rota |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wc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-l</a:t>
            </a:r>
          </a:p>
          <a:p>
            <a:pPr marL="0" indent="0" algn="l" rtl="0">
              <a:buNone/>
            </a:pPr>
            <a:endParaRPr lang="en-GB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lvl="1"/>
            <a:r>
              <a:rPr lang="en-GB" dirty="0">
                <a:solidFill>
                  <a:srgbClr val="202124"/>
                </a:solidFill>
                <a:latin typeface="Roboto" panose="02000000000000000000" pitchFamily="2" charset="0"/>
              </a:rPr>
              <a:t>Understand these statements</a:t>
            </a:r>
          </a:p>
          <a:p>
            <a:pPr lvl="1"/>
            <a:r>
              <a:rPr lang="en-GB" dirty="0">
                <a:solidFill>
                  <a:srgbClr val="202124"/>
                </a:solidFill>
                <a:latin typeface="Roboto" panose="02000000000000000000" pitchFamily="2" charset="0"/>
              </a:rPr>
              <a:t>Write them yourself</a:t>
            </a:r>
          </a:p>
          <a:p>
            <a:pPr lvl="1"/>
            <a:r>
              <a:rPr lang="en-GB" dirty="0">
                <a:solidFill>
                  <a:srgbClr val="202124"/>
                </a:solidFill>
                <a:latin typeface="Roboto" panose="02000000000000000000" pitchFamily="2" charset="0"/>
              </a:rPr>
              <a:t>See how this is useful for biologists</a:t>
            </a:r>
            <a:br>
              <a:rPr lang="en-GB" dirty="0"/>
            </a:b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15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lignment against a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575B4-B909-86E7-65B4-2984B023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5" y="1549021"/>
            <a:ext cx="4076760" cy="1656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AB6E9-4DA4-1949-44FB-582DD7AF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6009"/>
            <a:ext cx="4091210" cy="1928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93469-F80F-808A-DCF6-93789E00F8EF}"/>
              </a:ext>
            </a:extLst>
          </p:cNvPr>
          <p:cNvSpPr txBox="1"/>
          <p:nvPr/>
        </p:nvSpPr>
        <p:spPr>
          <a:xfrm>
            <a:off x="2262179" y="359089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Visualization done with </a:t>
            </a:r>
            <a:r>
              <a:rPr lang="en-GB" sz="1200" dirty="0" err="1"/>
              <a:t>Geneious</a:t>
            </a:r>
            <a:r>
              <a:rPr lang="en-GB" sz="1200" dirty="0"/>
              <a:t> Prime® 2022.2.2 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309377452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10883</TotalTime>
  <Words>386</Words>
  <Application>Microsoft Macintosh PowerPoint</Application>
  <PresentationFormat>On-screen Show (16:9)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Telesans Text Regular</vt:lpstr>
      <vt:lpstr>Standarddesign</vt:lpstr>
      <vt:lpstr>PowerPoint Presentation</vt:lpstr>
      <vt:lpstr>Outline</vt:lpstr>
      <vt:lpstr>Intro to myself </vt:lpstr>
      <vt:lpstr>Intro to my PhD topic </vt:lpstr>
      <vt:lpstr>Intro to my team </vt:lpstr>
      <vt:lpstr>What to expect the coming days</vt:lpstr>
      <vt:lpstr>Overview of NGS analysis</vt:lpstr>
      <vt:lpstr>Topics covered</vt:lpstr>
      <vt:lpstr>Topic covered</vt:lpstr>
      <vt:lpstr>Topic covered</vt:lpstr>
      <vt:lpstr>Topic covered</vt:lpstr>
      <vt:lpstr>Topics covered</vt:lpstr>
      <vt:lpstr>Topics covered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69</cp:revision>
  <dcterms:created xsi:type="dcterms:W3CDTF">2004-05-17T07:52:02Z</dcterms:created>
  <dcterms:modified xsi:type="dcterms:W3CDTF">2022-11-23T02:01:16Z</dcterms:modified>
</cp:coreProperties>
</file>