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62" r:id="rId3"/>
    <p:sldId id="257" r:id="rId4"/>
    <p:sldId id="258" r:id="rId5"/>
    <p:sldId id="259" r:id="rId6"/>
    <p:sldId id="263" r:id="rId7"/>
    <p:sldId id="264" r:id="rId8"/>
    <p:sldId id="265" r:id="rId9"/>
    <p:sldId id="260" r:id="rId10"/>
    <p:sldId id="261"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C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F0EBA2-D1F1-5328-8516-98AC295B2CB6}" v="31" dt="2024-04-26T19:31:50.132"/>
    <p1510:client id="{68143E13-86F1-3D48-170D-F0C3BEBFDE5E}" v="1611" dt="2024-04-25T23:38:14.7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April 26, 2024</a:t>
            </a:fld>
            <a:endParaRPr lang="en-US" dirty="0"/>
          </a:p>
        </p:txBody>
      </p:sp>
    </p:spTree>
    <p:extLst>
      <p:ext uri="{BB962C8B-B14F-4D97-AF65-F5344CB8AC3E}">
        <p14:creationId xmlns:p14="http://schemas.microsoft.com/office/powerpoint/2010/main" val="174433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Friday, April 26, 2024</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62744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Friday, April 26, 2024</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59654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April 26, 2024</a:t>
            </a:fld>
            <a:endParaRPr lang="en-US" dirty="0"/>
          </a:p>
        </p:txBody>
      </p:sp>
    </p:spTree>
    <p:extLst>
      <p:ext uri="{BB962C8B-B14F-4D97-AF65-F5344CB8AC3E}">
        <p14:creationId xmlns:p14="http://schemas.microsoft.com/office/powerpoint/2010/main" val="71817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Friday, April 26, 2024</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24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Friday, April 26, 2024</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61241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Friday, April 26, 2024</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35409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Friday, April 26, 2024</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4292277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Friday, April 26, 2024</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5737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Friday, April 26, 2024</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51353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Friday, April 26, 2024</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05389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April 26, 2024</a:t>
            </a:fld>
            <a:endParaRPr lang="en-US" dirty="0"/>
          </a:p>
        </p:txBody>
      </p:sp>
    </p:spTree>
    <p:extLst>
      <p:ext uri="{BB962C8B-B14F-4D97-AF65-F5344CB8AC3E}">
        <p14:creationId xmlns:p14="http://schemas.microsoft.com/office/powerpoint/2010/main" val="1175227820"/>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ass.gov/news/home-health-care-company-to-pay-425000-following-data-breach-impacting-thousands-of-massachusetts-residents" TargetMode="External"/><Relationship Id="rId2" Type="http://schemas.openxmlformats.org/officeDocument/2006/relationships/hyperlink" Target="https://www.cchn.org/pdf/clinical_quality/ep/creating_a_business_continuity_plan.pdf" TargetMode="External"/><Relationship Id="rId1" Type="http://schemas.openxmlformats.org/officeDocument/2006/relationships/slideLayout" Target="../slideLayouts/slideLayout2.xml"/><Relationship Id="rId4" Type="http://schemas.openxmlformats.org/officeDocument/2006/relationships/hyperlink" Target="https://www.cisecurity.org/controls/v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F4051-E550-CE2D-B051-A1161EDA5EAF}"/>
              </a:ext>
            </a:extLst>
          </p:cNvPr>
          <p:cNvSpPr>
            <a:spLocks noGrp="1"/>
          </p:cNvSpPr>
          <p:nvPr>
            <p:ph type="ctrTitle"/>
          </p:nvPr>
        </p:nvSpPr>
        <p:spPr>
          <a:xfrm>
            <a:off x="448055" y="655200"/>
            <a:ext cx="5432045" cy="1969200"/>
          </a:xfrm>
        </p:spPr>
        <p:txBody>
          <a:bodyPr anchor="b">
            <a:normAutofit/>
          </a:bodyPr>
          <a:lstStyle/>
          <a:p>
            <a:r>
              <a:rPr lang="en-US" sz="4400" b="1" i="0" dirty="0">
                <a:solidFill>
                  <a:srgbClr val="00B0F0"/>
                </a:solidFill>
                <a:latin typeface="Trade Gothic Next Cond"/>
                <a:cs typeface="Arial"/>
              </a:rPr>
              <a:t>Aveanna Case Analysis</a:t>
            </a:r>
            <a:br>
              <a:rPr lang="en-US" sz="4400" b="1" i="0" dirty="0">
                <a:solidFill>
                  <a:srgbClr val="00B0F0"/>
                </a:solidFill>
                <a:latin typeface="Trade Gothic Next Cond"/>
                <a:cs typeface="Arial"/>
              </a:rPr>
            </a:br>
            <a:r>
              <a:rPr lang="en-US" sz="4400" b="1" i="0" dirty="0">
                <a:solidFill>
                  <a:srgbClr val="00B0F0"/>
                </a:solidFill>
                <a:latin typeface="Trade Gothic Next Cond"/>
                <a:cs typeface="Arial"/>
              </a:rPr>
              <a:t>And SouthCoast Nursing &amp; Rehab </a:t>
            </a:r>
            <a:r>
              <a:rPr lang="en-US" sz="4400" b="1" i="0" dirty="0" err="1">
                <a:solidFill>
                  <a:srgbClr val="00B0F0"/>
                </a:solidFill>
                <a:latin typeface="Trade Gothic Next Cond"/>
                <a:cs typeface="Arial"/>
              </a:rPr>
              <a:t>CyberSecurity</a:t>
            </a:r>
            <a:r>
              <a:rPr lang="en-US" sz="4400" b="1" i="0" dirty="0">
                <a:solidFill>
                  <a:srgbClr val="00B0F0"/>
                </a:solidFill>
                <a:latin typeface="Trade Gothic Next Cond"/>
                <a:cs typeface="Arial"/>
              </a:rPr>
              <a:t> Plan</a:t>
            </a:r>
          </a:p>
        </p:txBody>
      </p:sp>
      <p:sp>
        <p:nvSpPr>
          <p:cNvPr id="3" name="Subtitle 2">
            <a:extLst>
              <a:ext uri="{FF2B5EF4-FFF2-40B4-BE49-F238E27FC236}">
                <a16:creationId xmlns:a16="http://schemas.microsoft.com/office/drawing/2014/main" id="{045A7A55-7962-21EB-C0D9-C1C913FAB7D4}"/>
              </a:ext>
            </a:extLst>
          </p:cNvPr>
          <p:cNvSpPr>
            <a:spLocks noGrp="1"/>
          </p:cNvSpPr>
          <p:nvPr>
            <p:ph type="subTitle" idx="1"/>
          </p:nvPr>
        </p:nvSpPr>
        <p:spPr>
          <a:xfrm>
            <a:off x="448055" y="2624400"/>
            <a:ext cx="5432045" cy="3326456"/>
          </a:xfrm>
        </p:spPr>
        <p:txBody>
          <a:bodyPr vert="horz" lIns="0" tIns="0" rIns="91440" bIns="0" rtlCol="0" anchor="t">
            <a:normAutofit/>
          </a:bodyPr>
          <a:lstStyle/>
          <a:p>
            <a:r>
              <a:rPr lang="en-US" sz="2800" b="1" i="1" dirty="0">
                <a:solidFill>
                  <a:schemeClr val="tx1"/>
                </a:solidFill>
                <a:latin typeface="Trade Gothic Next Light"/>
              </a:rPr>
              <a:t>UDO </a:t>
            </a:r>
            <a:r>
              <a:rPr lang="en-US" sz="2800" b="1" i="1" err="1">
                <a:solidFill>
                  <a:schemeClr val="tx1"/>
                </a:solidFill>
                <a:latin typeface="Trade Gothic Next Light"/>
              </a:rPr>
              <a:t>UDO</a:t>
            </a:r>
            <a:r>
              <a:rPr lang="en-US" sz="2800" b="1" i="1" dirty="0">
                <a:solidFill>
                  <a:schemeClr val="tx1"/>
                </a:solidFill>
                <a:latin typeface="Trade Gothic Next Light"/>
              </a:rPr>
              <a:t> WILLIAMS</a:t>
            </a:r>
          </a:p>
          <a:p>
            <a:r>
              <a:rPr lang="en-US" sz="2800" b="1" i="1" dirty="0">
                <a:solidFill>
                  <a:schemeClr val="tx1"/>
                </a:solidFill>
                <a:latin typeface="Trade Gothic Next Light"/>
              </a:rPr>
              <a:t>04/17/2024</a:t>
            </a:r>
          </a:p>
          <a:p>
            <a:r>
              <a:rPr lang="en-US" sz="2800" b="1" i="1" dirty="0">
                <a:solidFill>
                  <a:schemeClr val="tx1"/>
                </a:solidFill>
                <a:latin typeface="Trade Gothic Next Light"/>
              </a:rPr>
              <a:t>CIS-134</a:t>
            </a:r>
          </a:p>
        </p:txBody>
      </p:sp>
      <p:cxnSp>
        <p:nvCxnSpPr>
          <p:cNvPr id="20" name="Straight Connector 19">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21" name="Picture 20" descr="Network Technology Background">
            <a:extLst>
              <a:ext uri="{FF2B5EF4-FFF2-40B4-BE49-F238E27FC236}">
                <a16:creationId xmlns:a16="http://schemas.microsoft.com/office/drawing/2014/main" id="{46C91F75-32FF-CAFF-8366-FCB4A26798C7}"/>
              </a:ext>
            </a:extLst>
          </p:cNvPr>
          <p:cNvPicPr>
            <a:picLocks noChangeAspect="1"/>
          </p:cNvPicPr>
          <p:nvPr/>
        </p:nvPicPr>
        <p:blipFill rotWithShape="1">
          <a:blip r:embed="rId2"/>
          <a:srcRect l="43536" r="6557" b="-6"/>
          <a:stretch/>
        </p:blipFill>
        <p:spPr>
          <a:xfrm>
            <a:off x="6311900" y="10"/>
            <a:ext cx="5880100" cy="6857990"/>
          </a:xfrm>
          <a:prstGeom prst="rect">
            <a:avLst/>
          </a:prstGeom>
        </p:spPr>
      </p:pic>
    </p:spTree>
    <p:extLst>
      <p:ext uri="{BB962C8B-B14F-4D97-AF65-F5344CB8AC3E}">
        <p14:creationId xmlns:p14="http://schemas.microsoft.com/office/powerpoint/2010/main" val="1197542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9F32-A4C5-9D38-F6A0-37084F0CED6B}"/>
              </a:ext>
            </a:extLst>
          </p:cNvPr>
          <p:cNvSpPr>
            <a:spLocks noGrp="1"/>
          </p:cNvSpPr>
          <p:nvPr>
            <p:ph type="title"/>
          </p:nvPr>
        </p:nvSpPr>
        <p:spPr>
          <a:xfrm>
            <a:off x="448056" y="388800"/>
            <a:ext cx="11291958" cy="399253"/>
          </a:xfrm>
        </p:spPr>
        <p:txBody>
          <a:bodyPr>
            <a:normAutofit fontScale="90000"/>
          </a:bodyPr>
          <a:lstStyle/>
          <a:p>
            <a:r>
              <a:rPr lang="en-US" b="1" u="sng" dirty="0">
                <a:solidFill>
                  <a:srgbClr val="00B0F0"/>
                </a:solidFill>
                <a:latin typeface="Trade Gothic Next Cond"/>
              </a:rPr>
              <a:t>Proposed Changes</a:t>
            </a:r>
            <a:r>
              <a:rPr lang="en-US" dirty="0"/>
              <a:t> </a:t>
            </a:r>
          </a:p>
        </p:txBody>
      </p:sp>
      <p:sp>
        <p:nvSpPr>
          <p:cNvPr id="3" name="Content Placeholder 2">
            <a:extLst>
              <a:ext uri="{FF2B5EF4-FFF2-40B4-BE49-F238E27FC236}">
                <a16:creationId xmlns:a16="http://schemas.microsoft.com/office/drawing/2014/main" id="{5210B82C-A419-7C46-5CD2-EB5BCC499678}"/>
              </a:ext>
            </a:extLst>
          </p:cNvPr>
          <p:cNvSpPr>
            <a:spLocks noGrp="1"/>
          </p:cNvSpPr>
          <p:nvPr>
            <p:ph idx="1"/>
          </p:nvPr>
        </p:nvSpPr>
        <p:spPr>
          <a:xfrm>
            <a:off x="127214" y="882964"/>
            <a:ext cx="11614042" cy="5417301"/>
          </a:xfrm>
        </p:spPr>
        <p:txBody>
          <a:bodyPr vert="horz" wrap="square" lIns="0" tIns="0" rIns="91440" bIns="0" rtlCol="0" anchor="t">
            <a:normAutofit/>
          </a:bodyPr>
          <a:lstStyle/>
          <a:p>
            <a:pPr marL="1905" indent="0">
              <a:buNone/>
            </a:pPr>
            <a:r>
              <a:rPr lang="en-US" sz="1600" u="sng" dirty="0">
                <a:solidFill>
                  <a:srgbClr val="00B0F0"/>
                </a:solidFill>
                <a:latin typeface="Trade Gothic Next Cond"/>
                <a:ea typeface="+mn-lt"/>
                <a:cs typeface="+mn-lt"/>
              </a:rPr>
              <a:t>Hiring a Risk Manager</a:t>
            </a:r>
            <a:r>
              <a:rPr lang="en-US" sz="1600" dirty="0">
                <a:solidFill>
                  <a:schemeClr val="tx1"/>
                </a:solidFill>
                <a:latin typeface="Trade Gothic Next Cond"/>
                <a:ea typeface="+mn-lt"/>
                <a:cs typeface="+mn-lt"/>
              </a:rPr>
              <a:t> :The job description of a risk manager typically involves the identification, assessment, and mitigation of risks that could potentially impact an organization's operations, finances, or reputation.                                                                                                                                                                                           </a:t>
            </a:r>
            <a:endParaRPr lang="en-US" dirty="0">
              <a:solidFill>
                <a:schemeClr val="tx1"/>
              </a:solidFill>
              <a:latin typeface="Bell MT"/>
              <a:ea typeface="+mn-lt"/>
              <a:cs typeface="+mn-lt"/>
            </a:endParaRPr>
          </a:p>
          <a:p>
            <a:pPr marL="1905" indent="0">
              <a:buNone/>
            </a:pPr>
            <a:r>
              <a:rPr lang="en-US" sz="1600" u="sng" dirty="0">
                <a:solidFill>
                  <a:srgbClr val="00B0F0"/>
                </a:solidFill>
                <a:latin typeface="Trade Gothic Next Cond"/>
                <a:ea typeface="+mn-lt"/>
                <a:cs typeface="+mn-lt"/>
              </a:rPr>
              <a:t>Hiring a CISO</a:t>
            </a:r>
            <a:r>
              <a:rPr lang="en-US" sz="1600" dirty="0">
                <a:solidFill>
                  <a:schemeClr val="tx1"/>
                </a:solidFill>
                <a:latin typeface="Trade Gothic Next Cond"/>
                <a:ea typeface="+mn-lt"/>
                <a:cs typeface="+mn-lt"/>
              </a:rPr>
              <a:t>:</a:t>
            </a:r>
            <a:r>
              <a:rPr lang="en-US" sz="1400" dirty="0">
                <a:solidFill>
                  <a:schemeClr val="tx1"/>
                </a:solidFill>
                <a:latin typeface="Trade Gothic Next Cond"/>
                <a:ea typeface="+mn-lt"/>
                <a:cs typeface="+mn-lt"/>
              </a:rPr>
              <a:t> The Chief Information Security Officer (CISO) is a senior-level executive responsible for overseeing an organization's information security strategy and ensuring that its digital assets are protected from cyber threats. </a:t>
            </a:r>
            <a:endParaRPr lang="en-US" dirty="0">
              <a:solidFill>
                <a:schemeClr val="tx1"/>
              </a:solidFill>
              <a:ea typeface="+mn-lt"/>
              <a:cs typeface="+mn-lt"/>
            </a:endParaRPr>
          </a:p>
          <a:p>
            <a:pPr marL="1905" indent="0">
              <a:buNone/>
            </a:pPr>
            <a:r>
              <a:rPr lang="en-US" sz="1400" u="sng" dirty="0">
                <a:solidFill>
                  <a:srgbClr val="00B0F0"/>
                </a:solidFill>
                <a:latin typeface="Trade Gothic Next Cond"/>
                <a:ea typeface="+mn-lt"/>
                <a:cs typeface="+mn-lt"/>
              </a:rPr>
              <a:t>Suggested hierarchical changes</a:t>
            </a:r>
            <a:r>
              <a:rPr lang="en-US" sz="1400" dirty="0">
                <a:solidFill>
                  <a:schemeClr val="tx1"/>
                </a:solidFill>
                <a:latin typeface="Trade Gothic Next Cond"/>
                <a:ea typeface="+mn-lt"/>
                <a:cs typeface="+mn-lt"/>
              </a:rPr>
              <a:t> : The recommended reporting procedure entails granting the Risk Manager high reporting privileges and access to the company's board. They should    have the authority to convene security briefing meetings and emergency board meetings as necessary. Additionally, the Risk Manager should maintain direct communication with the IT team regarding employee adherence to the Acceptable Use Policy (AUP) and company security principles. Moreover, the Risk Manager should be empowered to provide instructions to the CISO regarding implementation changes or approvals. The CISO, in turn, should have a direct reporting line to the VP of Information Technology for the recording and logging of incidents or events. To streamline communication between the VP of Information Technology and the CEO, the CISO should also report directly to the Risk Manager to convey concerns and suggest changes to the company's security infrastructure.</a:t>
            </a:r>
            <a:endParaRPr lang="en-US" sz="1400" dirty="0">
              <a:solidFill>
                <a:schemeClr val="tx1"/>
              </a:solidFill>
              <a:latin typeface="Trade Gothic Next Cond"/>
            </a:endParaRPr>
          </a:p>
          <a:p>
            <a:pPr marL="1905" indent="0">
              <a:buNone/>
            </a:pPr>
            <a:endParaRPr lang="en-US" sz="1400" dirty="0">
              <a:solidFill>
                <a:schemeClr val="tx1"/>
              </a:solidFill>
              <a:latin typeface="Trade Gothic Next Cond"/>
              <a:ea typeface="+mn-lt"/>
              <a:cs typeface="+mn-lt"/>
            </a:endParaRPr>
          </a:p>
        </p:txBody>
      </p:sp>
      <p:sp>
        <p:nvSpPr>
          <p:cNvPr id="5" name="Rectangle: Rounded Corners 4">
            <a:extLst>
              <a:ext uri="{FF2B5EF4-FFF2-40B4-BE49-F238E27FC236}">
                <a16:creationId xmlns:a16="http://schemas.microsoft.com/office/drawing/2014/main" id="{9AF17D3C-9D50-0186-C7ED-82DA719C7AA1}"/>
              </a:ext>
            </a:extLst>
          </p:cNvPr>
          <p:cNvSpPr/>
          <p:nvPr/>
        </p:nvSpPr>
        <p:spPr>
          <a:xfrm>
            <a:off x="1313446" y="5053263"/>
            <a:ext cx="1112921" cy="41107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VP Human Resources</a:t>
            </a:r>
          </a:p>
        </p:txBody>
      </p:sp>
      <p:sp>
        <p:nvSpPr>
          <p:cNvPr id="6" name="Rectangle: Rounded Corners 5">
            <a:extLst>
              <a:ext uri="{FF2B5EF4-FFF2-40B4-BE49-F238E27FC236}">
                <a16:creationId xmlns:a16="http://schemas.microsoft.com/office/drawing/2014/main" id="{9AD28F6B-8F3E-1667-E317-B3A4957F61D3}"/>
              </a:ext>
            </a:extLst>
          </p:cNvPr>
          <p:cNvSpPr/>
          <p:nvPr/>
        </p:nvSpPr>
        <p:spPr>
          <a:xfrm>
            <a:off x="2717130" y="5043236"/>
            <a:ext cx="1122947" cy="41107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VP Financing and Administration</a:t>
            </a:r>
          </a:p>
        </p:txBody>
      </p:sp>
      <p:sp>
        <p:nvSpPr>
          <p:cNvPr id="7" name="Rectangle: Rounded Corners 6">
            <a:extLst>
              <a:ext uri="{FF2B5EF4-FFF2-40B4-BE49-F238E27FC236}">
                <a16:creationId xmlns:a16="http://schemas.microsoft.com/office/drawing/2014/main" id="{843947FF-BA27-8024-FF9D-B3C2D7ECADD7}"/>
              </a:ext>
            </a:extLst>
          </p:cNvPr>
          <p:cNvSpPr/>
          <p:nvPr/>
        </p:nvSpPr>
        <p:spPr>
          <a:xfrm>
            <a:off x="4201026" y="5043237"/>
            <a:ext cx="1163052" cy="41107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VP Sales/ marketing</a:t>
            </a:r>
          </a:p>
        </p:txBody>
      </p:sp>
      <p:sp>
        <p:nvSpPr>
          <p:cNvPr id="8" name="Rectangle: Rounded Corners 7">
            <a:extLst>
              <a:ext uri="{FF2B5EF4-FFF2-40B4-BE49-F238E27FC236}">
                <a16:creationId xmlns:a16="http://schemas.microsoft.com/office/drawing/2014/main" id="{8BC697A3-7809-8C65-CD21-24D95382F133}"/>
              </a:ext>
            </a:extLst>
          </p:cNvPr>
          <p:cNvSpPr/>
          <p:nvPr/>
        </p:nvSpPr>
        <p:spPr>
          <a:xfrm>
            <a:off x="5745079" y="5063290"/>
            <a:ext cx="1102894" cy="41107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VP Information Technology</a:t>
            </a:r>
          </a:p>
        </p:txBody>
      </p:sp>
      <p:sp>
        <p:nvSpPr>
          <p:cNvPr id="9" name="Rectangle: Rounded Corners 8">
            <a:extLst>
              <a:ext uri="{FF2B5EF4-FFF2-40B4-BE49-F238E27FC236}">
                <a16:creationId xmlns:a16="http://schemas.microsoft.com/office/drawing/2014/main" id="{488BBAAA-020C-4293-5BEA-412AD2F7EEC7}"/>
              </a:ext>
            </a:extLst>
          </p:cNvPr>
          <p:cNvSpPr/>
          <p:nvPr/>
        </p:nvSpPr>
        <p:spPr>
          <a:xfrm>
            <a:off x="7098631" y="5053263"/>
            <a:ext cx="1163052" cy="39102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CISO</a:t>
            </a:r>
          </a:p>
        </p:txBody>
      </p:sp>
      <p:sp>
        <p:nvSpPr>
          <p:cNvPr id="10" name="Rectangle: Rounded Corners 9">
            <a:extLst>
              <a:ext uri="{FF2B5EF4-FFF2-40B4-BE49-F238E27FC236}">
                <a16:creationId xmlns:a16="http://schemas.microsoft.com/office/drawing/2014/main" id="{432F3BA5-0097-3745-4E4A-7BEF93CA7645}"/>
              </a:ext>
            </a:extLst>
          </p:cNvPr>
          <p:cNvSpPr/>
          <p:nvPr/>
        </p:nvSpPr>
        <p:spPr>
          <a:xfrm>
            <a:off x="2757236" y="4411578"/>
            <a:ext cx="1072815" cy="360947"/>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CEO</a:t>
            </a:r>
          </a:p>
        </p:txBody>
      </p:sp>
      <p:sp>
        <p:nvSpPr>
          <p:cNvPr id="11" name="Rectangle: Rounded Corners 10">
            <a:extLst>
              <a:ext uri="{FF2B5EF4-FFF2-40B4-BE49-F238E27FC236}">
                <a16:creationId xmlns:a16="http://schemas.microsoft.com/office/drawing/2014/main" id="{E2976AFB-4CB3-E876-0005-9B4C0ED9610F}"/>
              </a:ext>
            </a:extLst>
          </p:cNvPr>
          <p:cNvSpPr/>
          <p:nvPr/>
        </p:nvSpPr>
        <p:spPr>
          <a:xfrm>
            <a:off x="4251158" y="3950368"/>
            <a:ext cx="1353552" cy="461210"/>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Bell MT"/>
              </a:rPr>
              <a:t>Board of Director</a:t>
            </a:r>
          </a:p>
        </p:txBody>
      </p:sp>
      <p:sp>
        <p:nvSpPr>
          <p:cNvPr id="12" name="Rectangle: Rounded Corners 11">
            <a:extLst>
              <a:ext uri="{FF2B5EF4-FFF2-40B4-BE49-F238E27FC236}">
                <a16:creationId xmlns:a16="http://schemas.microsoft.com/office/drawing/2014/main" id="{F98901D9-1494-1BA7-B5DB-191BB7B2E118}"/>
              </a:ext>
            </a:extLst>
          </p:cNvPr>
          <p:cNvSpPr/>
          <p:nvPr/>
        </p:nvSpPr>
        <p:spPr>
          <a:xfrm>
            <a:off x="5715000" y="5634789"/>
            <a:ext cx="1102894" cy="401052"/>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IT Staff</a:t>
            </a:r>
          </a:p>
        </p:txBody>
      </p:sp>
      <p:sp>
        <p:nvSpPr>
          <p:cNvPr id="13" name="Rectangle: Rounded Corners 12">
            <a:extLst>
              <a:ext uri="{FF2B5EF4-FFF2-40B4-BE49-F238E27FC236}">
                <a16:creationId xmlns:a16="http://schemas.microsoft.com/office/drawing/2014/main" id="{685F9DF1-C01E-0547-4011-FB79D6AF4055}"/>
              </a:ext>
            </a:extLst>
          </p:cNvPr>
          <p:cNvSpPr/>
          <p:nvPr/>
        </p:nvSpPr>
        <p:spPr>
          <a:xfrm>
            <a:off x="6336632" y="3950369"/>
            <a:ext cx="1343526" cy="461210"/>
          </a:xfrm>
          <a:prstGeom prst="roundRect">
            <a:avLst/>
          </a:prstGeom>
          <a:solidFill>
            <a:srgbClr val="92D050"/>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Risk Manager</a:t>
            </a:r>
          </a:p>
        </p:txBody>
      </p:sp>
      <p:cxnSp>
        <p:nvCxnSpPr>
          <p:cNvPr id="14" name="Straight Arrow Connector 13">
            <a:extLst>
              <a:ext uri="{FF2B5EF4-FFF2-40B4-BE49-F238E27FC236}">
                <a16:creationId xmlns:a16="http://schemas.microsoft.com/office/drawing/2014/main" id="{0A02E788-64E1-989C-ACEB-5E14CE52D3CA}"/>
              </a:ext>
            </a:extLst>
          </p:cNvPr>
          <p:cNvCxnSpPr/>
          <p:nvPr/>
        </p:nvCxnSpPr>
        <p:spPr>
          <a:xfrm>
            <a:off x="2426368" y="5263815"/>
            <a:ext cx="300789" cy="10026"/>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C69757D-DD06-C0F6-8058-0CE77D55C6BB}"/>
              </a:ext>
            </a:extLst>
          </p:cNvPr>
          <p:cNvCxnSpPr/>
          <p:nvPr/>
        </p:nvCxnSpPr>
        <p:spPr>
          <a:xfrm flipV="1">
            <a:off x="3840078" y="5193631"/>
            <a:ext cx="381000" cy="8021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CA5D742-D1EF-8D7D-3973-37BD186D112F}"/>
              </a:ext>
            </a:extLst>
          </p:cNvPr>
          <p:cNvCxnSpPr/>
          <p:nvPr/>
        </p:nvCxnSpPr>
        <p:spPr>
          <a:xfrm flipV="1">
            <a:off x="3278605" y="4752473"/>
            <a:ext cx="10026" cy="32084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2B641AB-8F34-BCFF-427A-858F8841905E}"/>
              </a:ext>
            </a:extLst>
          </p:cNvPr>
          <p:cNvCxnSpPr/>
          <p:nvPr/>
        </p:nvCxnSpPr>
        <p:spPr>
          <a:xfrm flipV="1">
            <a:off x="3850105" y="4231105"/>
            <a:ext cx="391026" cy="260684"/>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89AABFB-7D7E-8DFB-0450-15E00041CAE6}"/>
              </a:ext>
            </a:extLst>
          </p:cNvPr>
          <p:cNvCxnSpPr/>
          <p:nvPr/>
        </p:nvCxnSpPr>
        <p:spPr>
          <a:xfrm flipV="1">
            <a:off x="5364078" y="5243763"/>
            <a:ext cx="381000" cy="10026"/>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996783B-32F7-E425-69C8-70090D25134A}"/>
              </a:ext>
            </a:extLst>
          </p:cNvPr>
          <p:cNvCxnSpPr/>
          <p:nvPr/>
        </p:nvCxnSpPr>
        <p:spPr>
          <a:xfrm flipV="1">
            <a:off x="6857999" y="5193631"/>
            <a:ext cx="250657" cy="8021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9D9D6EF-E0B1-7E03-FEFF-637E9E9908CC}"/>
              </a:ext>
            </a:extLst>
          </p:cNvPr>
          <p:cNvCxnSpPr/>
          <p:nvPr/>
        </p:nvCxnSpPr>
        <p:spPr>
          <a:xfrm flipH="1">
            <a:off x="6256421" y="5494421"/>
            <a:ext cx="30078" cy="150394"/>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C20277B-7B78-CB62-0838-6C12F0B1D128}"/>
              </a:ext>
            </a:extLst>
          </p:cNvPr>
          <p:cNvCxnSpPr/>
          <p:nvPr/>
        </p:nvCxnSpPr>
        <p:spPr>
          <a:xfrm>
            <a:off x="7178842" y="4411578"/>
            <a:ext cx="471236" cy="63165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84EB66-DD4C-19AC-A382-9723552E6844}"/>
              </a:ext>
            </a:extLst>
          </p:cNvPr>
          <p:cNvCxnSpPr/>
          <p:nvPr/>
        </p:nvCxnSpPr>
        <p:spPr>
          <a:xfrm flipH="1" flipV="1">
            <a:off x="5564605" y="4150894"/>
            <a:ext cx="792078" cy="4010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96D3839-7674-3C86-3A2A-E5D957E85C63}"/>
              </a:ext>
            </a:extLst>
          </p:cNvPr>
          <p:cNvCxnSpPr/>
          <p:nvPr/>
        </p:nvCxnSpPr>
        <p:spPr>
          <a:xfrm>
            <a:off x="7459579" y="4411579"/>
            <a:ext cx="441157" cy="641684"/>
          </a:xfrm>
          <a:prstGeom prst="straightConnector1">
            <a:avLst/>
          </a:prstGeom>
          <a:ln>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F5F2CC-CF8E-AA31-3618-5ABD603D83FA}"/>
              </a:ext>
            </a:extLst>
          </p:cNvPr>
          <p:cNvCxnSpPr/>
          <p:nvPr/>
        </p:nvCxnSpPr>
        <p:spPr>
          <a:xfrm>
            <a:off x="5614737" y="4281237"/>
            <a:ext cx="721894" cy="10026"/>
          </a:xfrm>
          <a:prstGeom prst="straightConnector1">
            <a:avLst/>
          </a:prstGeom>
          <a:ln>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AE0AFEC-3623-1D92-631C-6538C8E59D67}"/>
              </a:ext>
            </a:extLst>
          </p:cNvPr>
          <p:cNvCxnSpPr/>
          <p:nvPr/>
        </p:nvCxnSpPr>
        <p:spPr>
          <a:xfrm flipV="1">
            <a:off x="6868025" y="5093368"/>
            <a:ext cx="230605" cy="90236"/>
          </a:xfrm>
          <a:prstGeom prst="straightConnector1">
            <a:avLst/>
          </a:prstGeom>
          <a:ln>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658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A2802-6788-D7E5-22D7-952D7934CF51}"/>
              </a:ext>
            </a:extLst>
          </p:cNvPr>
          <p:cNvSpPr>
            <a:spLocks noGrp="1"/>
          </p:cNvSpPr>
          <p:nvPr>
            <p:ph idx="1"/>
          </p:nvPr>
        </p:nvSpPr>
        <p:spPr>
          <a:xfrm>
            <a:off x="448056" y="511990"/>
            <a:ext cx="11293200" cy="5006223"/>
          </a:xfrm>
        </p:spPr>
        <p:txBody>
          <a:bodyPr vert="horz" wrap="square" lIns="0" tIns="0" rIns="91440" bIns="0" rtlCol="0" anchor="t">
            <a:normAutofit/>
          </a:bodyPr>
          <a:lstStyle/>
          <a:p>
            <a:pPr marL="1905" indent="0">
              <a:buNone/>
            </a:pPr>
            <a:r>
              <a:rPr lang="en-US" b="1" i="1" u="sng" dirty="0">
                <a:solidFill>
                  <a:srgbClr val="00B0F0">
                    <a:alpha val="55000"/>
                  </a:srgbClr>
                </a:solidFill>
                <a:latin typeface="Trade Gothic Next Cond"/>
              </a:rPr>
              <a:t>References</a:t>
            </a:r>
          </a:p>
          <a:p>
            <a:pPr marL="1905" indent="0">
              <a:buNone/>
            </a:pPr>
            <a:r>
              <a:rPr lang="en-US" sz="1400" dirty="0">
                <a:solidFill>
                  <a:schemeClr val="tx1"/>
                </a:solidFill>
                <a:latin typeface="Trade Gothic Next Cond"/>
                <a:ea typeface="+mn-lt"/>
                <a:cs typeface="+mn-lt"/>
              </a:rPr>
              <a:t>1.Creating a Business Continuity Plan. (n.d.). Retrieved from </a:t>
            </a:r>
            <a:r>
              <a:rPr lang="en-US" sz="1400" dirty="0">
                <a:solidFill>
                  <a:srgbClr val="00B0F0"/>
                </a:solidFill>
                <a:latin typeface="Trade Gothic Next Cond"/>
                <a:ea typeface="+mn-lt"/>
                <a:cs typeface="+mn-lt"/>
                <a:hlinkClick r:id="rId2">
                  <a:extLst>
                    <a:ext uri="{A12FA001-AC4F-418D-AE19-62706E023703}">
                      <ahyp:hlinkClr xmlns:ahyp="http://schemas.microsoft.com/office/drawing/2018/hyperlinkcolor" val="tx"/>
                    </a:ext>
                  </a:extLst>
                </a:hlinkClick>
              </a:rPr>
              <a:t>https://www.cchn.org/pdf/clinical_quality/ep/creating_a_business_continuity_plan.pdf</a:t>
            </a:r>
            <a:endParaRPr lang="en-US" sz="1400">
              <a:solidFill>
                <a:srgbClr val="00B0F0"/>
              </a:solidFill>
              <a:latin typeface="Trade Gothic Next Cond"/>
              <a:hlinkClick r:id="rId2">
                <a:extLst>
                  <a:ext uri="{A12FA001-AC4F-418D-AE19-62706E023703}">
                    <ahyp:hlinkClr xmlns:ahyp="http://schemas.microsoft.com/office/drawing/2018/hyperlinkcolor" val="tx"/>
                  </a:ext>
                </a:extLst>
              </a:hlinkClick>
            </a:endParaRPr>
          </a:p>
          <a:p>
            <a:pPr marL="1905" indent="0">
              <a:buNone/>
            </a:pPr>
            <a:r>
              <a:rPr lang="en-US" sz="1400" dirty="0">
                <a:solidFill>
                  <a:schemeClr val="tx1"/>
                </a:solidFill>
                <a:latin typeface="Trade Gothic Next Cond"/>
                <a:ea typeface="+mn-lt"/>
                <a:cs typeface="+mn-lt"/>
              </a:rPr>
              <a:t>2.Commonwealth of Massachusetts v. Aveanna Healthcare LLC, 2284cv02448 (Commonwealth of Massachusetts Superior Court, n.d.). (pdf documents)</a:t>
            </a:r>
            <a:endParaRPr lang="en-US" sz="1400" dirty="0">
              <a:solidFill>
                <a:schemeClr val="tx1"/>
              </a:solidFill>
              <a:latin typeface="Trade Gothic Next Cond"/>
            </a:endParaRPr>
          </a:p>
          <a:p>
            <a:pPr marL="449580" indent="-447675">
              <a:buNone/>
            </a:pPr>
            <a:r>
              <a:rPr lang="en-US" sz="1400" dirty="0">
                <a:solidFill>
                  <a:schemeClr val="tx1"/>
                </a:solidFill>
                <a:latin typeface="Trade Gothic Next Cond"/>
                <a:ea typeface="+mn-lt"/>
                <a:cs typeface="+mn-lt"/>
              </a:rPr>
              <a:t>3.Massachusetts Government. (n.d.). Home health care company to pay $425,000 following data breach impacting thousands of Massachusetts residents.  Retrieved from </a:t>
            </a:r>
            <a:r>
              <a:rPr lang="en-US" sz="1400" dirty="0">
                <a:solidFill>
                  <a:srgbClr val="00B0F0"/>
                </a:solidFill>
                <a:latin typeface="Trade Gothic Next Cond"/>
                <a:ea typeface="+mn-lt"/>
                <a:cs typeface="+mn-lt"/>
                <a:hlinkClick r:id="rId3">
                  <a:extLst>
                    <a:ext uri="{A12FA001-AC4F-418D-AE19-62706E023703}">
                      <ahyp:hlinkClr xmlns:ahyp="http://schemas.microsoft.com/office/drawing/2018/hyperlinkcolor" val="tx"/>
                    </a:ext>
                  </a:extLst>
                </a:hlinkClick>
              </a:rPr>
              <a:t>https://www.mass.gov/news/home-health-care-company-to-pay-425000-following-data-breach-impacting-thousands-of-massachusetts-residents</a:t>
            </a:r>
            <a:endParaRPr lang="en-US" sz="1400">
              <a:solidFill>
                <a:srgbClr val="00B0F0"/>
              </a:solidFill>
              <a:latin typeface="Trade Gothic Next Cond"/>
            </a:endParaRPr>
          </a:p>
          <a:p>
            <a:pPr marL="449580" indent="-447675">
              <a:buNone/>
            </a:pPr>
            <a:r>
              <a:rPr lang="en-US" sz="1400" dirty="0">
                <a:solidFill>
                  <a:schemeClr val="tx1"/>
                </a:solidFill>
                <a:latin typeface="Trade Gothic Next Cond"/>
              </a:rPr>
              <a:t>4.</a:t>
            </a:r>
            <a:r>
              <a:rPr lang="en-US" sz="1400" dirty="0">
                <a:solidFill>
                  <a:schemeClr val="tx1"/>
                </a:solidFill>
                <a:latin typeface="Trade Gothic Next Cond"/>
                <a:ea typeface="+mn-lt"/>
                <a:cs typeface="+mn-lt"/>
              </a:rPr>
              <a:t>Center for Internet Security. (n.d.). CIS Controls Version 7. Retrieved from </a:t>
            </a:r>
            <a:r>
              <a:rPr lang="en-US" sz="1400" dirty="0">
                <a:solidFill>
                  <a:srgbClr val="00B0F0"/>
                </a:solidFill>
                <a:latin typeface="Trade Gothic Next Cond"/>
                <a:ea typeface="+mn-lt"/>
                <a:cs typeface="+mn-lt"/>
                <a:hlinkClick r:id="rId4">
                  <a:extLst>
                    <a:ext uri="{A12FA001-AC4F-418D-AE19-62706E023703}">
                      <ahyp:hlinkClr xmlns:ahyp="http://schemas.microsoft.com/office/drawing/2018/hyperlinkcolor" val="tx"/>
                    </a:ext>
                  </a:extLst>
                </a:hlinkClick>
              </a:rPr>
              <a:t>https://www.cisecurity.org/controls/v7</a:t>
            </a:r>
          </a:p>
          <a:p>
            <a:pPr marL="449580" indent="-447675">
              <a:buNone/>
            </a:pPr>
            <a:br>
              <a:rPr lang="en-US" dirty="0"/>
            </a:br>
            <a:endParaRPr lang="en-US" dirty="0">
              <a:solidFill>
                <a:srgbClr val="F0F3F1">
                  <a:alpha val="55000"/>
                </a:srgbClr>
              </a:solidFill>
            </a:endParaRPr>
          </a:p>
          <a:p>
            <a:pPr marL="1905" indent="0">
              <a:buNone/>
            </a:pPr>
            <a:endParaRPr lang="en-US" sz="1400" dirty="0">
              <a:solidFill>
                <a:schemeClr val="tx1"/>
              </a:solidFill>
              <a:latin typeface="Trade Gothic Next Cond"/>
            </a:endParaRPr>
          </a:p>
          <a:p>
            <a:pPr marL="1905" indent="0">
              <a:buNone/>
            </a:pPr>
            <a:endParaRPr lang="en-US" sz="1200" dirty="0">
              <a:solidFill>
                <a:srgbClr val="00B0F0"/>
              </a:solidFill>
              <a:latin typeface="Trade Gothic Next Cond"/>
            </a:endParaRPr>
          </a:p>
          <a:p>
            <a:pPr marL="1905" indent="0">
              <a:buNone/>
            </a:pPr>
            <a:endParaRPr lang="en-US" b="1" i="1" u="sng" dirty="0">
              <a:solidFill>
                <a:srgbClr val="0070C0">
                  <a:alpha val="55000"/>
                </a:srgbClr>
              </a:solidFill>
              <a:latin typeface="Trade Gothic Next Cond"/>
            </a:endParaRPr>
          </a:p>
        </p:txBody>
      </p:sp>
    </p:spTree>
    <p:extLst>
      <p:ext uri="{BB962C8B-B14F-4D97-AF65-F5344CB8AC3E}">
        <p14:creationId xmlns:p14="http://schemas.microsoft.com/office/powerpoint/2010/main" val="504044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02EB-E018-C052-509F-2E69C892496E}"/>
              </a:ext>
            </a:extLst>
          </p:cNvPr>
          <p:cNvSpPr>
            <a:spLocks noGrp="1"/>
          </p:cNvSpPr>
          <p:nvPr>
            <p:ph type="title"/>
          </p:nvPr>
        </p:nvSpPr>
        <p:spPr>
          <a:xfrm>
            <a:off x="177346" y="108063"/>
            <a:ext cx="10991168" cy="529595"/>
          </a:xfrm>
        </p:spPr>
        <p:txBody>
          <a:bodyPr>
            <a:normAutofit/>
          </a:bodyPr>
          <a:lstStyle/>
          <a:p>
            <a:r>
              <a:rPr lang="en-US" b="1" i="0" dirty="0">
                <a:solidFill>
                  <a:srgbClr val="00B0F0"/>
                </a:solidFill>
                <a:latin typeface="Trade Gothic Next Light"/>
                <a:cs typeface="Arial"/>
              </a:rPr>
              <a:t>                           </a:t>
            </a:r>
            <a:r>
              <a:rPr lang="en-US" b="1" i="0" u="sng" dirty="0">
                <a:solidFill>
                  <a:srgbClr val="00B0F0"/>
                </a:solidFill>
                <a:latin typeface="Trade Gothic Next Light"/>
                <a:cs typeface="Arial"/>
              </a:rPr>
              <a:t>Aveanna Case Analysis And Background</a:t>
            </a:r>
            <a:endParaRPr lang="en-US" b="1" u="sng" dirty="0">
              <a:solidFill>
                <a:srgbClr val="00B0F0"/>
              </a:solidFill>
              <a:latin typeface="Trade Gothic Next Light"/>
            </a:endParaRPr>
          </a:p>
        </p:txBody>
      </p:sp>
      <p:sp>
        <p:nvSpPr>
          <p:cNvPr id="3" name="Content Placeholder 2">
            <a:extLst>
              <a:ext uri="{FF2B5EF4-FFF2-40B4-BE49-F238E27FC236}">
                <a16:creationId xmlns:a16="http://schemas.microsoft.com/office/drawing/2014/main" id="{0994F06D-67BD-A4EA-195C-C84A42342CCF}"/>
              </a:ext>
            </a:extLst>
          </p:cNvPr>
          <p:cNvSpPr>
            <a:spLocks noGrp="1"/>
          </p:cNvSpPr>
          <p:nvPr>
            <p:ph idx="1"/>
          </p:nvPr>
        </p:nvSpPr>
        <p:spPr>
          <a:xfrm>
            <a:off x="337767" y="522017"/>
            <a:ext cx="11744383" cy="6229433"/>
          </a:xfrm>
        </p:spPr>
        <p:txBody>
          <a:bodyPr vert="horz" wrap="square" lIns="0" tIns="0" rIns="91440" bIns="0" rtlCol="0" anchor="t">
            <a:normAutofit fontScale="85000" lnSpcReduction="20000"/>
          </a:bodyPr>
          <a:lstStyle/>
          <a:p>
            <a:pPr marL="1905" indent="0">
              <a:buNone/>
            </a:pPr>
            <a:r>
              <a:rPr lang="en-US" sz="1800" dirty="0">
                <a:solidFill>
                  <a:srgbClr val="00B0F0"/>
                </a:solidFill>
                <a:latin typeface="Trade Gothic Next Cond"/>
                <a:ea typeface="+mn-lt"/>
                <a:cs typeface="+mn-lt"/>
              </a:rPr>
              <a:t>Aveanna</a:t>
            </a:r>
            <a:r>
              <a:rPr lang="en-US" sz="1800" dirty="0">
                <a:solidFill>
                  <a:schemeClr val="tx1"/>
                </a:solidFill>
                <a:latin typeface="Trade Gothic Next Cond"/>
                <a:ea typeface="+mn-lt"/>
                <a:cs typeface="+mn-lt"/>
              </a:rPr>
              <a:t> is a large pediatric and adult home healthcare provider with patients in 33 states nationwide, including Massachusetts, and which has been providing healthcare services for over 40 years. The Aveanna data breach, </a:t>
            </a:r>
            <a:r>
              <a:rPr lang="en-US" sz="1800" dirty="0">
                <a:solidFill>
                  <a:srgbClr val="00B0F0"/>
                </a:solidFill>
                <a:latin typeface="Trade Gothic Next Cond"/>
                <a:ea typeface="+mn-lt"/>
                <a:cs typeface="+mn-lt"/>
              </a:rPr>
              <a:t>occurring in July and August of 2019</a:t>
            </a:r>
            <a:r>
              <a:rPr lang="en-US" sz="1800" dirty="0">
                <a:solidFill>
                  <a:schemeClr val="tx1"/>
                </a:solidFill>
                <a:latin typeface="Trade Gothic Next Cond"/>
                <a:ea typeface="+mn-lt"/>
                <a:cs typeface="+mn-lt"/>
              </a:rPr>
              <a:t>, involved a series of phishing attacks (</a:t>
            </a:r>
            <a:r>
              <a:rPr lang="en-US" sz="1600" dirty="0">
                <a:solidFill>
                  <a:schemeClr val="tx1"/>
                </a:solidFill>
                <a:latin typeface="Trade Gothic Next Cond"/>
                <a:ea typeface="+mn-lt"/>
                <a:cs typeface="+mn-lt"/>
              </a:rPr>
              <a:t>fraudulent email messages in an effort to steal funds, obtain information, or gain access to an organization’s computer network</a:t>
            </a:r>
            <a:r>
              <a:rPr lang="en-US" sz="1800" dirty="0">
                <a:solidFill>
                  <a:schemeClr val="tx1"/>
                </a:solidFill>
                <a:latin typeface="Bell MT"/>
                <a:ea typeface="+mn-lt"/>
                <a:cs typeface="+mn-lt"/>
              </a:rPr>
              <a:t>)</a:t>
            </a:r>
            <a:r>
              <a:rPr lang="en-US" sz="1800" dirty="0">
                <a:solidFill>
                  <a:schemeClr val="tx1"/>
                </a:solidFill>
                <a:latin typeface="Trade Gothic Next Cond"/>
                <a:ea typeface="+mn-lt"/>
                <a:cs typeface="+mn-lt"/>
              </a:rPr>
              <a:t> where attackers gained access to systems containing patient and employee data.</a:t>
            </a:r>
            <a:endParaRPr lang="en-US" sz="1800" dirty="0">
              <a:solidFill>
                <a:schemeClr val="tx1"/>
              </a:solidFill>
              <a:latin typeface="Trade Gothic Next Cond"/>
            </a:endParaRPr>
          </a:p>
          <a:p>
            <a:pPr marL="449580" indent="-447675">
              <a:buNone/>
            </a:pPr>
            <a:r>
              <a:rPr lang="en-US" sz="1600" dirty="0">
                <a:solidFill>
                  <a:schemeClr val="tx1"/>
                </a:solidFill>
                <a:latin typeface="Trade Gothic Next Cond"/>
              </a:rPr>
              <a:t>- </a:t>
            </a:r>
            <a:r>
              <a:rPr lang="en-US" sz="1600" dirty="0">
                <a:solidFill>
                  <a:srgbClr val="00B0F0"/>
                </a:solidFill>
                <a:latin typeface="Trade Gothic Next Cond"/>
              </a:rPr>
              <a:t>How did this attack happen?</a:t>
            </a:r>
            <a:r>
              <a:rPr lang="en-US" sz="1600" dirty="0">
                <a:solidFill>
                  <a:schemeClr val="tx1"/>
                </a:solidFill>
                <a:latin typeface="Trade Gothic Next Cond"/>
                <a:ea typeface="+mn-lt"/>
                <a:cs typeface="+mn-lt"/>
              </a:rPr>
              <a:t> The Aveanna data breach exposed patient and employee data through phishing attacks, where fraudulent emails tricked employees into compromising security.</a:t>
            </a:r>
            <a:endParaRPr lang="en-US" dirty="0">
              <a:solidFill>
                <a:schemeClr val="tx1"/>
              </a:solidFill>
            </a:endParaRPr>
          </a:p>
          <a:p>
            <a:pPr marL="449580" indent="-447675">
              <a:buNone/>
            </a:pPr>
            <a:r>
              <a:rPr lang="en-US" sz="1600" dirty="0">
                <a:solidFill>
                  <a:schemeClr val="tx1"/>
                </a:solidFill>
                <a:latin typeface="Trade Gothic Next Cond"/>
                <a:ea typeface="+mn-lt"/>
                <a:cs typeface="+mn-lt"/>
              </a:rPr>
              <a:t>- </a:t>
            </a:r>
            <a:r>
              <a:rPr lang="en-US" sz="1600" dirty="0">
                <a:solidFill>
                  <a:srgbClr val="00B0F0"/>
                </a:solidFill>
                <a:latin typeface="Trade Gothic Next Cond"/>
                <a:ea typeface="+mn-lt"/>
                <a:cs typeface="+mn-lt"/>
              </a:rPr>
              <a:t>Data Breach Results!</a:t>
            </a:r>
            <a:r>
              <a:rPr lang="en-US" sz="1600" dirty="0">
                <a:solidFill>
                  <a:schemeClr val="tx1"/>
                </a:solidFill>
                <a:latin typeface="Trade Gothic Next Cond"/>
                <a:ea typeface="+mn-lt"/>
                <a:cs typeface="+mn-lt"/>
              </a:rPr>
              <a:t>  As a consequence of the data breach, the adversaries acquired usernames and passwords, allowing them to infiltrate user accounts. This access facilitated various malicious activities, including fund theft, data acquisition, and network infiltration. The compromised data includes Social Security numbers, driver’s license or state identification card numbers, bank or financial account numbers, medical diagnoses, treatments, or conditions, medications, and insurance claims information.</a:t>
            </a:r>
            <a:endParaRPr lang="en-US" sz="1600">
              <a:solidFill>
                <a:schemeClr val="tx1"/>
              </a:solidFill>
              <a:latin typeface="Trade Gothic Next Cond"/>
            </a:endParaRPr>
          </a:p>
          <a:p>
            <a:pPr marL="449580" indent="-447675">
              <a:buNone/>
            </a:pPr>
            <a:r>
              <a:rPr lang="en-US" sz="1600" dirty="0">
                <a:solidFill>
                  <a:schemeClr val="tx1"/>
                </a:solidFill>
                <a:latin typeface="Trade Gothic Next Cond"/>
                <a:ea typeface="+mn-lt"/>
                <a:cs typeface="+mn-lt"/>
              </a:rPr>
              <a:t>-</a:t>
            </a:r>
            <a:r>
              <a:rPr lang="en-US" sz="1600" dirty="0">
                <a:solidFill>
                  <a:srgbClr val="00B0F0"/>
                </a:solidFill>
                <a:latin typeface="Trade Gothic Next Cond"/>
                <a:ea typeface="+mn-lt"/>
                <a:cs typeface="+mn-lt"/>
              </a:rPr>
              <a:t> How many individuals were affected by the breach?</a:t>
            </a:r>
            <a:r>
              <a:rPr lang="en-US" sz="1600" dirty="0">
                <a:solidFill>
                  <a:schemeClr val="tx1"/>
                </a:solidFill>
                <a:latin typeface="Trade Gothic Next Cond"/>
                <a:ea typeface="+mn-lt"/>
                <a:cs typeface="+mn-lt"/>
              </a:rPr>
              <a:t>  The data breach impacted more than 4,000 Massachusetts residents, including both patients and employees.  Additionally, patients and employees in 33 other states could potentially be affected, possibly totaling thousands more individuals beyond those in Massachusetts.</a:t>
            </a:r>
            <a:endParaRPr lang="en-US" sz="1600">
              <a:solidFill>
                <a:schemeClr val="tx1"/>
              </a:solidFill>
              <a:latin typeface="Trade Gothic Next Cond"/>
            </a:endParaRPr>
          </a:p>
          <a:p>
            <a:pPr marL="449580" indent="-447675">
              <a:buNone/>
            </a:pPr>
            <a:r>
              <a:rPr lang="en-US" sz="1800" dirty="0">
                <a:solidFill>
                  <a:srgbClr val="F0F3F1"/>
                </a:solidFill>
                <a:latin typeface="Bell MT"/>
              </a:rPr>
              <a:t>-</a:t>
            </a:r>
            <a:r>
              <a:rPr lang="en-US" sz="1600" dirty="0">
                <a:solidFill>
                  <a:schemeClr val="tx1"/>
                </a:solidFill>
                <a:latin typeface="Trade Gothic Next Cond"/>
              </a:rPr>
              <a:t> </a:t>
            </a:r>
            <a:r>
              <a:rPr lang="en-US" sz="1800" u="sng" dirty="0">
                <a:solidFill>
                  <a:srgbClr val="00B0F0"/>
                </a:solidFill>
                <a:latin typeface="Trade Gothic Next Cond"/>
                <a:cs typeface="Segoe UI"/>
              </a:rPr>
              <a:t>Which laws, regulations, and codes were violated?</a:t>
            </a:r>
          </a:p>
          <a:p>
            <a:pPr marL="449580" indent="-447675">
              <a:buNone/>
            </a:pPr>
            <a:r>
              <a:rPr lang="en-US" sz="1600" dirty="0">
                <a:solidFill>
                  <a:schemeClr val="tx1"/>
                </a:solidFill>
                <a:latin typeface="Trade Gothic Next Cond"/>
                <a:cs typeface="Segoe UI"/>
              </a:rPr>
              <a:t>Massachusetts Data Security Regulations</a:t>
            </a:r>
            <a:r>
              <a:rPr lang="en-US" sz="1600" dirty="0">
                <a:solidFill>
                  <a:schemeClr val="tx1"/>
                </a:solidFill>
                <a:latin typeface="Trade Gothic Next Cond"/>
              </a:rPr>
              <a:t> : </a:t>
            </a:r>
            <a:r>
              <a:rPr lang="en-US" sz="1600" dirty="0">
                <a:solidFill>
                  <a:schemeClr val="tx1"/>
                </a:solidFill>
                <a:latin typeface="Trade Gothic Next Cond"/>
                <a:cs typeface="Segoe UI"/>
              </a:rPr>
              <a:t>Aveanna was obligated to protect this data from unauthorized access or misuse as per the Massachusetts Data Security Regulations (201 C.M.R. 17.00–17.05).                                                                                                                                                                                                                             </a:t>
            </a:r>
            <a:endParaRPr lang="en-US">
              <a:solidFill>
                <a:schemeClr val="tx1"/>
              </a:solidFill>
              <a:latin typeface="Bell MT"/>
              <a:cs typeface="Segoe UI"/>
            </a:endParaRPr>
          </a:p>
          <a:p>
            <a:pPr marL="449580" indent="-447675">
              <a:buNone/>
            </a:pPr>
            <a:r>
              <a:rPr lang="en-US" sz="1600" dirty="0">
                <a:solidFill>
                  <a:schemeClr val="tx1"/>
                </a:solidFill>
                <a:latin typeface="Trade Gothic Next Cond"/>
                <a:cs typeface="Segoe UI"/>
              </a:rPr>
              <a:t>HIPAA regulations</a:t>
            </a:r>
            <a:r>
              <a:rPr lang="en-US" sz="1600" dirty="0">
                <a:solidFill>
                  <a:schemeClr val="tx1"/>
                </a:solidFill>
                <a:latin typeface="Trade Gothic Next Cond"/>
              </a:rPr>
              <a:t>: </a:t>
            </a:r>
            <a:r>
              <a:rPr lang="en-US" sz="1600" dirty="0">
                <a:solidFill>
                  <a:schemeClr val="tx1"/>
                </a:solidFill>
                <a:latin typeface="Trade Gothic Next Cond"/>
                <a:cs typeface="Segoe UI"/>
              </a:rPr>
              <a:t>Moreover, as a "covered entity" under HIPAA regulations, Aveanna was required to safeguard PHI in compliance with federal regulations (45 C.F.R Parts 160 and 164). </a:t>
            </a:r>
            <a:endParaRPr lang="en-US">
              <a:solidFill>
                <a:schemeClr val="tx1"/>
              </a:solidFill>
            </a:endParaRPr>
          </a:p>
          <a:p>
            <a:pPr marL="449580" indent="-447675">
              <a:buNone/>
            </a:pPr>
            <a:r>
              <a:rPr lang="en-US" sz="1600" dirty="0">
                <a:solidFill>
                  <a:schemeClr val="tx1"/>
                </a:solidFill>
                <a:latin typeface="Trade Gothic Next Cond"/>
                <a:cs typeface="Segoe UI"/>
              </a:rPr>
              <a:t>WISP:  Aveanna failed to establish, enforce, or sustain an adequate written, all-encompassing information security program (WISP) that integrated the necessary administrative, technical, and physical safeguards.</a:t>
            </a:r>
            <a:endParaRPr lang="en-US">
              <a:solidFill>
                <a:schemeClr val="tx1"/>
              </a:solidFill>
            </a:endParaRPr>
          </a:p>
          <a:p>
            <a:pPr marL="449580" indent="-447675">
              <a:buNone/>
            </a:pPr>
            <a:r>
              <a:rPr lang="en-US" sz="1600" dirty="0">
                <a:solidFill>
                  <a:schemeClr val="tx1"/>
                </a:solidFill>
                <a:latin typeface="Trade Gothic Next Cond"/>
                <a:cs typeface="Segoe UI"/>
              </a:rPr>
              <a:t>Violations of G.L. c. 93H/201 C.M.R. 17.00-17.05</a:t>
            </a:r>
          </a:p>
          <a:p>
            <a:pPr marL="449580" indent="-447675">
              <a:buNone/>
            </a:pPr>
            <a:r>
              <a:rPr lang="en-US" sz="1600" dirty="0">
                <a:solidFill>
                  <a:schemeClr val="tx1"/>
                </a:solidFill>
                <a:latin typeface="Trade Gothic Next Cond"/>
                <a:cs typeface="Segoe UI"/>
              </a:rPr>
              <a:t>Violation  of G.L. c. 93A, &amp; 2</a:t>
            </a:r>
          </a:p>
          <a:p>
            <a:pPr marL="449580" indent="-447675">
              <a:buNone/>
            </a:pPr>
            <a:r>
              <a:rPr lang="en-US" sz="1600" dirty="0">
                <a:solidFill>
                  <a:srgbClr val="00B0F0"/>
                </a:solidFill>
                <a:latin typeface="Trade Gothic Next Cond"/>
                <a:cs typeface="Segoe UI"/>
              </a:rPr>
              <a:t>(New Laws In Scope)</a:t>
            </a:r>
            <a:r>
              <a:rPr lang="en-US" sz="1600" dirty="0">
                <a:solidFill>
                  <a:schemeClr val="tx1"/>
                </a:solidFill>
                <a:latin typeface="Trade Gothic Next Cond"/>
                <a:cs typeface="Segoe UI"/>
              </a:rPr>
              <a:t> Consolidated Appropriations Act  or Omnibus; Ensuring cybersecurity of medical devices. Section 3305 of the Omnibus, Amended the Federal Food, Drug, and Cosmetic Act (FD&amp;C) section 524B</a:t>
            </a:r>
          </a:p>
          <a:p>
            <a:pPr marL="449580" indent="-447675">
              <a:buNone/>
            </a:pPr>
            <a:r>
              <a:rPr lang="en-US" sz="1600" dirty="0">
                <a:solidFill>
                  <a:srgbClr val="00B0F0"/>
                </a:solidFill>
                <a:latin typeface="Trade Gothic Next Cond"/>
                <a:cs typeface="Segoe UI"/>
              </a:rPr>
              <a:t>Aveanna Court Case And Judgement:</a:t>
            </a:r>
            <a:r>
              <a:rPr lang="en-US" sz="1600" dirty="0">
                <a:solidFill>
                  <a:schemeClr val="tx1"/>
                </a:solidFill>
                <a:latin typeface="Trade Gothic Next Cond"/>
                <a:cs typeface="Segoe UI"/>
              </a:rPr>
              <a:t> </a:t>
            </a:r>
            <a:r>
              <a:rPr lang="en-US" sz="1600" dirty="0">
                <a:solidFill>
                  <a:schemeClr val="tx1"/>
                </a:solidFill>
                <a:latin typeface="Trade Gothic Next Cond"/>
                <a:ea typeface="+mn-lt"/>
                <a:cs typeface="Segoe UI"/>
              </a:rPr>
              <a:t>These items were identified by the </a:t>
            </a:r>
            <a:r>
              <a:rPr lang="en-US" sz="1600">
                <a:solidFill>
                  <a:schemeClr val="tx1"/>
                </a:solidFill>
                <a:latin typeface="Trade Gothic Next Cond"/>
                <a:ea typeface="+mn-lt"/>
                <a:cs typeface="Segoe UI"/>
              </a:rPr>
              <a:t>prosecutors</a:t>
            </a:r>
            <a:r>
              <a:rPr lang="en-US" sz="1600" dirty="0">
                <a:solidFill>
                  <a:schemeClr val="tx1"/>
                </a:solidFill>
                <a:latin typeface="Trade Gothic Next Cond"/>
                <a:ea typeface="+mn-lt"/>
                <a:cs typeface="Segoe UI"/>
              </a:rPr>
              <a:t>. The</a:t>
            </a:r>
            <a:r>
              <a:rPr lang="en-US" sz="1600" dirty="0">
                <a:solidFill>
                  <a:schemeClr val="tx1"/>
                </a:solidFill>
                <a:latin typeface="Trade Gothic Next Cond"/>
                <a:ea typeface="+mn-lt"/>
                <a:cs typeface="+mn-lt"/>
              </a:rPr>
              <a:t> Commonwealth of Massachusetts filed a complaint against Aveanna Healthcare. The judgment rendered to Aveanna Healthcare was a $425,000 penalty, coupled with a detailed corrective action plan aimed at rectifying the deficiencies in its data security practices.</a:t>
            </a:r>
            <a:endParaRPr lang="en-US" sz="1600">
              <a:solidFill>
                <a:schemeClr val="tx1"/>
              </a:solidFill>
              <a:latin typeface="Trade Gothic Next Cond"/>
              <a:ea typeface="+mn-lt"/>
              <a:cs typeface="Segoe UI"/>
            </a:endParaRPr>
          </a:p>
          <a:p>
            <a:pPr marL="449580" indent="-447675">
              <a:buNone/>
            </a:pPr>
            <a:endParaRPr lang="en-US" sz="1600" dirty="0">
              <a:solidFill>
                <a:srgbClr val="FFFFFF"/>
              </a:solidFill>
              <a:latin typeface="Trade Gothic Next Cond"/>
            </a:endParaRPr>
          </a:p>
          <a:p>
            <a:pPr marL="1905" indent="0">
              <a:buNone/>
            </a:pPr>
            <a:endParaRPr lang="en-US" sz="1600" dirty="0">
              <a:solidFill>
                <a:srgbClr val="FFFFFF"/>
              </a:solidFill>
              <a:latin typeface="Trade Gothic Next Cond"/>
            </a:endParaRPr>
          </a:p>
          <a:p>
            <a:pPr marL="449580" indent="-447675">
              <a:buNone/>
            </a:pPr>
            <a:endParaRPr lang="en-US" sz="1600" dirty="0">
              <a:solidFill>
                <a:srgbClr val="F0F3F1">
                  <a:alpha val="55000"/>
                </a:srgbClr>
              </a:solidFill>
              <a:latin typeface="Trade Gothic Next Cond"/>
            </a:endParaRPr>
          </a:p>
          <a:p>
            <a:pPr marL="1905" indent="0">
              <a:buNone/>
            </a:pPr>
            <a:endParaRPr lang="en-US" sz="1800" dirty="0">
              <a:solidFill>
                <a:srgbClr val="F0F3F1">
                  <a:alpha val="55000"/>
                </a:srgbClr>
              </a:solidFill>
              <a:latin typeface="Trade Gothic Next Cond"/>
            </a:endParaRPr>
          </a:p>
        </p:txBody>
      </p:sp>
    </p:spTree>
    <p:extLst>
      <p:ext uri="{BB962C8B-B14F-4D97-AF65-F5344CB8AC3E}">
        <p14:creationId xmlns:p14="http://schemas.microsoft.com/office/powerpoint/2010/main" val="2115617218"/>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C6FB9-F26E-A1F9-7364-010779BBD8A5}"/>
              </a:ext>
            </a:extLst>
          </p:cNvPr>
          <p:cNvSpPr>
            <a:spLocks noGrp="1"/>
          </p:cNvSpPr>
          <p:nvPr>
            <p:ph idx="1"/>
          </p:nvPr>
        </p:nvSpPr>
        <p:spPr>
          <a:xfrm>
            <a:off x="327740" y="161069"/>
            <a:ext cx="11543858" cy="6590380"/>
          </a:xfrm>
        </p:spPr>
        <p:txBody>
          <a:bodyPr vert="horz" wrap="square" lIns="0" tIns="0" rIns="91440" bIns="0" rtlCol="0" anchor="t">
            <a:normAutofit fontScale="92500" lnSpcReduction="10000"/>
          </a:bodyPr>
          <a:lstStyle/>
          <a:p>
            <a:pPr marL="449580" indent="-447675">
              <a:buNone/>
            </a:pPr>
            <a:r>
              <a:rPr lang="en-US" sz="1600" dirty="0">
                <a:solidFill>
                  <a:srgbClr val="FFFFFF"/>
                </a:solidFill>
                <a:ea typeface="+mn-lt"/>
                <a:cs typeface="+mn-lt"/>
              </a:rPr>
              <a:t>-</a:t>
            </a:r>
            <a:r>
              <a:rPr lang="en-US" sz="1600" dirty="0">
                <a:solidFill>
                  <a:srgbClr val="00B0F0"/>
                </a:solidFill>
                <a:ea typeface="+mn-lt"/>
                <a:cs typeface="+mn-lt"/>
              </a:rPr>
              <a:t> </a:t>
            </a:r>
            <a:r>
              <a:rPr lang="en-US" sz="1600" dirty="0">
                <a:solidFill>
                  <a:srgbClr val="00B0F0"/>
                </a:solidFill>
                <a:latin typeface="Trade Gothic Next Cond"/>
                <a:ea typeface="+mn-lt"/>
                <a:cs typeface="+mn-lt"/>
              </a:rPr>
              <a:t>Deficiencies specified in Aveanna's cybersecurity plan.</a:t>
            </a:r>
            <a:r>
              <a:rPr lang="en-US" sz="1600" dirty="0">
                <a:solidFill>
                  <a:schemeClr val="tx1"/>
                </a:solidFill>
                <a:latin typeface="Trade Gothic Next Cond"/>
                <a:ea typeface="+mn-lt"/>
                <a:cs typeface="+mn-lt"/>
              </a:rPr>
              <a:t> </a:t>
            </a:r>
            <a:endParaRPr lang="en-US" dirty="0">
              <a:solidFill>
                <a:schemeClr val="tx1"/>
              </a:solidFill>
              <a:latin typeface="Trade Gothic Next Cond"/>
            </a:endParaRPr>
          </a:p>
          <a:p>
            <a:pPr marL="449580" indent="-447675">
              <a:buNone/>
            </a:pPr>
            <a:r>
              <a:rPr lang="en-US" sz="1600" dirty="0">
                <a:solidFill>
                  <a:schemeClr val="tx1"/>
                </a:solidFill>
                <a:latin typeface="Trade Gothic Next Cond"/>
                <a:ea typeface="+mn-lt"/>
                <a:cs typeface="+mn-lt"/>
              </a:rPr>
              <a:t>*Limited visibility into connected devices, computers, and programs</a:t>
            </a:r>
            <a:endParaRPr lang="en-US" sz="1600" dirty="0">
              <a:solidFill>
                <a:schemeClr val="tx1"/>
              </a:solidFill>
              <a:latin typeface="Trade Gothic Next Cond"/>
            </a:endParaRPr>
          </a:p>
          <a:p>
            <a:pPr marL="449580" indent="-447675">
              <a:buNone/>
            </a:pPr>
            <a:r>
              <a:rPr lang="en-US" sz="1600" dirty="0">
                <a:solidFill>
                  <a:schemeClr val="tx1"/>
                </a:solidFill>
                <a:latin typeface="Trade Gothic Next Cond"/>
                <a:ea typeface="+mn-lt"/>
                <a:cs typeface="+mn-lt"/>
              </a:rPr>
              <a:t>*Constraints in scanning and assessing systems for vulnerabilities</a:t>
            </a:r>
            <a:endParaRPr lang="en-US" sz="1600" dirty="0">
              <a:solidFill>
                <a:schemeClr val="tx1"/>
              </a:solidFill>
              <a:latin typeface="Trade Gothic Next Cond"/>
            </a:endParaRPr>
          </a:p>
          <a:p>
            <a:pPr marL="449580" indent="-447675">
              <a:buNone/>
            </a:pPr>
            <a:r>
              <a:rPr lang="en-US" sz="1600" dirty="0">
                <a:solidFill>
                  <a:schemeClr val="tx1"/>
                </a:solidFill>
                <a:latin typeface="Trade Gothic Next Cond"/>
                <a:ea typeface="+mn-lt"/>
                <a:cs typeface="+mn-lt"/>
              </a:rPr>
              <a:t>*Limited capability to detect and prevent outsiders from accessing the network</a:t>
            </a:r>
            <a:endParaRPr lang="en-US" sz="1600" dirty="0">
              <a:solidFill>
                <a:schemeClr val="tx1"/>
              </a:solidFill>
              <a:latin typeface="Trade Gothic Next Cond"/>
            </a:endParaRPr>
          </a:p>
          <a:p>
            <a:pPr marL="449580" indent="-447675">
              <a:buNone/>
            </a:pPr>
            <a:r>
              <a:rPr lang="en-US" sz="1600" dirty="0">
                <a:solidFill>
                  <a:schemeClr val="tx1"/>
                </a:solidFill>
                <a:latin typeface="Trade Gothic Next Cond"/>
                <a:ea typeface="+mn-lt"/>
                <a:cs typeface="+mn-lt"/>
              </a:rPr>
              <a:t>*Minimal centralized tracking of cybersecurity events and responses</a:t>
            </a:r>
            <a:endParaRPr lang="en-US" sz="1600" dirty="0">
              <a:solidFill>
                <a:schemeClr val="tx1"/>
              </a:solidFill>
              <a:latin typeface="Trade Gothic Next Cond"/>
            </a:endParaRPr>
          </a:p>
          <a:p>
            <a:pPr marL="449580" indent="-447675">
              <a:buNone/>
            </a:pPr>
            <a:r>
              <a:rPr lang="en-US" sz="1600" dirty="0">
                <a:solidFill>
                  <a:schemeClr val="tx1"/>
                </a:solidFill>
                <a:latin typeface="Trade Gothic Next Cond"/>
                <a:ea typeface="+mn-lt"/>
                <a:cs typeface="+mn-lt"/>
              </a:rPr>
              <a:t>*Inadequate tools and education for detecting and mitigating phishing attacks</a:t>
            </a:r>
            <a:endParaRPr lang="en-US" sz="1600" dirty="0">
              <a:solidFill>
                <a:schemeClr val="tx1"/>
              </a:solidFill>
              <a:latin typeface="Trade Gothic Next Cond"/>
            </a:endParaRPr>
          </a:p>
          <a:p>
            <a:pPr marL="449580" indent="-447675">
              <a:buNone/>
            </a:pPr>
            <a:r>
              <a:rPr lang="en-US" sz="1600" dirty="0">
                <a:solidFill>
                  <a:schemeClr val="tx1"/>
                </a:solidFill>
                <a:latin typeface="Trade Gothic Next Cond"/>
                <a:ea typeface="+mn-lt"/>
                <a:cs typeface="+mn-lt"/>
              </a:rPr>
              <a:t>*Absence of multifactor authentication</a:t>
            </a:r>
            <a:endParaRPr lang="en-US" sz="1600" dirty="0">
              <a:solidFill>
                <a:schemeClr val="tx1"/>
              </a:solidFill>
              <a:latin typeface="Trade Gothic Next Cond"/>
            </a:endParaRPr>
          </a:p>
          <a:p>
            <a:pPr marL="449580" indent="-447675">
              <a:buNone/>
            </a:pPr>
            <a:r>
              <a:rPr lang="en-US" sz="1600" dirty="0">
                <a:solidFill>
                  <a:schemeClr val="tx1"/>
                </a:solidFill>
                <a:latin typeface="Trade Gothic Next Cond"/>
                <a:ea typeface="+mn-lt"/>
                <a:cs typeface="+mn-lt"/>
              </a:rPr>
              <a:t>*Unclear knowledge of sensitive data locations and encryption status</a:t>
            </a:r>
            <a:endParaRPr lang="en-US" sz="1600" dirty="0">
              <a:solidFill>
                <a:schemeClr val="tx1"/>
              </a:solidFill>
              <a:latin typeface="Trade Gothic Next Cond"/>
            </a:endParaRPr>
          </a:p>
          <a:p>
            <a:pPr marL="449580" indent="-447675">
              <a:buNone/>
            </a:pPr>
            <a:r>
              <a:rPr lang="en-US" sz="1600" dirty="0">
                <a:solidFill>
                  <a:schemeClr val="tx1"/>
                </a:solidFill>
                <a:latin typeface="Trade Gothic Next Cond"/>
                <a:ea typeface="+mn-lt"/>
                <a:cs typeface="+mn-lt"/>
              </a:rPr>
              <a:t>*Inadequate auditing of administrator access</a:t>
            </a:r>
            <a:endParaRPr lang="en-US" sz="1600" dirty="0">
              <a:solidFill>
                <a:schemeClr val="tx1"/>
              </a:solidFill>
              <a:latin typeface="Trade Gothic Next Cond"/>
            </a:endParaRPr>
          </a:p>
          <a:p>
            <a:pPr marL="449580" indent="-447675">
              <a:buNone/>
            </a:pPr>
            <a:r>
              <a:rPr lang="en-US" sz="1600" u="sng" dirty="0">
                <a:solidFill>
                  <a:srgbClr val="00B0F0"/>
                </a:solidFill>
                <a:latin typeface="Trade Gothic Next Cond"/>
              </a:rPr>
              <a:t> Aveanna Leadership Responsibility</a:t>
            </a:r>
            <a:endParaRPr lang="en-US" sz="1600" dirty="0">
              <a:solidFill>
                <a:srgbClr val="FFFFFF"/>
              </a:solidFill>
              <a:latin typeface="Trade Gothic Next Cond"/>
            </a:endParaRPr>
          </a:p>
          <a:p>
            <a:pPr marL="449580" indent="-447675">
              <a:buNone/>
            </a:pPr>
            <a:r>
              <a:rPr lang="en-US" sz="1600" dirty="0">
                <a:solidFill>
                  <a:schemeClr val="tx1"/>
                </a:solidFill>
                <a:latin typeface="Trade Gothic Next Cond"/>
                <a:ea typeface="+mn-lt"/>
                <a:cs typeface="+mn-lt"/>
              </a:rPr>
              <a:t>The leadership's responsibility for managing cyber risk goes beyond mere oversight; it encompasses a multifaceted approach that includes proactive planning, strategic resource allocation, fostering a culture of security, continuous monitoring, fostering collaboration, and ensuring compliance with relevant regulations and standards. The leadership's responsibility is to ensure that the Chief Information Security Officer (CISO) or any designated network security officer implements measures to uphold the principles of AAA (Authentication, Authorization, and Accounting) and CIA (Confidentiality, Integrity, and Availability) within the organization.</a:t>
            </a:r>
          </a:p>
          <a:p>
            <a:pPr marL="449580" indent="-447675">
              <a:buNone/>
            </a:pPr>
            <a:r>
              <a:rPr lang="en-US" sz="1600" u="sng" dirty="0">
                <a:solidFill>
                  <a:srgbClr val="00B0F0"/>
                </a:solidFill>
                <a:latin typeface="Trade Gothic Next Cond"/>
              </a:rPr>
              <a:t> Aveanna Leadership Failure</a:t>
            </a:r>
          </a:p>
          <a:p>
            <a:pPr marL="449580" indent="-447675">
              <a:buNone/>
            </a:pPr>
            <a:r>
              <a:rPr lang="en-US" sz="1600" dirty="0">
                <a:solidFill>
                  <a:schemeClr val="tx1"/>
                </a:solidFill>
                <a:latin typeface="Trade Gothic Next Cond"/>
                <a:ea typeface="+mn-lt"/>
                <a:cs typeface="+mn-lt"/>
              </a:rPr>
              <a:t>The Aveanna data breach was not merely the result of a single oversight, but rather a culmination of various shortcomings in the leadership's approach to cybersecurity. Their failure to prioritize cybersecurity initiatives, allocate sufficient resources, and implement comprehensive security measures played a significant role in creating vulnerabilities within Aveanna's systems. Additionally, the absence of a strong culture of security, coupled with lax compliance oversight, further exacerbated the organization's susceptibility to cyber threats.</a:t>
            </a:r>
            <a:endParaRPr lang="en-US" sz="1600">
              <a:solidFill>
                <a:schemeClr val="tx1"/>
              </a:solidFill>
              <a:latin typeface="Trade Gothic Next Cond"/>
            </a:endParaRPr>
          </a:p>
        </p:txBody>
      </p:sp>
    </p:spTree>
    <p:extLst>
      <p:ext uri="{BB962C8B-B14F-4D97-AF65-F5344CB8AC3E}">
        <p14:creationId xmlns:p14="http://schemas.microsoft.com/office/powerpoint/2010/main" val="3497785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94AA-F09B-3705-BD29-DB3497C87E42}"/>
              </a:ext>
            </a:extLst>
          </p:cNvPr>
          <p:cNvSpPr>
            <a:spLocks noGrp="1"/>
          </p:cNvSpPr>
          <p:nvPr>
            <p:ph type="title"/>
          </p:nvPr>
        </p:nvSpPr>
        <p:spPr/>
        <p:txBody>
          <a:bodyPr/>
          <a:lstStyle/>
          <a:p>
            <a:r>
              <a:rPr lang="en-US" sz="2400" b="1" i="0" u="sng" dirty="0">
                <a:solidFill>
                  <a:srgbClr val="00B0F0"/>
                </a:solidFill>
                <a:latin typeface="Trade Gothic Next Cond"/>
              </a:rPr>
              <a:t>Recommended Components Of WISP Security Framework</a:t>
            </a:r>
            <a:r>
              <a:rPr lang="en-US" sz="2000" b="1" i="0" u="sng" dirty="0">
                <a:solidFill>
                  <a:srgbClr val="00B0F0"/>
                </a:solidFill>
                <a:latin typeface="Trade Gothic Next Cond"/>
              </a:rPr>
              <a:t> </a:t>
            </a:r>
            <a:r>
              <a:rPr lang="en-US" sz="2400" b="1" i="0" u="sng" dirty="0">
                <a:solidFill>
                  <a:srgbClr val="00B0F0"/>
                </a:solidFill>
                <a:latin typeface="Trade Gothic Next Cond"/>
              </a:rPr>
              <a:t>For Suncoast Nursing And Rehab</a:t>
            </a:r>
          </a:p>
        </p:txBody>
      </p:sp>
      <p:sp>
        <p:nvSpPr>
          <p:cNvPr id="3" name="Content Placeholder 2">
            <a:extLst>
              <a:ext uri="{FF2B5EF4-FFF2-40B4-BE49-F238E27FC236}">
                <a16:creationId xmlns:a16="http://schemas.microsoft.com/office/drawing/2014/main" id="{2022AEF0-4AC1-E362-BE3B-33C02E1413ED}"/>
              </a:ext>
            </a:extLst>
          </p:cNvPr>
          <p:cNvSpPr>
            <a:spLocks noGrp="1"/>
          </p:cNvSpPr>
          <p:nvPr>
            <p:ph idx="1"/>
          </p:nvPr>
        </p:nvSpPr>
        <p:spPr>
          <a:xfrm>
            <a:off x="448056" y="742595"/>
            <a:ext cx="11303226" cy="5908591"/>
          </a:xfrm>
        </p:spPr>
        <p:txBody>
          <a:bodyPr vert="horz" wrap="square" lIns="0" tIns="0" rIns="91440" bIns="0" rtlCol="0" anchor="t">
            <a:normAutofit fontScale="92500" lnSpcReduction="20000"/>
          </a:bodyPr>
          <a:lstStyle/>
          <a:p>
            <a:pPr marL="1905" indent="0">
              <a:buNone/>
            </a:pPr>
            <a:r>
              <a:rPr lang="en-US" dirty="0">
                <a:solidFill>
                  <a:schemeClr val="tx1"/>
                </a:solidFill>
                <a:ea typeface="+mn-lt"/>
                <a:cs typeface="+mn-lt"/>
              </a:rPr>
              <a:t>- </a:t>
            </a:r>
            <a:r>
              <a:rPr lang="en-US" dirty="0">
                <a:solidFill>
                  <a:srgbClr val="00B0F0"/>
                </a:solidFill>
                <a:latin typeface="Trade Gothic Next Cond"/>
                <a:ea typeface="+mn-lt"/>
                <a:cs typeface="+mn-lt"/>
              </a:rPr>
              <a:t>Information Security Policy:</a:t>
            </a:r>
            <a:r>
              <a:rPr lang="en-US" dirty="0">
                <a:solidFill>
                  <a:schemeClr val="tx1"/>
                </a:solidFill>
                <a:latin typeface="Trade Gothic Next Cond"/>
                <a:ea typeface="+mn-lt"/>
                <a:cs typeface="+mn-lt"/>
              </a:rPr>
              <a:t> A document outlining the organization's approach to information security, including objectives, roles, and compliance requirements.</a:t>
            </a:r>
            <a:endParaRPr lang="en-US">
              <a:solidFill>
                <a:schemeClr val="tx1"/>
              </a:solidFill>
              <a:latin typeface="Trade Gothic Next Cond"/>
            </a:endParaRPr>
          </a:p>
          <a:p>
            <a:pPr marL="1905" indent="0">
              <a:buNone/>
            </a:pPr>
            <a:r>
              <a:rPr lang="en-US" dirty="0">
                <a:solidFill>
                  <a:schemeClr val="tx1"/>
                </a:solidFill>
                <a:latin typeface="Trade Gothic Next Cond"/>
                <a:ea typeface="+mn-lt"/>
                <a:cs typeface="+mn-lt"/>
              </a:rPr>
              <a:t>- </a:t>
            </a:r>
            <a:r>
              <a:rPr lang="en-US" dirty="0">
                <a:solidFill>
                  <a:srgbClr val="00B0F0"/>
                </a:solidFill>
                <a:latin typeface="Trade Gothic Next Cond"/>
                <a:ea typeface="+mn-lt"/>
                <a:cs typeface="+mn-lt"/>
              </a:rPr>
              <a:t>Risk Assessment:</a:t>
            </a:r>
            <a:r>
              <a:rPr lang="en-US" dirty="0">
                <a:solidFill>
                  <a:schemeClr val="tx1"/>
                </a:solidFill>
                <a:latin typeface="Trade Gothic Next Cond"/>
                <a:ea typeface="+mn-lt"/>
                <a:cs typeface="+mn-lt"/>
              </a:rPr>
              <a:t> Systematic evaluation of cybersecurity risks to prioritize mitigation efforts.</a:t>
            </a:r>
            <a:endParaRPr lang="en-US">
              <a:solidFill>
                <a:schemeClr val="tx1"/>
              </a:solidFill>
              <a:latin typeface="Trade Gothic Next Cond"/>
            </a:endParaRPr>
          </a:p>
          <a:p>
            <a:pPr marL="1905" indent="0">
              <a:buNone/>
            </a:pPr>
            <a:r>
              <a:rPr lang="en-US" dirty="0">
                <a:solidFill>
                  <a:schemeClr val="tx1"/>
                </a:solidFill>
                <a:latin typeface="Trade Gothic Next Cond"/>
                <a:ea typeface="+mn-lt"/>
                <a:cs typeface="+mn-lt"/>
              </a:rPr>
              <a:t>- </a:t>
            </a:r>
            <a:r>
              <a:rPr lang="en-US" dirty="0">
                <a:solidFill>
                  <a:srgbClr val="00B0F0"/>
                </a:solidFill>
                <a:latin typeface="Trade Gothic Next Cond"/>
                <a:ea typeface="+mn-lt"/>
                <a:cs typeface="+mn-lt"/>
              </a:rPr>
              <a:t>Security Controls:</a:t>
            </a:r>
            <a:r>
              <a:rPr lang="en-US" dirty="0">
                <a:solidFill>
                  <a:schemeClr val="tx1"/>
                </a:solidFill>
                <a:latin typeface="Trade Gothic Next Cond"/>
                <a:ea typeface="+mn-lt"/>
                <a:cs typeface="+mn-lt"/>
              </a:rPr>
              <a:t> Measures implemented to protect sensitive information and mitigate cybersecurity risks.</a:t>
            </a:r>
            <a:endParaRPr lang="en-US">
              <a:solidFill>
                <a:schemeClr val="tx1"/>
              </a:solidFill>
              <a:latin typeface="Trade Gothic Next Cond"/>
            </a:endParaRPr>
          </a:p>
          <a:p>
            <a:pPr marL="1905" indent="0">
              <a:buNone/>
            </a:pPr>
            <a:r>
              <a:rPr lang="en-US" dirty="0">
                <a:solidFill>
                  <a:schemeClr val="tx1"/>
                </a:solidFill>
                <a:latin typeface="Trade Gothic Next Cond"/>
                <a:ea typeface="+mn-lt"/>
                <a:cs typeface="+mn-lt"/>
              </a:rPr>
              <a:t>- </a:t>
            </a:r>
            <a:r>
              <a:rPr lang="en-US" dirty="0">
                <a:solidFill>
                  <a:srgbClr val="00B0F0"/>
                </a:solidFill>
                <a:latin typeface="Trade Gothic Next Cond"/>
                <a:ea typeface="+mn-lt"/>
                <a:cs typeface="+mn-lt"/>
              </a:rPr>
              <a:t>Employee Training and Awareness:</a:t>
            </a:r>
            <a:r>
              <a:rPr lang="en-US" dirty="0">
                <a:solidFill>
                  <a:schemeClr val="tx1"/>
                </a:solidFill>
                <a:latin typeface="Trade Gothic Next Cond"/>
                <a:ea typeface="+mn-lt"/>
                <a:cs typeface="+mn-lt"/>
              </a:rPr>
              <a:t> Programs to educate employees about cybersecurity best practices and their role in maintaining security.</a:t>
            </a:r>
            <a:endParaRPr lang="en-US">
              <a:solidFill>
                <a:schemeClr val="tx1"/>
              </a:solidFill>
              <a:latin typeface="Trade Gothic Next Cond"/>
            </a:endParaRPr>
          </a:p>
          <a:p>
            <a:pPr marL="1905" indent="0">
              <a:buNone/>
            </a:pPr>
            <a:r>
              <a:rPr lang="en-US" dirty="0">
                <a:solidFill>
                  <a:schemeClr val="tx1"/>
                </a:solidFill>
                <a:latin typeface="Trade Gothic Next Cond"/>
                <a:ea typeface="+mn-lt"/>
                <a:cs typeface="+mn-lt"/>
              </a:rPr>
              <a:t>- </a:t>
            </a:r>
            <a:r>
              <a:rPr lang="en-US" dirty="0">
                <a:solidFill>
                  <a:srgbClr val="00B0F0"/>
                </a:solidFill>
                <a:latin typeface="Trade Gothic Next Cond"/>
                <a:ea typeface="+mn-lt"/>
                <a:cs typeface="+mn-lt"/>
              </a:rPr>
              <a:t>Incident Response Plan:</a:t>
            </a:r>
            <a:r>
              <a:rPr lang="en-US" dirty="0">
                <a:solidFill>
                  <a:schemeClr val="tx1"/>
                </a:solidFill>
                <a:latin typeface="Trade Gothic Next Cond"/>
                <a:ea typeface="+mn-lt"/>
                <a:cs typeface="+mn-lt"/>
              </a:rPr>
              <a:t> Documented procedures for responding to cybersecurity incidents.</a:t>
            </a:r>
            <a:endParaRPr lang="en-US">
              <a:solidFill>
                <a:schemeClr val="tx1"/>
              </a:solidFill>
              <a:latin typeface="Trade Gothic Next Cond"/>
            </a:endParaRPr>
          </a:p>
          <a:p>
            <a:pPr marL="1905" indent="0">
              <a:buNone/>
            </a:pPr>
            <a:r>
              <a:rPr lang="en-US" dirty="0">
                <a:solidFill>
                  <a:schemeClr val="tx1"/>
                </a:solidFill>
                <a:latin typeface="Trade Gothic Next Cond"/>
                <a:ea typeface="+mn-lt"/>
                <a:cs typeface="+mn-lt"/>
              </a:rPr>
              <a:t>- </a:t>
            </a:r>
            <a:r>
              <a:rPr lang="en-US" dirty="0">
                <a:solidFill>
                  <a:srgbClr val="00B0F0"/>
                </a:solidFill>
                <a:latin typeface="Trade Gothic Next Cond"/>
                <a:ea typeface="+mn-lt"/>
                <a:cs typeface="+mn-lt"/>
              </a:rPr>
              <a:t>Data Protection Measures:</a:t>
            </a:r>
            <a:r>
              <a:rPr lang="en-US" dirty="0">
                <a:solidFill>
                  <a:schemeClr val="tx1"/>
                </a:solidFill>
                <a:latin typeface="Trade Gothic Next Cond"/>
                <a:ea typeface="+mn-lt"/>
                <a:cs typeface="+mn-lt"/>
              </a:rPr>
              <a:t> Policies and procedures to protect sensitive data from unauthorized access or disclosure.</a:t>
            </a:r>
            <a:endParaRPr lang="en-US">
              <a:solidFill>
                <a:schemeClr val="tx1"/>
              </a:solidFill>
              <a:latin typeface="Trade Gothic Next Cond"/>
            </a:endParaRPr>
          </a:p>
          <a:p>
            <a:pPr marL="1905" indent="0">
              <a:buNone/>
            </a:pPr>
            <a:r>
              <a:rPr lang="en-US" dirty="0">
                <a:solidFill>
                  <a:schemeClr val="tx1"/>
                </a:solidFill>
                <a:latin typeface="Trade Gothic Next Cond"/>
                <a:ea typeface="+mn-lt"/>
                <a:cs typeface="+mn-lt"/>
              </a:rPr>
              <a:t>- </a:t>
            </a:r>
            <a:r>
              <a:rPr lang="en-US" dirty="0">
                <a:solidFill>
                  <a:srgbClr val="00B0F0"/>
                </a:solidFill>
                <a:latin typeface="Trade Gothic Next Cond"/>
                <a:ea typeface="+mn-lt"/>
                <a:cs typeface="+mn-lt"/>
              </a:rPr>
              <a:t>Compliance Requirements: </a:t>
            </a:r>
            <a:r>
              <a:rPr lang="en-US" dirty="0">
                <a:solidFill>
                  <a:schemeClr val="tx1"/>
                </a:solidFill>
                <a:latin typeface="Trade Gothic Next Cond"/>
                <a:ea typeface="+mn-lt"/>
                <a:cs typeface="+mn-lt"/>
              </a:rPr>
              <a:t>Alignment with relevant regulatory standards and industry best practices.</a:t>
            </a:r>
            <a:endParaRPr lang="en-US">
              <a:solidFill>
                <a:schemeClr val="tx1"/>
              </a:solidFill>
              <a:latin typeface="Trade Gothic Next Cond"/>
            </a:endParaRPr>
          </a:p>
          <a:p>
            <a:pPr marL="1905" indent="0">
              <a:buNone/>
            </a:pPr>
            <a:r>
              <a:rPr lang="en-US" dirty="0">
                <a:solidFill>
                  <a:schemeClr val="tx1"/>
                </a:solidFill>
                <a:latin typeface="Trade Gothic Next Cond"/>
                <a:ea typeface="+mn-lt"/>
                <a:cs typeface="+mn-lt"/>
              </a:rPr>
              <a:t>- </a:t>
            </a:r>
            <a:r>
              <a:rPr lang="en-US" dirty="0">
                <a:solidFill>
                  <a:srgbClr val="00B0F0"/>
                </a:solidFill>
                <a:latin typeface="Trade Gothic Next Cond"/>
                <a:ea typeface="+mn-lt"/>
                <a:cs typeface="+mn-lt"/>
              </a:rPr>
              <a:t>Monitoring and Auditing:</a:t>
            </a:r>
            <a:r>
              <a:rPr lang="en-US" dirty="0">
                <a:solidFill>
                  <a:schemeClr val="tx1"/>
                </a:solidFill>
                <a:latin typeface="Trade Gothic Next Cond"/>
                <a:ea typeface="+mn-lt"/>
                <a:cs typeface="+mn-lt"/>
              </a:rPr>
              <a:t> Mechanisms to monitor and audit security controls and assess compliance.</a:t>
            </a:r>
            <a:endParaRPr lang="en-US">
              <a:solidFill>
                <a:schemeClr val="tx1"/>
              </a:solidFill>
              <a:latin typeface="Trade Gothic Next Cond"/>
            </a:endParaRPr>
          </a:p>
          <a:p>
            <a:pPr marL="1905" indent="0">
              <a:buNone/>
            </a:pPr>
            <a:r>
              <a:rPr lang="en-US" dirty="0">
                <a:solidFill>
                  <a:schemeClr val="tx1"/>
                </a:solidFill>
                <a:latin typeface="Trade Gothic Next Cond"/>
                <a:ea typeface="+mn-lt"/>
                <a:cs typeface="+mn-lt"/>
              </a:rPr>
              <a:t>-</a:t>
            </a:r>
            <a:r>
              <a:rPr lang="en-US" dirty="0">
                <a:solidFill>
                  <a:srgbClr val="00B0F0"/>
                </a:solidFill>
                <a:latin typeface="Trade Gothic Next Cond"/>
                <a:ea typeface="+mn-lt"/>
                <a:cs typeface="+mn-lt"/>
              </a:rPr>
              <a:t> Governance and Oversight:</a:t>
            </a:r>
            <a:r>
              <a:rPr lang="en-US" dirty="0">
                <a:solidFill>
                  <a:schemeClr val="tx1"/>
                </a:solidFill>
                <a:latin typeface="Trade Gothic Next Cond"/>
                <a:ea typeface="+mn-lt"/>
                <a:cs typeface="+mn-lt"/>
              </a:rPr>
              <a:t> Structures for managing and overseeing the information security program.</a:t>
            </a:r>
            <a:endParaRPr lang="en-US">
              <a:solidFill>
                <a:schemeClr val="tx1"/>
              </a:solidFill>
              <a:latin typeface="Trade Gothic Next Cond"/>
            </a:endParaRPr>
          </a:p>
          <a:p>
            <a:pPr marL="1905" indent="0">
              <a:buNone/>
            </a:pPr>
            <a:r>
              <a:rPr lang="en-US" dirty="0">
                <a:solidFill>
                  <a:schemeClr val="tx1"/>
                </a:solidFill>
                <a:latin typeface="Trade Gothic Next Cond"/>
                <a:ea typeface="+mn-lt"/>
                <a:cs typeface="+mn-lt"/>
              </a:rPr>
              <a:t>- </a:t>
            </a:r>
            <a:r>
              <a:rPr lang="en-US" dirty="0">
                <a:solidFill>
                  <a:srgbClr val="00B0F0"/>
                </a:solidFill>
                <a:latin typeface="Trade Gothic Next Cond"/>
                <a:ea typeface="+mn-lt"/>
                <a:cs typeface="+mn-lt"/>
              </a:rPr>
              <a:t>Continuous Improvement:</a:t>
            </a:r>
            <a:r>
              <a:rPr lang="en-US" dirty="0">
                <a:solidFill>
                  <a:schemeClr val="tx1"/>
                </a:solidFill>
                <a:latin typeface="Trade Gothic Next Cond"/>
                <a:ea typeface="+mn-lt"/>
                <a:cs typeface="+mn-lt"/>
              </a:rPr>
              <a:t> Processes for regularly reviewing and updating the security program to address evolving threats and technologies.</a:t>
            </a:r>
          </a:p>
          <a:p>
            <a:pPr marL="1905" indent="0">
              <a:buNone/>
            </a:pPr>
            <a:r>
              <a:rPr lang="en-US" dirty="0">
                <a:solidFill>
                  <a:schemeClr val="tx1"/>
                </a:solidFill>
                <a:latin typeface="Trade Gothic Next Cond"/>
              </a:rPr>
              <a:t>- </a:t>
            </a:r>
            <a:r>
              <a:rPr lang="en-US" dirty="0">
                <a:solidFill>
                  <a:srgbClr val="00B0F0"/>
                </a:solidFill>
                <a:latin typeface="Trade Gothic Next Cond"/>
              </a:rPr>
              <a:t>WISP Disciplinary Measures:</a:t>
            </a:r>
            <a:r>
              <a:rPr lang="en-US" sz="2000" dirty="0">
                <a:solidFill>
                  <a:srgbClr val="00B0F0"/>
                </a:solidFill>
                <a:latin typeface="Trade Gothic Next Cond"/>
              </a:rPr>
              <a:t> </a:t>
            </a:r>
            <a:r>
              <a:rPr lang="en-US" sz="2000" dirty="0">
                <a:solidFill>
                  <a:schemeClr val="tx1"/>
                </a:solidFill>
                <a:latin typeface="Trade Gothic Next Cond"/>
                <a:ea typeface="+mn-lt"/>
                <a:cs typeface="+mn-lt"/>
              </a:rPr>
              <a:t>These disciplinary measures aim to deter individuals from engaging in behaviors that compromise the security of information assets and to enforce compliance with established security policies and regulations.</a:t>
            </a:r>
          </a:p>
          <a:p>
            <a:pPr marL="1905" indent="0">
              <a:buNone/>
            </a:pPr>
            <a:endParaRPr lang="en-US" sz="1800" dirty="0">
              <a:solidFill>
                <a:schemeClr val="tx1"/>
              </a:solidFill>
              <a:latin typeface="Trade Gothic Next Cond"/>
            </a:endParaRPr>
          </a:p>
        </p:txBody>
      </p:sp>
    </p:spTree>
    <p:extLst>
      <p:ext uri="{BB962C8B-B14F-4D97-AF65-F5344CB8AC3E}">
        <p14:creationId xmlns:p14="http://schemas.microsoft.com/office/powerpoint/2010/main" val="4089587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8BCF-6EEF-6353-97F8-1E4B66C524A4}"/>
              </a:ext>
            </a:extLst>
          </p:cNvPr>
          <p:cNvSpPr>
            <a:spLocks noGrp="1"/>
          </p:cNvSpPr>
          <p:nvPr>
            <p:ph type="title"/>
          </p:nvPr>
        </p:nvSpPr>
        <p:spPr>
          <a:xfrm>
            <a:off x="3205293" y="-2227"/>
            <a:ext cx="5967984" cy="349122"/>
          </a:xfrm>
        </p:spPr>
        <p:txBody>
          <a:bodyPr>
            <a:noAutofit/>
          </a:bodyPr>
          <a:lstStyle/>
          <a:p>
            <a:r>
              <a:rPr lang="en-US" sz="2400" i="0" dirty="0">
                <a:solidFill>
                  <a:srgbClr val="00B0F0"/>
                </a:solidFill>
                <a:latin typeface="Trade Gothic Next Cond"/>
              </a:rPr>
              <a:t>                     </a:t>
            </a:r>
            <a:r>
              <a:rPr lang="en-US" sz="2400" i="0" u="sng" dirty="0">
                <a:solidFill>
                  <a:srgbClr val="00B0F0"/>
                </a:solidFill>
                <a:latin typeface="Trade Gothic Next Cond"/>
              </a:rPr>
              <a:t>Suncoast Nursing And Rehab</a:t>
            </a:r>
            <a:r>
              <a:rPr lang="en-US" sz="2400" i="0" dirty="0">
                <a:solidFill>
                  <a:srgbClr val="00B0F0"/>
                </a:solidFill>
                <a:latin typeface="Trade Gothic Next Cond"/>
              </a:rPr>
              <a:t> </a:t>
            </a:r>
            <a:br>
              <a:rPr lang="en-US" sz="2400" i="0" u="sng" dirty="0">
                <a:solidFill>
                  <a:srgbClr val="00B0F0"/>
                </a:solidFill>
                <a:latin typeface="Trade Gothic Next Cond"/>
              </a:rPr>
            </a:br>
            <a:r>
              <a:rPr lang="en-US" sz="2400" i="0" u="sng" dirty="0">
                <a:solidFill>
                  <a:srgbClr val="00B0F0"/>
                </a:solidFill>
                <a:latin typeface="Trade Gothic Next Cond"/>
              </a:rPr>
              <a:t>Recommended Business Continuity Plan Framework</a:t>
            </a:r>
          </a:p>
        </p:txBody>
      </p:sp>
      <p:sp>
        <p:nvSpPr>
          <p:cNvPr id="3" name="Content Placeholder 2">
            <a:extLst>
              <a:ext uri="{FF2B5EF4-FFF2-40B4-BE49-F238E27FC236}">
                <a16:creationId xmlns:a16="http://schemas.microsoft.com/office/drawing/2014/main" id="{C3CD431B-314A-F113-3057-34F2A928644F}"/>
              </a:ext>
            </a:extLst>
          </p:cNvPr>
          <p:cNvSpPr>
            <a:spLocks noGrp="1"/>
          </p:cNvSpPr>
          <p:nvPr>
            <p:ph idx="1"/>
          </p:nvPr>
        </p:nvSpPr>
        <p:spPr>
          <a:xfrm>
            <a:off x="147267" y="692463"/>
            <a:ext cx="11910291" cy="6028908"/>
          </a:xfrm>
        </p:spPr>
        <p:txBody>
          <a:bodyPr vert="horz" wrap="square" lIns="0" tIns="0" rIns="91440" bIns="0" rtlCol="0" anchor="t">
            <a:normAutofit fontScale="85000" lnSpcReduction="20000"/>
          </a:bodyPr>
          <a:lstStyle/>
          <a:p>
            <a:pPr marL="1905" indent="0">
              <a:buNone/>
            </a:pPr>
            <a:r>
              <a:rPr lang="en-US" sz="1600" b="1" i="1" u="sng" dirty="0">
                <a:solidFill>
                  <a:srgbClr val="00B0F0"/>
                </a:solidFill>
                <a:latin typeface="Trade Gothic Next Cond"/>
                <a:ea typeface="+mn-lt"/>
                <a:cs typeface="+mn-lt"/>
              </a:rPr>
              <a:t> </a:t>
            </a:r>
            <a:r>
              <a:rPr lang="en-US" sz="1600" i="1" u="sng" dirty="0">
                <a:solidFill>
                  <a:srgbClr val="00B0F0"/>
                </a:solidFill>
                <a:latin typeface="Trade Gothic Next Cond"/>
                <a:ea typeface="+mn-lt"/>
                <a:cs typeface="+mn-lt"/>
              </a:rPr>
              <a:t>Introduction and Objectives </a:t>
            </a:r>
            <a:endParaRPr lang="en-US" dirty="0"/>
          </a:p>
          <a:p>
            <a:pPr marL="1905" indent="0">
              <a:buNone/>
            </a:pPr>
            <a:r>
              <a:rPr lang="en-US" sz="1600" dirty="0">
                <a:solidFill>
                  <a:schemeClr val="tx1"/>
                </a:solidFill>
                <a:latin typeface="Trade Gothic Next Cond"/>
                <a:ea typeface="+mn-lt"/>
                <a:cs typeface="+mn-lt"/>
              </a:rPr>
              <a:t> *  The Business Continuity Plan (BCP) of Suncoast Rehab Healthcare aims to guarantee continuous delivery of rehabilitation services and patient care during emergencies or disruptions. Detailed analysis of critical functions, dependencies, and vulnerabilities. formation of a cross-functional team.</a:t>
            </a:r>
            <a:endParaRPr lang="en-US" dirty="0">
              <a:solidFill>
                <a:schemeClr val="tx1"/>
              </a:solidFill>
            </a:endParaRPr>
          </a:p>
          <a:p>
            <a:pPr marL="1905" indent="0">
              <a:buNone/>
            </a:pPr>
            <a:r>
              <a:rPr lang="en-US" sz="1600" i="1" u="sng" dirty="0">
                <a:solidFill>
                  <a:srgbClr val="00B0F0"/>
                </a:solidFill>
                <a:latin typeface="Trade Gothic Next Cond"/>
                <a:ea typeface="+mn-lt"/>
                <a:cs typeface="+mn-lt"/>
              </a:rPr>
              <a:t>Project Scope Analysis</a:t>
            </a:r>
          </a:p>
          <a:p>
            <a:pPr marL="1905" indent="0">
              <a:buNone/>
            </a:pPr>
            <a:r>
              <a:rPr lang="en-US" sz="1600" i="1" dirty="0">
                <a:solidFill>
                  <a:srgbClr val="00B0F0"/>
                </a:solidFill>
                <a:latin typeface="Trade Gothic Next Cond"/>
                <a:ea typeface="+mn-lt"/>
                <a:cs typeface="+mn-lt"/>
              </a:rPr>
              <a:t>Structural Analysis</a:t>
            </a:r>
            <a:r>
              <a:rPr lang="en-US" sz="1600" dirty="0">
                <a:solidFill>
                  <a:schemeClr val="tx1"/>
                </a:solidFill>
                <a:latin typeface="Trade Gothic Next Cond"/>
                <a:ea typeface="+mn-lt"/>
                <a:cs typeface="+mn-lt"/>
              </a:rPr>
              <a:t>: Officers likely report to each other through a hierarchical structure typical of organizational management. This structure usually involves each officer reporting to their direct superior, who may be a higher-ranking officer or a member of the executive team.</a:t>
            </a:r>
            <a:endParaRPr lang="en-US" dirty="0">
              <a:solidFill>
                <a:schemeClr val="tx1"/>
              </a:solidFill>
              <a:latin typeface="Bell MT"/>
              <a:ea typeface="+mn-lt"/>
              <a:cs typeface="+mn-lt"/>
            </a:endParaRPr>
          </a:p>
          <a:p>
            <a:pPr marL="1905" indent="0">
              <a:buNone/>
            </a:pPr>
            <a:r>
              <a:rPr lang="en-US" sz="1600" i="1" dirty="0">
                <a:solidFill>
                  <a:srgbClr val="00B0F0"/>
                </a:solidFill>
                <a:latin typeface="Trade Gothic Next Cond"/>
                <a:ea typeface="+mn-lt"/>
                <a:cs typeface="+mn-lt"/>
              </a:rPr>
              <a:t>Suncoast Departments and BCP Team Members</a:t>
            </a:r>
            <a:r>
              <a:rPr lang="en-US" sz="1600" i="1" dirty="0">
                <a:solidFill>
                  <a:schemeClr val="tx1"/>
                </a:solidFill>
                <a:latin typeface="Trade Gothic Next Cond"/>
                <a:ea typeface="+mn-lt"/>
                <a:cs typeface="+mn-lt"/>
              </a:rPr>
              <a:t>:</a:t>
            </a:r>
            <a:r>
              <a:rPr lang="en-US" sz="1400" i="1" dirty="0">
                <a:solidFill>
                  <a:schemeClr val="tx1"/>
                </a:solidFill>
                <a:latin typeface="Trade Gothic Next Cond"/>
                <a:ea typeface="+mn-lt"/>
                <a:cs typeface="+mn-lt"/>
              </a:rPr>
              <a:t> </a:t>
            </a:r>
            <a:r>
              <a:rPr lang="en-US" sz="1400" dirty="0">
                <a:solidFill>
                  <a:schemeClr val="tx1"/>
                </a:solidFill>
                <a:latin typeface="Trade Gothic Next Cond"/>
                <a:ea typeface="+mn-lt"/>
                <a:cs typeface="+mn-lt"/>
              </a:rPr>
              <a:t>Nursing, Human resources, clinical services, operations, quality assurance, finance, information technology, marketing and compliance.</a:t>
            </a:r>
            <a:endParaRPr lang="en-US" sz="1400">
              <a:solidFill>
                <a:schemeClr val="tx1"/>
              </a:solidFill>
              <a:latin typeface="Trade Gothic Next Cond"/>
              <a:ea typeface="+mn-lt"/>
              <a:cs typeface="+mn-lt"/>
            </a:endParaRPr>
          </a:p>
          <a:p>
            <a:pPr marL="1905" indent="0">
              <a:buNone/>
            </a:pPr>
            <a:r>
              <a:rPr lang="en-US" sz="1400" dirty="0">
                <a:solidFill>
                  <a:schemeClr val="tx1"/>
                </a:solidFill>
                <a:latin typeface="Trade Gothic Next Cond"/>
                <a:ea typeface="+mn-lt"/>
                <a:cs typeface="+mn-lt"/>
              </a:rPr>
              <a:t>The Team should be comprised of staff members from various departments. Ideally, there should be one staff member representing each department of the organization. The BC Team may also be made up of an existing Emergency Preparedness Committee.</a:t>
            </a:r>
            <a:endParaRPr lang="en-US" sz="1400">
              <a:solidFill>
                <a:schemeClr val="tx1"/>
              </a:solidFill>
              <a:latin typeface="Trade Gothic Next Cond"/>
            </a:endParaRPr>
          </a:p>
          <a:p>
            <a:pPr marL="1905" indent="0">
              <a:buNone/>
            </a:pPr>
            <a:r>
              <a:rPr lang="en-US" sz="1600" i="1" u="sng" dirty="0">
                <a:solidFill>
                  <a:srgbClr val="00B0F0"/>
                </a:solidFill>
                <a:latin typeface="Trade Gothic Next Cond"/>
                <a:ea typeface="+mn-lt"/>
                <a:cs typeface="+mn-lt"/>
              </a:rPr>
              <a:t>Risk Assessment and Business Impact Assessment</a:t>
            </a:r>
            <a:endParaRPr lang="en-US" dirty="0">
              <a:solidFill>
                <a:srgbClr val="F0F3F1">
                  <a:alpha val="55000"/>
                </a:srgbClr>
              </a:solidFill>
            </a:endParaRPr>
          </a:p>
          <a:p>
            <a:pPr marL="1905" indent="0">
              <a:buNone/>
            </a:pPr>
            <a:r>
              <a:rPr lang="en-US" sz="1600" dirty="0">
                <a:solidFill>
                  <a:schemeClr val="tx1"/>
                </a:solidFill>
                <a:latin typeface="Trade Gothic Next Cond"/>
                <a:ea typeface="+mn-lt"/>
                <a:cs typeface="+mn-lt"/>
              </a:rPr>
              <a:t>*  Identified risks include natural disasters (e.g., hurricanes, floods), cyberattacks, equipment failures, snow  storms and pandemics.                                                              </a:t>
            </a:r>
            <a:endParaRPr lang="en-US" sz="1600" u="sng" dirty="0">
              <a:solidFill>
                <a:schemeClr val="tx1"/>
              </a:solidFill>
              <a:latin typeface="Trade Gothic Next Cond"/>
              <a:ea typeface="+mn-lt"/>
              <a:cs typeface="+mn-lt"/>
            </a:endParaRPr>
          </a:p>
          <a:p>
            <a:pPr marL="1905" indent="0">
              <a:buNone/>
            </a:pPr>
            <a:r>
              <a:rPr lang="en-US" sz="1600" dirty="0">
                <a:solidFill>
                  <a:schemeClr val="tx1"/>
                </a:solidFill>
                <a:latin typeface="Trade Gothic Next Cond"/>
                <a:ea typeface="+mn-lt"/>
                <a:cs typeface="+mn-lt"/>
              </a:rPr>
              <a:t>* The Likelihood Assessment: Snow storms have a high likelihood of occurrence in the region, while cyber threats pose a constant risk which is always high.  </a:t>
            </a:r>
            <a:endParaRPr lang="en-US" sz="1600" u="sng" dirty="0">
              <a:solidFill>
                <a:schemeClr val="tx1"/>
              </a:solidFill>
              <a:latin typeface="Trade Gothic Next Cond"/>
              <a:ea typeface="+mn-lt"/>
              <a:cs typeface="+mn-lt"/>
            </a:endParaRPr>
          </a:p>
          <a:p>
            <a:pPr marL="1905" indent="0">
              <a:buNone/>
            </a:pPr>
            <a:r>
              <a:rPr lang="en-US" sz="1600" dirty="0">
                <a:solidFill>
                  <a:schemeClr val="tx1"/>
                </a:solidFill>
                <a:latin typeface="Trade Gothic Next Cond"/>
                <a:ea typeface="+mn-lt"/>
                <a:cs typeface="+mn-lt"/>
              </a:rPr>
              <a:t>*  Impact Assessment</a:t>
            </a:r>
            <a:r>
              <a:rPr lang="en-US" sz="1600" b="1" dirty="0">
                <a:solidFill>
                  <a:schemeClr val="tx1"/>
                </a:solidFill>
                <a:latin typeface="Trade Gothic Next Cond"/>
                <a:ea typeface="+mn-lt"/>
                <a:cs typeface="+mn-lt"/>
              </a:rPr>
              <a:t>:</a:t>
            </a:r>
            <a:r>
              <a:rPr lang="en-US" sz="1600" dirty="0">
                <a:solidFill>
                  <a:schemeClr val="tx1"/>
                </a:solidFill>
                <a:latin typeface="Trade Gothic Next Cond"/>
                <a:ea typeface="+mn-lt"/>
                <a:cs typeface="+mn-lt"/>
              </a:rPr>
              <a:t> Disruptions to patient care, loss of sensitive patient data, financial losses.</a:t>
            </a:r>
            <a:endParaRPr lang="en-US" sz="1600" u="sng">
              <a:solidFill>
                <a:schemeClr val="tx1"/>
              </a:solidFill>
              <a:latin typeface="Trade Gothic Next Cond"/>
              <a:ea typeface="+mn-lt"/>
              <a:cs typeface="+mn-lt"/>
            </a:endParaRPr>
          </a:p>
          <a:p>
            <a:pPr marL="1905" indent="0">
              <a:buNone/>
            </a:pPr>
            <a:r>
              <a:rPr lang="en-US" sz="1600" u="sng" dirty="0">
                <a:solidFill>
                  <a:srgbClr val="00B0F0"/>
                </a:solidFill>
                <a:latin typeface="Trade Gothic Next Cond"/>
                <a:ea typeface="+mn-lt"/>
                <a:cs typeface="+mn-lt"/>
              </a:rPr>
              <a:t>Business Continuity  Planning</a:t>
            </a:r>
            <a:endParaRPr lang="en-US" sz="1600" u="sng" dirty="0">
              <a:solidFill>
                <a:srgbClr val="FFFFFF"/>
              </a:solidFill>
              <a:latin typeface="Trade Gothic Next Cond"/>
              <a:ea typeface="+mn-lt"/>
              <a:cs typeface="+mn-lt"/>
            </a:endParaRPr>
          </a:p>
          <a:p>
            <a:pPr marL="0" indent="0">
              <a:buNone/>
            </a:pPr>
            <a:r>
              <a:rPr lang="en-US" sz="1600" dirty="0">
                <a:solidFill>
                  <a:schemeClr val="tx1"/>
                </a:solidFill>
                <a:latin typeface="Trade Gothic Next Cond"/>
                <a:ea typeface="+mn-lt"/>
                <a:cs typeface="+mn-lt"/>
              </a:rPr>
              <a:t>*</a:t>
            </a:r>
            <a:r>
              <a:rPr lang="en-US" sz="1600" dirty="0">
                <a:solidFill>
                  <a:srgbClr val="00B0F0"/>
                </a:solidFill>
                <a:latin typeface="Trade Gothic Next Cond"/>
                <a:ea typeface="+mn-lt"/>
                <a:cs typeface="+mn-lt"/>
              </a:rPr>
              <a:t> </a:t>
            </a:r>
            <a:r>
              <a:rPr lang="en-US" sz="1600" dirty="0">
                <a:solidFill>
                  <a:schemeClr val="tx1"/>
                </a:solidFill>
                <a:latin typeface="Trade Gothic Next Cond"/>
                <a:ea typeface="+mn-lt"/>
                <a:cs typeface="+mn-lt"/>
              </a:rPr>
              <a:t> Mitigation Strategy : Implement preventive measures such as backup power generators, redundant communication systems, and cloud-based data storage to mitigate risks.  Develop other options for care delivery platforms, telehealth options, and remote  capabilities to ensure continuity of services during disruptions or disasters. </a:t>
            </a:r>
            <a:r>
              <a:rPr lang="en-US" sz="1600" dirty="0">
                <a:solidFill>
                  <a:schemeClr val="tx1"/>
                </a:solidFill>
                <a:ea typeface="+mn-lt"/>
                <a:cs typeface="+mn-lt"/>
              </a:rPr>
              <a:t>  </a:t>
            </a:r>
            <a:r>
              <a:rPr lang="en-US" sz="1600" dirty="0">
                <a:solidFill>
                  <a:schemeClr val="tx1"/>
                </a:solidFill>
                <a:latin typeface="Trade Gothic Next Cond"/>
                <a:ea typeface="+mn-lt"/>
                <a:cs typeface="+mn-lt"/>
              </a:rPr>
              <a:t>                                        </a:t>
            </a:r>
            <a:endParaRPr lang="en-US" sz="1600">
              <a:solidFill>
                <a:schemeClr val="tx1"/>
              </a:solidFill>
              <a:latin typeface="Trade Gothic Next Cond"/>
              <a:ea typeface="+mn-lt"/>
              <a:cs typeface="+mn-lt"/>
            </a:endParaRPr>
          </a:p>
          <a:p>
            <a:pPr marL="0" indent="0">
              <a:buNone/>
            </a:pPr>
            <a:r>
              <a:rPr lang="en-US" sz="1600" dirty="0">
                <a:solidFill>
                  <a:schemeClr val="tx1"/>
                </a:solidFill>
                <a:latin typeface="Trade Gothic Next Cond"/>
                <a:ea typeface="+mn-lt"/>
                <a:cs typeface="+mn-lt"/>
              </a:rPr>
              <a:t>*  Infrastructure Hardening : Regular maintenance of facilities ,ensuring the presence of a secondary mainframe or server in a secure location unaffected by disruptions enables swift switching when necessary as redundancy for data and  installation of Backup generators                                                                                                                                                                </a:t>
            </a:r>
            <a:endParaRPr lang="en-US" sz="1600">
              <a:solidFill>
                <a:schemeClr val="tx1"/>
              </a:solidFill>
              <a:latin typeface="Trade Gothic Next Cond"/>
              <a:ea typeface="+mn-lt"/>
              <a:cs typeface="+mn-lt"/>
            </a:endParaRPr>
          </a:p>
          <a:p>
            <a:pPr marL="0" indent="0">
              <a:buNone/>
            </a:pPr>
            <a:r>
              <a:rPr lang="en-US" sz="1600" dirty="0">
                <a:solidFill>
                  <a:schemeClr val="tx1"/>
                </a:solidFill>
                <a:latin typeface="Trade Gothic Next Cond"/>
                <a:ea typeface="+mn-lt"/>
                <a:cs typeface="+mn-lt"/>
              </a:rPr>
              <a:t>*  Provisions and Processes : Set up</a:t>
            </a:r>
            <a:r>
              <a:rPr lang="en-US" sz="1600" dirty="0">
                <a:solidFill>
                  <a:srgbClr val="0D0D0D"/>
                </a:solidFill>
                <a:latin typeface="Trade Gothic Next Cond"/>
                <a:ea typeface="+mn-lt"/>
                <a:cs typeface="+mn-lt"/>
              </a:rPr>
              <a:t> </a:t>
            </a:r>
            <a:r>
              <a:rPr lang="en-US" sz="1600" dirty="0">
                <a:solidFill>
                  <a:schemeClr val="tx1"/>
                </a:solidFill>
                <a:latin typeface="Trade Gothic Next Cond"/>
                <a:ea typeface="+mn-lt"/>
                <a:cs typeface="+mn-lt"/>
              </a:rPr>
              <a:t>an Incident Response Team comprising of trusted medical staff, administrators, IT personnel, and security personnel.   Map out procedures for activating the  Emergency Operations Center, coordinating patient transfers, and managing staff deployment during emergencies.</a:t>
            </a:r>
            <a:endParaRPr lang="en-US" sz="1600">
              <a:solidFill>
                <a:schemeClr val="tx1"/>
              </a:solidFill>
              <a:latin typeface="Trade Gothic Next Cond"/>
            </a:endParaRPr>
          </a:p>
          <a:p>
            <a:pPr marL="0" indent="0">
              <a:buNone/>
            </a:pPr>
            <a:endParaRPr lang="en-US" sz="1600" i="1" dirty="0">
              <a:solidFill>
                <a:srgbClr val="00B0F0"/>
              </a:solidFill>
              <a:latin typeface="Trade Gothic Next Cond"/>
            </a:endParaRPr>
          </a:p>
          <a:p>
            <a:pPr marL="0" indent="0">
              <a:buNone/>
            </a:pPr>
            <a:endParaRPr lang="en-US" sz="1600" i="1" dirty="0">
              <a:solidFill>
                <a:srgbClr val="00B0F0"/>
              </a:solidFill>
              <a:latin typeface="Trade Gothic Next Cond"/>
            </a:endParaRPr>
          </a:p>
          <a:p>
            <a:pPr marL="0" indent="0">
              <a:buNone/>
            </a:pPr>
            <a:endParaRPr lang="en-US" sz="1600" i="1" dirty="0">
              <a:solidFill>
                <a:srgbClr val="00B0F0"/>
              </a:solidFill>
              <a:latin typeface="Trade Gothic Next Cond"/>
            </a:endParaRPr>
          </a:p>
          <a:p>
            <a:pPr marL="1905" indent="0">
              <a:buNone/>
            </a:pPr>
            <a:endParaRPr lang="en-US" sz="1600" dirty="0">
              <a:solidFill>
                <a:schemeClr val="tx1"/>
              </a:solidFill>
              <a:latin typeface="Trade Gothic Next Cond"/>
            </a:endParaRPr>
          </a:p>
        </p:txBody>
      </p:sp>
    </p:spTree>
    <p:extLst>
      <p:ext uri="{BB962C8B-B14F-4D97-AF65-F5344CB8AC3E}">
        <p14:creationId xmlns:p14="http://schemas.microsoft.com/office/powerpoint/2010/main" val="272854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E1D33-80D5-5916-EFA8-FC1F09E137BB}"/>
              </a:ext>
            </a:extLst>
          </p:cNvPr>
          <p:cNvSpPr>
            <a:spLocks noGrp="1"/>
          </p:cNvSpPr>
          <p:nvPr>
            <p:ph idx="1"/>
          </p:nvPr>
        </p:nvSpPr>
        <p:spPr>
          <a:xfrm>
            <a:off x="213101" y="271358"/>
            <a:ext cx="11513778" cy="6299618"/>
          </a:xfrm>
        </p:spPr>
        <p:txBody>
          <a:bodyPr vert="horz" wrap="square" lIns="0" tIns="0" rIns="91440" bIns="0" rtlCol="0" anchor="t">
            <a:normAutofit/>
          </a:bodyPr>
          <a:lstStyle/>
          <a:p>
            <a:pPr marL="1905" indent="0">
              <a:buNone/>
            </a:pPr>
            <a:r>
              <a:rPr lang="en-US" sz="1600" i="1" u="sng" dirty="0">
                <a:solidFill>
                  <a:srgbClr val="00B0F0"/>
                </a:solidFill>
                <a:latin typeface="Trade Gothic Next Cond"/>
                <a:ea typeface="+mn-lt"/>
                <a:cs typeface="+mn-lt"/>
              </a:rPr>
              <a:t>Resource Management </a:t>
            </a:r>
            <a:endParaRPr lang="en-US" sz="1600" u="sng" dirty="0">
              <a:solidFill>
                <a:schemeClr val="tx1"/>
              </a:solidFill>
              <a:latin typeface="Trade Gothic Next Cond"/>
              <a:ea typeface="+mn-lt"/>
              <a:cs typeface="+mn-lt"/>
            </a:endParaRPr>
          </a:p>
          <a:p>
            <a:pPr marL="1905" indent="0">
              <a:buNone/>
            </a:pPr>
            <a:r>
              <a:rPr lang="en-US" sz="1600" dirty="0">
                <a:solidFill>
                  <a:schemeClr val="tx1"/>
                </a:solidFill>
                <a:latin typeface="Trade Gothic Next Cond"/>
                <a:ea typeface="+mn-lt"/>
                <a:cs typeface="+mn-lt"/>
              </a:rPr>
              <a:t>*   Store in safe location additional vital medical supplies, medications, personal protective equipment (PPE), and essential equipment for patient care.                       </a:t>
            </a:r>
          </a:p>
          <a:p>
            <a:pPr marL="1905" indent="0">
              <a:buNone/>
            </a:pPr>
            <a:r>
              <a:rPr lang="en-US" sz="1600" dirty="0">
                <a:solidFill>
                  <a:schemeClr val="tx1"/>
                </a:solidFill>
                <a:latin typeface="Trade Gothic Next Cond"/>
                <a:ea typeface="+mn-lt"/>
                <a:cs typeface="+mn-lt"/>
              </a:rPr>
              <a:t>*   Establish partnerships with alternative healthcare facilities, transportation providers, and suppliers to address resource shortages during emergencies.</a:t>
            </a:r>
            <a:endParaRPr lang="en-US" dirty="0">
              <a:solidFill>
                <a:schemeClr val="tx1"/>
              </a:solidFill>
            </a:endParaRPr>
          </a:p>
          <a:p>
            <a:pPr marL="0" indent="0">
              <a:buNone/>
            </a:pPr>
            <a:r>
              <a:rPr lang="en-US" sz="1600" i="1" u="sng" dirty="0">
                <a:solidFill>
                  <a:srgbClr val="00B0F0"/>
                </a:solidFill>
                <a:latin typeface="Trade Gothic Next Cond"/>
                <a:ea typeface="+mn-lt"/>
                <a:cs typeface="+mn-lt"/>
              </a:rPr>
              <a:t>Training and Awareness</a:t>
            </a:r>
            <a:endParaRPr lang="en-US" sz="1600" u="sng" dirty="0">
              <a:solidFill>
                <a:srgbClr val="FFFFFF"/>
              </a:solidFill>
              <a:latin typeface="Trade Gothic Next Cond"/>
              <a:ea typeface="+mn-lt"/>
              <a:cs typeface="+mn-lt"/>
            </a:endParaRPr>
          </a:p>
          <a:p>
            <a:pPr marL="0" indent="0">
              <a:buNone/>
            </a:pPr>
            <a:r>
              <a:rPr lang="en-US" sz="1600" dirty="0">
                <a:solidFill>
                  <a:schemeClr val="tx1"/>
                </a:solidFill>
                <a:latin typeface="Trade Gothic Next Cond"/>
                <a:ea typeface="+mn-lt"/>
                <a:cs typeface="+mn-lt"/>
              </a:rPr>
              <a:t>*   Schedule regular training sessions and drills to familiarize staff with emergency protocols, evacuation procedures, and patient care in crisis situations.                      </a:t>
            </a:r>
          </a:p>
          <a:p>
            <a:pPr marL="0" indent="0">
              <a:buNone/>
            </a:pPr>
            <a:r>
              <a:rPr lang="en-US" sz="1600" dirty="0">
                <a:solidFill>
                  <a:schemeClr val="tx1"/>
                </a:solidFill>
                <a:latin typeface="Trade Gothic Next Cond"/>
                <a:ea typeface="+mn-lt"/>
                <a:cs typeface="+mn-lt"/>
              </a:rPr>
              <a:t>*   Educate patients, families, and caregivers about emergency preparedness and response measures, Ensuring that patient emergency contact information is regularly updated to maintain constant communication in case of an emergency.                                                                                                                                                            </a:t>
            </a:r>
            <a:endParaRPr lang="en-US">
              <a:solidFill>
                <a:schemeClr val="tx1"/>
              </a:solidFill>
              <a:latin typeface="Bell MT"/>
              <a:ea typeface="+mn-lt"/>
              <a:cs typeface="+mn-lt"/>
            </a:endParaRPr>
          </a:p>
          <a:p>
            <a:pPr marL="0" indent="0">
              <a:buNone/>
            </a:pPr>
            <a:r>
              <a:rPr lang="en-US" sz="1600" dirty="0">
                <a:solidFill>
                  <a:schemeClr val="tx1"/>
                </a:solidFill>
                <a:latin typeface="Trade Gothic Next Cond"/>
                <a:ea typeface="+mn-lt"/>
                <a:cs typeface="+mn-lt"/>
              </a:rPr>
              <a:t>*    Review and Update</a:t>
            </a:r>
            <a:r>
              <a:rPr lang="en-US" sz="1600" b="1" dirty="0">
                <a:solidFill>
                  <a:schemeClr val="tx1"/>
                </a:solidFill>
                <a:latin typeface="Trade Gothic Next Cond"/>
                <a:ea typeface="+mn-lt"/>
                <a:cs typeface="+mn-lt"/>
              </a:rPr>
              <a:t>:</a:t>
            </a:r>
            <a:r>
              <a:rPr lang="en-US" sz="1600" dirty="0">
                <a:solidFill>
                  <a:schemeClr val="tx1"/>
                </a:solidFill>
                <a:latin typeface="Trade Gothic Next Cond"/>
                <a:ea typeface="+mn-lt"/>
                <a:cs typeface="+mn-lt"/>
              </a:rPr>
              <a:t> Regular review and updating of the plan based on feedback, lessons learned, and changes in the operational environment.</a:t>
            </a:r>
            <a:endParaRPr lang="en-US">
              <a:solidFill>
                <a:schemeClr val="tx1"/>
              </a:solidFill>
            </a:endParaRPr>
          </a:p>
          <a:p>
            <a:pPr marL="0" indent="0">
              <a:buNone/>
            </a:pPr>
            <a:r>
              <a:rPr lang="en-US" sz="1600" i="1" u="sng" dirty="0">
                <a:solidFill>
                  <a:srgbClr val="00B0F0"/>
                </a:solidFill>
                <a:latin typeface="Trade Gothic Next Cond"/>
                <a:ea typeface="+mn-lt"/>
                <a:cs typeface="+mn-lt"/>
              </a:rPr>
              <a:t>Plan Approval and Documentation  </a:t>
            </a:r>
            <a:endParaRPr lang="en-US" sz="1600" u="sng" dirty="0">
              <a:solidFill>
                <a:srgbClr val="00B0F0"/>
              </a:solidFill>
              <a:latin typeface="Trade Gothic Next Cond"/>
              <a:ea typeface="+mn-lt"/>
              <a:cs typeface="+mn-lt"/>
            </a:endParaRPr>
          </a:p>
          <a:p>
            <a:pPr marL="0" indent="0">
              <a:buNone/>
            </a:pPr>
            <a:r>
              <a:rPr lang="en-US" sz="1600" dirty="0">
                <a:solidFill>
                  <a:schemeClr val="tx1"/>
                </a:solidFill>
                <a:latin typeface="Trade Gothic Next Cond"/>
                <a:ea typeface="+mn-lt"/>
                <a:cs typeface="+mn-lt"/>
              </a:rPr>
              <a:t>*   Formal Approval</a:t>
            </a:r>
            <a:r>
              <a:rPr lang="en-US" sz="1600" b="1" dirty="0">
                <a:solidFill>
                  <a:schemeClr val="tx1"/>
                </a:solidFill>
                <a:latin typeface="Trade Gothic Next Cond"/>
                <a:ea typeface="+mn-lt"/>
                <a:cs typeface="+mn-lt"/>
              </a:rPr>
              <a:t>:</a:t>
            </a:r>
            <a:r>
              <a:rPr lang="en-US" sz="1600" dirty="0">
                <a:solidFill>
                  <a:schemeClr val="tx1"/>
                </a:solidFill>
                <a:latin typeface="Trade Gothic Next Cond"/>
                <a:ea typeface="+mn-lt"/>
                <a:cs typeface="+mn-lt"/>
              </a:rPr>
              <a:t> Presentation of the business continuity plan to the executive leadership team for review and approval.                                                                            </a:t>
            </a:r>
            <a:endParaRPr lang="en-US">
              <a:solidFill>
                <a:schemeClr val="tx1"/>
              </a:solidFill>
              <a:latin typeface="Bell MT"/>
              <a:ea typeface="+mn-lt"/>
              <a:cs typeface="+mn-lt"/>
            </a:endParaRPr>
          </a:p>
          <a:p>
            <a:pPr marL="0" indent="0">
              <a:buNone/>
            </a:pPr>
            <a:r>
              <a:rPr lang="en-US" sz="1600" dirty="0">
                <a:solidFill>
                  <a:schemeClr val="tx1"/>
                </a:solidFill>
                <a:latin typeface="Trade Gothic Next Cond"/>
                <a:ea typeface="+mn-lt"/>
                <a:cs typeface="+mn-lt"/>
              </a:rPr>
              <a:t>*   Documentation</a:t>
            </a:r>
            <a:r>
              <a:rPr lang="en-US" sz="1600" b="1" dirty="0">
                <a:solidFill>
                  <a:schemeClr val="tx1"/>
                </a:solidFill>
                <a:latin typeface="Trade Gothic Next Cond"/>
                <a:ea typeface="+mn-lt"/>
                <a:cs typeface="+mn-lt"/>
              </a:rPr>
              <a:t>:</a:t>
            </a:r>
            <a:r>
              <a:rPr lang="en-US" sz="1600" dirty="0">
                <a:solidFill>
                  <a:schemeClr val="tx1"/>
                </a:solidFill>
                <a:latin typeface="Trade Gothic Next Cond"/>
                <a:ea typeface="+mn-lt"/>
                <a:cs typeface="+mn-lt"/>
              </a:rPr>
              <a:t> Detailed documentation of the plan, including policies, procedures, and contact information for key personnel.                                                              </a:t>
            </a:r>
            <a:endParaRPr lang="en-US">
              <a:solidFill>
                <a:schemeClr val="tx1"/>
              </a:solidFill>
              <a:latin typeface="Bell MT"/>
              <a:ea typeface="+mn-lt"/>
              <a:cs typeface="+mn-lt"/>
            </a:endParaRPr>
          </a:p>
          <a:p>
            <a:pPr marL="0" indent="0">
              <a:buNone/>
            </a:pPr>
            <a:r>
              <a:rPr lang="en-US" sz="1600" dirty="0">
                <a:solidFill>
                  <a:schemeClr val="tx1"/>
                </a:solidFill>
                <a:latin typeface="Trade Gothic Next Cond"/>
                <a:ea typeface="+mn-lt"/>
                <a:cs typeface="+mn-lt"/>
              </a:rPr>
              <a:t>*   Establish reporting mechanisms for documenting incidents, tracking patient status, and communicating updates to stakeholders.                                                            </a:t>
            </a:r>
            <a:endParaRPr lang="en-US">
              <a:solidFill>
                <a:schemeClr val="tx1"/>
              </a:solidFill>
              <a:latin typeface="Bell MT"/>
              <a:ea typeface="+mn-lt"/>
              <a:cs typeface="+mn-lt"/>
            </a:endParaRPr>
          </a:p>
          <a:p>
            <a:pPr marL="0" indent="0">
              <a:buNone/>
            </a:pPr>
            <a:r>
              <a:rPr lang="en-US" sz="1600" dirty="0">
                <a:solidFill>
                  <a:schemeClr val="tx1"/>
                </a:solidFill>
                <a:latin typeface="Trade Gothic Next Cond"/>
                <a:ea typeface="+mn-lt"/>
                <a:cs typeface="+mn-lt"/>
              </a:rPr>
              <a:t>*   Execution</a:t>
            </a:r>
            <a:r>
              <a:rPr lang="en-US" sz="1600" b="1" dirty="0">
                <a:solidFill>
                  <a:schemeClr val="tx1"/>
                </a:solidFill>
                <a:latin typeface="Trade Gothic Next Cond"/>
                <a:ea typeface="+mn-lt"/>
                <a:cs typeface="+mn-lt"/>
              </a:rPr>
              <a:t>:</a:t>
            </a:r>
            <a:r>
              <a:rPr lang="en-US" sz="1600" dirty="0">
                <a:solidFill>
                  <a:schemeClr val="tx1"/>
                </a:solidFill>
                <a:latin typeface="Trade Gothic Next Cond"/>
                <a:ea typeface="+mn-lt"/>
                <a:cs typeface="+mn-lt"/>
              </a:rPr>
              <a:t> Rollout of the plan across all departments, including training sessions for staff members.</a:t>
            </a:r>
            <a:endParaRPr lang="en-US">
              <a:solidFill>
                <a:schemeClr val="tx1"/>
              </a:solidFill>
            </a:endParaRPr>
          </a:p>
          <a:p>
            <a:pPr marL="0" indent="0">
              <a:buNone/>
            </a:pPr>
            <a:endParaRPr lang="en-US" sz="1600" dirty="0">
              <a:solidFill>
                <a:schemeClr val="tx1"/>
              </a:solidFill>
              <a:latin typeface="Trade Gothic Next Cond"/>
            </a:endParaRPr>
          </a:p>
          <a:p>
            <a:pPr marL="0" indent="0">
              <a:buNone/>
            </a:pPr>
            <a:endParaRPr lang="en-US" sz="1600" dirty="0">
              <a:solidFill>
                <a:schemeClr val="tx1"/>
              </a:solidFill>
              <a:latin typeface="Trade Gothic Next Cond"/>
            </a:endParaRPr>
          </a:p>
          <a:p>
            <a:pPr marL="0" indent="0">
              <a:buNone/>
            </a:pPr>
            <a:endParaRPr lang="en-US" sz="1600" dirty="0">
              <a:solidFill>
                <a:schemeClr val="tx1"/>
              </a:solidFill>
              <a:latin typeface="Trade Gothic Next Cond"/>
            </a:endParaRPr>
          </a:p>
          <a:p>
            <a:pPr marL="1905" indent="0">
              <a:buNone/>
            </a:pPr>
            <a:endParaRPr lang="en-US" sz="1600" dirty="0">
              <a:solidFill>
                <a:schemeClr val="tx1"/>
              </a:solidFill>
              <a:latin typeface="Trade Gothic Next Cond"/>
            </a:endParaRPr>
          </a:p>
          <a:p>
            <a:pPr marL="449580" indent="-447675">
              <a:buFont typeface="Arial" panose="020F0302020204030204" pitchFamily="34" charset="0"/>
              <a:buChar char="•"/>
            </a:pPr>
            <a:endParaRPr lang="en-US" dirty="0">
              <a:solidFill>
                <a:schemeClr val="tx1"/>
              </a:solidFill>
            </a:endParaRPr>
          </a:p>
        </p:txBody>
      </p:sp>
    </p:spTree>
    <p:extLst>
      <p:ext uri="{BB962C8B-B14F-4D97-AF65-F5344CB8AC3E}">
        <p14:creationId xmlns:p14="http://schemas.microsoft.com/office/powerpoint/2010/main" val="407830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830E8-0DBB-5DB5-2E6F-31183F22971E}"/>
              </a:ext>
            </a:extLst>
          </p:cNvPr>
          <p:cNvSpPr>
            <a:spLocks noGrp="1"/>
          </p:cNvSpPr>
          <p:nvPr>
            <p:ph type="title"/>
          </p:nvPr>
        </p:nvSpPr>
        <p:spPr/>
        <p:txBody>
          <a:bodyPr>
            <a:normAutofit/>
          </a:bodyPr>
          <a:lstStyle/>
          <a:p>
            <a:r>
              <a:rPr lang="en-US" sz="2800" b="1" u="sng" dirty="0">
                <a:solidFill>
                  <a:srgbClr val="00B0F0"/>
                </a:solidFill>
                <a:latin typeface="Trade Gothic Next Cond"/>
              </a:rPr>
              <a:t>Injunctive Relief Sited In Case And Proposed CIS Critical Control </a:t>
            </a:r>
          </a:p>
        </p:txBody>
      </p:sp>
      <p:graphicFrame>
        <p:nvGraphicFramePr>
          <p:cNvPr id="10" name="Content Placeholder 9">
            <a:extLst>
              <a:ext uri="{FF2B5EF4-FFF2-40B4-BE49-F238E27FC236}">
                <a16:creationId xmlns:a16="http://schemas.microsoft.com/office/drawing/2014/main" id="{0540002D-2B7F-83F4-7103-363503A5A4D9}"/>
              </a:ext>
            </a:extLst>
          </p:cNvPr>
          <p:cNvGraphicFramePr>
            <a:graphicFrameLocks noGrp="1"/>
          </p:cNvGraphicFramePr>
          <p:nvPr>
            <p:ph idx="1"/>
            <p:extLst>
              <p:ext uri="{D42A27DB-BD31-4B8C-83A1-F6EECF244321}">
                <p14:modId xmlns:p14="http://schemas.microsoft.com/office/powerpoint/2010/main" val="3862754645"/>
              </p:ext>
            </p:extLst>
          </p:nvPr>
        </p:nvGraphicFramePr>
        <p:xfrm>
          <a:off x="451184" y="855830"/>
          <a:ext cx="11293470" cy="5702662"/>
        </p:xfrm>
        <a:graphic>
          <a:graphicData uri="http://schemas.openxmlformats.org/drawingml/2006/table">
            <a:tbl>
              <a:tblPr firstRow="1" bandRow="1">
                <a:tableStyleId>{5C22544A-7EE6-4342-B048-85BDC9FD1C3A}</a:tableStyleId>
              </a:tblPr>
              <a:tblGrid>
                <a:gridCol w="2757236">
                  <a:extLst>
                    <a:ext uri="{9D8B030D-6E8A-4147-A177-3AD203B41FA5}">
                      <a16:colId xmlns:a16="http://schemas.microsoft.com/office/drawing/2014/main" val="4180487898"/>
                    </a:ext>
                  </a:extLst>
                </a:gridCol>
                <a:gridCol w="8536234">
                  <a:extLst>
                    <a:ext uri="{9D8B030D-6E8A-4147-A177-3AD203B41FA5}">
                      <a16:colId xmlns:a16="http://schemas.microsoft.com/office/drawing/2014/main" val="3918362454"/>
                    </a:ext>
                  </a:extLst>
                </a:gridCol>
              </a:tblGrid>
              <a:tr h="399142">
                <a:tc>
                  <a:txBody>
                    <a:bodyPr/>
                    <a:lstStyle/>
                    <a:p>
                      <a:r>
                        <a:rPr lang="en-US" sz="2000" i="1" u="none" dirty="0">
                          <a:solidFill>
                            <a:schemeClr val="bg1"/>
                          </a:solidFill>
                          <a:latin typeface="Trade Gothic Next Cond"/>
                        </a:rPr>
                        <a:t>Injunctive Relief </a:t>
                      </a:r>
                    </a:p>
                  </a:txBody>
                  <a:tcPr>
                    <a:solidFill>
                      <a:srgbClr val="00B0F0"/>
                    </a:solidFill>
                  </a:tcPr>
                </a:tc>
                <a:tc>
                  <a:txBody>
                    <a:bodyPr/>
                    <a:lstStyle/>
                    <a:p>
                      <a:r>
                        <a:rPr lang="en-US" i="1" dirty="0">
                          <a:latin typeface="Trade Gothic Next Cond"/>
                        </a:rPr>
                        <a:t>CIS Critical Control ( For more details please refer to CIS V7.1)</a:t>
                      </a:r>
                    </a:p>
                  </a:txBody>
                  <a:tcPr>
                    <a:solidFill>
                      <a:srgbClr val="00B0F0"/>
                    </a:solidFill>
                  </a:tcPr>
                </a:tc>
                <a:extLst>
                  <a:ext uri="{0D108BD9-81ED-4DB2-BD59-A6C34878D82A}">
                    <a16:rowId xmlns:a16="http://schemas.microsoft.com/office/drawing/2014/main" val="2056099874"/>
                  </a:ext>
                </a:extLst>
              </a:tr>
              <a:tr h="1540453">
                <a:tc>
                  <a:txBody>
                    <a:bodyPr/>
                    <a:lstStyle/>
                    <a:p>
                      <a:r>
                        <a:rPr lang="en-US" sz="1800" dirty="0">
                          <a:latin typeface="Trade Gothic Next Cond"/>
                        </a:rPr>
                        <a:t>Phishing</a:t>
                      </a:r>
                    </a:p>
                  </a:txBody>
                  <a:tcPr>
                    <a:solidFill>
                      <a:schemeClr val="accent6">
                        <a:lumMod val="20000"/>
                        <a:lumOff val="80000"/>
                      </a:schemeClr>
                    </a:solidFill>
                  </a:tcPr>
                </a:tc>
                <a:tc>
                  <a:txBody>
                    <a:bodyPr/>
                    <a:lstStyle/>
                    <a:p>
                      <a:r>
                        <a:rPr lang="en-US" sz="1800" dirty="0">
                          <a:latin typeface="Trade Gothic Next Cond"/>
                        </a:rPr>
                        <a:t>CIS  Control 17:3 Implement Security Awareness Training program </a:t>
                      </a:r>
                    </a:p>
                    <a:p>
                      <a:pPr lvl="0">
                        <a:buNone/>
                      </a:pPr>
                      <a:r>
                        <a:rPr lang="en-US" sz="1800" dirty="0">
                          <a:latin typeface="Trade Gothic Next Cond"/>
                        </a:rPr>
                        <a:t>                       17.5 Train Workforce on Secure Authentication </a:t>
                      </a:r>
                    </a:p>
                    <a:p>
                      <a:pPr lvl="0">
                        <a:buNone/>
                      </a:pPr>
                      <a:r>
                        <a:rPr lang="en-US" sz="1800" dirty="0">
                          <a:latin typeface="Trade Gothic Next Cond"/>
                        </a:rPr>
                        <a:t>                       17.6 Train Workforce On Identifying Social Engineering Attacks</a:t>
                      </a:r>
                    </a:p>
                    <a:p>
                      <a:pPr lvl="0">
                        <a:buNone/>
                      </a:pPr>
                      <a:r>
                        <a:rPr lang="en-US" sz="1800" dirty="0">
                          <a:latin typeface="Trade Gothic Next Cond"/>
                        </a:rPr>
                        <a:t>                       17.7 Train Workforce On Sensitive Data Handling</a:t>
                      </a:r>
                    </a:p>
                    <a:p>
                      <a:pPr lvl="0">
                        <a:buNone/>
                      </a:pPr>
                      <a:r>
                        <a:rPr lang="en-US" sz="1800" dirty="0">
                          <a:latin typeface="Trade Gothic Next Cond"/>
                        </a:rPr>
                        <a:t>                       17.8 Train Workforce  On Causes Of  Data Exposure</a:t>
                      </a:r>
                    </a:p>
                    <a:p>
                      <a:pPr lvl="0">
                        <a:buNone/>
                      </a:pPr>
                      <a:r>
                        <a:rPr lang="en-US" sz="1800" dirty="0">
                          <a:latin typeface="Trade Gothic Next Cond"/>
                        </a:rPr>
                        <a:t>                       17.9  Train Workforce Members To Report Incidents</a:t>
                      </a:r>
                    </a:p>
                  </a:txBody>
                  <a:tcPr>
                    <a:solidFill>
                      <a:schemeClr val="accent6">
                        <a:lumMod val="20000"/>
                        <a:lumOff val="80000"/>
                      </a:schemeClr>
                    </a:solidFill>
                  </a:tcPr>
                </a:tc>
                <a:extLst>
                  <a:ext uri="{0D108BD9-81ED-4DB2-BD59-A6C34878D82A}">
                    <a16:rowId xmlns:a16="http://schemas.microsoft.com/office/drawing/2014/main" val="3751634882"/>
                  </a:ext>
                </a:extLst>
              </a:tr>
              <a:tr h="810764">
                <a:tc>
                  <a:txBody>
                    <a:bodyPr/>
                    <a:lstStyle/>
                    <a:p>
                      <a:r>
                        <a:rPr lang="en-US" sz="1800" dirty="0">
                          <a:latin typeface="Trade Gothic Next Cond"/>
                        </a:rPr>
                        <a:t>Vulnerability Managment</a:t>
                      </a:r>
                    </a:p>
                  </a:txBody>
                  <a:tcPr>
                    <a:solidFill>
                      <a:schemeClr val="accent6">
                        <a:lumMod val="20000"/>
                        <a:lumOff val="80000"/>
                      </a:schemeClr>
                    </a:solidFill>
                  </a:tcPr>
                </a:tc>
                <a:tc>
                  <a:txBody>
                    <a:bodyPr/>
                    <a:lstStyle/>
                    <a:p>
                      <a:r>
                        <a:rPr lang="en-US" sz="1800" dirty="0">
                          <a:latin typeface="Trade Gothic Next Cond"/>
                        </a:rPr>
                        <a:t>CIS Control  3:1 Run Vulnerability Management scanning Tools</a:t>
                      </a:r>
                    </a:p>
                    <a:p>
                      <a:pPr lvl="0">
                        <a:buNone/>
                      </a:pPr>
                      <a:r>
                        <a:rPr lang="en-US" sz="1800" dirty="0">
                          <a:latin typeface="Trade Gothic Next Cond"/>
                        </a:rPr>
                        <a:t>                       3.4 Deploy Automated Operating System Patch Management Tools</a:t>
                      </a:r>
                    </a:p>
                    <a:p>
                      <a:pPr lvl="0">
                        <a:buNone/>
                      </a:pPr>
                      <a:r>
                        <a:rPr lang="en-US" sz="1800" dirty="0">
                          <a:latin typeface="Trade Gothic Next Cond"/>
                        </a:rPr>
                        <a:t>                       3.5 Deploy Automated Software Patch Management Tools</a:t>
                      </a:r>
                    </a:p>
                  </a:txBody>
                  <a:tcPr>
                    <a:solidFill>
                      <a:schemeClr val="accent6">
                        <a:lumMod val="20000"/>
                        <a:lumOff val="80000"/>
                      </a:schemeClr>
                    </a:solidFill>
                  </a:tcPr>
                </a:tc>
                <a:extLst>
                  <a:ext uri="{0D108BD9-81ED-4DB2-BD59-A6C34878D82A}">
                    <a16:rowId xmlns:a16="http://schemas.microsoft.com/office/drawing/2014/main" val="4176244990"/>
                  </a:ext>
                </a:extLst>
              </a:tr>
              <a:tr h="1053994">
                <a:tc>
                  <a:txBody>
                    <a:bodyPr/>
                    <a:lstStyle/>
                    <a:p>
                      <a:r>
                        <a:rPr lang="en-US" sz="1800" dirty="0">
                          <a:latin typeface="Trade Gothic Next Cond"/>
                        </a:rPr>
                        <a:t>Multifactor Authentication</a:t>
                      </a:r>
                    </a:p>
                  </a:txBody>
                  <a:tcPr>
                    <a:solidFill>
                      <a:schemeClr val="accent6">
                        <a:lumMod val="20000"/>
                        <a:lumOff val="80000"/>
                      </a:schemeClr>
                    </a:solidFill>
                  </a:tcPr>
                </a:tc>
                <a:tc>
                  <a:txBody>
                    <a:bodyPr/>
                    <a:lstStyle/>
                    <a:p>
                      <a:r>
                        <a:rPr lang="en-US" sz="1800" dirty="0">
                          <a:latin typeface="Trade Gothic Next Cond"/>
                        </a:rPr>
                        <a:t>CIS Control 11.5 Manage Network Devices Using Multifactor Authentication/ Encrypt </a:t>
                      </a:r>
                    </a:p>
                    <a:p>
                      <a:pPr lvl="0">
                        <a:buNone/>
                      </a:pPr>
                      <a:r>
                        <a:rPr lang="en-US" sz="1800" dirty="0">
                          <a:latin typeface="Trade Gothic Next Cond"/>
                        </a:rPr>
                        <a:t>                      12.11 Require All Remote Logins to Use Multifactor Authentication</a:t>
                      </a:r>
                    </a:p>
                    <a:p>
                      <a:pPr lvl="0">
                        <a:buNone/>
                      </a:pPr>
                      <a:r>
                        <a:rPr lang="en-US" sz="1800" dirty="0">
                          <a:latin typeface="Trade Gothic Next Cond"/>
                        </a:rPr>
                        <a:t>                        4.5  Use Multifactor Authentication For All Administrative Access</a:t>
                      </a:r>
                    </a:p>
                    <a:p>
                      <a:pPr lvl="0">
                        <a:buNone/>
                      </a:pPr>
                      <a:r>
                        <a:rPr lang="en-US" sz="1800" dirty="0">
                          <a:latin typeface="Trade Gothic Next Cond"/>
                        </a:rPr>
                        <a:t>                      16.2  Configure Centralized Point Of Authentication</a:t>
                      </a:r>
                    </a:p>
                  </a:txBody>
                  <a:tcPr>
                    <a:solidFill>
                      <a:schemeClr val="accent6">
                        <a:lumMod val="20000"/>
                        <a:lumOff val="80000"/>
                      </a:schemeClr>
                    </a:solidFill>
                  </a:tcPr>
                </a:tc>
                <a:extLst>
                  <a:ext uri="{0D108BD9-81ED-4DB2-BD59-A6C34878D82A}">
                    <a16:rowId xmlns:a16="http://schemas.microsoft.com/office/drawing/2014/main" val="184081011"/>
                  </a:ext>
                </a:extLst>
              </a:tr>
              <a:tr h="340521">
                <a:tc>
                  <a:txBody>
                    <a:bodyPr/>
                    <a:lstStyle/>
                    <a:p>
                      <a:r>
                        <a:rPr lang="en-US" sz="1800" dirty="0">
                          <a:latin typeface="Trade Gothic Next Cond"/>
                        </a:rPr>
                        <a:t>Asset Inventory</a:t>
                      </a:r>
                    </a:p>
                  </a:txBody>
                  <a:tcPr>
                    <a:solidFill>
                      <a:schemeClr val="accent6">
                        <a:lumMod val="20000"/>
                        <a:lumOff val="80000"/>
                      </a:schemeClr>
                    </a:solidFill>
                  </a:tcPr>
                </a:tc>
                <a:tc>
                  <a:txBody>
                    <a:bodyPr/>
                    <a:lstStyle/>
                    <a:p>
                      <a:r>
                        <a:rPr lang="en-US" sz="1800" dirty="0">
                          <a:latin typeface="Trade Gothic Next Cond"/>
                        </a:rPr>
                        <a:t>CIS Control   1.1  Utilize an Active Discovery Tool</a:t>
                      </a:r>
                    </a:p>
                    <a:p>
                      <a:pPr lvl="0">
                        <a:buNone/>
                      </a:pPr>
                      <a:r>
                        <a:rPr lang="en-US" sz="1800" dirty="0">
                          <a:latin typeface="Trade Gothic Next Cond"/>
                        </a:rPr>
                        <a:t>                        1.3  Use DHCP Logging To Update Asset Inventory</a:t>
                      </a:r>
                    </a:p>
                    <a:p>
                      <a:pPr lvl="0">
                        <a:buNone/>
                      </a:pPr>
                      <a:r>
                        <a:rPr lang="en-US" sz="1800" dirty="0">
                          <a:latin typeface="Trade Gothic Next Cond"/>
                        </a:rPr>
                        <a:t>                        1.4  Maintain Detailed Asset Inventory</a:t>
                      </a:r>
                    </a:p>
                    <a:p>
                      <a:pPr lvl="0">
                        <a:buNone/>
                      </a:pPr>
                      <a:r>
                        <a:rPr lang="en-US" sz="1800" dirty="0">
                          <a:latin typeface="Trade Gothic Next Cond"/>
                        </a:rPr>
                        <a:t>                        1.6 Address Unauthorized Assets</a:t>
                      </a:r>
                    </a:p>
                    <a:p>
                      <a:pPr lvl="0">
                        <a:buNone/>
                      </a:pPr>
                      <a:r>
                        <a:rPr lang="en-US" sz="1800" dirty="0">
                          <a:latin typeface="Trade Gothic Next Cond"/>
                        </a:rPr>
                        <a:t>                        1.7 Deploy Port Level Access Control</a:t>
                      </a:r>
                    </a:p>
                  </a:txBody>
                  <a:tcPr>
                    <a:solidFill>
                      <a:schemeClr val="accent6">
                        <a:lumMod val="20000"/>
                        <a:lumOff val="80000"/>
                      </a:schemeClr>
                    </a:solidFill>
                  </a:tcPr>
                </a:tc>
                <a:extLst>
                  <a:ext uri="{0D108BD9-81ED-4DB2-BD59-A6C34878D82A}">
                    <a16:rowId xmlns:a16="http://schemas.microsoft.com/office/drawing/2014/main" val="2100784934"/>
                  </a:ext>
                </a:extLst>
              </a:tr>
            </a:tbl>
          </a:graphicData>
        </a:graphic>
      </p:graphicFrame>
    </p:spTree>
    <p:extLst>
      <p:ext uri="{BB962C8B-B14F-4D97-AF65-F5344CB8AC3E}">
        <p14:creationId xmlns:p14="http://schemas.microsoft.com/office/powerpoint/2010/main" val="2200880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1EF2CBC-37D8-C278-2F1C-46E4168D34C1}"/>
              </a:ext>
            </a:extLst>
          </p:cNvPr>
          <p:cNvGraphicFramePr>
            <a:graphicFrameLocks noGrp="1"/>
          </p:cNvGraphicFramePr>
          <p:nvPr>
            <p:ph idx="1"/>
            <p:extLst>
              <p:ext uri="{D42A27DB-BD31-4B8C-83A1-F6EECF244321}">
                <p14:modId xmlns:p14="http://schemas.microsoft.com/office/powerpoint/2010/main" val="2323500436"/>
              </p:ext>
            </p:extLst>
          </p:nvPr>
        </p:nvGraphicFramePr>
        <p:xfrm>
          <a:off x="455724" y="70941"/>
          <a:ext cx="11293472" cy="6382171"/>
        </p:xfrm>
        <a:graphic>
          <a:graphicData uri="http://schemas.openxmlformats.org/drawingml/2006/table">
            <a:tbl>
              <a:tblPr firstRow="1" bandRow="1">
                <a:tableStyleId>{5C22544A-7EE6-4342-B048-85BDC9FD1C3A}</a:tableStyleId>
              </a:tblPr>
              <a:tblGrid>
                <a:gridCol w="3649578">
                  <a:extLst>
                    <a:ext uri="{9D8B030D-6E8A-4147-A177-3AD203B41FA5}">
                      <a16:colId xmlns:a16="http://schemas.microsoft.com/office/drawing/2014/main" val="1501390582"/>
                    </a:ext>
                  </a:extLst>
                </a:gridCol>
                <a:gridCol w="7643894">
                  <a:extLst>
                    <a:ext uri="{9D8B030D-6E8A-4147-A177-3AD203B41FA5}">
                      <a16:colId xmlns:a16="http://schemas.microsoft.com/office/drawing/2014/main" val="2460768743"/>
                    </a:ext>
                  </a:extLst>
                </a:gridCol>
              </a:tblGrid>
              <a:tr h="332033">
                <a:tc>
                  <a:txBody>
                    <a:bodyPr/>
                    <a:lstStyle/>
                    <a:p>
                      <a:pPr lvl="0">
                        <a:buNone/>
                      </a:pPr>
                      <a:r>
                        <a:rPr lang="en-US" sz="2000" b="1" i="1" u="none" strike="noStrike" noProof="0" dirty="0">
                          <a:solidFill>
                            <a:schemeClr val="bg1"/>
                          </a:solidFill>
                          <a:latin typeface="Trade Gothic Next Cond"/>
                        </a:rPr>
                        <a:t>    Injunctive Relief</a:t>
                      </a:r>
                    </a:p>
                  </a:txBody>
                  <a:tcPr>
                    <a:solidFill>
                      <a:schemeClr val="accent6">
                        <a:lumMod val="75000"/>
                      </a:schemeClr>
                    </a:solidFill>
                  </a:tcPr>
                </a:tc>
                <a:tc>
                  <a:txBody>
                    <a:bodyPr/>
                    <a:lstStyle/>
                    <a:p>
                      <a:pPr lvl="0">
                        <a:buNone/>
                      </a:pPr>
                      <a:r>
                        <a:rPr lang="en-US" sz="1800" b="1" i="1" u="none" strike="noStrike" noProof="0" dirty="0">
                          <a:solidFill>
                            <a:srgbClr val="FFFFFF"/>
                          </a:solidFill>
                          <a:latin typeface="Trade Gothic Next Cond"/>
                        </a:rPr>
                        <a:t>CIS Critical Control ( For more details please refer to CIS V7.1)</a:t>
                      </a:r>
                      <a:endParaRPr lang="en-US" u="none">
                        <a:latin typeface="Trade Gothic Next Cond"/>
                      </a:endParaRPr>
                    </a:p>
                  </a:txBody>
                  <a:tcPr>
                    <a:solidFill>
                      <a:schemeClr val="accent6">
                        <a:lumMod val="75000"/>
                      </a:schemeClr>
                    </a:solidFill>
                  </a:tcPr>
                </a:tc>
                <a:extLst>
                  <a:ext uri="{0D108BD9-81ED-4DB2-BD59-A6C34878D82A}">
                    <a16:rowId xmlns:a16="http://schemas.microsoft.com/office/drawing/2014/main" val="4001688408"/>
                  </a:ext>
                </a:extLst>
              </a:tr>
              <a:tr h="766232">
                <a:tc>
                  <a:txBody>
                    <a:bodyPr/>
                    <a:lstStyle/>
                    <a:p>
                      <a:r>
                        <a:rPr lang="en-US" dirty="0">
                          <a:latin typeface="Trade Gothic Next Cond"/>
                        </a:rPr>
                        <a:t>Intrusion Detection/Prevention System</a:t>
                      </a:r>
                    </a:p>
                  </a:txBody>
                  <a:tcPr>
                    <a:solidFill>
                      <a:schemeClr val="accent6">
                        <a:lumMod val="20000"/>
                        <a:lumOff val="80000"/>
                      </a:schemeClr>
                    </a:solidFill>
                  </a:tcPr>
                </a:tc>
                <a:tc>
                  <a:txBody>
                    <a:bodyPr/>
                    <a:lstStyle/>
                    <a:p>
                      <a:r>
                        <a:rPr lang="en-US" dirty="0">
                          <a:latin typeface="Trade Gothic Next Cond"/>
                        </a:rPr>
                        <a:t>CIS Control 12.6 Deploy Network Based IDS Sensors</a:t>
                      </a:r>
                    </a:p>
                    <a:p>
                      <a:pPr lvl="0">
                        <a:buNone/>
                      </a:pPr>
                      <a:r>
                        <a:rPr lang="en-US" dirty="0">
                          <a:latin typeface="Trade Gothic Next Cond"/>
                        </a:rPr>
                        <a:t>                     12.7 Deploy Network Based Intrusion Prevention Systems </a:t>
                      </a:r>
                    </a:p>
                    <a:p>
                      <a:pPr lvl="0">
                        <a:buNone/>
                      </a:pPr>
                      <a:r>
                        <a:rPr lang="en-US" dirty="0">
                          <a:latin typeface="Trade Gothic Next Cond"/>
                        </a:rPr>
                        <a:t>                     15.3 Use Wireless Intrusion detection System</a:t>
                      </a:r>
                    </a:p>
                  </a:txBody>
                  <a:tcPr>
                    <a:solidFill>
                      <a:schemeClr val="accent6">
                        <a:lumMod val="20000"/>
                        <a:lumOff val="80000"/>
                      </a:schemeClr>
                    </a:solidFill>
                  </a:tcPr>
                </a:tc>
                <a:extLst>
                  <a:ext uri="{0D108BD9-81ED-4DB2-BD59-A6C34878D82A}">
                    <a16:rowId xmlns:a16="http://schemas.microsoft.com/office/drawing/2014/main" val="3918575694"/>
                  </a:ext>
                </a:extLst>
              </a:tr>
              <a:tr h="766232">
                <a:tc>
                  <a:txBody>
                    <a:bodyPr/>
                    <a:lstStyle/>
                    <a:p>
                      <a:r>
                        <a:rPr lang="en-US" dirty="0">
                          <a:latin typeface="Trade Gothic Next Cond"/>
                        </a:rPr>
                        <a:t>SIEM Platform</a:t>
                      </a:r>
                    </a:p>
                  </a:txBody>
                  <a:tcPr>
                    <a:solidFill>
                      <a:schemeClr val="accent6">
                        <a:lumMod val="20000"/>
                        <a:lumOff val="80000"/>
                      </a:schemeClr>
                    </a:solidFill>
                  </a:tcPr>
                </a:tc>
                <a:tc>
                  <a:txBody>
                    <a:bodyPr/>
                    <a:lstStyle/>
                    <a:p>
                      <a:r>
                        <a:rPr lang="en-US" dirty="0">
                          <a:latin typeface="Trade Gothic Next Cond"/>
                        </a:rPr>
                        <a:t>CIS Control  6.6 Deploy SIEM or Log Analytic Tools</a:t>
                      </a:r>
                    </a:p>
                    <a:p>
                      <a:pPr lvl="0">
                        <a:buNone/>
                      </a:pPr>
                      <a:r>
                        <a:rPr lang="en-US" dirty="0">
                          <a:latin typeface="Trade Gothic Next Cond"/>
                        </a:rPr>
                        <a:t>                       6.7 Regularly Review Logs</a:t>
                      </a:r>
                    </a:p>
                    <a:p>
                      <a:pPr lvl="0">
                        <a:buNone/>
                      </a:pPr>
                      <a:r>
                        <a:rPr lang="en-US" dirty="0">
                          <a:latin typeface="Trade Gothic Next Cond"/>
                        </a:rPr>
                        <a:t>                       6.8 Regularly Tune SIEM  </a:t>
                      </a:r>
                    </a:p>
                  </a:txBody>
                  <a:tcPr>
                    <a:solidFill>
                      <a:schemeClr val="accent6">
                        <a:lumMod val="20000"/>
                        <a:lumOff val="80000"/>
                      </a:schemeClr>
                    </a:solidFill>
                  </a:tcPr>
                </a:tc>
                <a:extLst>
                  <a:ext uri="{0D108BD9-81ED-4DB2-BD59-A6C34878D82A}">
                    <a16:rowId xmlns:a16="http://schemas.microsoft.com/office/drawing/2014/main" val="1424111491"/>
                  </a:ext>
                </a:extLst>
              </a:tr>
              <a:tr h="2145451">
                <a:tc>
                  <a:txBody>
                    <a:bodyPr/>
                    <a:lstStyle/>
                    <a:p>
                      <a:r>
                        <a:rPr lang="en-US" dirty="0">
                          <a:latin typeface="Trade Gothic Next Cond"/>
                        </a:rPr>
                        <a:t>Data Loss Prevention </a:t>
                      </a:r>
                    </a:p>
                  </a:txBody>
                  <a:tcPr>
                    <a:solidFill>
                      <a:schemeClr val="accent6">
                        <a:lumMod val="20000"/>
                        <a:lumOff val="80000"/>
                      </a:schemeClr>
                    </a:solidFill>
                  </a:tcPr>
                </a:tc>
                <a:tc>
                  <a:txBody>
                    <a:bodyPr/>
                    <a:lstStyle/>
                    <a:p>
                      <a:r>
                        <a:rPr lang="en-US" dirty="0">
                          <a:latin typeface="Trade Gothic Next Cond"/>
                        </a:rPr>
                        <a:t>CIS Control 10.1 Ensure Regular Automated Backups</a:t>
                      </a:r>
                    </a:p>
                    <a:p>
                      <a:pPr lvl="0">
                        <a:buNone/>
                      </a:pPr>
                      <a:r>
                        <a:rPr lang="en-US" dirty="0">
                          <a:latin typeface="Trade Gothic Next Cond"/>
                        </a:rPr>
                        <a:t>                      10.2 Perform Complete System Backups</a:t>
                      </a:r>
                    </a:p>
                    <a:p>
                      <a:pPr lvl="0">
                        <a:buNone/>
                      </a:pPr>
                      <a:r>
                        <a:rPr lang="en-US" dirty="0">
                          <a:latin typeface="Trade Gothic Next Cond"/>
                        </a:rPr>
                        <a:t>                      10.4 Protect Backups</a:t>
                      </a:r>
                    </a:p>
                    <a:p>
                      <a:pPr lvl="0">
                        <a:buNone/>
                      </a:pPr>
                      <a:r>
                        <a:rPr lang="en-US" dirty="0">
                          <a:latin typeface="Trade Gothic Next Cond"/>
                        </a:rPr>
                        <a:t>                      10.5 Ensure All Backups Have at least One Offline Backup Destination</a:t>
                      </a:r>
                    </a:p>
                    <a:p>
                      <a:pPr lvl="0">
                        <a:buNone/>
                      </a:pPr>
                      <a:r>
                        <a:rPr lang="en-US" dirty="0">
                          <a:latin typeface="Trade Gothic Next Cond"/>
                        </a:rPr>
                        <a:t>                      13.9 Encrypt Data on USB Storage Devices</a:t>
                      </a:r>
                    </a:p>
                    <a:p>
                      <a:pPr lvl="0">
                        <a:buNone/>
                      </a:pPr>
                      <a:r>
                        <a:rPr lang="en-US" dirty="0">
                          <a:latin typeface="Trade Gothic Next Cond"/>
                        </a:rPr>
                        <a:t>                      13.6 Encrypt Mobile Device Data</a:t>
                      </a:r>
                    </a:p>
                    <a:p>
                      <a:pPr lvl="0">
                        <a:buNone/>
                      </a:pPr>
                      <a:r>
                        <a:rPr lang="en-US" dirty="0">
                          <a:latin typeface="Trade Gothic Next Cond"/>
                        </a:rPr>
                        <a:t>                      13.2 Remove Sensitive Data or Systems Not Regularly Accessed By Organization </a:t>
                      </a:r>
                    </a:p>
                  </a:txBody>
                  <a:tcPr>
                    <a:solidFill>
                      <a:schemeClr val="accent6">
                        <a:lumMod val="20000"/>
                        <a:lumOff val="80000"/>
                      </a:schemeClr>
                    </a:solidFill>
                  </a:tcPr>
                </a:tc>
                <a:extLst>
                  <a:ext uri="{0D108BD9-81ED-4DB2-BD59-A6C34878D82A}">
                    <a16:rowId xmlns:a16="http://schemas.microsoft.com/office/drawing/2014/main" val="1221319317"/>
                  </a:ext>
                </a:extLst>
              </a:tr>
              <a:tr h="1685714">
                <a:tc>
                  <a:txBody>
                    <a:bodyPr/>
                    <a:lstStyle/>
                    <a:p>
                      <a:r>
                        <a:rPr lang="en-US" dirty="0">
                          <a:latin typeface="Trade Gothic Next Cond"/>
                        </a:rPr>
                        <a:t>Endpoint Security</a:t>
                      </a:r>
                    </a:p>
                  </a:txBody>
                  <a:tcPr>
                    <a:solidFill>
                      <a:schemeClr val="accent6">
                        <a:lumMod val="20000"/>
                        <a:lumOff val="80000"/>
                      </a:schemeClr>
                    </a:solidFill>
                  </a:tcPr>
                </a:tc>
                <a:tc>
                  <a:txBody>
                    <a:bodyPr/>
                    <a:lstStyle/>
                    <a:p>
                      <a:r>
                        <a:rPr lang="en-US" dirty="0">
                          <a:latin typeface="Trade Gothic Next Cond"/>
                        </a:rPr>
                        <a:t>CIS Control  16.11 Lock Workstations After Inactivity</a:t>
                      </a:r>
                    </a:p>
                    <a:p>
                      <a:pPr lvl="0">
                        <a:buNone/>
                      </a:pPr>
                      <a:r>
                        <a:rPr lang="en-US" dirty="0">
                          <a:latin typeface="Trade Gothic Next Cond"/>
                        </a:rPr>
                        <a:t>                       16.9   Disable Dormant Accounts</a:t>
                      </a:r>
                    </a:p>
                    <a:p>
                      <a:pPr lvl="0">
                        <a:buNone/>
                      </a:pPr>
                      <a:r>
                        <a:rPr lang="en-US" dirty="0">
                          <a:latin typeface="Trade Gothic Next Cond"/>
                        </a:rPr>
                        <a:t>                       16.8   Disable Unassociated Accounts</a:t>
                      </a:r>
                    </a:p>
                    <a:p>
                      <a:pPr lvl="0">
                        <a:buNone/>
                      </a:pPr>
                      <a:r>
                        <a:rPr lang="en-US" dirty="0">
                          <a:latin typeface="Trade Gothic Next Cond"/>
                        </a:rPr>
                        <a:t>(not in CIS Controls)</a:t>
                      </a:r>
                    </a:p>
                    <a:p>
                      <a:pPr lvl="0">
                        <a:buNone/>
                      </a:pPr>
                      <a:r>
                        <a:rPr lang="en-US" dirty="0">
                          <a:latin typeface="Trade Gothic Next Cond"/>
                        </a:rPr>
                        <a:t>                        Update, Install and Activate Software Firewall</a:t>
                      </a:r>
                    </a:p>
                    <a:p>
                      <a:pPr lvl="0">
                        <a:buNone/>
                      </a:pPr>
                      <a:r>
                        <a:rPr lang="en-US" dirty="0">
                          <a:latin typeface="Trade Gothic Next Cond"/>
                        </a:rPr>
                        <a:t>                        Update, Install and Activate Antivirus/Malware Software</a:t>
                      </a:r>
                    </a:p>
                    <a:p>
                      <a:pPr lvl="0">
                        <a:buNone/>
                      </a:pPr>
                      <a:r>
                        <a:rPr lang="en-US" dirty="0">
                          <a:latin typeface="Trade Gothic Next Cond"/>
                        </a:rPr>
                        <a:t>                         </a:t>
                      </a:r>
                    </a:p>
                  </a:txBody>
                  <a:tcPr>
                    <a:solidFill>
                      <a:schemeClr val="accent6">
                        <a:lumMod val="20000"/>
                        <a:lumOff val="80000"/>
                      </a:schemeClr>
                    </a:solidFill>
                  </a:tcPr>
                </a:tc>
                <a:extLst>
                  <a:ext uri="{0D108BD9-81ED-4DB2-BD59-A6C34878D82A}">
                    <a16:rowId xmlns:a16="http://schemas.microsoft.com/office/drawing/2014/main" val="450217708"/>
                  </a:ext>
                </a:extLst>
              </a:tr>
            </a:tbl>
          </a:graphicData>
        </a:graphic>
      </p:graphicFrame>
    </p:spTree>
    <p:extLst>
      <p:ext uri="{BB962C8B-B14F-4D97-AF65-F5344CB8AC3E}">
        <p14:creationId xmlns:p14="http://schemas.microsoft.com/office/powerpoint/2010/main" val="26175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2A18B-075B-F25F-5368-B78F576FFDF9}"/>
              </a:ext>
            </a:extLst>
          </p:cNvPr>
          <p:cNvSpPr>
            <a:spLocks noGrp="1"/>
          </p:cNvSpPr>
          <p:nvPr>
            <p:ph type="title"/>
          </p:nvPr>
        </p:nvSpPr>
        <p:spPr>
          <a:xfrm>
            <a:off x="448056" y="108063"/>
            <a:ext cx="11301984" cy="449386"/>
          </a:xfrm>
        </p:spPr>
        <p:txBody>
          <a:bodyPr/>
          <a:lstStyle/>
          <a:p>
            <a:r>
              <a:rPr lang="en-US" b="1" u="sng" dirty="0">
                <a:solidFill>
                  <a:srgbClr val="0070C0"/>
                </a:solidFill>
                <a:latin typeface="Trade Gothic Next Cond"/>
              </a:rPr>
              <a:t>Conclusions, Aveanna Data Breach</a:t>
            </a:r>
          </a:p>
        </p:txBody>
      </p:sp>
      <p:sp>
        <p:nvSpPr>
          <p:cNvPr id="3" name="Content Placeholder 2">
            <a:extLst>
              <a:ext uri="{FF2B5EF4-FFF2-40B4-BE49-F238E27FC236}">
                <a16:creationId xmlns:a16="http://schemas.microsoft.com/office/drawing/2014/main" id="{8BD4DCA5-6514-758F-7B1D-F5D8F2196B0B}"/>
              </a:ext>
            </a:extLst>
          </p:cNvPr>
          <p:cNvSpPr>
            <a:spLocks noGrp="1"/>
          </p:cNvSpPr>
          <p:nvPr>
            <p:ph idx="1"/>
          </p:nvPr>
        </p:nvSpPr>
        <p:spPr>
          <a:xfrm>
            <a:off x="377872" y="562122"/>
            <a:ext cx="11303226" cy="6028906"/>
          </a:xfrm>
        </p:spPr>
        <p:txBody>
          <a:bodyPr vert="horz" wrap="square" lIns="0" tIns="0" rIns="91440" bIns="0" rtlCol="0" anchor="t">
            <a:noAutofit/>
          </a:bodyPr>
          <a:lstStyle/>
          <a:p>
            <a:pPr marL="1905" indent="0">
              <a:buNone/>
            </a:pPr>
            <a:r>
              <a:rPr lang="en-US" sz="1800" dirty="0">
                <a:solidFill>
                  <a:schemeClr val="tx1"/>
                </a:solidFill>
                <a:latin typeface="Trade Gothic Next Cond"/>
                <a:ea typeface="+mn-lt"/>
                <a:cs typeface="+mn-lt"/>
              </a:rPr>
              <a:t>1. </a:t>
            </a:r>
            <a:r>
              <a:rPr lang="en-US" sz="1800" i="1" dirty="0">
                <a:solidFill>
                  <a:srgbClr val="0070C0"/>
                </a:solidFill>
                <a:latin typeface="Trade Gothic Next Cond"/>
                <a:ea typeface="+mn-lt"/>
                <a:cs typeface="+mn-lt"/>
              </a:rPr>
              <a:t>Network Security Vulnerabilities</a:t>
            </a:r>
            <a:r>
              <a:rPr lang="en-US" sz="1800" dirty="0">
                <a:solidFill>
                  <a:schemeClr val="tx1"/>
                </a:solidFill>
                <a:latin typeface="Trade Gothic Next Cond"/>
                <a:ea typeface="+mn-lt"/>
                <a:cs typeface="+mn-lt"/>
              </a:rPr>
              <a:t>: The Data breach highlighted significant Network security vulnerabilities within Aveanna's systems, indicating potential weaknesses in their cybersecurity infrastructure.</a:t>
            </a:r>
            <a:endParaRPr lang="en-US" sz="1800" dirty="0">
              <a:solidFill>
                <a:schemeClr val="tx1"/>
              </a:solidFill>
              <a:latin typeface="Trade Gothic Next Cond"/>
            </a:endParaRPr>
          </a:p>
          <a:p>
            <a:pPr marL="1905" indent="0">
              <a:buNone/>
            </a:pPr>
            <a:r>
              <a:rPr lang="en-US" sz="1800" dirty="0">
                <a:solidFill>
                  <a:schemeClr val="tx1"/>
                </a:solidFill>
                <a:latin typeface="Trade Gothic Next Cond"/>
                <a:ea typeface="+mn-lt"/>
                <a:cs typeface="+mn-lt"/>
              </a:rPr>
              <a:t>2. </a:t>
            </a:r>
            <a:r>
              <a:rPr lang="en-US" sz="1800" i="1" dirty="0">
                <a:solidFill>
                  <a:srgbClr val="0070C0"/>
                </a:solidFill>
                <a:latin typeface="Trade Gothic Next Cond"/>
                <a:ea typeface="+mn-lt"/>
                <a:cs typeface="+mn-lt"/>
              </a:rPr>
              <a:t>Lack of Protection Measures</a:t>
            </a:r>
            <a:r>
              <a:rPr lang="en-US" sz="1800" dirty="0">
                <a:solidFill>
                  <a:schemeClr val="tx1"/>
                </a:solidFill>
                <a:latin typeface="Trade Gothic Next Cond"/>
                <a:ea typeface="+mn-lt"/>
                <a:cs typeface="+mn-lt"/>
              </a:rPr>
              <a:t>: It suggests that Aveanna had inadequate protection measures in place, such as weak access controls, lack of encryption, or insufficient monitoring of network activity.</a:t>
            </a:r>
            <a:endParaRPr lang="en-US" sz="1800">
              <a:solidFill>
                <a:schemeClr val="tx1"/>
              </a:solidFill>
              <a:latin typeface="Trade Gothic Next Cond"/>
            </a:endParaRPr>
          </a:p>
          <a:p>
            <a:pPr marL="1905" indent="0">
              <a:buNone/>
            </a:pPr>
            <a:r>
              <a:rPr lang="en-US" sz="1800" dirty="0">
                <a:solidFill>
                  <a:schemeClr val="tx1"/>
                </a:solidFill>
                <a:latin typeface="Trade Gothic Next Cond"/>
                <a:ea typeface="+mn-lt"/>
                <a:cs typeface="+mn-lt"/>
              </a:rPr>
              <a:t>3.</a:t>
            </a:r>
            <a:r>
              <a:rPr lang="en-US" sz="1800" dirty="0">
                <a:solidFill>
                  <a:schemeClr val="accent6">
                    <a:lumMod val="20000"/>
                    <a:lumOff val="80000"/>
                  </a:schemeClr>
                </a:solidFill>
                <a:latin typeface="Trade Gothic Next Cond"/>
                <a:ea typeface="+mn-lt"/>
                <a:cs typeface="+mn-lt"/>
              </a:rPr>
              <a:t> </a:t>
            </a:r>
            <a:r>
              <a:rPr lang="en-US" sz="1800" i="1" dirty="0">
                <a:solidFill>
                  <a:srgbClr val="0070C0"/>
                </a:solidFill>
                <a:latin typeface="Trade Gothic Next Cond"/>
                <a:ea typeface="+mn-lt"/>
                <a:cs typeface="+mn-lt"/>
              </a:rPr>
              <a:t>Impact on Patients and Employees</a:t>
            </a:r>
            <a:r>
              <a:rPr lang="en-US" sz="1800" dirty="0">
                <a:solidFill>
                  <a:schemeClr val="tx1"/>
                </a:solidFill>
                <a:latin typeface="Trade Gothic Next Cond"/>
                <a:ea typeface="+mn-lt"/>
                <a:cs typeface="+mn-lt"/>
              </a:rPr>
              <a:t>: The Data breach compromised sensitive information, including patient records and employee data, raising concerns about the potential impact on individuals' privacy and security.</a:t>
            </a:r>
            <a:endParaRPr lang="en-US" sz="1800">
              <a:solidFill>
                <a:schemeClr val="tx1"/>
              </a:solidFill>
              <a:latin typeface="Trade Gothic Next Cond"/>
            </a:endParaRPr>
          </a:p>
          <a:p>
            <a:pPr marL="1905" indent="0">
              <a:buNone/>
            </a:pPr>
            <a:r>
              <a:rPr lang="en-US" sz="1800" dirty="0">
                <a:solidFill>
                  <a:schemeClr val="tx1"/>
                </a:solidFill>
                <a:latin typeface="Trade Gothic Next Cond"/>
                <a:ea typeface="+mn-lt"/>
                <a:cs typeface="+mn-lt"/>
              </a:rPr>
              <a:t>4. </a:t>
            </a:r>
            <a:r>
              <a:rPr lang="en-US" sz="1800" i="1" dirty="0">
                <a:solidFill>
                  <a:srgbClr val="0070C0"/>
                </a:solidFill>
                <a:latin typeface="Trade Gothic Next Cond"/>
                <a:ea typeface="+mn-lt"/>
                <a:cs typeface="+mn-lt"/>
              </a:rPr>
              <a:t>Regulatory Compliance</a:t>
            </a:r>
            <a:r>
              <a:rPr lang="en-US" sz="1800" dirty="0">
                <a:solidFill>
                  <a:schemeClr val="tx1"/>
                </a:solidFill>
                <a:latin typeface="Trade Gothic Next Cond"/>
                <a:ea typeface="+mn-lt"/>
                <a:cs typeface="+mn-lt"/>
              </a:rPr>
              <a:t>: Aveanna's failure to adequately safeguard patient data violated regulatory requirements, such as HIPAA, leading to legal and financial consequences.</a:t>
            </a:r>
            <a:endParaRPr lang="en-US" sz="1800" dirty="0">
              <a:solidFill>
                <a:schemeClr val="tx1"/>
              </a:solidFill>
              <a:latin typeface="Trade Gothic Next Cond"/>
            </a:endParaRPr>
          </a:p>
          <a:p>
            <a:pPr marL="1905" indent="0">
              <a:buNone/>
            </a:pPr>
            <a:r>
              <a:rPr lang="en-US" sz="1800" dirty="0">
                <a:solidFill>
                  <a:schemeClr val="tx1"/>
                </a:solidFill>
                <a:latin typeface="Trade Gothic Next Cond"/>
                <a:ea typeface="+mn-lt"/>
                <a:cs typeface="+mn-lt"/>
              </a:rPr>
              <a:t>5. </a:t>
            </a:r>
            <a:r>
              <a:rPr lang="en-US" sz="1800" i="1" dirty="0">
                <a:solidFill>
                  <a:srgbClr val="0070C0"/>
                </a:solidFill>
                <a:latin typeface="Trade Gothic Next Cond"/>
                <a:ea typeface="+mn-lt"/>
                <a:cs typeface="+mn-lt"/>
              </a:rPr>
              <a:t>Need for Improved Security Practices</a:t>
            </a:r>
            <a:r>
              <a:rPr lang="en-US" sz="1800" dirty="0">
                <a:solidFill>
                  <a:schemeClr val="tx1"/>
                </a:solidFill>
                <a:latin typeface="Trade Gothic Next Cond"/>
                <a:ea typeface="+mn-lt"/>
                <a:cs typeface="+mn-lt"/>
              </a:rPr>
              <a:t>: The incident highlights the importance of implementing vigorous security practices, including regular risk assessments, employee training, and incident response protocols, regular security briefing for company administration, to help prevent and mitigate cybersecurity threats.</a:t>
            </a:r>
          </a:p>
          <a:p>
            <a:pPr marL="1905" indent="0">
              <a:buNone/>
            </a:pPr>
            <a:r>
              <a:rPr lang="en-US" sz="1800" dirty="0">
                <a:solidFill>
                  <a:schemeClr val="tx1"/>
                </a:solidFill>
                <a:latin typeface="Trade Gothic Next Cond"/>
              </a:rPr>
              <a:t>6. </a:t>
            </a:r>
            <a:r>
              <a:rPr lang="en-US" sz="1800" i="1" dirty="0">
                <a:solidFill>
                  <a:srgbClr val="0070C0"/>
                </a:solidFill>
                <a:latin typeface="Trade Gothic Next Cond"/>
              </a:rPr>
              <a:t>Lack of Leadership Responsibility</a:t>
            </a:r>
            <a:r>
              <a:rPr lang="en-US" sz="1800" dirty="0">
                <a:solidFill>
                  <a:schemeClr val="tx1"/>
                </a:solidFill>
                <a:latin typeface="Trade Gothic Next Cond"/>
              </a:rPr>
              <a:t>: </a:t>
            </a:r>
            <a:r>
              <a:rPr lang="en-US" sz="1800" dirty="0">
                <a:solidFill>
                  <a:schemeClr val="tx1"/>
                </a:solidFill>
                <a:latin typeface="Trade Gothic Next Cond"/>
                <a:ea typeface="+mn-lt"/>
                <a:cs typeface="+mn-lt"/>
              </a:rPr>
              <a:t>Aveanna's leadership seemed either uninformed about the necessity of establishing a robust cybersecurity infrastructure or reluctant to invest in it due to potential profit implications. They failed to grasp the severity of a data breach and underestimated the financial repercussions, including regulatory fines. </a:t>
            </a:r>
            <a:endParaRPr lang="en-US" sz="1800">
              <a:solidFill>
                <a:schemeClr val="tx1"/>
              </a:solidFill>
              <a:latin typeface="Trade Gothic Next Cond"/>
            </a:endParaRPr>
          </a:p>
        </p:txBody>
      </p:sp>
    </p:spTree>
    <p:extLst>
      <p:ext uri="{BB962C8B-B14F-4D97-AF65-F5344CB8AC3E}">
        <p14:creationId xmlns:p14="http://schemas.microsoft.com/office/powerpoint/2010/main" val="2629000474"/>
      </p:ext>
    </p:extLst>
  </p:cSld>
  <p:clrMapOvr>
    <a:masterClrMapping/>
  </p:clrMapOvr>
</p:sld>
</file>

<file path=ppt/theme/theme1.xml><?xml version="1.0" encoding="utf-8"?>
<a:theme xmlns:a="http://schemas.openxmlformats.org/drawingml/2006/main" name="ThinLineVTI">
  <a:themeElements>
    <a:clrScheme name="AnalogousFromDarkSeedLeftStep">
      <a:dk1>
        <a:srgbClr val="000000"/>
      </a:dk1>
      <a:lt1>
        <a:srgbClr val="FFFFFF"/>
      </a:lt1>
      <a:dk2>
        <a:srgbClr val="1B2130"/>
      </a:dk2>
      <a:lt2>
        <a:srgbClr val="F0F3F1"/>
      </a:lt2>
      <a:accent1>
        <a:srgbClr val="D937B0"/>
      </a:accent1>
      <a:accent2>
        <a:srgbClr val="AD25C7"/>
      </a:accent2>
      <a:accent3>
        <a:srgbClr val="7B37D9"/>
      </a:accent3>
      <a:accent4>
        <a:srgbClr val="3A3ACC"/>
      </a:accent4>
      <a:accent5>
        <a:srgbClr val="377AD9"/>
      </a:accent5>
      <a:accent6>
        <a:srgbClr val="25ABC7"/>
      </a:accent6>
      <a:hlink>
        <a:srgbClr val="3F5EBF"/>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ThinLineVTI</vt:lpstr>
      <vt:lpstr>Aveanna Case Analysis And SouthCoast Nursing &amp; Rehab CyberSecurity Plan</vt:lpstr>
      <vt:lpstr>                           Aveanna Case Analysis And Background</vt:lpstr>
      <vt:lpstr>PowerPoint Presentation</vt:lpstr>
      <vt:lpstr>Recommended Components Of WISP Security Framework For Suncoast Nursing And Rehab</vt:lpstr>
      <vt:lpstr>                     Suncoast Nursing And Rehab  Recommended Business Continuity Plan Framework</vt:lpstr>
      <vt:lpstr>PowerPoint Presentation</vt:lpstr>
      <vt:lpstr>Injunctive Relief Sited In Case And Proposed CIS Critical Control </vt:lpstr>
      <vt:lpstr>PowerPoint Presentation</vt:lpstr>
      <vt:lpstr>Conclusions, Aveanna Data Breach</vt:lpstr>
      <vt:lpstr>Proposed Changes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2318</cp:revision>
  <dcterms:created xsi:type="dcterms:W3CDTF">2024-04-17T22:51:39Z</dcterms:created>
  <dcterms:modified xsi:type="dcterms:W3CDTF">2024-04-26T19:31:51Z</dcterms:modified>
</cp:coreProperties>
</file>