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8" r:id="rId18"/>
    <p:sldId id="272" r:id="rId19"/>
    <p:sldId id="273" r:id="rId20"/>
    <p:sldId id="275" r:id="rId21"/>
    <p:sldId id="274" r:id="rId22"/>
    <p:sldId id="276" r:id="rId23"/>
    <p:sldId id="279" r:id="rId24"/>
    <p:sldId id="280" r:id="rId25"/>
    <p:sldId id="287" r:id="rId26"/>
    <p:sldId id="288" r:id="rId27"/>
    <p:sldId id="289" r:id="rId28"/>
    <p:sldId id="290" r:id="rId29"/>
    <p:sldId id="291" r:id="rId30"/>
    <p:sldId id="293" r:id="rId31"/>
    <p:sldId id="292" r:id="rId32"/>
    <p:sldId id="294" r:id="rId33"/>
    <p:sldId id="297" r:id="rId34"/>
    <p:sldId id="298" r:id="rId35"/>
    <p:sldId id="295" r:id="rId36"/>
    <p:sldId id="296" r:id="rId37"/>
    <p:sldId id="299" r:id="rId38"/>
    <p:sldId id="300" r:id="rId39"/>
    <p:sldId id="302" r:id="rId40"/>
    <p:sldId id="304" r:id="rId41"/>
    <p:sldId id="303" r:id="rId42"/>
    <p:sldId id="305" r:id="rId43"/>
    <p:sldId id="309" r:id="rId44"/>
    <p:sldId id="311" r:id="rId45"/>
    <p:sldId id="310" r:id="rId46"/>
    <p:sldId id="306" r:id="rId47"/>
    <p:sldId id="282" r:id="rId48"/>
    <p:sldId id="307" r:id="rId49"/>
    <p:sldId id="283"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CFBC5-1CD6-40B0-9129-1C78EF2FE356}" type="datetimeFigureOut">
              <a:rPr lang="en-US" smtClean="0"/>
              <a:t>10/14/2024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F0061-33DE-4F2C-B921-95A4137ACE54}" type="slidenum">
              <a:rPr lang="en-US" smtClean="0"/>
              <a:t>‹#›</a:t>
            </a:fld>
            <a:endParaRPr lang="en-US"/>
          </a:p>
        </p:txBody>
      </p:sp>
    </p:spTree>
    <p:extLst>
      <p:ext uri="{BB962C8B-B14F-4D97-AF65-F5344CB8AC3E}">
        <p14:creationId xmlns:p14="http://schemas.microsoft.com/office/powerpoint/2010/main" val="3952125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F0061-33DE-4F2C-B921-95A4137ACE54}" type="slidenum">
              <a:rPr lang="en-US" smtClean="0"/>
              <a:t>7</a:t>
            </a:fld>
            <a:endParaRPr lang="en-US"/>
          </a:p>
        </p:txBody>
      </p:sp>
    </p:spTree>
    <p:extLst>
      <p:ext uri="{BB962C8B-B14F-4D97-AF65-F5344CB8AC3E}">
        <p14:creationId xmlns:p14="http://schemas.microsoft.com/office/powerpoint/2010/main" val="643146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F0061-33DE-4F2C-B921-95A4137ACE54}" type="slidenum">
              <a:rPr lang="en-US" smtClean="0"/>
              <a:t>46</a:t>
            </a:fld>
            <a:endParaRPr lang="en-US"/>
          </a:p>
        </p:txBody>
      </p:sp>
    </p:spTree>
    <p:extLst>
      <p:ext uri="{BB962C8B-B14F-4D97-AF65-F5344CB8AC3E}">
        <p14:creationId xmlns:p14="http://schemas.microsoft.com/office/powerpoint/2010/main" val="20108084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EA8AB9-42DE-4B8B-B45B-940EE45D25E1}"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39945-1FDF-4EFB-AC63-556F0F8DE180}" type="slidenum">
              <a:rPr lang="en-US" smtClean="0"/>
              <a:t>‹#›</a:t>
            </a:fld>
            <a:endParaRPr lang="en-US"/>
          </a:p>
        </p:txBody>
      </p:sp>
    </p:spTree>
    <p:extLst>
      <p:ext uri="{BB962C8B-B14F-4D97-AF65-F5344CB8AC3E}">
        <p14:creationId xmlns:p14="http://schemas.microsoft.com/office/powerpoint/2010/main" val="2413732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EA8AB9-42DE-4B8B-B45B-940EE45D25E1}" type="datetimeFigureOut">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39945-1FDF-4EFB-AC63-556F0F8DE180}" type="slidenum">
              <a:rPr lang="en-US" smtClean="0"/>
              <a:t>‹#›</a:t>
            </a:fld>
            <a:endParaRPr lang="en-US"/>
          </a:p>
        </p:txBody>
      </p:sp>
    </p:spTree>
    <p:extLst>
      <p:ext uri="{BB962C8B-B14F-4D97-AF65-F5344CB8AC3E}">
        <p14:creationId xmlns:p14="http://schemas.microsoft.com/office/powerpoint/2010/main" val="3795894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EA8AB9-42DE-4B8B-B45B-940EE45D25E1}" type="datetimeFigureOut">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39945-1FDF-4EFB-AC63-556F0F8DE180}" type="slidenum">
              <a:rPr lang="en-US" smtClean="0"/>
              <a:t>‹#›</a:t>
            </a:fld>
            <a:endParaRPr lang="en-US"/>
          </a:p>
        </p:txBody>
      </p:sp>
    </p:spTree>
    <p:extLst>
      <p:ext uri="{BB962C8B-B14F-4D97-AF65-F5344CB8AC3E}">
        <p14:creationId xmlns:p14="http://schemas.microsoft.com/office/powerpoint/2010/main" val="1159034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EA8AB9-42DE-4B8B-B45B-940EE45D25E1}" type="datetimeFigureOut">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39945-1FDF-4EFB-AC63-556F0F8DE180}"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44977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EA8AB9-42DE-4B8B-B45B-940EE45D25E1}" type="datetimeFigureOut">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39945-1FDF-4EFB-AC63-556F0F8DE180}" type="slidenum">
              <a:rPr lang="en-US" smtClean="0"/>
              <a:t>‹#›</a:t>
            </a:fld>
            <a:endParaRPr lang="en-US"/>
          </a:p>
        </p:txBody>
      </p:sp>
    </p:spTree>
    <p:extLst>
      <p:ext uri="{BB962C8B-B14F-4D97-AF65-F5344CB8AC3E}">
        <p14:creationId xmlns:p14="http://schemas.microsoft.com/office/powerpoint/2010/main" val="406272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3EA8AB9-42DE-4B8B-B45B-940EE45D25E1}" type="datetimeFigureOut">
              <a:rPr lang="en-US" smtClean="0"/>
              <a:t>10/14/2024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C39945-1FDF-4EFB-AC63-556F0F8DE180}" type="slidenum">
              <a:rPr lang="en-US" smtClean="0"/>
              <a:t>‹#›</a:t>
            </a:fld>
            <a:endParaRPr lang="en-US"/>
          </a:p>
        </p:txBody>
      </p:sp>
    </p:spTree>
    <p:extLst>
      <p:ext uri="{BB962C8B-B14F-4D97-AF65-F5344CB8AC3E}">
        <p14:creationId xmlns:p14="http://schemas.microsoft.com/office/powerpoint/2010/main" val="1382740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3EA8AB9-42DE-4B8B-B45B-940EE45D25E1}" type="datetimeFigureOut">
              <a:rPr lang="en-US" smtClean="0"/>
              <a:t>10/14/2024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C39945-1FDF-4EFB-AC63-556F0F8DE180}" type="slidenum">
              <a:rPr lang="en-US" smtClean="0"/>
              <a:t>‹#›</a:t>
            </a:fld>
            <a:endParaRPr lang="en-US"/>
          </a:p>
        </p:txBody>
      </p:sp>
    </p:spTree>
    <p:extLst>
      <p:ext uri="{BB962C8B-B14F-4D97-AF65-F5344CB8AC3E}">
        <p14:creationId xmlns:p14="http://schemas.microsoft.com/office/powerpoint/2010/main" val="2641755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EA8AB9-42DE-4B8B-B45B-940EE45D25E1}"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39945-1FDF-4EFB-AC63-556F0F8DE180}" type="slidenum">
              <a:rPr lang="en-US" smtClean="0"/>
              <a:t>‹#›</a:t>
            </a:fld>
            <a:endParaRPr lang="en-US"/>
          </a:p>
        </p:txBody>
      </p:sp>
    </p:spTree>
    <p:extLst>
      <p:ext uri="{BB962C8B-B14F-4D97-AF65-F5344CB8AC3E}">
        <p14:creationId xmlns:p14="http://schemas.microsoft.com/office/powerpoint/2010/main" val="2863721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EA8AB9-42DE-4B8B-B45B-940EE45D25E1}"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39945-1FDF-4EFB-AC63-556F0F8DE180}" type="slidenum">
              <a:rPr lang="en-US" smtClean="0"/>
              <a:t>‹#›</a:t>
            </a:fld>
            <a:endParaRPr lang="en-US"/>
          </a:p>
        </p:txBody>
      </p:sp>
    </p:spTree>
    <p:extLst>
      <p:ext uri="{BB962C8B-B14F-4D97-AF65-F5344CB8AC3E}">
        <p14:creationId xmlns:p14="http://schemas.microsoft.com/office/powerpoint/2010/main" val="336362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EA8AB9-42DE-4B8B-B45B-940EE45D25E1}"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39945-1FDF-4EFB-AC63-556F0F8DE180}" type="slidenum">
              <a:rPr lang="en-US" smtClean="0"/>
              <a:t>‹#›</a:t>
            </a:fld>
            <a:endParaRPr lang="en-US"/>
          </a:p>
        </p:txBody>
      </p:sp>
    </p:spTree>
    <p:extLst>
      <p:ext uri="{BB962C8B-B14F-4D97-AF65-F5344CB8AC3E}">
        <p14:creationId xmlns:p14="http://schemas.microsoft.com/office/powerpoint/2010/main" val="866706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EA8AB9-42DE-4B8B-B45B-940EE45D25E1}"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39945-1FDF-4EFB-AC63-556F0F8DE180}" type="slidenum">
              <a:rPr lang="en-US" smtClean="0"/>
              <a:t>‹#›</a:t>
            </a:fld>
            <a:endParaRPr lang="en-US"/>
          </a:p>
        </p:txBody>
      </p:sp>
    </p:spTree>
    <p:extLst>
      <p:ext uri="{BB962C8B-B14F-4D97-AF65-F5344CB8AC3E}">
        <p14:creationId xmlns:p14="http://schemas.microsoft.com/office/powerpoint/2010/main" val="1235768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EA8AB9-42DE-4B8B-B45B-940EE45D25E1}" type="datetimeFigureOut">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39945-1FDF-4EFB-AC63-556F0F8DE180}" type="slidenum">
              <a:rPr lang="en-US" smtClean="0"/>
              <a:t>‹#›</a:t>
            </a:fld>
            <a:endParaRPr lang="en-US"/>
          </a:p>
        </p:txBody>
      </p:sp>
    </p:spTree>
    <p:extLst>
      <p:ext uri="{BB962C8B-B14F-4D97-AF65-F5344CB8AC3E}">
        <p14:creationId xmlns:p14="http://schemas.microsoft.com/office/powerpoint/2010/main" val="2832123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EA8AB9-42DE-4B8B-B45B-940EE45D25E1}" type="datetimeFigureOut">
              <a:rPr lang="en-US" smtClean="0"/>
              <a:t>10/14/2024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C39945-1FDF-4EFB-AC63-556F0F8DE180}" type="slidenum">
              <a:rPr lang="en-US" smtClean="0"/>
              <a:t>‹#›</a:t>
            </a:fld>
            <a:endParaRPr lang="en-US"/>
          </a:p>
        </p:txBody>
      </p:sp>
    </p:spTree>
    <p:extLst>
      <p:ext uri="{BB962C8B-B14F-4D97-AF65-F5344CB8AC3E}">
        <p14:creationId xmlns:p14="http://schemas.microsoft.com/office/powerpoint/2010/main" val="41574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EA8AB9-42DE-4B8B-B45B-940EE45D25E1}" type="datetimeFigureOut">
              <a:rPr lang="en-US" smtClean="0"/>
              <a:t>10/14/2024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C39945-1FDF-4EFB-AC63-556F0F8DE180}" type="slidenum">
              <a:rPr lang="en-US" smtClean="0"/>
              <a:t>‹#›</a:t>
            </a:fld>
            <a:endParaRPr lang="en-US"/>
          </a:p>
        </p:txBody>
      </p:sp>
    </p:spTree>
    <p:extLst>
      <p:ext uri="{BB962C8B-B14F-4D97-AF65-F5344CB8AC3E}">
        <p14:creationId xmlns:p14="http://schemas.microsoft.com/office/powerpoint/2010/main" val="2418678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3EA8AB9-42DE-4B8B-B45B-940EE45D25E1}" type="datetimeFigureOut">
              <a:rPr lang="en-US" smtClean="0"/>
              <a:t>10/14/2024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C39945-1FDF-4EFB-AC63-556F0F8DE180}" type="slidenum">
              <a:rPr lang="en-US" smtClean="0"/>
              <a:t>‹#›</a:t>
            </a:fld>
            <a:endParaRPr lang="en-US"/>
          </a:p>
        </p:txBody>
      </p:sp>
    </p:spTree>
    <p:extLst>
      <p:ext uri="{BB962C8B-B14F-4D97-AF65-F5344CB8AC3E}">
        <p14:creationId xmlns:p14="http://schemas.microsoft.com/office/powerpoint/2010/main" val="1253641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EA8AB9-42DE-4B8B-B45B-940EE45D25E1}" type="datetimeFigureOut">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39945-1FDF-4EFB-AC63-556F0F8DE180}" type="slidenum">
              <a:rPr lang="en-US" smtClean="0"/>
              <a:t>‹#›</a:t>
            </a:fld>
            <a:endParaRPr lang="en-US"/>
          </a:p>
        </p:txBody>
      </p:sp>
    </p:spTree>
    <p:extLst>
      <p:ext uri="{BB962C8B-B14F-4D97-AF65-F5344CB8AC3E}">
        <p14:creationId xmlns:p14="http://schemas.microsoft.com/office/powerpoint/2010/main" val="3155653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EA8AB9-42DE-4B8B-B45B-940EE45D25E1}" type="datetimeFigureOut">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39945-1FDF-4EFB-AC63-556F0F8DE180}" type="slidenum">
              <a:rPr lang="en-US" smtClean="0"/>
              <a:t>‹#›</a:t>
            </a:fld>
            <a:endParaRPr lang="en-US"/>
          </a:p>
        </p:txBody>
      </p:sp>
    </p:spTree>
    <p:extLst>
      <p:ext uri="{BB962C8B-B14F-4D97-AF65-F5344CB8AC3E}">
        <p14:creationId xmlns:p14="http://schemas.microsoft.com/office/powerpoint/2010/main" val="1247183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3EA8AB9-42DE-4B8B-B45B-940EE45D25E1}" type="datetimeFigureOut">
              <a:rPr lang="en-US" smtClean="0"/>
              <a:t>10/14/2024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EC39945-1FDF-4EFB-AC63-556F0F8DE180}" type="slidenum">
              <a:rPr lang="en-US" smtClean="0"/>
              <a:t>‹#›</a:t>
            </a:fld>
            <a:endParaRPr lang="en-US"/>
          </a:p>
        </p:txBody>
      </p:sp>
    </p:spTree>
    <p:extLst>
      <p:ext uri="{BB962C8B-B14F-4D97-AF65-F5344CB8AC3E}">
        <p14:creationId xmlns:p14="http://schemas.microsoft.com/office/powerpoint/2010/main" val="34803779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6"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5F86BEAF-FD24-4827-AD37-6785EBC9C2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89E4F1C-4BDA-2D0F-A9FE-2DA9BAC9538C}"/>
              </a:ext>
            </a:extLst>
          </p:cNvPr>
          <p:cNvSpPr>
            <a:spLocks noGrp="1"/>
          </p:cNvSpPr>
          <p:nvPr>
            <p:ph type="ctrTitle"/>
          </p:nvPr>
        </p:nvSpPr>
        <p:spPr>
          <a:xfrm>
            <a:off x="913775" y="618517"/>
            <a:ext cx="10364451" cy="1596177"/>
          </a:xfrm>
        </p:spPr>
        <p:txBody>
          <a:bodyPr vert="horz" lIns="91440" tIns="45720" rIns="91440" bIns="45720" rtlCol="0" anchor="ctr">
            <a:normAutofit/>
          </a:bodyPr>
          <a:lstStyle/>
          <a:p>
            <a:r>
              <a:rPr lang="en-US" sz="3600" b="1" dirty="0"/>
              <a:t>The Predictive Edge: Stacking Ensemble for Smarter HR Decision-Making</a:t>
            </a:r>
            <a:endParaRPr lang="en-US" sz="3600" dirty="0"/>
          </a:p>
        </p:txBody>
      </p:sp>
      <p:sp>
        <p:nvSpPr>
          <p:cNvPr id="3" name="Subtitle 2">
            <a:extLst>
              <a:ext uri="{FF2B5EF4-FFF2-40B4-BE49-F238E27FC236}">
                <a16:creationId xmlns:a16="http://schemas.microsoft.com/office/drawing/2014/main" id="{9BF83354-5A62-0309-12DD-A1BAA9E6904F}"/>
              </a:ext>
            </a:extLst>
          </p:cNvPr>
          <p:cNvSpPr>
            <a:spLocks noGrp="1"/>
          </p:cNvSpPr>
          <p:nvPr>
            <p:ph type="subTitle" idx="1"/>
          </p:nvPr>
        </p:nvSpPr>
        <p:spPr>
          <a:xfrm>
            <a:off x="500819" y="4498259"/>
            <a:ext cx="6096626" cy="1209368"/>
          </a:xfrm>
        </p:spPr>
        <p:txBody>
          <a:bodyPr vert="horz" lIns="91440" tIns="45720" rIns="91440" bIns="45720" rtlCol="0">
            <a:normAutofit/>
          </a:bodyPr>
          <a:lstStyle/>
          <a:p>
            <a:pPr indent="-228600" algn="l">
              <a:buFont typeface="Arial" panose="020B0604020202020204" pitchFamily="34" charset="0"/>
              <a:buChar char="•"/>
            </a:pPr>
            <a:r>
              <a:rPr lang="en-US" sz="2800" b="1" dirty="0">
                <a:solidFill>
                  <a:schemeClr val="tx1"/>
                </a:solidFill>
              </a:rPr>
              <a:t>By UDOCHI OGBONNA</a:t>
            </a:r>
          </a:p>
          <a:p>
            <a:pPr algn="l"/>
            <a:endParaRPr lang="en-US" b="1" dirty="0">
              <a:solidFill>
                <a:schemeClr val="tx1"/>
              </a:solidFill>
            </a:endParaRPr>
          </a:p>
          <a:p>
            <a:pPr indent="-228600" algn="l">
              <a:buFont typeface="Arial" panose="020B0604020202020204" pitchFamily="34" charset="0"/>
              <a:buChar char="•"/>
            </a:pPr>
            <a:endParaRPr lang="en-US" dirty="0">
              <a:solidFill>
                <a:schemeClr val="tx1"/>
              </a:solidFill>
            </a:endParaRPr>
          </a:p>
        </p:txBody>
      </p:sp>
      <p:pic>
        <p:nvPicPr>
          <p:cNvPr id="4" name="Picture 3" descr="A person walking next to a desk&#10;&#10;Description automatically generated">
            <a:extLst>
              <a:ext uri="{FF2B5EF4-FFF2-40B4-BE49-F238E27FC236}">
                <a16:creationId xmlns:a16="http://schemas.microsoft.com/office/drawing/2014/main" id="{CFFA7145-70D8-619C-A7A2-19BB5D781DE7}"/>
              </a:ext>
            </a:extLst>
          </p:cNvPr>
          <p:cNvPicPr>
            <a:picLocks noChangeAspect="1"/>
          </p:cNvPicPr>
          <p:nvPr/>
        </p:nvPicPr>
        <p:blipFill>
          <a:blip r:embed="rId4"/>
          <a:srcRect l="9935" r="11125" b="-3"/>
          <a:stretch/>
        </p:blipFill>
        <p:spPr>
          <a:xfrm>
            <a:off x="7370064" y="2505456"/>
            <a:ext cx="3494466" cy="2935224"/>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050707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B64CF-FC70-1F8B-86C1-60B70170D6CC}"/>
              </a:ext>
            </a:extLst>
          </p:cNvPr>
          <p:cNvSpPr>
            <a:spLocks noGrp="1"/>
          </p:cNvSpPr>
          <p:nvPr>
            <p:ph type="title"/>
          </p:nvPr>
        </p:nvSpPr>
        <p:spPr>
          <a:xfrm>
            <a:off x="913775" y="117988"/>
            <a:ext cx="10364451" cy="766916"/>
          </a:xfrm>
        </p:spPr>
        <p:txBody>
          <a:bodyPr/>
          <a:lstStyle/>
          <a:p>
            <a:r>
              <a:rPr lang="en-US" b="1" cap="none" dirty="0"/>
              <a:t>EXPLORATORY DATA ANALYSIS</a:t>
            </a:r>
            <a:endParaRPr lang="en-US" b="1" dirty="0"/>
          </a:p>
        </p:txBody>
      </p:sp>
      <p:sp>
        <p:nvSpPr>
          <p:cNvPr id="3" name="Content Placeholder 2">
            <a:extLst>
              <a:ext uri="{FF2B5EF4-FFF2-40B4-BE49-F238E27FC236}">
                <a16:creationId xmlns:a16="http://schemas.microsoft.com/office/drawing/2014/main" id="{09C82933-DC01-0DE1-ACA9-EEE609E6E25A}"/>
              </a:ext>
            </a:extLst>
          </p:cNvPr>
          <p:cNvSpPr>
            <a:spLocks noGrp="1"/>
          </p:cNvSpPr>
          <p:nvPr>
            <p:ph sz="quarter" idx="13"/>
          </p:nvPr>
        </p:nvSpPr>
        <p:spPr>
          <a:xfrm>
            <a:off x="398206" y="1076632"/>
            <a:ext cx="4719484" cy="5309420"/>
          </a:xfrm>
        </p:spPr>
        <p:txBody>
          <a:bodyPr/>
          <a:lstStyle/>
          <a:p>
            <a:pPr marL="0" indent="0">
              <a:buNone/>
            </a:pPr>
            <a:r>
              <a:rPr lang="en-US" sz="2000" b="1" dirty="0"/>
              <a:t>UNIVARIATE ANALYSIS</a:t>
            </a:r>
          </a:p>
          <a:p>
            <a:pPr marL="0" indent="0">
              <a:buNone/>
            </a:pPr>
            <a:r>
              <a:rPr lang="en-US" b="1" dirty="0"/>
              <a:t>Percentage of Staff by Department</a:t>
            </a:r>
          </a:p>
          <a:p>
            <a:pPr marL="0" indent="0">
              <a:buNone/>
            </a:pPr>
            <a:endParaRPr lang="en-US" b="1" dirty="0"/>
          </a:p>
          <a:p>
            <a:pPr marL="0" indent="0">
              <a:buNone/>
            </a:pPr>
            <a:r>
              <a:rPr lang="en-US" sz="2800" i="0" cap="none" dirty="0">
                <a:solidFill>
                  <a:srgbClr val="000000"/>
                </a:solidFill>
                <a:effectLst/>
                <a:latin typeface="Helvetica Neue"/>
              </a:rPr>
              <a:t>About 66% of the staff are in R&amp;D, 30% in sales while 4% are in HR.</a:t>
            </a:r>
            <a:endParaRPr lang="en-US" sz="2800" cap="none" dirty="0"/>
          </a:p>
        </p:txBody>
      </p:sp>
      <p:pic>
        <p:nvPicPr>
          <p:cNvPr id="5122" name="Picture 2">
            <a:extLst>
              <a:ext uri="{FF2B5EF4-FFF2-40B4-BE49-F238E27FC236}">
                <a16:creationId xmlns:a16="http://schemas.microsoft.com/office/drawing/2014/main" id="{4195BAE9-EB1D-4F65-DD5E-72AEA3AA87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7406" y="1283110"/>
            <a:ext cx="6592529" cy="5309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939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5F5DF-CC07-6B87-D916-4802F9F49AEC}"/>
              </a:ext>
            </a:extLst>
          </p:cNvPr>
          <p:cNvSpPr>
            <a:spLocks noGrp="1"/>
          </p:cNvSpPr>
          <p:nvPr>
            <p:ph type="title"/>
          </p:nvPr>
        </p:nvSpPr>
        <p:spPr>
          <a:xfrm>
            <a:off x="913775" y="103240"/>
            <a:ext cx="10364451" cy="678425"/>
          </a:xfrm>
        </p:spPr>
        <p:txBody>
          <a:bodyPr/>
          <a:lstStyle/>
          <a:p>
            <a:r>
              <a:rPr lang="en-US" b="1" cap="none" dirty="0"/>
              <a:t>EXPLORATORY DATA ANALYSIS</a:t>
            </a:r>
            <a:endParaRPr lang="en-US" dirty="0"/>
          </a:p>
        </p:txBody>
      </p:sp>
      <p:sp>
        <p:nvSpPr>
          <p:cNvPr id="3" name="Content Placeholder 2">
            <a:extLst>
              <a:ext uri="{FF2B5EF4-FFF2-40B4-BE49-F238E27FC236}">
                <a16:creationId xmlns:a16="http://schemas.microsoft.com/office/drawing/2014/main" id="{C132F8C2-F9E4-6631-91C2-14E7B3F316C7}"/>
              </a:ext>
            </a:extLst>
          </p:cNvPr>
          <p:cNvSpPr>
            <a:spLocks noGrp="1"/>
          </p:cNvSpPr>
          <p:nvPr>
            <p:ph sz="quarter" idx="13"/>
          </p:nvPr>
        </p:nvSpPr>
        <p:spPr>
          <a:xfrm>
            <a:off x="216310" y="884905"/>
            <a:ext cx="5879690" cy="5869854"/>
          </a:xfrm>
        </p:spPr>
        <p:txBody>
          <a:bodyPr>
            <a:normAutofit fontScale="77500" lnSpcReduction="20000"/>
          </a:bodyPr>
          <a:lstStyle/>
          <a:p>
            <a:r>
              <a:rPr lang="en-US" sz="2600" b="1" dirty="0"/>
              <a:t>UNIVARIATE ANALYSIS</a:t>
            </a:r>
          </a:p>
          <a:p>
            <a:pPr marL="0" indent="0">
              <a:buNone/>
            </a:pPr>
            <a:r>
              <a:rPr lang="en-US" b="1" dirty="0"/>
              <a:t>Percentage of Staff by Educational Field</a:t>
            </a:r>
          </a:p>
          <a:p>
            <a:pPr marL="0" indent="0" algn="l">
              <a:buNone/>
            </a:pPr>
            <a:r>
              <a:rPr lang="en-US" b="0" i="0" cap="none" dirty="0">
                <a:solidFill>
                  <a:srgbClr val="000000"/>
                </a:solidFill>
                <a:effectLst/>
                <a:latin typeface="Helvetica Neue"/>
              </a:rPr>
              <a:t>The data reveals</a:t>
            </a:r>
          </a:p>
          <a:p>
            <a:pPr algn="l">
              <a:buFont typeface="Arial" panose="020B0604020202020204" pitchFamily="34" charset="0"/>
              <a:buChar char="•"/>
            </a:pPr>
            <a:r>
              <a:rPr lang="en-US" b="0" i="0" cap="none" dirty="0">
                <a:solidFill>
                  <a:srgbClr val="000000"/>
                </a:solidFill>
                <a:effectLst/>
                <a:latin typeface="Helvetica Neue"/>
              </a:rPr>
              <a:t>Life sciences: 41%</a:t>
            </a:r>
          </a:p>
          <a:p>
            <a:pPr algn="l">
              <a:buFont typeface="Arial" panose="020B0604020202020204" pitchFamily="34" charset="0"/>
              <a:buChar char="•"/>
            </a:pPr>
            <a:r>
              <a:rPr lang="en-US" b="0" i="0" cap="none" dirty="0">
                <a:solidFill>
                  <a:srgbClr val="000000"/>
                </a:solidFill>
                <a:effectLst/>
                <a:latin typeface="Helvetica Neue"/>
              </a:rPr>
              <a:t>Medical: 31%</a:t>
            </a:r>
          </a:p>
          <a:p>
            <a:pPr algn="l">
              <a:buFont typeface="Arial" panose="020B0604020202020204" pitchFamily="34" charset="0"/>
              <a:buChar char="•"/>
            </a:pPr>
            <a:r>
              <a:rPr lang="en-US" b="0" i="0" cap="none" dirty="0">
                <a:solidFill>
                  <a:srgbClr val="000000"/>
                </a:solidFill>
                <a:effectLst/>
                <a:latin typeface="Helvetica Neue"/>
              </a:rPr>
              <a:t>Sales: 11%</a:t>
            </a:r>
          </a:p>
          <a:p>
            <a:pPr algn="l">
              <a:buFont typeface="Arial" panose="020B0604020202020204" pitchFamily="34" charset="0"/>
              <a:buChar char="•"/>
            </a:pPr>
            <a:r>
              <a:rPr lang="en-US" b="0" i="0" cap="none" dirty="0">
                <a:solidFill>
                  <a:srgbClr val="000000"/>
                </a:solidFill>
                <a:effectLst/>
                <a:latin typeface="Helvetica Neue"/>
              </a:rPr>
              <a:t>Others: 17% (which includes HR, technical and other support functions)</a:t>
            </a:r>
          </a:p>
          <a:p>
            <a:pPr algn="l"/>
            <a:r>
              <a:rPr lang="en-US" b="0" i="0" cap="none" dirty="0">
                <a:solidFill>
                  <a:srgbClr val="000000"/>
                </a:solidFill>
                <a:effectLst/>
                <a:latin typeface="Helvetica Neue"/>
              </a:rPr>
              <a:t>This distribution suggests that the company is likely focused on developing and commercializing life sciences and medical products or services. The high percentage of staff with life sciences and medical backgrounds indicates a strong technical expertise in these areas the outliers  as seen on the monthly income chart,</a:t>
            </a:r>
          </a:p>
          <a:p>
            <a:pPr algn="l"/>
            <a:r>
              <a:rPr lang="en-US" b="0" i="0" cap="none" dirty="0">
                <a:solidFill>
                  <a:srgbClr val="000000"/>
                </a:solidFill>
                <a:effectLst/>
                <a:latin typeface="Helvetica Neue"/>
              </a:rPr>
              <a:t>The relatively smaller proportion of staff with sales backgrounds (11%) may indicate that the company is more focused on research and development, and may be relying on external partners or channels for sales and marketing</a:t>
            </a:r>
            <a:r>
              <a:rPr lang="en-US" b="0" i="0" dirty="0">
                <a:solidFill>
                  <a:srgbClr val="000000"/>
                </a:solidFill>
                <a:effectLst/>
                <a:latin typeface="Helvetica Neue"/>
              </a:rPr>
              <a:t>.</a:t>
            </a:r>
          </a:p>
          <a:p>
            <a:endParaRPr lang="en-US" dirty="0"/>
          </a:p>
        </p:txBody>
      </p:sp>
      <p:pic>
        <p:nvPicPr>
          <p:cNvPr id="6146" name="Picture 2">
            <a:extLst>
              <a:ext uri="{FF2B5EF4-FFF2-40B4-BE49-F238E27FC236}">
                <a16:creationId xmlns:a16="http://schemas.microsoft.com/office/drawing/2014/main" id="{2D1648A3-D37C-BBBB-E113-D2A50CA0A9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1805" y="1061884"/>
            <a:ext cx="5737123" cy="569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208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90009-3B43-5CA7-3FDE-B84B85ECAA5B}"/>
              </a:ext>
            </a:extLst>
          </p:cNvPr>
          <p:cNvSpPr>
            <a:spLocks noGrp="1"/>
          </p:cNvSpPr>
          <p:nvPr>
            <p:ph type="title"/>
          </p:nvPr>
        </p:nvSpPr>
        <p:spPr>
          <a:xfrm>
            <a:off x="815451" y="131820"/>
            <a:ext cx="10364451" cy="664593"/>
          </a:xfrm>
        </p:spPr>
        <p:txBody>
          <a:bodyPr>
            <a:normAutofit/>
          </a:bodyPr>
          <a:lstStyle/>
          <a:p>
            <a:r>
              <a:rPr lang="en-US" b="1" cap="none" dirty="0"/>
              <a:t>EXPLORATORY DATA ANALYSIS</a:t>
            </a:r>
            <a:endParaRPr lang="en-US" dirty="0"/>
          </a:p>
        </p:txBody>
      </p:sp>
      <p:sp>
        <p:nvSpPr>
          <p:cNvPr id="3" name="Content Placeholder 2">
            <a:extLst>
              <a:ext uri="{FF2B5EF4-FFF2-40B4-BE49-F238E27FC236}">
                <a16:creationId xmlns:a16="http://schemas.microsoft.com/office/drawing/2014/main" id="{8C23DD77-3727-2618-0053-347CB05AAE26}"/>
              </a:ext>
            </a:extLst>
          </p:cNvPr>
          <p:cNvSpPr>
            <a:spLocks noGrp="1"/>
          </p:cNvSpPr>
          <p:nvPr>
            <p:ph sz="quarter" idx="13"/>
          </p:nvPr>
        </p:nvSpPr>
        <p:spPr>
          <a:xfrm>
            <a:off x="172064" y="796414"/>
            <a:ext cx="5004620" cy="5766617"/>
          </a:xfrm>
        </p:spPr>
        <p:txBody>
          <a:bodyPr/>
          <a:lstStyle/>
          <a:p>
            <a:pPr marL="0" indent="0">
              <a:buNone/>
            </a:pPr>
            <a:endParaRPr lang="en-US" b="1" i="0" dirty="0">
              <a:solidFill>
                <a:srgbClr val="000000"/>
              </a:solidFill>
              <a:effectLst/>
              <a:latin typeface="Helvetica Neue"/>
            </a:endParaRPr>
          </a:p>
          <a:p>
            <a:pPr marL="0" indent="0">
              <a:buNone/>
            </a:pPr>
            <a:r>
              <a:rPr lang="en-US" b="1" i="0" dirty="0">
                <a:solidFill>
                  <a:srgbClr val="000000"/>
                </a:solidFill>
                <a:effectLst/>
                <a:latin typeface="Helvetica Neue"/>
              </a:rPr>
              <a:t>Bivariate Analysis</a:t>
            </a:r>
          </a:p>
          <a:p>
            <a:pPr marL="0" indent="0">
              <a:buNone/>
            </a:pPr>
            <a:r>
              <a:rPr lang="en-US" sz="1800" b="1" i="0" dirty="0">
                <a:solidFill>
                  <a:srgbClr val="000000"/>
                </a:solidFill>
                <a:effectLst/>
                <a:latin typeface="Helvetica Neue"/>
              </a:rPr>
              <a:t>Relationship between gender vs monthly income</a:t>
            </a:r>
          </a:p>
          <a:p>
            <a:pPr marL="0" indent="0">
              <a:buNone/>
            </a:pPr>
            <a:endParaRPr lang="en-US" sz="1800" b="1" dirty="0">
              <a:solidFill>
                <a:srgbClr val="000000"/>
              </a:solidFill>
              <a:latin typeface="Helvetica Neue"/>
            </a:endParaRPr>
          </a:p>
          <a:p>
            <a:pPr marL="0" indent="0">
              <a:buNone/>
            </a:pPr>
            <a:r>
              <a:rPr lang="en-US" sz="2400" cap="none" dirty="0">
                <a:effectLst/>
                <a:latin typeface="Aptos" panose="020B0004020202020204" pitchFamily="34" charset="0"/>
                <a:ea typeface="Aptos" panose="020B0004020202020204" pitchFamily="34" charset="0"/>
                <a:cs typeface="Times New Roman" panose="02020603050405020304" pitchFamily="18" charset="0"/>
              </a:rPr>
              <a:t>Gender does not determine the earning capacity of the staff</a:t>
            </a:r>
            <a:endParaRPr lang="en-US" sz="2400" b="1" i="0" cap="none" dirty="0">
              <a:solidFill>
                <a:srgbClr val="000000"/>
              </a:solidFill>
              <a:effectLst/>
              <a:latin typeface="Helvetica Neue"/>
            </a:endParaRPr>
          </a:p>
          <a:p>
            <a:pPr marL="0" indent="0">
              <a:buNone/>
            </a:pPr>
            <a:endParaRPr lang="en-US" dirty="0"/>
          </a:p>
        </p:txBody>
      </p:sp>
      <p:pic>
        <p:nvPicPr>
          <p:cNvPr id="7171" name="Picture 3">
            <a:extLst>
              <a:ext uri="{FF2B5EF4-FFF2-40B4-BE49-F238E27FC236}">
                <a16:creationId xmlns:a16="http://schemas.microsoft.com/office/drawing/2014/main" id="{AFF1141E-250D-4D46-DDAD-DF59566B7F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4672" y="959562"/>
            <a:ext cx="6725264" cy="5766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084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2103B-DBB6-C7B7-D30D-965206D8C1F2}"/>
              </a:ext>
            </a:extLst>
          </p:cNvPr>
          <p:cNvSpPr>
            <a:spLocks noGrp="1"/>
          </p:cNvSpPr>
          <p:nvPr>
            <p:ph type="title"/>
          </p:nvPr>
        </p:nvSpPr>
        <p:spPr>
          <a:xfrm>
            <a:off x="913775" y="147484"/>
            <a:ext cx="10364451" cy="412955"/>
          </a:xfrm>
        </p:spPr>
        <p:txBody>
          <a:bodyPr>
            <a:normAutofit fontScale="90000"/>
          </a:bodyPr>
          <a:lstStyle/>
          <a:p>
            <a:r>
              <a:rPr lang="en-US" b="1" cap="none" dirty="0"/>
              <a:t>EXPLORATORY DATA ANALYSIS</a:t>
            </a:r>
            <a:endParaRPr lang="en-US" dirty="0"/>
          </a:p>
        </p:txBody>
      </p:sp>
      <p:sp>
        <p:nvSpPr>
          <p:cNvPr id="3" name="Content Placeholder 2">
            <a:extLst>
              <a:ext uri="{FF2B5EF4-FFF2-40B4-BE49-F238E27FC236}">
                <a16:creationId xmlns:a16="http://schemas.microsoft.com/office/drawing/2014/main" id="{EA57243B-EA61-C71F-069C-AF7EEA08D34D}"/>
              </a:ext>
            </a:extLst>
          </p:cNvPr>
          <p:cNvSpPr>
            <a:spLocks noGrp="1"/>
          </p:cNvSpPr>
          <p:nvPr>
            <p:ph sz="quarter" idx="13"/>
          </p:nvPr>
        </p:nvSpPr>
        <p:spPr>
          <a:xfrm>
            <a:off x="206477" y="560439"/>
            <a:ext cx="4866968" cy="6150077"/>
          </a:xfrm>
        </p:spPr>
        <p:txBody>
          <a:bodyPr>
            <a:normAutofit fontScale="92500" lnSpcReduction="10000"/>
          </a:bodyPr>
          <a:lstStyle/>
          <a:p>
            <a:pPr marL="0" indent="0">
              <a:buNone/>
            </a:pPr>
            <a:r>
              <a:rPr lang="en-US" b="1" i="0" dirty="0">
                <a:solidFill>
                  <a:srgbClr val="000000"/>
                </a:solidFill>
                <a:effectLst/>
                <a:latin typeface="Helvetica Neue"/>
              </a:rPr>
              <a:t>Bivariate Analysis</a:t>
            </a:r>
          </a:p>
          <a:p>
            <a:r>
              <a:rPr lang="en-US" b="1" dirty="0"/>
              <a:t>Relationship between Years at the company vs monthly income</a:t>
            </a:r>
          </a:p>
          <a:p>
            <a:pPr marL="0" indent="0" algn="l">
              <a:buNone/>
            </a:pPr>
            <a:r>
              <a:rPr lang="en-US" cap="none" dirty="0">
                <a:solidFill>
                  <a:srgbClr val="000000"/>
                </a:solidFill>
                <a:latin typeface="Helvetica Neue"/>
              </a:rPr>
              <a:t>T</a:t>
            </a:r>
            <a:r>
              <a:rPr lang="en-US" b="0" i="0" cap="none" dirty="0">
                <a:solidFill>
                  <a:srgbClr val="000000"/>
                </a:solidFill>
                <a:effectLst/>
                <a:latin typeface="Helvetica Neue"/>
              </a:rPr>
              <a:t>he data shows that employees who stay with the company longer tend to earn more, but there are some exceptions that could indicate:</a:t>
            </a:r>
          </a:p>
          <a:p>
            <a:pPr algn="l">
              <a:buFontTx/>
              <a:buChar char="-"/>
            </a:pPr>
            <a:r>
              <a:rPr lang="en-US" b="0" i="0" cap="none" dirty="0">
                <a:solidFill>
                  <a:srgbClr val="000000"/>
                </a:solidFill>
                <a:effectLst/>
                <a:latin typeface="Helvetica Neue"/>
              </a:rPr>
              <a:t>Fast-tracked promotions for high performers</a:t>
            </a:r>
          </a:p>
          <a:p>
            <a:pPr algn="l">
              <a:buFontTx/>
              <a:buChar char="-"/>
            </a:pPr>
            <a:r>
              <a:rPr lang="en-US" b="0" i="0" cap="none" dirty="0">
                <a:solidFill>
                  <a:srgbClr val="000000"/>
                </a:solidFill>
                <a:effectLst/>
                <a:latin typeface="Helvetica Neue"/>
              </a:rPr>
              <a:t>Specialized skills leading to higher pay</a:t>
            </a:r>
          </a:p>
          <a:p>
            <a:pPr algn="l">
              <a:buFontTx/>
              <a:buChar char="-"/>
            </a:pPr>
            <a:r>
              <a:rPr lang="en-US" b="0" i="0" cap="none" dirty="0">
                <a:solidFill>
                  <a:srgbClr val="000000"/>
                </a:solidFill>
                <a:effectLst/>
                <a:latin typeface="Helvetica Neue"/>
              </a:rPr>
              <a:t>Successful salary negotiations</a:t>
            </a:r>
          </a:p>
          <a:p>
            <a:pPr algn="l">
              <a:buFontTx/>
              <a:buChar char="-"/>
            </a:pPr>
            <a:r>
              <a:rPr lang="en-US" b="0" i="0" cap="none" dirty="0">
                <a:solidFill>
                  <a:srgbClr val="000000"/>
                </a:solidFill>
                <a:effectLst/>
                <a:latin typeface="Helvetica Neue"/>
              </a:rPr>
              <a:t>- Data errors</a:t>
            </a:r>
          </a:p>
          <a:p>
            <a:pPr marL="0" indent="0" algn="l">
              <a:buNone/>
            </a:pPr>
            <a:r>
              <a:rPr lang="en-US" b="0" i="0" cap="none" dirty="0">
                <a:solidFill>
                  <a:srgbClr val="000000"/>
                </a:solidFill>
                <a:effectLst/>
                <a:latin typeface="Helvetica Neue"/>
              </a:rPr>
              <a:t>These exceptions can help the company identify areas to improve its compensation and retention strategies.</a:t>
            </a:r>
            <a:endParaRPr lang="en-US" b="1" dirty="0"/>
          </a:p>
        </p:txBody>
      </p:sp>
      <p:pic>
        <p:nvPicPr>
          <p:cNvPr id="8194" name="Picture 2">
            <a:extLst>
              <a:ext uri="{FF2B5EF4-FFF2-40B4-BE49-F238E27FC236}">
                <a16:creationId xmlns:a16="http://schemas.microsoft.com/office/drawing/2014/main" id="{A3D60475-981E-9928-972B-A235F2C266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6684" y="1017639"/>
            <a:ext cx="7015315" cy="5766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397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7C2EA-F1A4-44EA-7A57-A890BAEE70A0}"/>
              </a:ext>
            </a:extLst>
          </p:cNvPr>
          <p:cNvSpPr>
            <a:spLocks noGrp="1"/>
          </p:cNvSpPr>
          <p:nvPr>
            <p:ph type="title"/>
          </p:nvPr>
        </p:nvSpPr>
        <p:spPr>
          <a:xfrm>
            <a:off x="913775" y="117988"/>
            <a:ext cx="10364451" cy="425595"/>
          </a:xfrm>
        </p:spPr>
        <p:txBody>
          <a:bodyPr>
            <a:normAutofit fontScale="90000"/>
          </a:bodyPr>
          <a:lstStyle/>
          <a:p>
            <a:r>
              <a:rPr lang="en-US" b="1" cap="none" dirty="0"/>
              <a:t>EXPLORATORY DATA ANALYSIS</a:t>
            </a:r>
            <a:endParaRPr lang="en-US" dirty="0"/>
          </a:p>
        </p:txBody>
      </p:sp>
      <p:sp>
        <p:nvSpPr>
          <p:cNvPr id="3" name="Content Placeholder 2">
            <a:extLst>
              <a:ext uri="{FF2B5EF4-FFF2-40B4-BE49-F238E27FC236}">
                <a16:creationId xmlns:a16="http://schemas.microsoft.com/office/drawing/2014/main" id="{69156331-0CE6-8BD6-C437-F7528337A4DB}"/>
              </a:ext>
            </a:extLst>
          </p:cNvPr>
          <p:cNvSpPr>
            <a:spLocks noGrp="1"/>
          </p:cNvSpPr>
          <p:nvPr>
            <p:ph sz="quarter" idx="13"/>
          </p:nvPr>
        </p:nvSpPr>
        <p:spPr>
          <a:xfrm>
            <a:off x="147483" y="767227"/>
            <a:ext cx="11474245" cy="747250"/>
          </a:xfrm>
        </p:spPr>
        <p:txBody>
          <a:bodyPr>
            <a:normAutofit fontScale="85000" lnSpcReduction="20000"/>
          </a:bodyPr>
          <a:lstStyle/>
          <a:p>
            <a:pPr marL="0" indent="0">
              <a:buNone/>
            </a:pPr>
            <a:r>
              <a:rPr lang="en-US" b="1" i="0" dirty="0">
                <a:solidFill>
                  <a:srgbClr val="000000"/>
                </a:solidFill>
                <a:effectLst/>
                <a:latin typeface="Helvetica Neue"/>
              </a:rPr>
              <a:t>Bivariate Analysis</a:t>
            </a:r>
            <a:endParaRPr lang="en-US" dirty="0"/>
          </a:p>
          <a:p>
            <a:r>
              <a:rPr lang="en-US" b="1" dirty="0"/>
              <a:t>Relationship between Attrition and categorical variables.</a:t>
            </a:r>
          </a:p>
        </p:txBody>
      </p:sp>
      <p:pic>
        <p:nvPicPr>
          <p:cNvPr id="9218" name="Picture 2">
            <a:extLst>
              <a:ext uri="{FF2B5EF4-FFF2-40B4-BE49-F238E27FC236}">
                <a16:creationId xmlns:a16="http://schemas.microsoft.com/office/drawing/2014/main" id="{4B4F5977-9D70-4BF1-AF2B-58815FC977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483" y="1738121"/>
            <a:ext cx="11897034" cy="435265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3CA8859-70D5-E379-896E-16FCF22740F4}"/>
              </a:ext>
            </a:extLst>
          </p:cNvPr>
          <p:cNvSpPr txBox="1"/>
          <p:nvPr/>
        </p:nvSpPr>
        <p:spPr>
          <a:xfrm>
            <a:off x="913775" y="6090773"/>
            <a:ext cx="10250754" cy="523220"/>
          </a:xfrm>
          <a:prstGeom prst="rect">
            <a:avLst/>
          </a:prstGeom>
          <a:noFill/>
        </p:spPr>
        <p:txBody>
          <a:bodyPr wrap="square">
            <a:spAutoFit/>
          </a:bodyPr>
          <a:lstStyle/>
          <a:p>
            <a:r>
              <a:rPr lang="en-US" sz="2800" b="1" dirty="0"/>
              <a:t>Singles, in Life Sciences and Medical have a high attrition rate.</a:t>
            </a:r>
          </a:p>
        </p:txBody>
      </p:sp>
    </p:spTree>
    <p:extLst>
      <p:ext uri="{BB962C8B-B14F-4D97-AF65-F5344CB8AC3E}">
        <p14:creationId xmlns:p14="http://schemas.microsoft.com/office/powerpoint/2010/main" val="4085719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FE165-3107-EC35-6F35-E92B1671873A}"/>
              </a:ext>
            </a:extLst>
          </p:cNvPr>
          <p:cNvSpPr>
            <a:spLocks noGrp="1"/>
          </p:cNvSpPr>
          <p:nvPr>
            <p:ph type="title"/>
          </p:nvPr>
        </p:nvSpPr>
        <p:spPr>
          <a:xfrm>
            <a:off x="913775" y="147485"/>
            <a:ext cx="10364451" cy="545689"/>
          </a:xfrm>
        </p:spPr>
        <p:txBody>
          <a:bodyPr>
            <a:normAutofit fontScale="90000"/>
          </a:bodyPr>
          <a:lstStyle/>
          <a:p>
            <a:r>
              <a:rPr lang="en-US" b="1" cap="none" dirty="0"/>
              <a:t>EXPLORATORY DATA ANALYSIS</a:t>
            </a:r>
            <a:endParaRPr lang="en-US" dirty="0"/>
          </a:p>
        </p:txBody>
      </p:sp>
      <p:sp>
        <p:nvSpPr>
          <p:cNvPr id="3" name="Content Placeholder 2">
            <a:extLst>
              <a:ext uri="{FF2B5EF4-FFF2-40B4-BE49-F238E27FC236}">
                <a16:creationId xmlns:a16="http://schemas.microsoft.com/office/drawing/2014/main" id="{119C3249-C7E5-2D6C-CD6C-CDDDBE1087F7}"/>
              </a:ext>
            </a:extLst>
          </p:cNvPr>
          <p:cNvSpPr>
            <a:spLocks noGrp="1"/>
          </p:cNvSpPr>
          <p:nvPr>
            <p:ph sz="quarter" idx="13"/>
          </p:nvPr>
        </p:nvSpPr>
        <p:spPr>
          <a:xfrm>
            <a:off x="206477" y="855408"/>
            <a:ext cx="7978878" cy="781664"/>
          </a:xfrm>
        </p:spPr>
        <p:txBody>
          <a:bodyPr>
            <a:normAutofit fontScale="85000" lnSpcReduction="20000"/>
          </a:bodyPr>
          <a:lstStyle/>
          <a:p>
            <a:pPr marL="0" indent="0">
              <a:buNone/>
            </a:pPr>
            <a:r>
              <a:rPr lang="en-US" b="1" i="0" dirty="0">
                <a:solidFill>
                  <a:srgbClr val="000000"/>
                </a:solidFill>
                <a:effectLst/>
                <a:latin typeface="Helvetica Neue"/>
              </a:rPr>
              <a:t>Bivariate Analysis</a:t>
            </a:r>
            <a:endParaRPr lang="en-US" dirty="0"/>
          </a:p>
          <a:p>
            <a:r>
              <a:rPr lang="en-US" b="1" dirty="0"/>
              <a:t>Relationship between the job level vs the monthly income.</a:t>
            </a:r>
          </a:p>
          <a:p>
            <a:endParaRPr lang="en-US" dirty="0"/>
          </a:p>
        </p:txBody>
      </p:sp>
      <p:pic>
        <p:nvPicPr>
          <p:cNvPr id="10242" name="Picture 2">
            <a:extLst>
              <a:ext uri="{FF2B5EF4-FFF2-40B4-BE49-F238E27FC236}">
                <a16:creationId xmlns:a16="http://schemas.microsoft.com/office/drawing/2014/main" id="{A9898037-7528-4CA5-DF36-653F3323C4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77" y="1637072"/>
            <a:ext cx="11732649" cy="43655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F905F92-5643-93E1-EED1-59DDBC163647}"/>
              </a:ext>
            </a:extLst>
          </p:cNvPr>
          <p:cNvSpPr txBox="1"/>
          <p:nvPr/>
        </p:nvSpPr>
        <p:spPr>
          <a:xfrm>
            <a:off x="206478" y="6002592"/>
            <a:ext cx="11500362" cy="646331"/>
          </a:xfrm>
          <a:prstGeom prst="rect">
            <a:avLst/>
          </a:prstGeom>
          <a:noFill/>
        </p:spPr>
        <p:txBody>
          <a:bodyPr wrap="square">
            <a:spAutoFit/>
          </a:bodyPr>
          <a:lstStyle/>
          <a:p>
            <a:r>
              <a:rPr lang="en-US" b="1" i="0" dirty="0">
                <a:solidFill>
                  <a:srgbClr val="000000"/>
                </a:solidFill>
                <a:effectLst/>
                <a:latin typeface="Helvetica Neue"/>
              </a:rPr>
              <a:t>The data shows that the job levels are in 5 category and has a positive correlation with the monthly income. The chart depicts an average earning as low as 2,600 and others earn as high as 19,000 USD</a:t>
            </a:r>
            <a:endParaRPr lang="en-US" b="1" dirty="0"/>
          </a:p>
        </p:txBody>
      </p:sp>
    </p:spTree>
    <p:extLst>
      <p:ext uri="{BB962C8B-B14F-4D97-AF65-F5344CB8AC3E}">
        <p14:creationId xmlns:p14="http://schemas.microsoft.com/office/powerpoint/2010/main" val="2575720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5AF73-8913-68CC-4B3C-BF545CED4970}"/>
              </a:ext>
            </a:extLst>
          </p:cNvPr>
          <p:cNvSpPr>
            <a:spLocks noGrp="1"/>
          </p:cNvSpPr>
          <p:nvPr>
            <p:ph type="title"/>
          </p:nvPr>
        </p:nvSpPr>
        <p:spPr>
          <a:xfrm>
            <a:off x="766292" y="1"/>
            <a:ext cx="10364451" cy="855406"/>
          </a:xfrm>
        </p:spPr>
        <p:txBody>
          <a:bodyPr/>
          <a:lstStyle/>
          <a:p>
            <a:r>
              <a:rPr lang="en-US" b="1" cap="none" dirty="0"/>
              <a:t>EXPLORATORY DATA ANALYSIS</a:t>
            </a:r>
            <a:endParaRPr lang="en-US" dirty="0"/>
          </a:p>
        </p:txBody>
      </p:sp>
      <p:sp>
        <p:nvSpPr>
          <p:cNvPr id="3" name="Content Placeholder 2">
            <a:extLst>
              <a:ext uri="{FF2B5EF4-FFF2-40B4-BE49-F238E27FC236}">
                <a16:creationId xmlns:a16="http://schemas.microsoft.com/office/drawing/2014/main" id="{21CFDC2E-C18E-5E2E-9456-A926A0A8E7DD}"/>
              </a:ext>
            </a:extLst>
          </p:cNvPr>
          <p:cNvSpPr>
            <a:spLocks noGrp="1"/>
          </p:cNvSpPr>
          <p:nvPr>
            <p:ph sz="quarter" idx="13"/>
          </p:nvPr>
        </p:nvSpPr>
        <p:spPr>
          <a:xfrm>
            <a:off x="268539" y="1666966"/>
            <a:ext cx="5586571" cy="4955060"/>
          </a:xfrm>
        </p:spPr>
        <p:txBody>
          <a:bodyPr/>
          <a:lstStyle/>
          <a:p>
            <a:pPr marL="0" marR="0">
              <a:lnSpc>
                <a:spcPct val="107000"/>
              </a:lnSpc>
              <a:spcBef>
                <a:spcPts val="0"/>
              </a:spcBef>
              <a:spcAft>
                <a:spcPts val="800"/>
              </a:spcAft>
            </a:pPr>
            <a:r>
              <a:rPr lang="en-US" sz="1800" b="1" kern="100" cap="none" dirty="0">
                <a:effectLst/>
                <a:latin typeface="Aptos" panose="020B0004020202020204" pitchFamily="34" charset="0"/>
                <a:ea typeface="Aptos" panose="020B0004020202020204" pitchFamily="34" charset="0"/>
                <a:cs typeface="Times New Roman" panose="02020603050405020304" pitchFamily="18" charset="0"/>
              </a:rPr>
              <a:t>Based on insight from the outliers, it appears that: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cap="none" dirty="0">
                <a:effectLst/>
                <a:latin typeface="Aptos" panose="020B0004020202020204" pitchFamily="34" charset="0"/>
                <a:ea typeface="Aptos" panose="020B0004020202020204" pitchFamily="34" charset="0"/>
                <a:cs typeface="Times New Roman" panose="02020603050405020304" pitchFamily="18" charset="0"/>
              </a:rPr>
              <a:t>75% of Research &amp; Development (R&amp;D) department employees earn above $17,500, which is a significant proportion.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cap="none" dirty="0">
                <a:effectLst/>
                <a:latin typeface="Aptos" panose="020B0004020202020204" pitchFamily="34" charset="0"/>
                <a:ea typeface="Aptos" panose="020B0004020202020204" pitchFamily="34" charset="0"/>
                <a:cs typeface="Times New Roman" panose="02020603050405020304" pitchFamily="18" charset="0"/>
              </a:rPr>
              <a:t>17% of Sales department employees earn above $17,500, which is a relatively smaller proportion compared to </a:t>
            </a:r>
            <a:r>
              <a:rPr lang="en-US" sz="1800" b="1" kern="100" cap="none" dirty="0">
                <a:latin typeface="Aptos" panose="020B0004020202020204" pitchFamily="34" charset="0"/>
                <a:ea typeface="Aptos" panose="020B0004020202020204" pitchFamily="34" charset="0"/>
                <a:cs typeface="Times New Roman" panose="02020603050405020304" pitchFamily="18" charset="0"/>
              </a:rPr>
              <a:t>R</a:t>
            </a:r>
            <a:r>
              <a:rPr lang="en-US" sz="1800" b="1" kern="100" cap="none" dirty="0">
                <a:effectLst/>
                <a:latin typeface="Aptos" panose="020B0004020202020204" pitchFamily="34" charset="0"/>
                <a:ea typeface="Aptos" panose="020B0004020202020204" pitchFamily="34" charset="0"/>
                <a:cs typeface="Times New Roman" panose="02020603050405020304" pitchFamily="18" charset="0"/>
              </a:rPr>
              <a:t>&amp;D.</a:t>
            </a:r>
          </a:p>
          <a:p>
            <a:r>
              <a:rPr lang="en-US" sz="1800" b="1" cap="none" dirty="0">
                <a:effectLst/>
                <a:latin typeface="Aptos" panose="020B0004020202020204" pitchFamily="34" charset="0"/>
                <a:ea typeface="Aptos" panose="020B0004020202020204" pitchFamily="34" charset="0"/>
                <a:cs typeface="Times New Roman" panose="02020603050405020304" pitchFamily="18" charset="0"/>
              </a:rPr>
              <a:t>7% of Human </a:t>
            </a:r>
            <a:r>
              <a:rPr lang="en-US" sz="1800" b="1" cap="none" dirty="0">
                <a:latin typeface="Aptos" panose="020B0004020202020204" pitchFamily="34" charset="0"/>
                <a:ea typeface="Aptos" panose="020B0004020202020204" pitchFamily="34" charset="0"/>
                <a:cs typeface="Times New Roman" panose="02020603050405020304" pitchFamily="18" charset="0"/>
              </a:rPr>
              <a:t>R</a:t>
            </a:r>
            <a:r>
              <a:rPr lang="en-US" sz="1800" b="1" cap="none" dirty="0">
                <a:effectLst/>
                <a:latin typeface="Aptos" panose="020B0004020202020204" pitchFamily="34" charset="0"/>
                <a:ea typeface="Aptos" panose="020B0004020202020204" pitchFamily="34" charset="0"/>
                <a:cs typeface="Times New Roman" panose="02020603050405020304" pitchFamily="18" charset="0"/>
              </a:rPr>
              <a:t>esources department employees earn above $17,500, which is the smallest </a:t>
            </a:r>
            <a:endParaRPr lang="en-US" b="1" cap="none" dirty="0"/>
          </a:p>
        </p:txBody>
      </p:sp>
      <p:sp>
        <p:nvSpPr>
          <p:cNvPr id="7" name="TextBox 6">
            <a:extLst>
              <a:ext uri="{FF2B5EF4-FFF2-40B4-BE49-F238E27FC236}">
                <a16:creationId xmlns:a16="http://schemas.microsoft.com/office/drawing/2014/main" id="{AA5AA229-B15E-D451-D318-73242431266C}"/>
              </a:ext>
            </a:extLst>
          </p:cNvPr>
          <p:cNvSpPr txBox="1"/>
          <p:nvPr/>
        </p:nvSpPr>
        <p:spPr>
          <a:xfrm>
            <a:off x="394518" y="743635"/>
            <a:ext cx="9221430" cy="923330"/>
          </a:xfrm>
          <a:prstGeom prst="rect">
            <a:avLst/>
          </a:prstGeom>
          <a:noFill/>
        </p:spPr>
        <p:txBody>
          <a:bodyPr wrap="square">
            <a:spAutoFit/>
          </a:bodyPr>
          <a:lstStyle/>
          <a:p>
            <a:pPr marL="0" indent="0">
              <a:buNone/>
            </a:pPr>
            <a:r>
              <a:rPr lang="en-US" b="1" i="0" dirty="0">
                <a:solidFill>
                  <a:srgbClr val="000000"/>
                </a:solidFill>
                <a:effectLst/>
                <a:latin typeface="Helvetica Neue"/>
              </a:rPr>
              <a:t>BIVARIATE ANALYSIS</a:t>
            </a:r>
            <a:endParaRPr lang="en-US" dirty="0"/>
          </a:p>
          <a:p>
            <a:r>
              <a:rPr lang="en-US" b="1" dirty="0"/>
              <a:t>RELATIONSHIP BETWEEN THE AVERAGE MONTHLYINCOME &gt;= </a:t>
            </a:r>
            <a:r>
              <a:rPr lang="en-US" sz="1800" b="1" kern="100" cap="none" dirty="0">
                <a:effectLst/>
                <a:latin typeface="Aptos" panose="020B0004020202020204" pitchFamily="34" charset="0"/>
                <a:ea typeface="Aptos" panose="020B0004020202020204" pitchFamily="34" charset="0"/>
                <a:cs typeface="Times New Roman" panose="02020603050405020304" pitchFamily="18" charset="0"/>
              </a:rPr>
              <a:t>$17,500</a:t>
            </a:r>
            <a:r>
              <a:rPr lang="en-US" b="1" dirty="0"/>
              <a:t> BY DEPARTMENT</a:t>
            </a:r>
          </a:p>
          <a:p>
            <a:endParaRPr lang="en-US" b="1" dirty="0"/>
          </a:p>
        </p:txBody>
      </p:sp>
      <p:pic>
        <p:nvPicPr>
          <p:cNvPr id="11266" name="Picture 2">
            <a:extLst>
              <a:ext uri="{FF2B5EF4-FFF2-40B4-BE49-F238E27FC236}">
                <a16:creationId xmlns:a16="http://schemas.microsoft.com/office/drawing/2014/main" id="{FE5B61C4-72FF-8E27-15A0-B0AB01935F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1" y="1599040"/>
            <a:ext cx="5827462" cy="5022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2034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AEB41-10A5-6AF5-320F-0638BDA49C24}"/>
              </a:ext>
            </a:extLst>
          </p:cNvPr>
          <p:cNvSpPr>
            <a:spLocks noGrp="1"/>
          </p:cNvSpPr>
          <p:nvPr>
            <p:ph type="title"/>
          </p:nvPr>
        </p:nvSpPr>
        <p:spPr>
          <a:xfrm>
            <a:off x="707298" y="121989"/>
            <a:ext cx="10364451" cy="556437"/>
          </a:xfrm>
        </p:spPr>
        <p:txBody>
          <a:bodyPr>
            <a:normAutofit fontScale="90000"/>
          </a:bodyPr>
          <a:lstStyle/>
          <a:p>
            <a:r>
              <a:rPr lang="en-US" b="1" cap="none" dirty="0"/>
              <a:t>EXPLORATORY DATA ANALYSIS</a:t>
            </a:r>
            <a:endParaRPr lang="en-US" dirty="0"/>
          </a:p>
        </p:txBody>
      </p:sp>
      <p:sp>
        <p:nvSpPr>
          <p:cNvPr id="5" name="TextBox 4">
            <a:extLst>
              <a:ext uri="{FF2B5EF4-FFF2-40B4-BE49-F238E27FC236}">
                <a16:creationId xmlns:a16="http://schemas.microsoft.com/office/drawing/2014/main" id="{543E294C-4BCA-D1F5-F450-D1A8FDD8E723}"/>
              </a:ext>
            </a:extLst>
          </p:cNvPr>
          <p:cNvSpPr txBox="1"/>
          <p:nvPr/>
        </p:nvSpPr>
        <p:spPr>
          <a:xfrm>
            <a:off x="707297" y="828819"/>
            <a:ext cx="7773025" cy="646331"/>
          </a:xfrm>
          <a:prstGeom prst="rect">
            <a:avLst/>
          </a:prstGeom>
          <a:noFill/>
        </p:spPr>
        <p:txBody>
          <a:bodyPr wrap="square">
            <a:spAutoFit/>
          </a:bodyPr>
          <a:lstStyle/>
          <a:p>
            <a:pPr marL="0" indent="0">
              <a:buNone/>
            </a:pPr>
            <a:r>
              <a:rPr lang="en-US" b="1" i="0" dirty="0">
                <a:solidFill>
                  <a:srgbClr val="000000"/>
                </a:solidFill>
                <a:effectLst/>
                <a:latin typeface="Helvetica Neue"/>
              </a:rPr>
              <a:t>BIVARIATE ANALYSIS</a:t>
            </a:r>
            <a:endParaRPr lang="en-US" dirty="0"/>
          </a:p>
          <a:p>
            <a:r>
              <a:rPr lang="en-US" b="1" dirty="0"/>
              <a:t>RELATIONSHIP BETWEEN ATTRITION AND CATEGORICAL VARIABLES.</a:t>
            </a:r>
          </a:p>
        </p:txBody>
      </p:sp>
      <p:pic>
        <p:nvPicPr>
          <p:cNvPr id="12290" name="Picture 2">
            <a:extLst>
              <a:ext uri="{FF2B5EF4-FFF2-40B4-BE49-F238E27FC236}">
                <a16:creationId xmlns:a16="http://schemas.microsoft.com/office/drawing/2014/main" id="{0C549846-FAA7-6499-5CA4-1424448BBAD8}"/>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67150" y="1475150"/>
            <a:ext cx="11857699" cy="438125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6D9CC49-0C61-5B49-92CA-ADE98C80A189}"/>
              </a:ext>
            </a:extLst>
          </p:cNvPr>
          <p:cNvSpPr txBox="1"/>
          <p:nvPr/>
        </p:nvSpPr>
        <p:spPr>
          <a:xfrm>
            <a:off x="167150" y="5856407"/>
            <a:ext cx="12088760" cy="923330"/>
          </a:xfrm>
          <a:prstGeom prst="rect">
            <a:avLst/>
          </a:prstGeom>
          <a:noFill/>
        </p:spPr>
        <p:txBody>
          <a:bodyPr wrap="square">
            <a:spAutoFit/>
          </a:bodyPr>
          <a:lstStyle/>
          <a:p>
            <a:r>
              <a:rPr lang="en-US" b="1" i="0" dirty="0">
                <a:solidFill>
                  <a:srgbClr val="000000"/>
                </a:solidFill>
                <a:effectLst/>
                <a:latin typeface="Helvetica Neue"/>
              </a:rPr>
              <a:t>Attrition risk is higher among Laboratory Technicians, Sales Executives, Research Scientists, and Sales Representatives, as well as employees with minimal travel demands. Overtime has no significant impact on attrition.</a:t>
            </a:r>
            <a:endParaRPr lang="en-US" b="1" dirty="0"/>
          </a:p>
        </p:txBody>
      </p:sp>
    </p:spTree>
    <p:extLst>
      <p:ext uri="{BB962C8B-B14F-4D97-AF65-F5344CB8AC3E}">
        <p14:creationId xmlns:p14="http://schemas.microsoft.com/office/powerpoint/2010/main" val="3214998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AEB41-10A5-6AF5-320F-0638BDA49C24}"/>
              </a:ext>
            </a:extLst>
          </p:cNvPr>
          <p:cNvSpPr>
            <a:spLocks noGrp="1"/>
          </p:cNvSpPr>
          <p:nvPr>
            <p:ph type="title"/>
          </p:nvPr>
        </p:nvSpPr>
        <p:spPr>
          <a:xfrm>
            <a:off x="707298" y="121989"/>
            <a:ext cx="10364451" cy="556437"/>
          </a:xfrm>
        </p:spPr>
        <p:txBody>
          <a:bodyPr>
            <a:normAutofit fontScale="90000"/>
          </a:bodyPr>
          <a:lstStyle/>
          <a:p>
            <a:r>
              <a:rPr lang="en-US" b="1" cap="none" dirty="0"/>
              <a:t>EXPLORATORY DATA ANALYSIS</a:t>
            </a:r>
            <a:endParaRPr lang="en-US" dirty="0"/>
          </a:p>
        </p:txBody>
      </p:sp>
      <p:sp>
        <p:nvSpPr>
          <p:cNvPr id="5" name="TextBox 4">
            <a:extLst>
              <a:ext uri="{FF2B5EF4-FFF2-40B4-BE49-F238E27FC236}">
                <a16:creationId xmlns:a16="http://schemas.microsoft.com/office/drawing/2014/main" id="{543E294C-4BCA-D1F5-F450-D1A8FDD8E723}"/>
              </a:ext>
            </a:extLst>
          </p:cNvPr>
          <p:cNvSpPr txBox="1"/>
          <p:nvPr/>
        </p:nvSpPr>
        <p:spPr>
          <a:xfrm>
            <a:off x="707298" y="753622"/>
            <a:ext cx="7773025" cy="369332"/>
          </a:xfrm>
          <a:prstGeom prst="rect">
            <a:avLst/>
          </a:prstGeom>
          <a:noFill/>
        </p:spPr>
        <p:txBody>
          <a:bodyPr wrap="square">
            <a:spAutoFit/>
          </a:bodyPr>
          <a:lstStyle/>
          <a:p>
            <a:pPr marL="0" indent="0">
              <a:buNone/>
            </a:pPr>
            <a:r>
              <a:rPr lang="en-US" b="1" dirty="0">
                <a:solidFill>
                  <a:srgbClr val="000000"/>
                </a:solidFill>
                <a:latin typeface="Helvetica Neue"/>
              </a:rPr>
              <a:t>MULTIVARIATE</a:t>
            </a:r>
            <a:r>
              <a:rPr lang="en-US" b="1" i="0" dirty="0">
                <a:solidFill>
                  <a:srgbClr val="000000"/>
                </a:solidFill>
                <a:effectLst/>
                <a:latin typeface="Helvetica Neue"/>
              </a:rPr>
              <a:t> ANALYSIS (CORRELATION)</a:t>
            </a:r>
            <a:endParaRPr lang="en-US" dirty="0"/>
          </a:p>
        </p:txBody>
      </p:sp>
      <p:sp>
        <p:nvSpPr>
          <p:cNvPr id="7" name="TextBox 6">
            <a:extLst>
              <a:ext uri="{FF2B5EF4-FFF2-40B4-BE49-F238E27FC236}">
                <a16:creationId xmlns:a16="http://schemas.microsoft.com/office/drawing/2014/main" id="{16D9CC49-0C61-5B49-92CA-ADE98C80A189}"/>
              </a:ext>
            </a:extLst>
          </p:cNvPr>
          <p:cNvSpPr txBox="1"/>
          <p:nvPr/>
        </p:nvSpPr>
        <p:spPr>
          <a:xfrm>
            <a:off x="285137" y="1386971"/>
            <a:ext cx="5348747" cy="5016758"/>
          </a:xfrm>
          <a:prstGeom prst="rect">
            <a:avLst/>
          </a:prstGeom>
          <a:noFill/>
        </p:spPr>
        <p:txBody>
          <a:bodyPr wrap="square">
            <a:spAutoFit/>
          </a:bodyPr>
          <a:lstStyle/>
          <a:p>
            <a:pPr algn="l"/>
            <a:r>
              <a:rPr lang="en-US" sz="2000" b="1" i="0" dirty="0">
                <a:solidFill>
                  <a:srgbClr val="000000"/>
                </a:solidFill>
                <a:effectLst/>
                <a:latin typeface="Helvetica Neue"/>
              </a:rPr>
              <a:t>The analysis reveals that attrition is negatively correlated with the following factors:</a:t>
            </a:r>
          </a:p>
          <a:p>
            <a:pPr algn="l">
              <a:buFont typeface="Arial" panose="020B0604020202020204" pitchFamily="34" charset="0"/>
              <a:buChar char="•"/>
            </a:pPr>
            <a:r>
              <a:rPr lang="en-US" sz="2000" b="1" i="0" dirty="0">
                <a:solidFill>
                  <a:srgbClr val="000000"/>
                </a:solidFill>
                <a:effectLst/>
                <a:latin typeface="Helvetica Neue"/>
              </a:rPr>
              <a:t>Age</a:t>
            </a:r>
          </a:p>
          <a:p>
            <a:pPr algn="l">
              <a:buFont typeface="Arial" panose="020B0604020202020204" pitchFamily="34" charset="0"/>
              <a:buChar char="•"/>
            </a:pPr>
            <a:r>
              <a:rPr lang="en-US" sz="2000" b="1" i="0" dirty="0">
                <a:solidFill>
                  <a:srgbClr val="000000"/>
                </a:solidFill>
                <a:effectLst/>
                <a:latin typeface="Helvetica Neue"/>
              </a:rPr>
              <a:t>Monthly income</a:t>
            </a:r>
          </a:p>
          <a:p>
            <a:pPr algn="l">
              <a:buFont typeface="Arial" panose="020B0604020202020204" pitchFamily="34" charset="0"/>
              <a:buChar char="•"/>
            </a:pPr>
            <a:r>
              <a:rPr lang="en-US" sz="2000" b="1" i="0" dirty="0">
                <a:solidFill>
                  <a:srgbClr val="000000"/>
                </a:solidFill>
                <a:effectLst/>
                <a:latin typeface="Helvetica Neue"/>
              </a:rPr>
              <a:t>Years at the company</a:t>
            </a:r>
          </a:p>
          <a:p>
            <a:pPr algn="l">
              <a:buFont typeface="Arial" panose="020B0604020202020204" pitchFamily="34" charset="0"/>
              <a:buChar char="•"/>
            </a:pPr>
            <a:r>
              <a:rPr lang="en-US" sz="2000" b="1" i="0" dirty="0">
                <a:solidFill>
                  <a:srgbClr val="000000"/>
                </a:solidFill>
                <a:effectLst/>
                <a:latin typeface="Helvetica Neue"/>
              </a:rPr>
              <a:t>Years with the current manager</a:t>
            </a:r>
          </a:p>
          <a:p>
            <a:pPr algn="l">
              <a:buFont typeface="Arial" panose="020B0604020202020204" pitchFamily="34" charset="0"/>
              <a:buChar char="•"/>
            </a:pPr>
            <a:r>
              <a:rPr lang="en-US" sz="2000" b="1" i="0" dirty="0">
                <a:solidFill>
                  <a:srgbClr val="000000"/>
                </a:solidFill>
                <a:effectLst/>
                <a:latin typeface="Helvetica Neue"/>
              </a:rPr>
              <a:t>Job level</a:t>
            </a:r>
          </a:p>
          <a:p>
            <a:pPr algn="l"/>
            <a:endParaRPr lang="en-US" sz="2000" b="1" i="0" dirty="0">
              <a:solidFill>
                <a:srgbClr val="000000"/>
              </a:solidFill>
              <a:effectLst/>
              <a:latin typeface="Helvetica Neue"/>
            </a:endParaRPr>
          </a:p>
          <a:p>
            <a:pPr algn="l"/>
            <a:r>
              <a:rPr lang="en-US" sz="2000" b="1" i="0" dirty="0">
                <a:solidFill>
                  <a:srgbClr val="000000"/>
                </a:solidFill>
                <a:effectLst/>
                <a:latin typeface="Helvetica Neue"/>
              </a:rPr>
              <a:t>This means that as these factors increase, the likelihood of attrition decreases. In other words, older employees, those with higher monthly incomes, longer tenure, longer time with their current manager, and higher job levels tend to have lower rates of attrition.</a:t>
            </a:r>
          </a:p>
        </p:txBody>
      </p:sp>
      <p:pic>
        <p:nvPicPr>
          <p:cNvPr id="12292" name="Picture 4">
            <a:extLst>
              <a:ext uri="{FF2B5EF4-FFF2-40B4-BE49-F238E27FC236}">
                <a16:creationId xmlns:a16="http://schemas.microsoft.com/office/drawing/2014/main" id="{C1A2657B-C8E2-D2B1-E582-31C9760C9940}"/>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5515896" y="678427"/>
            <a:ext cx="6533535" cy="6057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562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D21C6-A2B7-23AB-7012-77B8A5034BDA}"/>
              </a:ext>
            </a:extLst>
          </p:cNvPr>
          <p:cNvSpPr>
            <a:spLocks noGrp="1"/>
          </p:cNvSpPr>
          <p:nvPr>
            <p:ph type="title"/>
          </p:nvPr>
        </p:nvSpPr>
        <p:spPr>
          <a:xfrm>
            <a:off x="692549" y="0"/>
            <a:ext cx="10364451" cy="599916"/>
          </a:xfrm>
        </p:spPr>
        <p:txBody>
          <a:bodyPr/>
          <a:lstStyle/>
          <a:p>
            <a:r>
              <a:rPr lang="en-US" b="1" cap="none" dirty="0"/>
              <a:t>FEATURE ENGINEERING</a:t>
            </a:r>
            <a:endParaRPr lang="en-US" dirty="0"/>
          </a:p>
        </p:txBody>
      </p:sp>
      <p:sp>
        <p:nvSpPr>
          <p:cNvPr id="3" name="Content Placeholder 2">
            <a:extLst>
              <a:ext uri="{FF2B5EF4-FFF2-40B4-BE49-F238E27FC236}">
                <a16:creationId xmlns:a16="http://schemas.microsoft.com/office/drawing/2014/main" id="{CB806CDD-E84A-F212-C99B-0FE6D78971E7}"/>
              </a:ext>
            </a:extLst>
          </p:cNvPr>
          <p:cNvSpPr>
            <a:spLocks noGrp="1"/>
          </p:cNvSpPr>
          <p:nvPr>
            <p:ph sz="quarter" idx="13"/>
          </p:nvPr>
        </p:nvSpPr>
        <p:spPr>
          <a:xfrm>
            <a:off x="191729" y="5613595"/>
            <a:ext cx="11887200" cy="1126418"/>
          </a:xfrm>
        </p:spPr>
        <p:txBody>
          <a:bodyPr>
            <a:noAutofit/>
          </a:bodyPr>
          <a:lstStyle/>
          <a:p>
            <a:pPr marL="0" indent="0">
              <a:buNone/>
            </a:pPr>
            <a:r>
              <a:rPr lang="en-US" sz="1800" b="1" cap="none" dirty="0">
                <a:solidFill>
                  <a:srgbClr val="000000"/>
                </a:solidFill>
                <a:latin typeface="Helvetica Neue"/>
              </a:rPr>
              <a:t>T</a:t>
            </a:r>
            <a:r>
              <a:rPr lang="en-US" sz="1800" b="1" i="0" cap="none" dirty="0">
                <a:solidFill>
                  <a:srgbClr val="000000"/>
                </a:solidFill>
                <a:effectLst/>
                <a:latin typeface="Helvetica Neue"/>
              </a:rPr>
              <a:t>he data indicates a significant correlation between employee turnover and the following factors: lower monthly earnings (USD 1000-4800), shorter tenure (0-8 years), and skill levels 3. this suggests that the company is experiencing a disproportionate loss of employees within these demographics.</a:t>
            </a:r>
            <a:endParaRPr lang="en-US" sz="1800" b="1" cap="none" dirty="0"/>
          </a:p>
        </p:txBody>
      </p:sp>
      <p:sp>
        <p:nvSpPr>
          <p:cNvPr id="5" name="TextBox 4">
            <a:extLst>
              <a:ext uri="{FF2B5EF4-FFF2-40B4-BE49-F238E27FC236}">
                <a16:creationId xmlns:a16="http://schemas.microsoft.com/office/drawing/2014/main" id="{8AD07C96-51FC-18FC-85D3-BF41E845D5CC}"/>
              </a:ext>
            </a:extLst>
          </p:cNvPr>
          <p:cNvSpPr txBox="1"/>
          <p:nvPr/>
        </p:nvSpPr>
        <p:spPr>
          <a:xfrm>
            <a:off x="913773" y="811162"/>
            <a:ext cx="7950007" cy="369332"/>
          </a:xfrm>
          <a:prstGeom prst="rect">
            <a:avLst/>
          </a:prstGeom>
          <a:noFill/>
        </p:spPr>
        <p:txBody>
          <a:bodyPr wrap="square">
            <a:spAutoFit/>
          </a:bodyPr>
          <a:lstStyle/>
          <a:p>
            <a:r>
              <a:rPr lang="en-US" b="1" dirty="0"/>
              <a:t>RELATIONSHIP BETWEEN ATTRITION AND FEATURED ENGINEERED VARIABLES</a:t>
            </a:r>
            <a:r>
              <a:rPr lang="en-US" dirty="0"/>
              <a:t>.</a:t>
            </a:r>
          </a:p>
        </p:txBody>
      </p:sp>
      <p:pic>
        <p:nvPicPr>
          <p:cNvPr id="13314" name="Picture 2">
            <a:extLst>
              <a:ext uri="{FF2B5EF4-FFF2-40B4-BE49-F238E27FC236}">
                <a16:creationId xmlns:a16="http://schemas.microsoft.com/office/drawing/2014/main" id="{67576AE0-B329-41D1-A363-0A937DA3D0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729" y="1391740"/>
            <a:ext cx="11887200" cy="4221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7674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9A31F-13F2-FE0A-EE60-4876A4598979}"/>
              </a:ext>
            </a:extLst>
          </p:cNvPr>
          <p:cNvSpPr>
            <a:spLocks noGrp="1"/>
          </p:cNvSpPr>
          <p:nvPr>
            <p:ph type="title"/>
          </p:nvPr>
        </p:nvSpPr>
        <p:spPr>
          <a:xfrm>
            <a:off x="913775" y="103239"/>
            <a:ext cx="10364451" cy="737419"/>
          </a:xfrm>
        </p:spPr>
        <p:txBody>
          <a:bodyPr>
            <a:normAutofit/>
          </a:bodyPr>
          <a:lstStyle/>
          <a:p>
            <a:r>
              <a:rPr lang="en-US" b="1" cap="none" dirty="0"/>
              <a:t>PROBLEM OVERVIEW</a:t>
            </a:r>
          </a:p>
        </p:txBody>
      </p:sp>
      <p:sp>
        <p:nvSpPr>
          <p:cNvPr id="3" name="Content Placeholder 2">
            <a:extLst>
              <a:ext uri="{FF2B5EF4-FFF2-40B4-BE49-F238E27FC236}">
                <a16:creationId xmlns:a16="http://schemas.microsoft.com/office/drawing/2014/main" id="{498002BA-DDA8-EA68-7A7A-6D5D7EB8861C}"/>
              </a:ext>
            </a:extLst>
          </p:cNvPr>
          <p:cNvSpPr>
            <a:spLocks noGrp="1"/>
          </p:cNvSpPr>
          <p:nvPr>
            <p:ph sz="quarter" idx="13"/>
          </p:nvPr>
        </p:nvSpPr>
        <p:spPr>
          <a:xfrm>
            <a:off x="721421" y="1002891"/>
            <a:ext cx="10363826" cy="5014452"/>
          </a:xfrm>
        </p:spPr>
        <p:txBody>
          <a:bodyPr>
            <a:normAutofit fontScale="77500" lnSpcReduction="20000"/>
          </a:bodyPr>
          <a:lstStyle/>
          <a:p>
            <a:r>
              <a:rPr lang="en-US" sz="2800" cap="none" dirty="0"/>
              <a:t>Employee attrition refers to the natural process of employees voluntarily or involuntarily leaving a company or organization. According to Gallup, an average of 22% of employees depart annually, requiring replacement over a 12-month period. Furthermore, SHRM reports that approximately 45% of employees leave within the first two years. This trend can be concerning for organizations, as it may indicate issues with:- Recruitment and selection processes- Onboarding and integration- Employee engagement and satisfaction- Career development and growth opportunities- Managerial support and leadership. </a:t>
            </a:r>
          </a:p>
          <a:p>
            <a:pPr marL="0" indent="0">
              <a:buNone/>
            </a:pPr>
            <a:r>
              <a:rPr lang="en-US" sz="2800" cap="none" dirty="0"/>
              <a:t>In this case study, we aim to:</a:t>
            </a:r>
          </a:p>
          <a:p>
            <a:r>
              <a:rPr lang="en-US" sz="2800" cap="none" dirty="0"/>
              <a:t>1. Identify the key factors contributing to employee attrition.</a:t>
            </a:r>
          </a:p>
          <a:p>
            <a:r>
              <a:rPr lang="en-US" sz="2800" cap="none" dirty="0"/>
              <a:t>2. Develop a predictive model capable of classifying employee attrition.</a:t>
            </a:r>
          </a:p>
          <a:p>
            <a:pPr marL="0" indent="0">
              <a:buNone/>
            </a:pPr>
            <a:r>
              <a:rPr lang="en-US" sz="2800" cap="none" dirty="0"/>
              <a:t>By exploring these factors and building a predictive model, we hope to provide insights for organizations to address employee attrition and improve retention strategies.</a:t>
            </a:r>
          </a:p>
          <a:p>
            <a:endParaRPr lang="en-US" cap="none" dirty="0"/>
          </a:p>
        </p:txBody>
      </p:sp>
    </p:spTree>
    <p:extLst>
      <p:ext uri="{BB962C8B-B14F-4D97-AF65-F5344CB8AC3E}">
        <p14:creationId xmlns:p14="http://schemas.microsoft.com/office/powerpoint/2010/main" val="360243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D21C6-A2B7-23AB-7012-77B8A5034BDA}"/>
              </a:ext>
            </a:extLst>
          </p:cNvPr>
          <p:cNvSpPr>
            <a:spLocks noGrp="1"/>
          </p:cNvSpPr>
          <p:nvPr>
            <p:ph type="title"/>
          </p:nvPr>
        </p:nvSpPr>
        <p:spPr>
          <a:xfrm>
            <a:off x="692549" y="-86366"/>
            <a:ext cx="10364451" cy="536986"/>
          </a:xfrm>
        </p:spPr>
        <p:txBody>
          <a:bodyPr>
            <a:normAutofit/>
          </a:bodyPr>
          <a:lstStyle/>
          <a:p>
            <a:r>
              <a:rPr lang="en-US" sz="2400" b="1" cap="none" dirty="0"/>
              <a:t>FEATURE ENGINEERING</a:t>
            </a:r>
            <a:endParaRPr lang="en-US" sz="2400" dirty="0"/>
          </a:p>
        </p:txBody>
      </p:sp>
      <p:sp>
        <p:nvSpPr>
          <p:cNvPr id="3" name="Content Placeholder 2">
            <a:extLst>
              <a:ext uri="{FF2B5EF4-FFF2-40B4-BE49-F238E27FC236}">
                <a16:creationId xmlns:a16="http://schemas.microsoft.com/office/drawing/2014/main" id="{CB806CDD-E84A-F212-C99B-0FE6D78971E7}"/>
              </a:ext>
            </a:extLst>
          </p:cNvPr>
          <p:cNvSpPr>
            <a:spLocks noGrp="1"/>
          </p:cNvSpPr>
          <p:nvPr>
            <p:ph sz="quarter" idx="13"/>
          </p:nvPr>
        </p:nvSpPr>
        <p:spPr>
          <a:xfrm>
            <a:off x="113071" y="4505535"/>
            <a:ext cx="11965858" cy="2263784"/>
          </a:xfrm>
        </p:spPr>
        <p:txBody>
          <a:bodyPr>
            <a:noAutofit/>
          </a:bodyPr>
          <a:lstStyle/>
          <a:p>
            <a:pPr marL="0" marR="0" indent="0">
              <a:lnSpc>
                <a:spcPct val="107000"/>
              </a:lnSpc>
              <a:spcBef>
                <a:spcPts val="0"/>
              </a:spcBef>
              <a:spcAft>
                <a:spcPts val="800"/>
              </a:spcAft>
              <a:buNone/>
            </a:pPr>
            <a:r>
              <a:rPr lang="en-US" sz="1400" b="1" kern="100" cap="none" dirty="0">
                <a:effectLst/>
                <a:latin typeface="Aptos" panose="020B0004020202020204" pitchFamily="34" charset="0"/>
                <a:ea typeface="Aptos" panose="020B0004020202020204" pitchFamily="34" charset="0"/>
                <a:cs typeface="Times New Roman" panose="02020603050405020304" pitchFamily="18" charset="0"/>
              </a:rPr>
              <a:t>The dataset reveals that the employees who left the company typically had:</a:t>
            </a:r>
            <a:endParaRPr lang="en-US" sz="1400" kern="100" cap="none"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400" b="1" kern="100" cap="none" dirty="0">
                <a:effectLst/>
                <a:latin typeface="Aptos" panose="020B0004020202020204" pitchFamily="34" charset="0"/>
                <a:ea typeface="Aptos" panose="020B0004020202020204" pitchFamily="34" charset="0"/>
                <a:cs typeface="Times New Roman" panose="02020603050405020304" pitchFamily="18" charset="0"/>
              </a:rPr>
              <a:t>Received a salary increase of 11-13% or 14-16% in their last hike</a:t>
            </a:r>
            <a:endParaRPr lang="en-US" sz="1400" kern="100" cap="none"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400" b="1" kern="100" cap="none" dirty="0">
                <a:effectLst/>
                <a:latin typeface="Aptos" panose="020B0004020202020204" pitchFamily="34" charset="0"/>
                <a:ea typeface="Aptos" panose="020B0004020202020204" pitchFamily="34" charset="0"/>
                <a:cs typeface="Times New Roman" panose="02020603050405020304" pitchFamily="18" charset="0"/>
              </a:rPr>
              <a:t>Participated in 2, 3, or 1 training sessions last year</a:t>
            </a:r>
            <a:endParaRPr lang="en-US" sz="1400" kern="100" cap="none"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400" b="1" kern="100" cap="none" dirty="0">
                <a:effectLst/>
                <a:latin typeface="Aptos" panose="020B0004020202020204" pitchFamily="34" charset="0"/>
                <a:ea typeface="Aptos" panose="020B0004020202020204" pitchFamily="34" charset="0"/>
                <a:cs typeface="Times New Roman" panose="02020603050405020304" pitchFamily="18" charset="0"/>
              </a:rPr>
              <a:t>Received their last promotion 0-5 years ago</a:t>
            </a:r>
            <a:endParaRPr lang="en-US" sz="1400" kern="100" cap="none"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400" b="1" kern="100" cap="none" dirty="0">
                <a:effectLst/>
                <a:latin typeface="Aptos" panose="020B0004020202020204" pitchFamily="34" charset="0"/>
                <a:ea typeface="Aptos" panose="020B0004020202020204" pitchFamily="34" charset="0"/>
                <a:cs typeface="Times New Roman" panose="02020603050405020304" pitchFamily="18" charset="0"/>
              </a:rPr>
              <a:t>Been under the same manager for 3-8 years</a:t>
            </a:r>
            <a:endParaRPr lang="en-US" sz="1400" kern="100" cap="none" dirty="0">
              <a:latin typeface="Aptos" panose="020B0004020202020204" pitchFamily="34" charset="0"/>
              <a:ea typeface="Aptos" panose="020B0004020202020204" pitchFamily="34"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en-US" sz="1400" b="1" kern="100" cap="none" dirty="0">
                <a:effectLst/>
                <a:latin typeface="Aptos" panose="020B0004020202020204" pitchFamily="34" charset="0"/>
                <a:ea typeface="Aptos" panose="020B0004020202020204" pitchFamily="34" charset="0"/>
                <a:cs typeface="Times New Roman" panose="02020603050405020304" pitchFamily="18" charset="0"/>
              </a:rPr>
              <a:t>This suggests that the company is losing employees who have recently received moderate salary increases, have had some training and development opportunities, and have been in their current role or under the same manager for a few years but may be seeking further opportunities or challenges.</a:t>
            </a:r>
            <a:endParaRPr lang="en-US" sz="1400" kern="100" cap="none"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8AD07C96-51FC-18FC-85D3-BF41E845D5CC}"/>
              </a:ext>
            </a:extLst>
          </p:cNvPr>
          <p:cNvSpPr txBox="1"/>
          <p:nvPr/>
        </p:nvSpPr>
        <p:spPr>
          <a:xfrm>
            <a:off x="913773" y="467283"/>
            <a:ext cx="7950007" cy="369332"/>
          </a:xfrm>
          <a:prstGeom prst="rect">
            <a:avLst/>
          </a:prstGeom>
          <a:noFill/>
        </p:spPr>
        <p:txBody>
          <a:bodyPr wrap="square">
            <a:spAutoFit/>
          </a:bodyPr>
          <a:lstStyle/>
          <a:p>
            <a:r>
              <a:rPr lang="en-US" b="1" dirty="0"/>
              <a:t>RELATIONSHIP BETWEEN ATTRITION AND FEATURED ENGINEERED VARIABLES</a:t>
            </a:r>
            <a:r>
              <a:rPr lang="en-US" dirty="0"/>
              <a:t>.</a:t>
            </a:r>
          </a:p>
        </p:txBody>
      </p:sp>
      <p:pic>
        <p:nvPicPr>
          <p:cNvPr id="14338" name="Picture 2">
            <a:extLst>
              <a:ext uri="{FF2B5EF4-FFF2-40B4-BE49-F238E27FC236}">
                <a16:creationId xmlns:a16="http://schemas.microsoft.com/office/drawing/2014/main" id="{78682F1D-E559-FA93-5EDF-E7E6D2955F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213" y="836615"/>
            <a:ext cx="11739716" cy="372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531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BD574-7635-8816-D993-0C19D11BE233}"/>
              </a:ext>
            </a:extLst>
          </p:cNvPr>
          <p:cNvSpPr>
            <a:spLocks noGrp="1"/>
          </p:cNvSpPr>
          <p:nvPr>
            <p:ph type="title"/>
          </p:nvPr>
        </p:nvSpPr>
        <p:spPr>
          <a:xfrm>
            <a:off x="751542" y="0"/>
            <a:ext cx="10364451" cy="560439"/>
          </a:xfrm>
        </p:spPr>
        <p:txBody>
          <a:bodyPr>
            <a:normAutofit/>
          </a:bodyPr>
          <a:lstStyle/>
          <a:p>
            <a:r>
              <a:rPr lang="en-US" sz="2800" b="1" dirty="0"/>
              <a:t>Relationship between Attrition and numerical variables.</a:t>
            </a:r>
          </a:p>
        </p:txBody>
      </p:sp>
      <p:pic>
        <p:nvPicPr>
          <p:cNvPr id="15362" name="Picture 2">
            <a:extLst>
              <a:ext uri="{FF2B5EF4-FFF2-40B4-BE49-F238E27FC236}">
                <a16:creationId xmlns:a16="http://schemas.microsoft.com/office/drawing/2014/main" id="{7AAB45C3-5ED3-F2EB-E4D5-2A9BF0C673B1}"/>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91729" y="560439"/>
            <a:ext cx="11701427" cy="6297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011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E3B72-B9E1-4BAB-63DD-C23673C6D94B}"/>
              </a:ext>
            </a:extLst>
          </p:cNvPr>
          <p:cNvSpPr>
            <a:spLocks noGrp="1"/>
          </p:cNvSpPr>
          <p:nvPr>
            <p:ph type="title"/>
          </p:nvPr>
        </p:nvSpPr>
        <p:spPr>
          <a:xfrm>
            <a:off x="677801" y="146569"/>
            <a:ext cx="11120909" cy="1018553"/>
          </a:xfrm>
        </p:spPr>
        <p:txBody>
          <a:bodyPr>
            <a:normAutofit fontScale="90000"/>
          </a:bodyPr>
          <a:lstStyle/>
          <a:p>
            <a:r>
              <a:rPr lang="en-US" b="1" cap="none" dirty="0"/>
              <a:t>DATA PREPROCESSING AND FEATURE IMPORTANCE/SELECTION</a:t>
            </a:r>
            <a:endParaRPr lang="en-US" dirty="0"/>
          </a:p>
        </p:txBody>
      </p:sp>
      <p:sp>
        <p:nvSpPr>
          <p:cNvPr id="3" name="Content Placeholder 2">
            <a:extLst>
              <a:ext uri="{FF2B5EF4-FFF2-40B4-BE49-F238E27FC236}">
                <a16:creationId xmlns:a16="http://schemas.microsoft.com/office/drawing/2014/main" id="{CC930F42-FEC0-CB9E-97F9-19D10407B2F3}"/>
              </a:ext>
            </a:extLst>
          </p:cNvPr>
          <p:cNvSpPr>
            <a:spLocks noGrp="1"/>
          </p:cNvSpPr>
          <p:nvPr>
            <p:ph sz="quarter" idx="13"/>
          </p:nvPr>
        </p:nvSpPr>
        <p:spPr>
          <a:xfrm>
            <a:off x="795787" y="1319956"/>
            <a:ext cx="10363826" cy="4549902"/>
          </a:xfrm>
        </p:spPr>
        <p:txBody>
          <a:bodyPr>
            <a:normAutofit/>
          </a:bodyPr>
          <a:lstStyle/>
          <a:p>
            <a:r>
              <a:rPr lang="en-US" b="1" dirty="0">
                <a:latin typeface="+mj-lt"/>
              </a:rPr>
              <a:t>Dropping of redundant features</a:t>
            </a:r>
          </a:p>
          <a:p>
            <a:r>
              <a:rPr lang="en-US" b="1" dirty="0">
                <a:latin typeface="+mj-lt"/>
              </a:rPr>
              <a:t>Encode the categorical features in the data</a:t>
            </a:r>
          </a:p>
          <a:p>
            <a:r>
              <a:rPr lang="en-US" b="1" dirty="0">
                <a:latin typeface="+mj-lt"/>
              </a:rPr>
              <a:t>Segment dataset into data and target label</a:t>
            </a:r>
          </a:p>
          <a:p>
            <a:r>
              <a:rPr lang="en-US" b="1" dirty="0">
                <a:latin typeface="+mj-lt"/>
              </a:rPr>
              <a:t>scale dataset features</a:t>
            </a:r>
          </a:p>
          <a:p>
            <a:r>
              <a:rPr lang="en-US" b="1" dirty="0">
                <a:latin typeface="+mj-lt"/>
              </a:rPr>
              <a:t>Instantiating the scaler object</a:t>
            </a:r>
          </a:p>
          <a:p>
            <a:r>
              <a:rPr lang="en-US" b="1" dirty="0">
                <a:latin typeface="+mj-lt"/>
              </a:rPr>
              <a:t>identifying key features from the data set</a:t>
            </a:r>
          </a:p>
          <a:p>
            <a:r>
              <a:rPr lang="en-US" b="1" dirty="0">
                <a:latin typeface="+mj-lt"/>
              </a:rPr>
              <a:t>plotting a feature importance chart</a:t>
            </a:r>
          </a:p>
          <a:p>
            <a:pPr algn="l">
              <a:buFont typeface="Arial" panose="020B0604020202020204" pitchFamily="34" charset="0"/>
              <a:buChar char="•"/>
            </a:pPr>
            <a:r>
              <a:rPr lang="en-US" b="1" i="0" dirty="0">
                <a:solidFill>
                  <a:srgbClr val="000000"/>
                </a:solidFill>
                <a:effectLst/>
                <a:latin typeface="+mj-lt"/>
              </a:rPr>
              <a:t>Feature selection</a:t>
            </a:r>
          </a:p>
          <a:p>
            <a:pPr marL="0" indent="0">
              <a:buNone/>
            </a:pPr>
            <a:endParaRPr lang="en-US" b="1" dirty="0"/>
          </a:p>
        </p:txBody>
      </p:sp>
    </p:spTree>
    <p:extLst>
      <p:ext uri="{BB962C8B-B14F-4D97-AF65-F5344CB8AC3E}">
        <p14:creationId xmlns:p14="http://schemas.microsoft.com/office/powerpoint/2010/main" val="4273725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917DE-D0A2-A3C8-2B17-173F6E9CCC3F}"/>
              </a:ext>
            </a:extLst>
          </p:cNvPr>
          <p:cNvSpPr>
            <a:spLocks noGrp="1"/>
          </p:cNvSpPr>
          <p:nvPr>
            <p:ph type="title"/>
          </p:nvPr>
        </p:nvSpPr>
        <p:spPr>
          <a:xfrm>
            <a:off x="913149" y="309716"/>
            <a:ext cx="10364451" cy="309715"/>
          </a:xfrm>
        </p:spPr>
        <p:txBody>
          <a:bodyPr>
            <a:normAutofit fontScale="90000"/>
          </a:bodyPr>
          <a:lstStyle/>
          <a:p>
            <a:r>
              <a:rPr lang="en-US" sz="2700" b="1" dirty="0"/>
              <a:t>plotting a feature importance chart</a:t>
            </a:r>
            <a:br>
              <a:rPr lang="en-US" b="1" dirty="0"/>
            </a:br>
            <a:endParaRPr lang="en-US" dirty="0"/>
          </a:p>
        </p:txBody>
      </p:sp>
      <p:pic>
        <p:nvPicPr>
          <p:cNvPr id="18434" name="Picture 2">
            <a:extLst>
              <a:ext uri="{FF2B5EF4-FFF2-40B4-BE49-F238E27FC236}">
                <a16:creationId xmlns:a16="http://schemas.microsoft.com/office/drawing/2014/main" id="{22E24C28-3DDB-C788-7AF7-63588411B860}"/>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4072787" y="457200"/>
            <a:ext cx="7711173" cy="64007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1B416CF-BC30-466C-E9E8-0B9ABBB1FEE2}"/>
              </a:ext>
            </a:extLst>
          </p:cNvPr>
          <p:cNvSpPr txBox="1"/>
          <p:nvPr/>
        </p:nvSpPr>
        <p:spPr>
          <a:xfrm>
            <a:off x="406789" y="619431"/>
            <a:ext cx="3664747" cy="6186309"/>
          </a:xfrm>
          <a:prstGeom prst="rect">
            <a:avLst/>
          </a:prstGeom>
          <a:noFill/>
        </p:spPr>
        <p:txBody>
          <a:bodyPr wrap="square">
            <a:spAutoFit/>
          </a:bodyPr>
          <a:lstStyle/>
          <a:p>
            <a:pPr algn="l"/>
            <a:r>
              <a:rPr lang="en-US" b="1" i="0" dirty="0">
                <a:solidFill>
                  <a:srgbClr val="000000"/>
                </a:solidFill>
                <a:effectLst/>
                <a:latin typeface="Helvetica Neue"/>
              </a:rPr>
              <a:t>The most significant predictors of attrition include:</a:t>
            </a:r>
          </a:p>
          <a:p>
            <a:pPr algn="l">
              <a:buFont typeface="+mj-lt"/>
              <a:buAutoNum type="arabicPeriod"/>
            </a:pPr>
            <a:r>
              <a:rPr lang="en-US" b="1" i="0" dirty="0">
                <a:solidFill>
                  <a:srgbClr val="000000"/>
                </a:solidFill>
                <a:effectLst/>
                <a:latin typeface="Helvetica Neue"/>
              </a:rPr>
              <a:t>Age</a:t>
            </a:r>
          </a:p>
          <a:p>
            <a:pPr algn="l">
              <a:buFont typeface="+mj-lt"/>
              <a:buAutoNum type="arabicPeriod"/>
            </a:pPr>
            <a:r>
              <a:rPr lang="en-US" b="1" i="0" dirty="0">
                <a:solidFill>
                  <a:srgbClr val="000000"/>
                </a:solidFill>
                <a:effectLst/>
                <a:latin typeface="Helvetica Neue"/>
              </a:rPr>
              <a:t>Daily rate</a:t>
            </a:r>
          </a:p>
          <a:p>
            <a:pPr algn="l">
              <a:buFont typeface="+mj-lt"/>
              <a:buAutoNum type="arabicPeriod"/>
            </a:pPr>
            <a:r>
              <a:rPr lang="en-US" b="1" i="0" dirty="0">
                <a:solidFill>
                  <a:srgbClr val="000000"/>
                </a:solidFill>
                <a:effectLst/>
                <a:latin typeface="Helvetica Neue"/>
              </a:rPr>
              <a:t>Total working years</a:t>
            </a:r>
          </a:p>
          <a:p>
            <a:pPr algn="l">
              <a:buFont typeface="+mj-lt"/>
              <a:buAutoNum type="arabicPeriod"/>
            </a:pPr>
            <a:r>
              <a:rPr lang="en-US" b="1" i="0" dirty="0">
                <a:solidFill>
                  <a:srgbClr val="000000"/>
                </a:solidFill>
                <a:effectLst/>
                <a:latin typeface="Helvetica Neue"/>
              </a:rPr>
              <a:t>Overtime</a:t>
            </a:r>
          </a:p>
          <a:p>
            <a:pPr algn="l">
              <a:buFont typeface="+mj-lt"/>
              <a:buAutoNum type="arabicPeriod"/>
            </a:pPr>
            <a:r>
              <a:rPr lang="en-US" b="1" i="0" dirty="0">
                <a:solidFill>
                  <a:srgbClr val="000000"/>
                </a:solidFill>
                <a:effectLst/>
                <a:latin typeface="Helvetica Neue"/>
              </a:rPr>
              <a:t>Hourly Rate</a:t>
            </a:r>
          </a:p>
          <a:p>
            <a:pPr algn="l">
              <a:buFont typeface="+mj-lt"/>
              <a:buAutoNum type="arabicPeriod"/>
            </a:pPr>
            <a:r>
              <a:rPr lang="en-US" b="1" i="0" dirty="0">
                <a:solidFill>
                  <a:srgbClr val="000000"/>
                </a:solidFill>
                <a:effectLst/>
                <a:latin typeface="Helvetica Neue"/>
              </a:rPr>
              <a:t>Distance from home</a:t>
            </a:r>
          </a:p>
          <a:p>
            <a:pPr algn="l">
              <a:buFont typeface="+mj-lt"/>
              <a:buAutoNum type="arabicPeriod"/>
            </a:pPr>
            <a:r>
              <a:rPr lang="en-US" b="1" i="0" dirty="0">
                <a:solidFill>
                  <a:srgbClr val="000000"/>
                </a:solidFill>
                <a:effectLst/>
                <a:latin typeface="Helvetica Neue"/>
              </a:rPr>
              <a:t>Years at the Company</a:t>
            </a:r>
          </a:p>
          <a:p>
            <a:pPr algn="l">
              <a:buFont typeface="+mj-lt"/>
              <a:buAutoNum type="arabicPeriod"/>
            </a:pPr>
            <a:r>
              <a:rPr lang="en-US" b="1" i="0" dirty="0">
                <a:solidFill>
                  <a:srgbClr val="000000"/>
                </a:solidFill>
                <a:effectLst/>
                <a:latin typeface="Helvetica Neue"/>
              </a:rPr>
              <a:t>Number of Companies worked</a:t>
            </a:r>
          </a:p>
          <a:p>
            <a:pPr algn="l">
              <a:buFont typeface="+mj-lt"/>
              <a:buAutoNum type="arabicPeriod"/>
            </a:pPr>
            <a:r>
              <a:rPr lang="en-US" b="1" i="0" dirty="0">
                <a:solidFill>
                  <a:srgbClr val="000000"/>
                </a:solidFill>
                <a:effectLst/>
                <a:latin typeface="Helvetica Neue"/>
              </a:rPr>
              <a:t>Environmental Satisfaction</a:t>
            </a:r>
          </a:p>
          <a:p>
            <a:pPr algn="l">
              <a:buFont typeface="+mj-lt"/>
              <a:buAutoNum type="arabicPeriod"/>
            </a:pPr>
            <a:r>
              <a:rPr lang="en-US" b="1" i="0" dirty="0">
                <a:solidFill>
                  <a:srgbClr val="000000"/>
                </a:solidFill>
                <a:effectLst/>
                <a:latin typeface="Helvetica Neue"/>
              </a:rPr>
              <a:t>Percentage Salary hike</a:t>
            </a:r>
          </a:p>
          <a:p>
            <a:pPr algn="l">
              <a:buFont typeface="+mj-lt"/>
              <a:buAutoNum type="arabicPeriod"/>
            </a:pPr>
            <a:r>
              <a:rPr lang="en-US" b="1" i="0" dirty="0">
                <a:solidFill>
                  <a:srgbClr val="000000"/>
                </a:solidFill>
                <a:effectLst/>
                <a:latin typeface="Helvetica Neue"/>
              </a:rPr>
              <a:t>Etc.</a:t>
            </a:r>
          </a:p>
          <a:p>
            <a:pPr algn="l"/>
            <a:r>
              <a:rPr lang="en-US" b="1" i="0" dirty="0">
                <a:solidFill>
                  <a:srgbClr val="000000"/>
                </a:solidFill>
                <a:effectLst/>
                <a:latin typeface="Helvetica Neue"/>
              </a:rPr>
              <a:t>These features are crucial in predicting employee turnover, indicating that a combination of demographic, financial, work-related, and environmental factors contribute to an employee's likelihood of leaving the company.</a:t>
            </a:r>
          </a:p>
        </p:txBody>
      </p:sp>
    </p:spTree>
    <p:extLst>
      <p:ext uri="{BB962C8B-B14F-4D97-AF65-F5344CB8AC3E}">
        <p14:creationId xmlns:p14="http://schemas.microsoft.com/office/powerpoint/2010/main" val="2174248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FE230-41DA-5416-B41E-EE27907A0A80}"/>
              </a:ext>
            </a:extLst>
          </p:cNvPr>
          <p:cNvSpPr>
            <a:spLocks noGrp="1"/>
          </p:cNvSpPr>
          <p:nvPr>
            <p:ph type="title"/>
          </p:nvPr>
        </p:nvSpPr>
        <p:spPr>
          <a:xfrm>
            <a:off x="913775" y="0"/>
            <a:ext cx="10364451" cy="958646"/>
          </a:xfrm>
        </p:spPr>
        <p:txBody>
          <a:bodyPr>
            <a:normAutofit/>
          </a:bodyPr>
          <a:lstStyle/>
          <a:p>
            <a:r>
              <a:rPr lang="en-US" b="1" dirty="0"/>
              <a:t>Model development </a:t>
            </a:r>
          </a:p>
        </p:txBody>
      </p:sp>
      <p:sp>
        <p:nvSpPr>
          <p:cNvPr id="3" name="Content Placeholder 2">
            <a:extLst>
              <a:ext uri="{FF2B5EF4-FFF2-40B4-BE49-F238E27FC236}">
                <a16:creationId xmlns:a16="http://schemas.microsoft.com/office/drawing/2014/main" id="{EBA768D4-6B72-58C5-B535-AA3076E8F0FE}"/>
              </a:ext>
            </a:extLst>
          </p:cNvPr>
          <p:cNvSpPr>
            <a:spLocks noGrp="1"/>
          </p:cNvSpPr>
          <p:nvPr>
            <p:ph sz="quarter" idx="13"/>
          </p:nvPr>
        </p:nvSpPr>
        <p:spPr>
          <a:xfrm>
            <a:off x="913774" y="958646"/>
            <a:ext cx="10363826" cy="4832553"/>
          </a:xfrm>
        </p:spPr>
        <p:txBody>
          <a:bodyPr>
            <a:normAutofit/>
          </a:bodyPr>
          <a:lstStyle/>
          <a:p>
            <a:pPr algn="l">
              <a:buFont typeface="Arial" panose="020B0604020202020204" pitchFamily="34" charset="0"/>
              <a:buChar char="•"/>
            </a:pPr>
            <a:r>
              <a:rPr lang="en-US" i="0" dirty="0">
                <a:solidFill>
                  <a:srgbClr val="000000"/>
                </a:solidFill>
                <a:effectLst/>
                <a:latin typeface="+mj-lt"/>
              </a:rPr>
              <a:t>Splitting data into training and evaluation datasets</a:t>
            </a:r>
          </a:p>
          <a:p>
            <a:pPr algn="l">
              <a:buFont typeface="Arial" panose="020B0604020202020204" pitchFamily="34" charset="0"/>
              <a:buChar char="•"/>
            </a:pPr>
            <a:r>
              <a:rPr lang="en-US" i="0" dirty="0">
                <a:solidFill>
                  <a:srgbClr val="000000"/>
                </a:solidFill>
                <a:effectLst/>
                <a:latin typeface="+mj-lt"/>
              </a:rPr>
              <a:t>Oversampling because the dataset is imbalance</a:t>
            </a:r>
          </a:p>
          <a:p>
            <a:r>
              <a:rPr lang="en-US" dirty="0"/>
              <a:t>Importing classifier libraries</a:t>
            </a:r>
          </a:p>
          <a:p>
            <a:r>
              <a:rPr lang="en-US" dirty="0"/>
              <a:t>Importing necessary modules</a:t>
            </a:r>
          </a:p>
          <a:p>
            <a:r>
              <a:rPr lang="en-US" dirty="0"/>
              <a:t>Perform cross-validation majorly to prevent overfitting</a:t>
            </a:r>
          </a:p>
          <a:p>
            <a:r>
              <a:rPr lang="en-US" sz="2000" dirty="0"/>
              <a:t>Model building using 7 machine learning Algorithms and evaluation.</a:t>
            </a:r>
          </a:p>
          <a:p>
            <a:r>
              <a:rPr lang="en-US" sz="2000" dirty="0"/>
              <a:t>Hyper Parameter Optimization Tunning of the 7 models.</a:t>
            </a:r>
          </a:p>
          <a:p>
            <a:r>
              <a:rPr lang="en-US" sz="2000" dirty="0"/>
              <a:t>Metrics Evaluation</a:t>
            </a:r>
          </a:p>
          <a:p>
            <a:endParaRPr lang="en-US" dirty="0"/>
          </a:p>
        </p:txBody>
      </p:sp>
    </p:spTree>
    <p:extLst>
      <p:ext uri="{BB962C8B-B14F-4D97-AF65-F5344CB8AC3E}">
        <p14:creationId xmlns:p14="http://schemas.microsoft.com/office/powerpoint/2010/main" val="1032376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E0439-FBB3-FA26-5ED5-813AFAE1CD44}"/>
              </a:ext>
            </a:extLst>
          </p:cNvPr>
          <p:cNvSpPr>
            <a:spLocks noGrp="1"/>
          </p:cNvSpPr>
          <p:nvPr>
            <p:ph type="title"/>
          </p:nvPr>
        </p:nvSpPr>
        <p:spPr>
          <a:xfrm>
            <a:off x="913149" y="176066"/>
            <a:ext cx="10364451" cy="620348"/>
          </a:xfrm>
        </p:spPr>
        <p:txBody>
          <a:bodyPr>
            <a:normAutofit fontScale="90000"/>
          </a:bodyPr>
          <a:lstStyle/>
          <a:p>
            <a:r>
              <a:rPr lang="en-US" sz="3600" b="1" dirty="0"/>
              <a:t>Metrics Evaluation</a:t>
            </a:r>
            <a:br>
              <a:rPr lang="en-US" sz="3600" dirty="0"/>
            </a:br>
            <a:endParaRPr lang="en-US" dirty="0"/>
          </a:p>
        </p:txBody>
      </p:sp>
      <p:sp>
        <p:nvSpPr>
          <p:cNvPr id="3" name="Content Placeholder 2">
            <a:extLst>
              <a:ext uri="{FF2B5EF4-FFF2-40B4-BE49-F238E27FC236}">
                <a16:creationId xmlns:a16="http://schemas.microsoft.com/office/drawing/2014/main" id="{C3314171-115F-D56D-71E7-EE687A951108}"/>
              </a:ext>
            </a:extLst>
          </p:cNvPr>
          <p:cNvSpPr>
            <a:spLocks noGrp="1"/>
          </p:cNvSpPr>
          <p:nvPr>
            <p:ph sz="quarter" idx="13"/>
          </p:nvPr>
        </p:nvSpPr>
        <p:spPr>
          <a:xfrm>
            <a:off x="913774" y="796414"/>
            <a:ext cx="10363826" cy="5589638"/>
          </a:xfrm>
        </p:spPr>
        <p:txBody>
          <a:bodyPr/>
          <a:lstStyle/>
          <a:p>
            <a:r>
              <a:rPr lang="en-US" b="1" dirty="0">
                <a:latin typeface="Helvetica Neue"/>
              </a:rPr>
              <a:t>Without tunning</a:t>
            </a:r>
            <a:r>
              <a:rPr lang="en-US" dirty="0">
                <a:latin typeface="Helvetica Neue"/>
              </a:rPr>
              <a:t>:</a:t>
            </a:r>
          </a:p>
          <a:p>
            <a:pPr algn="l"/>
            <a:r>
              <a:rPr lang="en-US" b="1" i="0" dirty="0">
                <a:solidFill>
                  <a:srgbClr val="000000"/>
                </a:solidFill>
                <a:effectLst/>
                <a:latin typeface="Helvetica Neue"/>
              </a:rPr>
              <a:t>Analysis</a:t>
            </a:r>
          </a:p>
          <a:p>
            <a:pPr algn="l">
              <a:buFont typeface="Arial" panose="020B0604020202020204" pitchFamily="34" charset="0"/>
              <a:buChar char="•"/>
            </a:pPr>
            <a:r>
              <a:rPr lang="en-US" cap="none" dirty="0">
                <a:solidFill>
                  <a:srgbClr val="000000"/>
                </a:solidFill>
                <a:latin typeface="Helvetica Neue"/>
              </a:rPr>
              <a:t>R</a:t>
            </a:r>
            <a:r>
              <a:rPr lang="en-US" b="0" i="0" cap="none" dirty="0">
                <a:solidFill>
                  <a:srgbClr val="000000"/>
                </a:solidFill>
                <a:effectLst/>
                <a:latin typeface="Helvetica Neue"/>
              </a:rPr>
              <a:t>andom forest is the best classifier for class 0, with a high accuracy rate and low error rate.</a:t>
            </a:r>
          </a:p>
          <a:p>
            <a:pPr algn="l">
              <a:buFont typeface="Arial" panose="020B0604020202020204" pitchFamily="34" charset="0"/>
              <a:buChar char="•"/>
            </a:pPr>
            <a:r>
              <a:rPr lang="en-US" cap="none" dirty="0">
                <a:solidFill>
                  <a:srgbClr val="000000"/>
                </a:solidFill>
                <a:latin typeface="Helvetica Neue"/>
              </a:rPr>
              <a:t>L</a:t>
            </a:r>
            <a:r>
              <a:rPr lang="en-US" b="0" i="0" cap="none" dirty="0">
                <a:solidFill>
                  <a:srgbClr val="000000"/>
                </a:solidFill>
                <a:effectLst/>
                <a:latin typeface="Helvetica Neue"/>
              </a:rPr>
              <a:t>ogistic regression is the best classifier for class 1, with a high accuracy rate and low error rate.</a:t>
            </a:r>
          </a:p>
          <a:p>
            <a:pPr algn="l">
              <a:buFont typeface="Arial" panose="020B0604020202020204" pitchFamily="34" charset="0"/>
              <a:buChar char="•"/>
            </a:pPr>
            <a:r>
              <a:rPr lang="en-US" cap="none" dirty="0">
                <a:solidFill>
                  <a:srgbClr val="000000"/>
                </a:solidFill>
                <a:latin typeface="Helvetica Neue"/>
              </a:rPr>
              <a:t>N</a:t>
            </a:r>
            <a:r>
              <a:rPr lang="en-US" b="0" i="0" cap="none" dirty="0">
                <a:solidFill>
                  <a:srgbClr val="000000"/>
                </a:solidFill>
                <a:effectLst/>
                <a:latin typeface="Helvetica Neue"/>
              </a:rPr>
              <a:t>aive bayes has a high error rate for both class 0 and class 1.</a:t>
            </a:r>
          </a:p>
          <a:p>
            <a:pPr algn="l">
              <a:buFont typeface="Arial" panose="020B0604020202020204" pitchFamily="34" charset="0"/>
              <a:buChar char="•"/>
            </a:pPr>
            <a:r>
              <a:rPr lang="en-US" cap="none" dirty="0">
                <a:solidFill>
                  <a:srgbClr val="000000"/>
                </a:solidFill>
                <a:latin typeface="Helvetica Neue"/>
              </a:rPr>
              <a:t>X</a:t>
            </a:r>
            <a:r>
              <a:rPr lang="en-US" b="0" i="0" cap="none" dirty="0">
                <a:solidFill>
                  <a:srgbClr val="000000"/>
                </a:solidFill>
                <a:effectLst/>
                <a:latin typeface="Helvetica Neue"/>
              </a:rPr>
              <a:t>gb classifier has a high error rate for class 1.</a:t>
            </a:r>
          </a:p>
          <a:p>
            <a:pPr algn="l"/>
            <a:r>
              <a:rPr lang="en-US" b="1" cap="none" dirty="0">
                <a:solidFill>
                  <a:srgbClr val="000000"/>
                </a:solidFill>
                <a:latin typeface="Helvetica Neue"/>
              </a:rPr>
              <a:t>O</a:t>
            </a:r>
            <a:r>
              <a:rPr lang="en-US" b="1" i="0" cap="none" dirty="0">
                <a:solidFill>
                  <a:srgbClr val="000000"/>
                </a:solidFill>
                <a:effectLst/>
                <a:latin typeface="Helvetica Neue"/>
              </a:rPr>
              <a:t>verall, the models were poor in discriminating attrition and non attrition.</a:t>
            </a:r>
          </a:p>
          <a:p>
            <a:pPr marL="0" indent="0">
              <a:buNone/>
            </a:pPr>
            <a:r>
              <a:rPr lang="en-US" b="1" cap="none" dirty="0">
                <a:latin typeface="Helvetica Neue"/>
              </a:rPr>
              <a:t>This requires further investigation using hyper parameter tunning.</a:t>
            </a:r>
          </a:p>
        </p:txBody>
      </p:sp>
    </p:spTree>
    <p:extLst>
      <p:ext uri="{BB962C8B-B14F-4D97-AF65-F5344CB8AC3E}">
        <p14:creationId xmlns:p14="http://schemas.microsoft.com/office/powerpoint/2010/main" val="1926613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24553-3167-381E-9F5D-22A5E4A3A27D}"/>
              </a:ext>
            </a:extLst>
          </p:cNvPr>
          <p:cNvSpPr>
            <a:spLocks noGrp="1"/>
          </p:cNvSpPr>
          <p:nvPr>
            <p:ph type="title"/>
          </p:nvPr>
        </p:nvSpPr>
        <p:spPr>
          <a:xfrm>
            <a:off x="913774" y="456288"/>
            <a:ext cx="10364451" cy="251638"/>
          </a:xfrm>
        </p:spPr>
        <p:txBody>
          <a:bodyPr>
            <a:normAutofit fontScale="90000"/>
          </a:bodyPr>
          <a:lstStyle/>
          <a:p>
            <a:r>
              <a:rPr lang="en-US" b="1" i="0" dirty="0">
                <a:solidFill>
                  <a:srgbClr val="000000"/>
                </a:solidFill>
                <a:effectLst/>
                <a:latin typeface="Helvetica Neue"/>
              </a:rPr>
              <a:t>HYPER PARAMETER OPTIMIZATION</a:t>
            </a:r>
            <a:br>
              <a:rPr lang="en-US" b="1" i="0" dirty="0">
                <a:solidFill>
                  <a:srgbClr val="000000"/>
                </a:solidFill>
                <a:effectLst/>
                <a:latin typeface="Helvetica Neue"/>
              </a:rPr>
            </a:br>
            <a:endParaRPr lang="en-US" dirty="0"/>
          </a:p>
        </p:txBody>
      </p:sp>
      <p:sp>
        <p:nvSpPr>
          <p:cNvPr id="6" name="TextBox 5">
            <a:extLst>
              <a:ext uri="{FF2B5EF4-FFF2-40B4-BE49-F238E27FC236}">
                <a16:creationId xmlns:a16="http://schemas.microsoft.com/office/drawing/2014/main" id="{AF9411F2-10D1-CB78-F7E6-D5F9799EE51C}"/>
              </a:ext>
            </a:extLst>
          </p:cNvPr>
          <p:cNvSpPr txBox="1"/>
          <p:nvPr/>
        </p:nvSpPr>
        <p:spPr>
          <a:xfrm>
            <a:off x="6095999" y="997129"/>
            <a:ext cx="4685071" cy="3693319"/>
          </a:xfrm>
          <a:prstGeom prst="rect">
            <a:avLst/>
          </a:prstGeom>
          <a:noFill/>
        </p:spPr>
        <p:txBody>
          <a:bodyPr wrap="square">
            <a:spAutoFit/>
          </a:bodyPr>
          <a:lstStyle/>
          <a:p>
            <a:r>
              <a:rPr lang="en-US" dirty="0"/>
              <a:t>Confusion Matrix for SVC: </a:t>
            </a:r>
          </a:p>
          <a:p>
            <a:r>
              <a:rPr lang="en-US" dirty="0"/>
              <a:t>[[69.33962264 	12.26415094]</a:t>
            </a:r>
          </a:p>
          <a:p>
            <a:r>
              <a:rPr lang="en-US" dirty="0"/>
              <a:t> [12.26415094  	6.13207547]]</a:t>
            </a:r>
          </a:p>
          <a:p>
            <a:endParaRPr lang="en-US" dirty="0"/>
          </a:p>
          <a:p>
            <a:r>
              <a:rPr lang="en-US" dirty="0"/>
              <a:t>Classification Report for SVC: </a:t>
            </a:r>
          </a:p>
          <a:p>
            <a:r>
              <a:rPr lang="en-US" dirty="0"/>
              <a:t>              precision    recall  f1-score   support</a:t>
            </a:r>
          </a:p>
          <a:p>
            <a:endParaRPr lang="en-US" dirty="0"/>
          </a:p>
          <a:p>
            <a:r>
              <a:rPr lang="en-US" dirty="0"/>
              <a:t>           0       0.85      0.85      0.85       173</a:t>
            </a:r>
          </a:p>
          <a:p>
            <a:r>
              <a:rPr lang="en-US" dirty="0"/>
              <a:t>           1       0.33      0.33      0.33        39</a:t>
            </a:r>
          </a:p>
          <a:p>
            <a:endParaRPr lang="en-US" dirty="0"/>
          </a:p>
          <a:p>
            <a:r>
              <a:rPr lang="en-US" dirty="0"/>
              <a:t>    accuracy                           0.75       </a:t>
            </a:r>
          </a:p>
          <a:p>
            <a:r>
              <a:rPr lang="en-US" dirty="0"/>
              <a:t>   </a:t>
            </a:r>
          </a:p>
          <a:p>
            <a:r>
              <a:rPr lang="en-US" dirty="0"/>
              <a:t>AUC/ROC for SVC: 0.5915221579961464</a:t>
            </a:r>
          </a:p>
        </p:txBody>
      </p:sp>
      <p:sp>
        <p:nvSpPr>
          <p:cNvPr id="8" name="TextBox 7">
            <a:extLst>
              <a:ext uri="{FF2B5EF4-FFF2-40B4-BE49-F238E27FC236}">
                <a16:creationId xmlns:a16="http://schemas.microsoft.com/office/drawing/2014/main" id="{E7E7027E-31D9-BAF7-0291-CAE89C92336E}"/>
              </a:ext>
            </a:extLst>
          </p:cNvPr>
          <p:cNvSpPr txBox="1"/>
          <p:nvPr/>
        </p:nvSpPr>
        <p:spPr>
          <a:xfrm>
            <a:off x="766292" y="1135629"/>
            <a:ext cx="4950540" cy="3693319"/>
          </a:xfrm>
          <a:prstGeom prst="rect">
            <a:avLst/>
          </a:prstGeom>
          <a:noFill/>
        </p:spPr>
        <p:txBody>
          <a:bodyPr wrap="square">
            <a:spAutoFit/>
          </a:bodyPr>
          <a:lstStyle/>
          <a:p>
            <a:r>
              <a:rPr lang="en-US" dirty="0"/>
              <a:t>Confusion Matrix for RFC: </a:t>
            </a:r>
          </a:p>
          <a:p>
            <a:r>
              <a:rPr lang="en-US" dirty="0"/>
              <a:t>[[74.52830189 	 7.0754717 ]</a:t>
            </a:r>
          </a:p>
          <a:p>
            <a:r>
              <a:rPr lang="en-US" dirty="0"/>
              <a:t> [13.20754717	  5.18867925]]</a:t>
            </a:r>
          </a:p>
          <a:p>
            <a:endParaRPr lang="en-US" dirty="0"/>
          </a:p>
          <a:p>
            <a:r>
              <a:rPr lang="en-US" dirty="0"/>
              <a:t>Classification Report for RFC: </a:t>
            </a:r>
          </a:p>
          <a:p>
            <a:r>
              <a:rPr lang="en-US" dirty="0"/>
              <a:t>              precision    recall  f1-score   support</a:t>
            </a:r>
          </a:p>
          <a:p>
            <a:endParaRPr lang="en-US" dirty="0"/>
          </a:p>
          <a:p>
            <a:r>
              <a:rPr lang="en-US" dirty="0"/>
              <a:t>           0       0.85      0.91      0.88       173</a:t>
            </a:r>
          </a:p>
          <a:p>
            <a:r>
              <a:rPr lang="en-US" dirty="0"/>
              <a:t>           1       0.42      0.28      0.34        39</a:t>
            </a:r>
          </a:p>
          <a:p>
            <a:endParaRPr lang="en-US" dirty="0"/>
          </a:p>
          <a:p>
            <a:r>
              <a:rPr lang="en-US" dirty="0"/>
              <a:t>    accuracy                           0.80       </a:t>
            </a:r>
          </a:p>
          <a:p>
            <a:r>
              <a:rPr lang="en-US" dirty="0"/>
              <a:t>   </a:t>
            </a:r>
          </a:p>
          <a:p>
            <a:r>
              <a:rPr lang="en-US" dirty="0"/>
              <a:t>AUC/ROC for RFC: 0.5976730398695717</a:t>
            </a:r>
          </a:p>
        </p:txBody>
      </p:sp>
    </p:spTree>
    <p:extLst>
      <p:ext uri="{BB962C8B-B14F-4D97-AF65-F5344CB8AC3E}">
        <p14:creationId xmlns:p14="http://schemas.microsoft.com/office/powerpoint/2010/main" val="4113612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5C402-1FA8-1154-F230-40B097D74729}"/>
              </a:ext>
            </a:extLst>
          </p:cNvPr>
          <p:cNvSpPr>
            <a:spLocks noGrp="1"/>
          </p:cNvSpPr>
          <p:nvPr>
            <p:ph type="title"/>
          </p:nvPr>
        </p:nvSpPr>
        <p:spPr>
          <a:xfrm>
            <a:off x="795788" y="151486"/>
            <a:ext cx="10364451" cy="497443"/>
          </a:xfrm>
        </p:spPr>
        <p:txBody>
          <a:bodyPr>
            <a:normAutofit fontScale="90000"/>
          </a:bodyPr>
          <a:lstStyle/>
          <a:p>
            <a:r>
              <a:rPr lang="en-US" b="1" i="0" dirty="0">
                <a:solidFill>
                  <a:srgbClr val="000000"/>
                </a:solidFill>
                <a:effectLst/>
                <a:latin typeface="Helvetica Neue"/>
              </a:rPr>
              <a:t>HYPER PARAMETER OPTIMIZATION</a:t>
            </a:r>
            <a:endParaRPr lang="en-US" dirty="0"/>
          </a:p>
        </p:txBody>
      </p:sp>
      <p:sp>
        <p:nvSpPr>
          <p:cNvPr id="5" name="TextBox 4">
            <a:extLst>
              <a:ext uri="{FF2B5EF4-FFF2-40B4-BE49-F238E27FC236}">
                <a16:creationId xmlns:a16="http://schemas.microsoft.com/office/drawing/2014/main" id="{61FABB31-D0C9-D011-ACE0-6278DB1ADE18}"/>
              </a:ext>
            </a:extLst>
          </p:cNvPr>
          <p:cNvSpPr txBox="1"/>
          <p:nvPr/>
        </p:nvSpPr>
        <p:spPr>
          <a:xfrm>
            <a:off x="689487" y="1075132"/>
            <a:ext cx="6098458" cy="3693319"/>
          </a:xfrm>
          <a:prstGeom prst="rect">
            <a:avLst/>
          </a:prstGeom>
          <a:noFill/>
        </p:spPr>
        <p:txBody>
          <a:bodyPr wrap="square">
            <a:spAutoFit/>
          </a:bodyPr>
          <a:lstStyle/>
          <a:p>
            <a:r>
              <a:rPr lang="en-US" dirty="0"/>
              <a:t>Confusion Matrix for LR: </a:t>
            </a:r>
          </a:p>
          <a:p>
            <a:r>
              <a:rPr lang="en-US" dirty="0"/>
              <a:t>[[61.79245283	 19.81132075]</a:t>
            </a:r>
          </a:p>
          <a:p>
            <a:r>
              <a:rPr lang="en-US" dirty="0"/>
              <a:t> [ 4.24528302 	14.1509434 ]]</a:t>
            </a:r>
          </a:p>
          <a:p>
            <a:endParaRPr lang="en-US" dirty="0"/>
          </a:p>
          <a:p>
            <a:r>
              <a:rPr lang="en-US" dirty="0"/>
              <a:t>Classification Report for LR: </a:t>
            </a:r>
          </a:p>
          <a:p>
            <a:r>
              <a:rPr lang="en-US" dirty="0"/>
              <a:t>              precision    recall  f1-score   support</a:t>
            </a:r>
          </a:p>
          <a:p>
            <a:endParaRPr lang="en-US" dirty="0"/>
          </a:p>
          <a:p>
            <a:r>
              <a:rPr lang="en-US" dirty="0"/>
              <a:t>           0       0.94      0.76      0.84       173</a:t>
            </a:r>
          </a:p>
          <a:p>
            <a:r>
              <a:rPr lang="en-US" dirty="0"/>
              <a:t>           1       0.42      0.77      0.54        39</a:t>
            </a:r>
          </a:p>
          <a:p>
            <a:endParaRPr lang="en-US" dirty="0"/>
          </a:p>
          <a:p>
            <a:r>
              <a:rPr lang="en-US" dirty="0"/>
              <a:t>    accuracy                           0.76       </a:t>
            </a:r>
          </a:p>
          <a:p>
            <a:r>
              <a:rPr lang="en-US" dirty="0"/>
              <a:t>   </a:t>
            </a:r>
          </a:p>
          <a:p>
            <a:r>
              <a:rPr lang="en-US" dirty="0"/>
              <a:t>AUC/ROC for LR: 0.7632281013783904</a:t>
            </a:r>
          </a:p>
        </p:txBody>
      </p:sp>
      <p:sp>
        <p:nvSpPr>
          <p:cNvPr id="7" name="TextBox 6">
            <a:extLst>
              <a:ext uri="{FF2B5EF4-FFF2-40B4-BE49-F238E27FC236}">
                <a16:creationId xmlns:a16="http://schemas.microsoft.com/office/drawing/2014/main" id="{9A652CBD-EF9A-77E9-84D4-E1E4F04DD16A}"/>
              </a:ext>
            </a:extLst>
          </p:cNvPr>
          <p:cNvSpPr txBox="1"/>
          <p:nvPr/>
        </p:nvSpPr>
        <p:spPr>
          <a:xfrm>
            <a:off x="5978013" y="957144"/>
            <a:ext cx="6098458" cy="3693319"/>
          </a:xfrm>
          <a:prstGeom prst="rect">
            <a:avLst/>
          </a:prstGeom>
          <a:noFill/>
        </p:spPr>
        <p:txBody>
          <a:bodyPr wrap="square">
            <a:spAutoFit/>
          </a:bodyPr>
          <a:lstStyle/>
          <a:p>
            <a:r>
              <a:rPr lang="en-US" dirty="0"/>
              <a:t>Confusion Matrix for XGBC: </a:t>
            </a:r>
          </a:p>
          <a:p>
            <a:r>
              <a:rPr lang="en-US" dirty="0"/>
              <a:t>[[73.58490566 	 8.01886792]</a:t>
            </a:r>
          </a:p>
          <a:p>
            <a:r>
              <a:rPr lang="en-US" dirty="0"/>
              <a:t> [12.26415094  	6.13207547]]</a:t>
            </a:r>
          </a:p>
          <a:p>
            <a:endParaRPr lang="en-US" dirty="0"/>
          </a:p>
          <a:p>
            <a:r>
              <a:rPr lang="en-US" dirty="0"/>
              <a:t>Classification Report for XGBC: </a:t>
            </a:r>
          </a:p>
          <a:p>
            <a:r>
              <a:rPr lang="en-US" dirty="0"/>
              <a:t>              precision    recall  f1-score   support</a:t>
            </a:r>
          </a:p>
          <a:p>
            <a:endParaRPr lang="en-US" dirty="0"/>
          </a:p>
          <a:p>
            <a:r>
              <a:rPr lang="en-US" dirty="0"/>
              <a:t>           0       0.86      0.90      0.88       173</a:t>
            </a:r>
          </a:p>
          <a:p>
            <a:r>
              <a:rPr lang="en-US" dirty="0"/>
              <a:t>           1       0.43      0.33      0.38        39</a:t>
            </a:r>
          </a:p>
          <a:p>
            <a:endParaRPr lang="en-US" dirty="0"/>
          </a:p>
          <a:p>
            <a:r>
              <a:rPr lang="en-US" dirty="0"/>
              <a:t>    accuracy                           0.80       </a:t>
            </a:r>
          </a:p>
          <a:p>
            <a:r>
              <a:rPr lang="en-US" dirty="0"/>
              <a:t>   </a:t>
            </a:r>
          </a:p>
          <a:p>
            <a:r>
              <a:rPr lang="en-US" dirty="0"/>
              <a:t>AUC/ROC for XGBC: 0.617533718689788</a:t>
            </a:r>
          </a:p>
        </p:txBody>
      </p:sp>
    </p:spTree>
    <p:extLst>
      <p:ext uri="{BB962C8B-B14F-4D97-AF65-F5344CB8AC3E}">
        <p14:creationId xmlns:p14="http://schemas.microsoft.com/office/powerpoint/2010/main" val="3506180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21EA-F756-5B6B-A971-68E7D56C4766}"/>
              </a:ext>
            </a:extLst>
          </p:cNvPr>
          <p:cNvSpPr>
            <a:spLocks noGrp="1"/>
          </p:cNvSpPr>
          <p:nvPr>
            <p:ph type="title"/>
          </p:nvPr>
        </p:nvSpPr>
        <p:spPr>
          <a:xfrm>
            <a:off x="781039" y="151486"/>
            <a:ext cx="10364451" cy="659675"/>
          </a:xfrm>
        </p:spPr>
        <p:txBody>
          <a:bodyPr/>
          <a:lstStyle/>
          <a:p>
            <a:r>
              <a:rPr lang="en-US" b="1" i="0" dirty="0">
                <a:solidFill>
                  <a:srgbClr val="000000"/>
                </a:solidFill>
                <a:effectLst/>
                <a:latin typeface="Helvetica Neue"/>
              </a:rPr>
              <a:t>HYPER PARAMETER OPTIMIZATION</a:t>
            </a:r>
            <a:endParaRPr lang="en-US" dirty="0"/>
          </a:p>
        </p:txBody>
      </p:sp>
      <p:sp>
        <p:nvSpPr>
          <p:cNvPr id="5" name="TextBox 4">
            <a:extLst>
              <a:ext uri="{FF2B5EF4-FFF2-40B4-BE49-F238E27FC236}">
                <a16:creationId xmlns:a16="http://schemas.microsoft.com/office/drawing/2014/main" id="{A6852CFF-E62D-4683-1867-C56A9C98AB8D}"/>
              </a:ext>
            </a:extLst>
          </p:cNvPr>
          <p:cNvSpPr txBox="1"/>
          <p:nvPr/>
        </p:nvSpPr>
        <p:spPr>
          <a:xfrm>
            <a:off x="781039" y="1148873"/>
            <a:ext cx="4996642" cy="3693319"/>
          </a:xfrm>
          <a:prstGeom prst="rect">
            <a:avLst/>
          </a:prstGeom>
          <a:noFill/>
        </p:spPr>
        <p:txBody>
          <a:bodyPr wrap="square">
            <a:spAutoFit/>
          </a:bodyPr>
          <a:lstStyle/>
          <a:p>
            <a:r>
              <a:rPr lang="en-US" dirty="0"/>
              <a:t>Confusion Matrix for SGDC: </a:t>
            </a:r>
          </a:p>
          <a:p>
            <a:r>
              <a:rPr lang="en-US" dirty="0"/>
              <a:t>[[77.83018868  	3.77358491]</a:t>
            </a:r>
          </a:p>
          <a:p>
            <a:r>
              <a:rPr lang="en-US" dirty="0"/>
              <a:t> [13.20754717  	5.18867925]]</a:t>
            </a:r>
          </a:p>
          <a:p>
            <a:endParaRPr lang="en-US" dirty="0"/>
          </a:p>
          <a:p>
            <a:r>
              <a:rPr lang="en-US" dirty="0"/>
              <a:t>Classification Report for SGDC: </a:t>
            </a:r>
          </a:p>
          <a:p>
            <a:r>
              <a:rPr lang="en-US" dirty="0"/>
              <a:t>              precision    recall  f1-score   support</a:t>
            </a:r>
          </a:p>
          <a:p>
            <a:endParaRPr lang="en-US" dirty="0"/>
          </a:p>
          <a:p>
            <a:r>
              <a:rPr lang="en-US" dirty="0"/>
              <a:t>           0       0.85      0.95      0.90       173</a:t>
            </a:r>
          </a:p>
          <a:p>
            <a:r>
              <a:rPr lang="en-US" dirty="0"/>
              <a:t>           1       0.58      0.28      0.38        39</a:t>
            </a:r>
          </a:p>
          <a:p>
            <a:endParaRPr lang="en-US" dirty="0"/>
          </a:p>
          <a:p>
            <a:r>
              <a:rPr lang="en-US" dirty="0"/>
              <a:t>    accuracy                           0.83  </a:t>
            </a:r>
          </a:p>
          <a:p>
            <a:r>
              <a:rPr lang="en-US" dirty="0"/>
              <a:t>     </a:t>
            </a:r>
          </a:p>
          <a:p>
            <a:r>
              <a:rPr lang="en-US" dirty="0"/>
              <a:t>AUC/ROC for SGDC: 0.617904253742404</a:t>
            </a:r>
          </a:p>
        </p:txBody>
      </p:sp>
      <p:sp>
        <p:nvSpPr>
          <p:cNvPr id="7" name="TextBox 6">
            <a:extLst>
              <a:ext uri="{FF2B5EF4-FFF2-40B4-BE49-F238E27FC236}">
                <a16:creationId xmlns:a16="http://schemas.microsoft.com/office/drawing/2014/main" id="{B3BCB72B-29C8-B64E-0E84-819F17675FA2}"/>
              </a:ext>
            </a:extLst>
          </p:cNvPr>
          <p:cNvSpPr txBox="1"/>
          <p:nvPr/>
        </p:nvSpPr>
        <p:spPr>
          <a:xfrm>
            <a:off x="5777681" y="1148873"/>
            <a:ext cx="5367809" cy="3693319"/>
          </a:xfrm>
          <a:prstGeom prst="rect">
            <a:avLst/>
          </a:prstGeom>
          <a:noFill/>
        </p:spPr>
        <p:txBody>
          <a:bodyPr wrap="square">
            <a:spAutoFit/>
          </a:bodyPr>
          <a:lstStyle/>
          <a:p>
            <a:r>
              <a:rPr lang="en-US" dirty="0"/>
              <a:t>Confusion Matrix for GNB: </a:t>
            </a:r>
          </a:p>
          <a:p>
            <a:r>
              <a:rPr lang="en-US" dirty="0"/>
              <a:t>[[45.75471698 	35.8490566 ]</a:t>
            </a:r>
          </a:p>
          <a:p>
            <a:r>
              <a:rPr lang="en-US" dirty="0"/>
              <a:t> [ 3.30188679 	15.09433962]]</a:t>
            </a:r>
          </a:p>
          <a:p>
            <a:endParaRPr lang="en-US" dirty="0"/>
          </a:p>
          <a:p>
            <a:r>
              <a:rPr lang="en-US" dirty="0"/>
              <a:t>Classification Report for GNB: </a:t>
            </a:r>
          </a:p>
          <a:p>
            <a:r>
              <a:rPr lang="en-US" dirty="0"/>
              <a:t>              precision    recall  f1-score   support</a:t>
            </a:r>
          </a:p>
          <a:p>
            <a:endParaRPr lang="en-US" dirty="0"/>
          </a:p>
          <a:p>
            <a:r>
              <a:rPr lang="en-US" dirty="0"/>
              <a:t>           0       0.93      0.56      0.70       173</a:t>
            </a:r>
          </a:p>
          <a:p>
            <a:r>
              <a:rPr lang="en-US" dirty="0"/>
              <a:t>           1       0.30      0.82      0.44        39</a:t>
            </a:r>
          </a:p>
          <a:p>
            <a:endParaRPr lang="en-US" dirty="0"/>
          </a:p>
          <a:p>
            <a:r>
              <a:rPr lang="en-US" dirty="0"/>
              <a:t>    accuracy                           0.61       </a:t>
            </a:r>
          </a:p>
          <a:p>
            <a:r>
              <a:rPr lang="en-US" dirty="0"/>
              <a:t>   </a:t>
            </a:r>
          </a:p>
          <a:p>
            <a:r>
              <a:rPr lang="en-US" dirty="0"/>
              <a:t>AUC/ROC for GNB: 0.6906032310656588</a:t>
            </a:r>
          </a:p>
        </p:txBody>
      </p:sp>
    </p:spTree>
    <p:extLst>
      <p:ext uri="{BB962C8B-B14F-4D97-AF65-F5344CB8AC3E}">
        <p14:creationId xmlns:p14="http://schemas.microsoft.com/office/powerpoint/2010/main" val="1839773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301BB-92F3-1583-AE11-29AB75166BBF}"/>
              </a:ext>
            </a:extLst>
          </p:cNvPr>
          <p:cNvSpPr>
            <a:spLocks noGrp="1"/>
          </p:cNvSpPr>
          <p:nvPr>
            <p:ph type="title"/>
          </p:nvPr>
        </p:nvSpPr>
        <p:spPr>
          <a:xfrm>
            <a:off x="795788" y="131822"/>
            <a:ext cx="10364451" cy="448284"/>
          </a:xfrm>
        </p:spPr>
        <p:txBody>
          <a:bodyPr>
            <a:normAutofit fontScale="90000"/>
          </a:bodyPr>
          <a:lstStyle/>
          <a:p>
            <a:r>
              <a:rPr lang="en-US" b="1" i="0" dirty="0">
                <a:solidFill>
                  <a:srgbClr val="000000"/>
                </a:solidFill>
                <a:effectLst/>
                <a:latin typeface="Helvetica Neue"/>
              </a:rPr>
              <a:t>HYPER PARAMETER OPTIMIZATION</a:t>
            </a:r>
            <a:endParaRPr lang="en-US" dirty="0"/>
          </a:p>
        </p:txBody>
      </p:sp>
      <p:sp>
        <p:nvSpPr>
          <p:cNvPr id="7" name="TextBox 6">
            <a:extLst>
              <a:ext uri="{FF2B5EF4-FFF2-40B4-BE49-F238E27FC236}">
                <a16:creationId xmlns:a16="http://schemas.microsoft.com/office/drawing/2014/main" id="{92944CC5-C1BA-73EE-8475-1DF78ABC96D5}"/>
              </a:ext>
            </a:extLst>
          </p:cNvPr>
          <p:cNvSpPr txBox="1"/>
          <p:nvPr/>
        </p:nvSpPr>
        <p:spPr>
          <a:xfrm>
            <a:off x="1072945" y="1112002"/>
            <a:ext cx="6098458" cy="3693319"/>
          </a:xfrm>
          <a:prstGeom prst="rect">
            <a:avLst/>
          </a:prstGeom>
          <a:noFill/>
        </p:spPr>
        <p:txBody>
          <a:bodyPr wrap="square">
            <a:spAutoFit/>
          </a:bodyPr>
          <a:lstStyle/>
          <a:p>
            <a:r>
              <a:rPr lang="en-US" dirty="0"/>
              <a:t>Confusion Matrix for DTC: </a:t>
            </a:r>
          </a:p>
          <a:p>
            <a:r>
              <a:rPr lang="en-US" dirty="0"/>
              <a:t>[[69.33962264 	12.26415094]</a:t>
            </a:r>
          </a:p>
          <a:p>
            <a:r>
              <a:rPr lang="en-US" dirty="0"/>
              <a:t> [11.32075472 	 7.0754717 ]]</a:t>
            </a:r>
          </a:p>
          <a:p>
            <a:endParaRPr lang="en-US" dirty="0"/>
          </a:p>
          <a:p>
            <a:r>
              <a:rPr lang="en-US" dirty="0"/>
              <a:t>Classification Report for DTC: </a:t>
            </a:r>
          </a:p>
          <a:p>
            <a:r>
              <a:rPr lang="en-US" dirty="0"/>
              <a:t>              precision    recall  f1-score   support</a:t>
            </a:r>
          </a:p>
          <a:p>
            <a:endParaRPr lang="en-US" dirty="0"/>
          </a:p>
          <a:p>
            <a:r>
              <a:rPr lang="en-US" dirty="0"/>
              <a:t>           0       0.86      0.85      0.85       173</a:t>
            </a:r>
          </a:p>
          <a:p>
            <a:r>
              <a:rPr lang="en-US" dirty="0"/>
              <a:t>           1       0.37      0.38      0.37        39</a:t>
            </a:r>
          </a:p>
          <a:p>
            <a:endParaRPr lang="en-US" dirty="0"/>
          </a:p>
          <a:p>
            <a:r>
              <a:rPr lang="en-US" dirty="0"/>
              <a:t>    accuracy                           0.76      </a:t>
            </a:r>
          </a:p>
          <a:p>
            <a:r>
              <a:rPr lang="en-US" dirty="0"/>
              <a:t>   </a:t>
            </a:r>
          </a:p>
          <a:p>
            <a:r>
              <a:rPr lang="en-US" dirty="0"/>
              <a:t>AUC/ROC for DTC: 0.617163183637172</a:t>
            </a:r>
          </a:p>
        </p:txBody>
      </p:sp>
    </p:spTree>
    <p:extLst>
      <p:ext uri="{BB962C8B-B14F-4D97-AF65-F5344CB8AC3E}">
        <p14:creationId xmlns:p14="http://schemas.microsoft.com/office/powerpoint/2010/main" val="3463465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0DFDD-CCFD-5344-D765-2B3F14D5C18B}"/>
              </a:ext>
            </a:extLst>
          </p:cNvPr>
          <p:cNvSpPr>
            <a:spLocks noGrp="1"/>
          </p:cNvSpPr>
          <p:nvPr>
            <p:ph type="title"/>
          </p:nvPr>
        </p:nvSpPr>
        <p:spPr>
          <a:xfrm>
            <a:off x="913775" y="0"/>
            <a:ext cx="10364451" cy="471948"/>
          </a:xfrm>
        </p:spPr>
        <p:txBody>
          <a:bodyPr>
            <a:normAutofit fontScale="90000"/>
          </a:bodyPr>
          <a:lstStyle/>
          <a:p>
            <a:r>
              <a:rPr lang="en-US" b="1" dirty="0"/>
              <a:t>METHODOLOGY</a:t>
            </a:r>
          </a:p>
        </p:txBody>
      </p:sp>
      <p:sp>
        <p:nvSpPr>
          <p:cNvPr id="3" name="Content Placeholder 2">
            <a:extLst>
              <a:ext uri="{FF2B5EF4-FFF2-40B4-BE49-F238E27FC236}">
                <a16:creationId xmlns:a16="http://schemas.microsoft.com/office/drawing/2014/main" id="{726B593E-C225-0DAB-B096-CAE493095CCC}"/>
              </a:ext>
            </a:extLst>
          </p:cNvPr>
          <p:cNvSpPr>
            <a:spLocks noGrp="1"/>
          </p:cNvSpPr>
          <p:nvPr>
            <p:ph sz="quarter" idx="13"/>
          </p:nvPr>
        </p:nvSpPr>
        <p:spPr>
          <a:xfrm>
            <a:off x="913774" y="648929"/>
            <a:ext cx="10363826" cy="5619136"/>
          </a:xfrm>
        </p:spPr>
        <p:txBody>
          <a:bodyPr>
            <a:normAutofit fontScale="92500" lnSpcReduction="10000"/>
          </a:bodyPr>
          <a:lstStyle/>
          <a:p>
            <a:pPr marL="0" indent="0">
              <a:buNone/>
            </a:pPr>
            <a:r>
              <a:rPr lang="en-US" b="1" cap="none" dirty="0"/>
              <a:t>1.DATA COLLECTION : </a:t>
            </a:r>
            <a:r>
              <a:rPr lang="en-US" cap="none" dirty="0"/>
              <a:t>  </a:t>
            </a:r>
          </a:p>
          <a:p>
            <a:pPr marL="0" indent="0">
              <a:buNone/>
            </a:pPr>
            <a:r>
              <a:rPr lang="en-US" cap="none" dirty="0"/>
              <a:t> - collect relevant data on employee attributes, performance, and exit information    </a:t>
            </a:r>
          </a:p>
          <a:p>
            <a:pPr marL="0" indent="0">
              <a:buNone/>
            </a:pPr>
            <a:r>
              <a:rPr lang="en-US" b="1" cap="none" dirty="0"/>
              <a:t>2. EXPLORATORY DATA ANALYSIS: </a:t>
            </a:r>
            <a:r>
              <a:rPr lang="en-US" cap="none" dirty="0"/>
              <a:t>  </a:t>
            </a:r>
          </a:p>
          <a:p>
            <a:pPr marL="0" indent="0">
              <a:buNone/>
            </a:pPr>
            <a:r>
              <a:rPr lang="en-US" cap="none" dirty="0"/>
              <a:t> - analyze data distribution, summary statistics, and correlations    </a:t>
            </a:r>
          </a:p>
          <a:p>
            <a:pPr>
              <a:buFontTx/>
              <a:buChar char="-"/>
            </a:pPr>
            <a:r>
              <a:rPr lang="en-US" cap="none" dirty="0"/>
              <a:t>visualize data using plots and charts to understand trends and patterns</a:t>
            </a:r>
          </a:p>
          <a:p>
            <a:pPr marL="0" indent="0">
              <a:buNone/>
            </a:pPr>
            <a:r>
              <a:rPr lang="en-US" b="1" cap="none" dirty="0"/>
              <a:t>3. FEATURE ENGINEERING:  </a:t>
            </a:r>
            <a:r>
              <a:rPr lang="en-US" cap="none" dirty="0"/>
              <a:t>  </a:t>
            </a:r>
          </a:p>
          <a:p>
            <a:pPr>
              <a:buFontTx/>
              <a:buChar char="-"/>
            </a:pPr>
            <a:r>
              <a:rPr lang="en-US" cap="none" dirty="0"/>
              <a:t>extract relevant features from data, such as employee tenure, performance ratings, and job title   </a:t>
            </a:r>
          </a:p>
          <a:p>
            <a:pPr marL="0" indent="0">
              <a:buNone/>
            </a:pPr>
            <a:r>
              <a:rPr lang="en-US" cap="none" dirty="0"/>
              <a:t> - create new features through feature transformations and combinations</a:t>
            </a:r>
          </a:p>
          <a:p>
            <a:pPr marL="0" indent="0">
              <a:buNone/>
            </a:pPr>
            <a:r>
              <a:rPr lang="en-US" b="1" cap="none" dirty="0"/>
              <a:t>4. DATA PREPROCESSING AND FEATURE IMPORTANCE/SELECTION:    </a:t>
            </a:r>
          </a:p>
          <a:p>
            <a:pPr marL="0" indent="0">
              <a:buNone/>
            </a:pPr>
            <a:r>
              <a:rPr lang="en-US" b="1" cap="none" dirty="0"/>
              <a:t>- </a:t>
            </a:r>
            <a:r>
              <a:rPr lang="en-US" cap="none" dirty="0"/>
              <a:t>Clean and preprocess data by encoding categorical variables, and normalizing/scale data</a:t>
            </a:r>
            <a:endParaRPr lang="en-US" b="1" cap="none" dirty="0"/>
          </a:p>
          <a:p>
            <a:pPr>
              <a:buFontTx/>
              <a:buChar char="-"/>
            </a:pPr>
            <a:r>
              <a:rPr lang="en-US" cap="none" dirty="0"/>
              <a:t>Features scaling of datasets to evaluate feature importance   </a:t>
            </a:r>
          </a:p>
          <a:p>
            <a:pPr marL="0" indent="0">
              <a:buNone/>
            </a:pPr>
            <a:r>
              <a:rPr lang="en-US" cap="none" dirty="0"/>
              <a:t>- Select most relevant features for model development</a:t>
            </a:r>
          </a:p>
        </p:txBody>
      </p:sp>
    </p:spTree>
    <p:extLst>
      <p:ext uri="{BB962C8B-B14F-4D97-AF65-F5344CB8AC3E}">
        <p14:creationId xmlns:p14="http://schemas.microsoft.com/office/powerpoint/2010/main" val="3780361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277E4-28A1-BCF1-6373-1A9B90F238EF}"/>
              </a:ext>
            </a:extLst>
          </p:cNvPr>
          <p:cNvSpPr>
            <a:spLocks noGrp="1"/>
          </p:cNvSpPr>
          <p:nvPr>
            <p:ph type="title"/>
          </p:nvPr>
        </p:nvSpPr>
        <p:spPr>
          <a:xfrm>
            <a:off x="913149" y="131821"/>
            <a:ext cx="10364451" cy="605598"/>
          </a:xfrm>
        </p:spPr>
        <p:txBody>
          <a:bodyPr/>
          <a:lstStyle/>
          <a:p>
            <a:r>
              <a:rPr lang="en-US" sz="3600" b="1" dirty="0"/>
              <a:t>Metrics Evaluation</a:t>
            </a:r>
            <a:endParaRPr lang="en-US" b="1" dirty="0"/>
          </a:p>
        </p:txBody>
      </p:sp>
      <p:sp>
        <p:nvSpPr>
          <p:cNvPr id="6" name="TextBox 5">
            <a:extLst>
              <a:ext uri="{FF2B5EF4-FFF2-40B4-BE49-F238E27FC236}">
                <a16:creationId xmlns:a16="http://schemas.microsoft.com/office/drawing/2014/main" id="{4BDECEEC-35E0-98C6-ECCC-07C6065C669B}"/>
              </a:ext>
            </a:extLst>
          </p:cNvPr>
          <p:cNvSpPr txBox="1"/>
          <p:nvPr/>
        </p:nvSpPr>
        <p:spPr>
          <a:xfrm>
            <a:off x="796413" y="923236"/>
            <a:ext cx="10481187" cy="5663089"/>
          </a:xfrm>
          <a:prstGeom prst="rect">
            <a:avLst/>
          </a:prstGeom>
          <a:noFill/>
        </p:spPr>
        <p:txBody>
          <a:bodyPr wrap="square">
            <a:spAutoFit/>
          </a:bodyPr>
          <a:lstStyle/>
          <a:p>
            <a:r>
              <a:rPr lang="en-US" sz="2400" b="1" dirty="0"/>
              <a:t>Model Suitability Analysis for Imbalanced Dataset:</a:t>
            </a:r>
          </a:p>
          <a:p>
            <a:endParaRPr lang="en-US" dirty="0"/>
          </a:p>
          <a:p>
            <a:r>
              <a:rPr lang="en-US" sz="2000" dirty="0"/>
              <a:t>Logistic Regression (LR) stands out as the best model for predicting employee attrition. It has the highest recall (0.77) for the minority class, which is crucial in imbalanced classification problems. This high recall ensures that most employees likely to leave are correctly identified, which is critical in attrition prediction. Moreover, the AUC-ROC (0.76) indicates that it can effectively distinguish between those who stay and those who leave.</a:t>
            </a:r>
          </a:p>
          <a:p>
            <a:endParaRPr lang="en-US" sz="2000" dirty="0"/>
          </a:p>
          <a:p>
            <a:r>
              <a:rPr lang="en-US" sz="2000" dirty="0"/>
              <a:t>Random Forest Classifier (RFC) and </a:t>
            </a:r>
            <a:r>
              <a:rPr lang="en-US" sz="2000" dirty="0" err="1"/>
              <a:t>XGBoost</a:t>
            </a:r>
            <a:r>
              <a:rPr lang="en-US" sz="2000" dirty="0"/>
              <a:t> (XGBC) are good for the majority class but underperform for the minority class. Their precision and recall for class 1 are lower than LR, making them less suitable for detecting employee attrition cases in imbalanced datasets.</a:t>
            </a:r>
          </a:p>
          <a:p>
            <a:endParaRPr lang="en-US" sz="2000" dirty="0"/>
          </a:p>
          <a:p>
            <a:r>
              <a:rPr lang="en-US" sz="2000" dirty="0"/>
              <a:t>Gaussian Naive Bayes (GNB) offers the best recall (0.82) for the minority class, but its very low precision (0.30) means that it has a high false-positive rate. This could lead to unnecessary interventions for employees who are not likely to leave.</a:t>
            </a:r>
          </a:p>
          <a:p>
            <a:endParaRPr lang="en-US" sz="2000" dirty="0"/>
          </a:p>
          <a:p>
            <a:r>
              <a:rPr lang="en-US" sz="2000" dirty="0"/>
              <a:t>Support Vector Classifier (SVC), SGDC, and DTC offer moderate performance but lack the sensitivity needed for the minority class in terms of recall and precision.</a:t>
            </a:r>
          </a:p>
        </p:txBody>
      </p:sp>
    </p:spTree>
    <p:extLst>
      <p:ext uri="{BB962C8B-B14F-4D97-AF65-F5344CB8AC3E}">
        <p14:creationId xmlns:p14="http://schemas.microsoft.com/office/powerpoint/2010/main" val="32151118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5A9B1-5142-8812-C008-C48044507B4D}"/>
              </a:ext>
            </a:extLst>
          </p:cNvPr>
          <p:cNvSpPr>
            <a:spLocks noGrp="1"/>
          </p:cNvSpPr>
          <p:nvPr>
            <p:ph type="title"/>
          </p:nvPr>
        </p:nvSpPr>
        <p:spPr>
          <a:xfrm>
            <a:off x="795787" y="176066"/>
            <a:ext cx="10364451" cy="738335"/>
          </a:xfrm>
        </p:spPr>
        <p:txBody>
          <a:bodyPr/>
          <a:lstStyle/>
          <a:p>
            <a:r>
              <a:rPr lang="en-US" b="1" dirty="0"/>
              <a:t>Metrics Evaluation</a:t>
            </a:r>
          </a:p>
        </p:txBody>
      </p:sp>
      <p:sp>
        <p:nvSpPr>
          <p:cNvPr id="5" name="TextBox 4">
            <a:extLst>
              <a:ext uri="{FF2B5EF4-FFF2-40B4-BE49-F238E27FC236}">
                <a16:creationId xmlns:a16="http://schemas.microsoft.com/office/drawing/2014/main" id="{8D2B6BC5-72F3-43E8-5C6E-46838F75F494}"/>
              </a:ext>
            </a:extLst>
          </p:cNvPr>
          <p:cNvSpPr txBox="1"/>
          <p:nvPr/>
        </p:nvSpPr>
        <p:spPr>
          <a:xfrm>
            <a:off x="589936" y="1248891"/>
            <a:ext cx="11429999" cy="4708981"/>
          </a:xfrm>
          <a:prstGeom prst="rect">
            <a:avLst/>
          </a:prstGeom>
          <a:noFill/>
        </p:spPr>
        <p:txBody>
          <a:bodyPr wrap="square">
            <a:spAutoFit/>
          </a:bodyPr>
          <a:lstStyle/>
          <a:p>
            <a:r>
              <a:rPr lang="en-US" sz="2800" b="1" dirty="0"/>
              <a:t>Conclusion:</a:t>
            </a:r>
          </a:p>
          <a:p>
            <a:endParaRPr lang="en-US" sz="2000" dirty="0"/>
          </a:p>
          <a:p>
            <a:r>
              <a:rPr lang="en-US" sz="2000" dirty="0"/>
              <a:t>For predicting employee attrition in an imbalanced dataset:</a:t>
            </a:r>
          </a:p>
          <a:p>
            <a:endParaRPr lang="en-US" sz="2000" dirty="0"/>
          </a:p>
          <a:p>
            <a:r>
              <a:rPr lang="en-US" sz="2000" dirty="0"/>
              <a:t>Logistic Regression (LR) is the best choice, balancing recall for identifying those likely to leave while maintaining a good AUC-ROC. </a:t>
            </a:r>
            <a:r>
              <a:rPr lang="en-US" sz="2000" b="1" dirty="0"/>
              <a:t>This is not robust for non –attrition cases</a:t>
            </a:r>
          </a:p>
          <a:p>
            <a:r>
              <a:rPr lang="en-US" sz="2000" dirty="0"/>
              <a:t>Gaussian Naive Bayes (GNB) could be considered if the primary concern is minimizing missed attrition cases, but its high false positives may be problematic.</a:t>
            </a:r>
          </a:p>
          <a:p>
            <a:r>
              <a:rPr lang="en-US" sz="2000" dirty="0"/>
              <a:t>Ensemble models like Random Forest and </a:t>
            </a:r>
            <a:r>
              <a:rPr lang="en-US" sz="2000" dirty="0" err="1"/>
              <a:t>XGBoost</a:t>
            </a:r>
            <a:r>
              <a:rPr lang="en-US" sz="2000" dirty="0"/>
              <a:t> are less suited due to their lower recall for the minority class.</a:t>
            </a:r>
          </a:p>
          <a:p>
            <a:r>
              <a:rPr lang="en-US" sz="2000" dirty="0"/>
              <a:t>The Confusion Matric indicates a relatively high FN which might be too costly for the Organization.</a:t>
            </a:r>
          </a:p>
          <a:p>
            <a:endParaRPr lang="en-US" sz="2000" dirty="0"/>
          </a:p>
          <a:p>
            <a:r>
              <a:rPr lang="en-US" sz="2400" b="1" dirty="0"/>
              <a:t>To enhance the rigor of our modeling, we must employ a Stacking Ensemble approach that leverages the synergy of strengths and weaknesses among multiple models, resulting in a robust and reliable prediction.</a:t>
            </a:r>
          </a:p>
        </p:txBody>
      </p:sp>
    </p:spTree>
    <p:extLst>
      <p:ext uri="{BB962C8B-B14F-4D97-AF65-F5344CB8AC3E}">
        <p14:creationId xmlns:p14="http://schemas.microsoft.com/office/powerpoint/2010/main" val="38236207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8F2A8-FD01-FBCE-D3A9-660B917F1697}"/>
              </a:ext>
            </a:extLst>
          </p:cNvPr>
          <p:cNvSpPr>
            <a:spLocks noGrp="1"/>
          </p:cNvSpPr>
          <p:nvPr>
            <p:ph type="title"/>
          </p:nvPr>
        </p:nvSpPr>
        <p:spPr>
          <a:xfrm>
            <a:off x="913775" y="618518"/>
            <a:ext cx="9011889" cy="310630"/>
          </a:xfrm>
        </p:spPr>
        <p:txBody>
          <a:bodyPr>
            <a:normAutofit fontScale="90000"/>
          </a:bodyPr>
          <a:lstStyle/>
          <a:p>
            <a:r>
              <a:rPr lang="en-US" b="1" i="0" dirty="0">
                <a:solidFill>
                  <a:srgbClr val="000000"/>
                </a:solidFill>
                <a:effectLst/>
                <a:latin typeface="Helvetica Neue"/>
              </a:rPr>
              <a:t>STACKING ENSEMBLE METHOD (CONFIGURATION)</a:t>
            </a:r>
            <a:br>
              <a:rPr lang="en-US" b="1" i="0" dirty="0">
                <a:solidFill>
                  <a:srgbClr val="000000"/>
                </a:solidFill>
                <a:effectLst/>
                <a:latin typeface="Helvetica Neue"/>
              </a:rPr>
            </a:br>
            <a:endParaRPr lang="en-US" dirty="0"/>
          </a:p>
        </p:txBody>
      </p:sp>
      <p:sp>
        <p:nvSpPr>
          <p:cNvPr id="5" name="TextBox 4">
            <a:extLst>
              <a:ext uri="{FF2B5EF4-FFF2-40B4-BE49-F238E27FC236}">
                <a16:creationId xmlns:a16="http://schemas.microsoft.com/office/drawing/2014/main" id="{1DB692D5-7A89-7E29-443F-503C498DF84A}"/>
              </a:ext>
            </a:extLst>
          </p:cNvPr>
          <p:cNvSpPr txBox="1"/>
          <p:nvPr/>
        </p:nvSpPr>
        <p:spPr>
          <a:xfrm>
            <a:off x="559813" y="1135059"/>
            <a:ext cx="11224147" cy="1754326"/>
          </a:xfrm>
          <a:prstGeom prst="rect">
            <a:avLst/>
          </a:prstGeom>
          <a:noFill/>
        </p:spPr>
        <p:txBody>
          <a:bodyPr wrap="square">
            <a:spAutoFit/>
          </a:bodyPr>
          <a:lstStyle/>
          <a:p>
            <a:r>
              <a:rPr lang="en-US" dirty="0"/>
              <a:t>For stacking ensemble models in the context of imbalanced datasets and employee attrition prediction, we need to choose base learners and a meta-learner that complement each other in terms of strengths and weaknesses. Here's an analysis of which models from the previous (tuned) results are suitable for stacking: </a:t>
            </a:r>
          </a:p>
          <a:p>
            <a:endParaRPr lang="en-US" dirty="0"/>
          </a:p>
          <a:p>
            <a:r>
              <a:rPr lang="en-US" dirty="0"/>
              <a:t>Base Learners: Base learners should be diverse and complement each other. A good ensemble should combine models that have different biases or approaches, improving the overall predictive power.</a:t>
            </a:r>
          </a:p>
        </p:txBody>
      </p:sp>
      <p:sp>
        <p:nvSpPr>
          <p:cNvPr id="7" name="TextBox 6">
            <a:extLst>
              <a:ext uri="{FF2B5EF4-FFF2-40B4-BE49-F238E27FC236}">
                <a16:creationId xmlns:a16="http://schemas.microsoft.com/office/drawing/2014/main" id="{1562CC74-5E20-5D66-E9AE-B243739AA7C5}"/>
              </a:ext>
            </a:extLst>
          </p:cNvPr>
          <p:cNvSpPr txBox="1"/>
          <p:nvPr/>
        </p:nvSpPr>
        <p:spPr>
          <a:xfrm>
            <a:off x="559813" y="3095296"/>
            <a:ext cx="10245837" cy="3139321"/>
          </a:xfrm>
          <a:prstGeom prst="rect">
            <a:avLst/>
          </a:prstGeom>
          <a:noFill/>
        </p:spPr>
        <p:txBody>
          <a:bodyPr wrap="square">
            <a:spAutoFit/>
          </a:bodyPr>
          <a:lstStyle/>
          <a:p>
            <a:r>
              <a:rPr lang="en-US" dirty="0"/>
              <a:t>Logistic Regression (LR):</a:t>
            </a:r>
          </a:p>
          <a:p>
            <a:r>
              <a:rPr lang="en-US" dirty="0"/>
              <a:t>    Strengths: High recall (0.77) for the minority class, making it excellent at catching attrition cases.</a:t>
            </a:r>
          </a:p>
          <a:p>
            <a:r>
              <a:rPr lang="en-US" dirty="0"/>
              <a:t>    Weaknesses: Moderate precision.</a:t>
            </a:r>
          </a:p>
          <a:p>
            <a:r>
              <a:rPr lang="en-US" dirty="0"/>
              <a:t>    Role: Ideal as a base learner because its linear nature and high recall can provide strong identification of class 1 (attrition) cases. It can capture the overall trend.</a:t>
            </a:r>
          </a:p>
          <a:p>
            <a:endParaRPr lang="en-US" dirty="0"/>
          </a:p>
          <a:p>
            <a:r>
              <a:rPr lang="en-US" dirty="0"/>
              <a:t>Random Forest Classifier (RFC):</a:t>
            </a:r>
          </a:p>
          <a:p>
            <a:r>
              <a:rPr lang="en-US" dirty="0"/>
              <a:t>    Strengths: Strong performance for the majority class (class 0), with balanced performance overall.</a:t>
            </a:r>
          </a:p>
          <a:p>
            <a:r>
              <a:rPr lang="en-US" dirty="0"/>
              <a:t>    Weaknesses: Weak minority class recall (0.28).</a:t>
            </a:r>
          </a:p>
          <a:p>
            <a:r>
              <a:rPr lang="en-US" dirty="0"/>
              <a:t>    Role: RFC can be a strong base learner as its tree-based method captures non-linear relationships well, and its strength in class 0 compensates for weaknesses of models that focus more on the minority class.</a:t>
            </a:r>
          </a:p>
        </p:txBody>
      </p:sp>
    </p:spTree>
    <p:extLst>
      <p:ext uri="{BB962C8B-B14F-4D97-AF65-F5344CB8AC3E}">
        <p14:creationId xmlns:p14="http://schemas.microsoft.com/office/powerpoint/2010/main" val="1955628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8F2A8-FD01-FBCE-D3A9-660B917F1697}"/>
              </a:ext>
            </a:extLst>
          </p:cNvPr>
          <p:cNvSpPr>
            <a:spLocks noGrp="1"/>
          </p:cNvSpPr>
          <p:nvPr>
            <p:ph type="title"/>
          </p:nvPr>
        </p:nvSpPr>
        <p:spPr>
          <a:xfrm>
            <a:off x="913775" y="618518"/>
            <a:ext cx="9011889" cy="310630"/>
          </a:xfrm>
        </p:spPr>
        <p:txBody>
          <a:bodyPr>
            <a:normAutofit fontScale="90000"/>
          </a:bodyPr>
          <a:lstStyle/>
          <a:p>
            <a:r>
              <a:rPr lang="en-US" b="1" i="0" dirty="0">
                <a:solidFill>
                  <a:srgbClr val="000000"/>
                </a:solidFill>
                <a:effectLst/>
                <a:latin typeface="Helvetica Neue"/>
              </a:rPr>
              <a:t>STACKING ENSEMBLE METHOD (CONFIGURATION)</a:t>
            </a:r>
            <a:br>
              <a:rPr lang="en-US" b="1" i="0" dirty="0">
                <a:solidFill>
                  <a:srgbClr val="000000"/>
                </a:solidFill>
                <a:effectLst/>
                <a:latin typeface="Helvetica Neue"/>
              </a:rPr>
            </a:br>
            <a:endParaRPr lang="en-US" dirty="0"/>
          </a:p>
        </p:txBody>
      </p:sp>
      <p:sp>
        <p:nvSpPr>
          <p:cNvPr id="4" name="TextBox 3">
            <a:extLst>
              <a:ext uri="{FF2B5EF4-FFF2-40B4-BE49-F238E27FC236}">
                <a16:creationId xmlns:a16="http://schemas.microsoft.com/office/drawing/2014/main" id="{EF45BD56-AC45-2604-D48A-139F5928E777}"/>
              </a:ext>
            </a:extLst>
          </p:cNvPr>
          <p:cNvSpPr txBox="1"/>
          <p:nvPr/>
        </p:nvSpPr>
        <p:spPr>
          <a:xfrm>
            <a:off x="471949" y="1161169"/>
            <a:ext cx="10526057" cy="5078313"/>
          </a:xfrm>
          <a:prstGeom prst="rect">
            <a:avLst/>
          </a:prstGeom>
          <a:noFill/>
        </p:spPr>
        <p:txBody>
          <a:bodyPr wrap="square">
            <a:spAutoFit/>
          </a:bodyPr>
          <a:lstStyle/>
          <a:p>
            <a:r>
              <a:rPr lang="en-US" dirty="0" err="1"/>
              <a:t>XGBoost</a:t>
            </a:r>
            <a:r>
              <a:rPr lang="en-US" dirty="0"/>
              <a:t> Classifier (XGBC):</a:t>
            </a:r>
          </a:p>
          <a:p>
            <a:r>
              <a:rPr lang="en-US" dirty="0"/>
              <a:t>    Strengths: Generally robust, handles non-linear patterns, and has a moderate recall (0.33) for the minority class.</a:t>
            </a:r>
          </a:p>
          <a:p>
            <a:r>
              <a:rPr lang="en-US" dirty="0"/>
              <a:t>    Weaknesses: Slightly lower minority class recall than LR.</a:t>
            </a:r>
          </a:p>
          <a:p>
            <a:r>
              <a:rPr lang="en-US" dirty="0"/>
              <a:t>    Role: </a:t>
            </a:r>
            <a:r>
              <a:rPr lang="en-US" dirty="0" err="1"/>
              <a:t>XGBoost</a:t>
            </a:r>
            <a:r>
              <a:rPr lang="en-US" dirty="0"/>
              <a:t> is another solid base learner, bringing in robust feature handling, especially for complex interactions between features.</a:t>
            </a:r>
          </a:p>
          <a:p>
            <a:endParaRPr lang="en-US" dirty="0"/>
          </a:p>
          <a:p>
            <a:r>
              <a:rPr lang="en-US" dirty="0"/>
              <a:t>Support Vector Classifier (SVC):</a:t>
            </a:r>
          </a:p>
          <a:p>
            <a:r>
              <a:rPr lang="en-US" dirty="0"/>
              <a:t>    Strengths: Good balance of precision and recall for both classes.</a:t>
            </a:r>
          </a:p>
          <a:p>
            <a:r>
              <a:rPr lang="en-US" dirty="0"/>
              <a:t>    Weaknesses: Lower overall recall for the minority class.</a:t>
            </a:r>
          </a:p>
          <a:p>
            <a:r>
              <a:rPr lang="en-US" dirty="0"/>
              <a:t>    Role: SVC can be added to the stack, as its kernel-based approach complements the decision-based models (trees) and linear models (LR), helping to capture more nuanced decision boundaries.</a:t>
            </a:r>
          </a:p>
          <a:p>
            <a:endParaRPr lang="en-US" dirty="0"/>
          </a:p>
          <a:p>
            <a:r>
              <a:rPr lang="en-US" dirty="0"/>
              <a:t>Gaussian Naive Bayes (GNB):</a:t>
            </a:r>
          </a:p>
          <a:p>
            <a:r>
              <a:rPr lang="en-US" dirty="0"/>
              <a:t>    Strengths: Excellent recall (0.82) for the minority class.</a:t>
            </a:r>
          </a:p>
          <a:p>
            <a:r>
              <a:rPr lang="en-US" dirty="0"/>
              <a:t>    Weaknesses: Low precision for class 1 (attrition), meaning many false positives.</a:t>
            </a:r>
          </a:p>
          <a:p>
            <a:r>
              <a:rPr lang="en-US" dirty="0"/>
              <a:t>    Role: GNB is useful in cases where sensitivity to the minority class is key. It can be a good base learner because its probabilistic approach may complement the deterministic methods of the other models.</a:t>
            </a:r>
          </a:p>
        </p:txBody>
      </p:sp>
    </p:spTree>
    <p:extLst>
      <p:ext uri="{BB962C8B-B14F-4D97-AF65-F5344CB8AC3E}">
        <p14:creationId xmlns:p14="http://schemas.microsoft.com/office/powerpoint/2010/main" val="38555596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8F2A8-FD01-FBCE-D3A9-660B917F1697}"/>
              </a:ext>
            </a:extLst>
          </p:cNvPr>
          <p:cNvSpPr>
            <a:spLocks noGrp="1"/>
          </p:cNvSpPr>
          <p:nvPr>
            <p:ph type="title"/>
          </p:nvPr>
        </p:nvSpPr>
        <p:spPr>
          <a:xfrm>
            <a:off x="854781" y="279305"/>
            <a:ext cx="9011889" cy="310630"/>
          </a:xfrm>
        </p:spPr>
        <p:txBody>
          <a:bodyPr>
            <a:normAutofit fontScale="90000"/>
          </a:bodyPr>
          <a:lstStyle/>
          <a:p>
            <a:r>
              <a:rPr lang="en-US" sz="2700" b="1" i="0" dirty="0">
                <a:solidFill>
                  <a:srgbClr val="000000"/>
                </a:solidFill>
                <a:effectLst/>
                <a:latin typeface="Helvetica Neue"/>
              </a:rPr>
              <a:t>STACKING ENSEMBLE METHOD (CONFIGURATION)</a:t>
            </a:r>
            <a:br>
              <a:rPr lang="en-US" b="1" i="0" dirty="0">
                <a:solidFill>
                  <a:srgbClr val="000000"/>
                </a:solidFill>
                <a:effectLst/>
                <a:latin typeface="Helvetica Neue"/>
              </a:rPr>
            </a:br>
            <a:endParaRPr lang="en-US" dirty="0"/>
          </a:p>
        </p:txBody>
      </p:sp>
      <p:sp>
        <p:nvSpPr>
          <p:cNvPr id="5" name="TextBox 4">
            <a:extLst>
              <a:ext uri="{FF2B5EF4-FFF2-40B4-BE49-F238E27FC236}">
                <a16:creationId xmlns:a16="http://schemas.microsoft.com/office/drawing/2014/main" id="{4789A491-7656-AC83-7AE2-189E99DAB36E}"/>
              </a:ext>
            </a:extLst>
          </p:cNvPr>
          <p:cNvSpPr txBox="1"/>
          <p:nvPr/>
        </p:nvSpPr>
        <p:spPr>
          <a:xfrm>
            <a:off x="395748" y="589935"/>
            <a:ext cx="11400504" cy="6186309"/>
          </a:xfrm>
          <a:prstGeom prst="rect">
            <a:avLst/>
          </a:prstGeom>
          <a:noFill/>
        </p:spPr>
        <p:txBody>
          <a:bodyPr wrap="square">
            <a:spAutoFit/>
          </a:bodyPr>
          <a:lstStyle/>
          <a:p>
            <a:r>
              <a:rPr lang="en-US" dirty="0"/>
              <a:t>Meta-Learner:</a:t>
            </a:r>
          </a:p>
          <a:p>
            <a:r>
              <a:rPr lang="en-US" dirty="0"/>
              <a:t>The meta-learner will take the predictions from the base models and make the final prediction. It should be able to combine the strengths of the base learners effectively.</a:t>
            </a:r>
          </a:p>
          <a:p>
            <a:endParaRPr lang="en-US" dirty="0"/>
          </a:p>
          <a:p>
            <a:r>
              <a:rPr lang="en-US" dirty="0"/>
              <a:t>Logistic Regression (LR): Frequently used as a meta-learner because it performs well in linearly combining the outputs of base models. It is simple, interpretable, and tends to perform well when used as a second-level model in stacking ensembles.</a:t>
            </a:r>
          </a:p>
          <a:p>
            <a:r>
              <a:rPr lang="en-US" dirty="0" err="1"/>
              <a:t>XGBoost</a:t>
            </a:r>
            <a:r>
              <a:rPr lang="en-US" dirty="0"/>
              <a:t> (XGBC) or Random Forest (RFC): Can also be strong choices for a meta-learner, as they can capture complex relationships between the base model predictions. However, they can overfit if the base learners are too similar.</a:t>
            </a:r>
          </a:p>
          <a:p>
            <a:endParaRPr lang="en-US" dirty="0"/>
          </a:p>
          <a:p>
            <a:r>
              <a:rPr lang="en-US" b="1" dirty="0"/>
              <a:t>Recommended Stacking Ensemble Configuration</a:t>
            </a:r>
            <a:r>
              <a:rPr lang="en-US" dirty="0"/>
              <a:t>:</a:t>
            </a:r>
          </a:p>
          <a:p>
            <a:r>
              <a:rPr lang="en-US" dirty="0"/>
              <a:t>Base Learners:</a:t>
            </a:r>
          </a:p>
          <a:p>
            <a:r>
              <a:rPr lang="en-US" dirty="0"/>
              <a:t>    Logistic Regression (LR): High recall and overall balanced performance.</a:t>
            </a:r>
          </a:p>
          <a:p>
            <a:r>
              <a:rPr lang="en-US" dirty="0"/>
              <a:t>    Random Forest (RFC): Strong performance for class 0 and good handling of non-linear features.</a:t>
            </a:r>
          </a:p>
          <a:p>
            <a:r>
              <a:rPr lang="en-US" dirty="0"/>
              <a:t>    </a:t>
            </a:r>
            <a:r>
              <a:rPr lang="en-US" dirty="0" err="1"/>
              <a:t>XGBoost</a:t>
            </a:r>
            <a:r>
              <a:rPr lang="en-US" dirty="0"/>
              <a:t> (XGBC): A powerful model for non-linear relationships, with moderate recall for class 1.</a:t>
            </a:r>
          </a:p>
          <a:p>
            <a:r>
              <a:rPr lang="en-US" dirty="0"/>
              <a:t>    Gaussian Naive Bayes (GNB): High recall for the minority class, which may help reduce missed attrition cases.</a:t>
            </a:r>
          </a:p>
          <a:p>
            <a:r>
              <a:rPr lang="en-US" dirty="0"/>
              <a:t>    Support Vector Classifier (SVC): Good balance between precision and recall, with kernel-based decision boundaries.</a:t>
            </a:r>
          </a:p>
          <a:p>
            <a:r>
              <a:rPr lang="en-US" dirty="0"/>
              <a:t>Meta-Learner:</a:t>
            </a:r>
          </a:p>
          <a:p>
            <a:r>
              <a:rPr lang="en-US" dirty="0"/>
              <a:t>    Logistic Regression (LR) or </a:t>
            </a:r>
            <a:r>
              <a:rPr lang="en-US" dirty="0" err="1"/>
              <a:t>XGBoost</a:t>
            </a:r>
            <a:r>
              <a:rPr lang="en-US" dirty="0"/>
              <a:t> (XGBC): LR is preferred for its simplicity and generalization ability. </a:t>
            </a:r>
            <a:r>
              <a:rPr lang="en-US" dirty="0" err="1"/>
              <a:t>XGBoost</a:t>
            </a:r>
            <a:r>
              <a:rPr lang="en-US" dirty="0"/>
              <a:t> could be used if you suspect non-linear relationships between the base learners’ outputs.</a:t>
            </a:r>
          </a:p>
          <a:p>
            <a:r>
              <a:rPr lang="en-US" dirty="0"/>
              <a:t>This setup allows the ensemble to balance between catching the minority class (attrition cases) and not sacrificing too much precision, ultimately leading to a well-rounded predictive model suitable for the imbalanced dataset.</a:t>
            </a:r>
          </a:p>
        </p:txBody>
      </p:sp>
    </p:spTree>
    <p:extLst>
      <p:ext uri="{BB962C8B-B14F-4D97-AF65-F5344CB8AC3E}">
        <p14:creationId xmlns:p14="http://schemas.microsoft.com/office/powerpoint/2010/main" val="25883734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D60A9-CEE4-F7A1-014B-7918A2A47257}"/>
              </a:ext>
            </a:extLst>
          </p:cNvPr>
          <p:cNvSpPr>
            <a:spLocks noGrp="1"/>
          </p:cNvSpPr>
          <p:nvPr>
            <p:ph type="title"/>
          </p:nvPr>
        </p:nvSpPr>
        <p:spPr>
          <a:xfrm>
            <a:off x="545690" y="162231"/>
            <a:ext cx="10613923" cy="545691"/>
          </a:xfrm>
        </p:spPr>
        <p:txBody>
          <a:bodyPr>
            <a:noAutofit/>
          </a:bodyPr>
          <a:lstStyle/>
          <a:p>
            <a:r>
              <a:rPr lang="en-US" sz="2400" b="1" i="0" dirty="0">
                <a:solidFill>
                  <a:srgbClr val="000000"/>
                </a:solidFill>
                <a:effectLst/>
                <a:latin typeface="Helvetica Neue"/>
              </a:rPr>
              <a:t>PRODUCTIONIZING OUR MODEL</a:t>
            </a:r>
            <a:br>
              <a:rPr lang="en-US" sz="2400" b="1" i="0" dirty="0">
                <a:solidFill>
                  <a:srgbClr val="000000"/>
                </a:solidFill>
                <a:effectLst/>
                <a:latin typeface="Helvetica Neue"/>
              </a:rPr>
            </a:br>
            <a:r>
              <a:rPr lang="en-US" sz="2400" b="1" i="0" dirty="0">
                <a:solidFill>
                  <a:srgbClr val="000000"/>
                </a:solidFill>
                <a:effectLst/>
                <a:latin typeface="Helvetica Neue"/>
              </a:rPr>
              <a:t>using stacking ensemble</a:t>
            </a:r>
            <a:endParaRPr lang="en-US" sz="2400" dirty="0"/>
          </a:p>
        </p:txBody>
      </p:sp>
      <p:sp>
        <p:nvSpPr>
          <p:cNvPr id="3" name="Content Placeholder 2">
            <a:extLst>
              <a:ext uri="{FF2B5EF4-FFF2-40B4-BE49-F238E27FC236}">
                <a16:creationId xmlns:a16="http://schemas.microsoft.com/office/drawing/2014/main" id="{B6A23734-C41B-C7A6-7DA4-E2F1DB647DE5}"/>
              </a:ext>
            </a:extLst>
          </p:cNvPr>
          <p:cNvSpPr>
            <a:spLocks noGrp="1"/>
          </p:cNvSpPr>
          <p:nvPr>
            <p:ph sz="quarter" idx="13"/>
          </p:nvPr>
        </p:nvSpPr>
        <p:spPr>
          <a:xfrm>
            <a:off x="840658" y="1039737"/>
            <a:ext cx="10436317" cy="5464302"/>
          </a:xfrm>
        </p:spPr>
        <p:txBody>
          <a:bodyPr>
            <a:normAutofit/>
          </a:bodyPr>
          <a:lstStyle/>
          <a:p>
            <a:r>
              <a:rPr lang="en-US" cap="none" dirty="0"/>
              <a:t>Importing, detailed information on the new dataset.</a:t>
            </a:r>
          </a:p>
          <a:p>
            <a:r>
              <a:rPr lang="en-US" cap="none" dirty="0"/>
              <a:t>Apply transforms to the new data similar to the training dataset by dropping off some redundant features and encode the categorical features to numerical ones</a:t>
            </a:r>
          </a:p>
          <a:p>
            <a:r>
              <a:rPr lang="en-US" cap="none" dirty="0"/>
              <a:t>Import joblib</a:t>
            </a:r>
          </a:p>
          <a:p>
            <a:r>
              <a:rPr lang="en-US" cap="none" dirty="0"/>
              <a:t>Load the saved base models and train with the best parameters for each algorithm</a:t>
            </a:r>
          </a:p>
          <a:p>
            <a:r>
              <a:rPr lang="en-US" cap="none" dirty="0"/>
              <a:t>Generate meta-features for training the meta-learner.</a:t>
            </a:r>
          </a:p>
          <a:p>
            <a:r>
              <a:rPr lang="en-US" cap="none" dirty="0"/>
              <a:t>Save the trained meta-learner to a file using </a:t>
            </a:r>
            <a:r>
              <a:rPr lang="en-US" cap="none" dirty="0" err="1"/>
              <a:t>joblib.dump</a:t>
            </a:r>
            <a:endParaRPr lang="en-US" cap="none" dirty="0"/>
          </a:p>
          <a:p>
            <a:r>
              <a:rPr lang="en-US" cap="none" dirty="0"/>
              <a:t>Make predictions with the base learners (Logistic Regression and </a:t>
            </a:r>
            <a:r>
              <a:rPr lang="en-US" cap="none" dirty="0" err="1"/>
              <a:t>XGBoost</a:t>
            </a:r>
            <a:r>
              <a:rPr lang="en-US" cap="none" dirty="0"/>
              <a:t>)</a:t>
            </a:r>
          </a:p>
          <a:p>
            <a:r>
              <a:rPr lang="en-US" cap="none" dirty="0"/>
              <a:t>Create meta-features for the testing data and Load the meta-learner model</a:t>
            </a:r>
          </a:p>
          <a:p>
            <a:r>
              <a:rPr lang="en-US" cap="none" dirty="0"/>
              <a:t>Make final predictions using the meta-learner</a:t>
            </a:r>
          </a:p>
          <a:p>
            <a:r>
              <a:rPr lang="en-US" cap="none" dirty="0"/>
              <a:t>Apply cross-validation with stacking</a:t>
            </a:r>
          </a:p>
          <a:p>
            <a:endParaRPr lang="en-US" cap="none" dirty="0"/>
          </a:p>
          <a:p>
            <a:endParaRPr lang="en-US" dirty="0"/>
          </a:p>
        </p:txBody>
      </p:sp>
    </p:spTree>
    <p:extLst>
      <p:ext uri="{BB962C8B-B14F-4D97-AF65-F5344CB8AC3E}">
        <p14:creationId xmlns:p14="http://schemas.microsoft.com/office/powerpoint/2010/main" val="30407151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4E770-6329-2024-F0E7-496D9118E39D}"/>
              </a:ext>
            </a:extLst>
          </p:cNvPr>
          <p:cNvSpPr>
            <a:spLocks noGrp="1"/>
          </p:cNvSpPr>
          <p:nvPr>
            <p:ph type="title"/>
          </p:nvPr>
        </p:nvSpPr>
        <p:spPr>
          <a:xfrm>
            <a:off x="722046" y="92492"/>
            <a:ext cx="10364451" cy="974309"/>
          </a:xfrm>
        </p:spPr>
        <p:txBody>
          <a:bodyPr>
            <a:normAutofit fontScale="90000"/>
          </a:bodyPr>
          <a:lstStyle/>
          <a:p>
            <a:r>
              <a:rPr lang="en-US" b="1" dirty="0"/>
              <a:t>METRIC EVALUATION OF STACKING ENSEMLE (CONFIGURATION)</a:t>
            </a:r>
          </a:p>
        </p:txBody>
      </p:sp>
      <p:sp>
        <p:nvSpPr>
          <p:cNvPr id="3" name="Content Placeholder 2">
            <a:extLst>
              <a:ext uri="{FF2B5EF4-FFF2-40B4-BE49-F238E27FC236}">
                <a16:creationId xmlns:a16="http://schemas.microsoft.com/office/drawing/2014/main" id="{0F955DBE-5FE6-2D90-C353-7EF9B90E5555}"/>
              </a:ext>
            </a:extLst>
          </p:cNvPr>
          <p:cNvSpPr>
            <a:spLocks noGrp="1"/>
          </p:cNvSpPr>
          <p:nvPr>
            <p:ph sz="quarter" idx="13"/>
          </p:nvPr>
        </p:nvSpPr>
        <p:spPr>
          <a:xfrm>
            <a:off x="722046" y="1066801"/>
            <a:ext cx="10555554" cy="5496231"/>
          </a:xfrm>
        </p:spPr>
        <p:txBody>
          <a:bodyPr>
            <a:normAutofit/>
          </a:bodyPr>
          <a:lstStyle/>
          <a:p>
            <a:pPr marL="0" indent="0">
              <a:buNone/>
            </a:pPr>
            <a:r>
              <a:rPr lang="en-US" sz="2400" b="1" dirty="0"/>
              <a:t>Metric evaluation for class 0 and class 1</a:t>
            </a:r>
          </a:p>
          <a:p>
            <a:pPr marL="0" indent="0">
              <a:buNone/>
            </a:pPr>
            <a:r>
              <a:rPr lang="en-US" dirty="0"/>
              <a:t>			</a:t>
            </a:r>
            <a:r>
              <a:rPr lang="en-US" b="1" dirty="0"/>
              <a:t>Accuracy: 0.9745</a:t>
            </a:r>
          </a:p>
          <a:p>
            <a:r>
              <a:rPr lang="en-US" b="1" dirty="0"/>
              <a:t>Precision (Class 0): 0.9666, 		Precision (Class 1): 0.9827</a:t>
            </a:r>
          </a:p>
          <a:p>
            <a:r>
              <a:rPr lang="en-US" b="1" dirty="0"/>
              <a:t>Recall (Class 0): 0.9830,		 Recall (Class 1): 0.9660</a:t>
            </a:r>
          </a:p>
          <a:p>
            <a:r>
              <a:rPr lang="en-US" b="1" dirty="0"/>
              <a:t>F1 Score (Class 0): 0.9747, 		F1 Score (Class 1): 0.9743</a:t>
            </a:r>
          </a:p>
          <a:p>
            <a:pPr marL="0" indent="0">
              <a:buNone/>
            </a:pPr>
            <a:r>
              <a:rPr lang="en-US" b="1" dirty="0"/>
              <a:t>			AUC-ROC: 0.9925</a:t>
            </a:r>
          </a:p>
          <a:p>
            <a:pPr marL="0" indent="0">
              <a:buNone/>
            </a:pPr>
            <a:endParaRPr lang="en-US" dirty="0"/>
          </a:p>
          <a:p>
            <a:r>
              <a:rPr lang="en-US" sz="2400" b="1" dirty="0"/>
              <a:t>Confusion Matrix:</a:t>
            </a:r>
          </a:p>
          <a:p>
            <a:pPr marL="0" indent="0">
              <a:buNone/>
            </a:pPr>
            <a:r>
              <a:rPr lang="en-US" b="1" dirty="0"/>
              <a:t>	[[694  12]</a:t>
            </a:r>
          </a:p>
          <a:p>
            <a:pPr marL="0" indent="0">
              <a:buNone/>
            </a:pPr>
            <a:r>
              <a:rPr lang="en-US" b="1" dirty="0"/>
              <a:t>	[ 24   682]]</a:t>
            </a:r>
          </a:p>
        </p:txBody>
      </p:sp>
    </p:spTree>
    <p:extLst>
      <p:ext uri="{BB962C8B-B14F-4D97-AF65-F5344CB8AC3E}">
        <p14:creationId xmlns:p14="http://schemas.microsoft.com/office/powerpoint/2010/main" val="925844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B914CE3-D7C7-6EDB-1BC7-F8D288EE0841}"/>
              </a:ext>
            </a:extLst>
          </p:cNvPr>
          <p:cNvSpPr txBox="1"/>
          <p:nvPr/>
        </p:nvSpPr>
        <p:spPr>
          <a:xfrm>
            <a:off x="793954" y="228123"/>
            <a:ext cx="10604091" cy="6401753"/>
          </a:xfrm>
          <a:prstGeom prst="rect">
            <a:avLst/>
          </a:prstGeom>
          <a:noFill/>
        </p:spPr>
        <p:txBody>
          <a:bodyPr wrap="square">
            <a:spAutoFit/>
          </a:bodyPr>
          <a:lstStyle/>
          <a:p>
            <a:r>
              <a:rPr lang="en-US" sz="3200" b="1" dirty="0"/>
              <a:t>Analysis and Conclusion:</a:t>
            </a:r>
          </a:p>
          <a:p>
            <a:endParaRPr lang="en-US" dirty="0"/>
          </a:p>
          <a:p>
            <a:r>
              <a:rPr lang="en-US" sz="2000" dirty="0"/>
              <a:t>Overall Performance: The stacking ensemble has provided an exceptional level of performance, with high precision, recall, and F1 scores for both classes, as well as an almost perfect AUC-ROC score. This means that the model is very reliable for predicting employee attrition, which is challenging in imbalanced datasets.</a:t>
            </a:r>
          </a:p>
          <a:p>
            <a:endParaRPr lang="en-US" sz="2000" dirty="0"/>
          </a:p>
          <a:p>
            <a:r>
              <a:rPr lang="en-US" sz="2000" dirty="0"/>
              <a:t>Class Imbalance Handling: Both class 0 (stay) and class 1 (leave) are handled well. The model has a good balance of predicting those who will leave (class 1) with high recall (96.60%) and precision (98.27%), which is crucial in this context since identifying employees who are likely to leave is the main goal.</a:t>
            </a:r>
          </a:p>
          <a:p>
            <a:endParaRPr lang="en-US" sz="2000" dirty="0"/>
          </a:p>
          <a:p>
            <a:r>
              <a:rPr lang="en-US" sz="2000" dirty="0"/>
              <a:t>Trade-off Between Precision and Recall: The model achieves an excellent balance between precision and recall for both classes, particularly for the minority class (class 1), which is usually harder to predict. This indicates that the ensemble method has successfully learned from the base models and meta-learner to optimize performance across the classes. In summary, the stacking ensemble method is highly effective for this imbalanced dataset and is well-suited for predicting employee attrition. It strikes a good balance between minimizing false positives (predicting someone will leave when they won’t) and false negatives (failing to predict someone will leave), which is critical in employee retention strategies.</a:t>
            </a:r>
          </a:p>
        </p:txBody>
      </p:sp>
    </p:spTree>
    <p:extLst>
      <p:ext uri="{BB962C8B-B14F-4D97-AF65-F5344CB8AC3E}">
        <p14:creationId xmlns:p14="http://schemas.microsoft.com/office/powerpoint/2010/main" val="41673108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1B603-26A1-56AC-42D3-C38E2A0725A4}"/>
              </a:ext>
            </a:extLst>
          </p:cNvPr>
          <p:cNvSpPr>
            <a:spLocks noGrp="1"/>
          </p:cNvSpPr>
          <p:nvPr>
            <p:ph type="title"/>
          </p:nvPr>
        </p:nvSpPr>
        <p:spPr>
          <a:xfrm>
            <a:off x="913149" y="1"/>
            <a:ext cx="10364451" cy="929148"/>
          </a:xfrm>
        </p:spPr>
        <p:txBody>
          <a:bodyPr>
            <a:normAutofit fontScale="90000"/>
          </a:bodyPr>
          <a:lstStyle/>
          <a:p>
            <a:r>
              <a:rPr lang="en-US" b="1" dirty="0"/>
              <a:t>Impact of stacking ensemble on the 7 algorithms </a:t>
            </a:r>
          </a:p>
        </p:txBody>
      </p:sp>
      <p:sp>
        <p:nvSpPr>
          <p:cNvPr id="5" name="TextBox 4">
            <a:extLst>
              <a:ext uri="{FF2B5EF4-FFF2-40B4-BE49-F238E27FC236}">
                <a16:creationId xmlns:a16="http://schemas.microsoft.com/office/drawing/2014/main" id="{40960A1F-7752-51CD-12AD-E3AC39462970}"/>
              </a:ext>
            </a:extLst>
          </p:cNvPr>
          <p:cNvSpPr txBox="1"/>
          <p:nvPr/>
        </p:nvSpPr>
        <p:spPr>
          <a:xfrm>
            <a:off x="471949" y="1517583"/>
            <a:ext cx="5176684" cy="4524315"/>
          </a:xfrm>
          <a:prstGeom prst="rect">
            <a:avLst/>
          </a:prstGeom>
          <a:noFill/>
        </p:spPr>
        <p:txBody>
          <a:bodyPr wrap="square">
            <a:spAutoFit/>
          </a:bodyPr>
          <a:lstStyle/>
          <a:p>
            <a:r>
              <a:rPr lang="en-US" dirty="0"/>
              <a:t>Confusion Matrix for Logistic Regression: </a:t>
            </a:r>
          </a:p>
          <a:p>
            <a:r>
              <a:rPr lang="en-US" dirty="0"/>
              <a:t>[[49.2917847  	0.7082153]</a:t>
            </a:r>
          </a:p>
          <a:p>
            <a:r>
              <a:rPr lang="en-US" dirty="0"/>
              <a:t> [ 1.9121813 		48.0878187]]</a:t>
            </a:r>
          </a:p>
          <a:p>
            <a:endParaRPr lang="en-US" dirty="0"/>
          </a:p>
          <a:p>
            <a:r>
              <a:rPr lang="en-US" dirty="0"/>
              <a:t>Classification Report for Logistic Regression: </a:t>
            </a:r>
          </a:p>
          <a:p>
            <a:r>
              <a:rPr lang="en-US" dirty="0"/>
              <a:t>              precision    recall  f1-score   support</a:t>
            </a:r>
          </a:p>
          <a:p>
            <a:endParaRPr lang="en-US" dirty="0"/>
          </a:p>
          <a:p>
            <a:r>
              <a:rPr lang="en-US" dirty="0"/>
              <a:t>           0       0.96      0.99      0.97       706</a:t>
            </a:r>
          </a:p>
          <a:p>
            <a:r>
              <a:rPr lang="en-US" dirty="0"/>
              <a:t>           1       0.99      0.96      0.97       706</a:t>
            </a:r>
          </a:p>
          <a:p>
            <a:endParaRPr lang="en-US" dirty="0"/>
          </a:p>
          <a:p>
            <a:r>
              <a:rPr lang="en-US" dirty="0"/>
              <a:t>    accuracy                           0.97      1412</a:t>
            </a:r>
          </a:p>
          <a:p>
            <a:r>
              <a:rPr lang="en-US" dirty="0"/>
              <a:t>   macro avg       0.97      0.97      0.97      1412</a:t>
            </a:r>
          </a:p>
          <a:p>
            <a:r>
              <a:rPr lang="en-US" dirty="0"/>
              <a:t>weighted avg       0.97      0.97      0.97      1412</a:t>
            </a:r>
          </a:p>
          <a:p>
            <a:endParaRPr lang="en-US" dirty="0"/>
          </a:p>
          <a:p>
            <a:r>
              <a:rPr lang="en-US" dirty="0"/>
              <a:t>AUC/ROC for Logistic Regression: 0.9737960339943342</a:t>
            </a:r>
          </a:p>
        </p:txBody>
      </p:sp>
      <p:sp>
        <p:nvSpPr>
          <p:cNvPr id="7" name="TextBox 6">
            <a:extLst>
              <a:ext uri="{FF2B5EF4-FFF2-40B4-BE49-F238E27FC236}">
                <a16:creationId xmlns:a16="http://schemas.microsoft.com/office/drawing/2014/main" id="{F4AA20F1-AAEF-A583-4E1E-9BB43155C094}"/>
              </a:ext>
            </a:extLst>
          </p:cNvPr>
          <p:cNvSpPr txBox="1"/>
          <p:nvPr/>
        </p:nvSpPr>
        <p:spPr>
          <a:xfrm>
            <a:off x="5911020" y="1443841"/>
            <a:ext cx="5176684" cy="4247317"/>
          </a:xfrm>
          <a:prstGeom prst="rect">
            <a:avLst/>
          </a:prstGeom>
          <a:noFill/>
        </p:spPr>
        <p:txBody>
          <a:bodyPr wrap="square">
            <a:spAutoFit/>
          </a:bodyPr>
          <a:lstStyle/>
          <a:p>
            <a:r>
              <a:rPr lang="en-US" dirty="0"/>
              <a:t>Confusion Matrix for Random Forest: </a:t>
            </a:r>
          </a:p>
          <a:p>
            <a:r>
              <a:rPr lang="en-US" dirty="0"/>
              <a:t>[[49.07932011 	 0.92067989]</a:t>
            </a:r>
          </a:p>
          <a:p>
            <a:r>
              <a:rPr lang="en-US" dirty="0"/>
              <a:t> [ 1.62889518 	48.37110482]]</a:t>
            </a:r>
          </a:p>
          <a:p>
            <a:endParaRPr lang="en-US" dirty="0"/>
          </a:p>
          <a:p>
            <a:r>
              <a:rPr lang="en-US" dirty="0"/>
              <a:t>Classification Report for Random Forest: </a:t>
            </a:r>
          </a:p>
          <a:p>
            <a:r>
              <a:rPr lang="en-US" dirty="0"/>
              <a:t>              precision    recall  f1-score   support</a:t>
            </a:r>
          </a:p>
          <a:p>
            <a:endParaRPr lang="en-US" dirty="0"/>
          </a:p>
          <a:p>
            <a:r>
              <a:rPr lang="en-US" dirty="0"/>
              <a:t>           0       0.97      0.98      0.97       706</a:t>
            </a:r>
          </a:p>
          <a:p>
            <a:r>
              <a:rPr lang="en-US" dirty="0"/>
              <a:t>           1       0.98      0.97      0.97       706</a:t>
            </a:r>
          </a:p>
          <a:p>
            <a:endParaRPr lang="en-US" dirty="0"/>
          </a:p>
          <a:p>
            <a:r>
              <a:rPr lang="en-US" dirty="0"/>
              <a:t>    accuracy                           0.97      1412</a:t>
            </a:r>
          </a:p>
          <a:p>
            <a:r>
              <a:rPr lang="en-US" dirty="0"/>
              <a:t>   macro avg       0.97      0.97      0.97      1412</a:t>
            </a:r>
          </a:p>
          <a:p>
            <a:r>
              <a:rPr lang="en-US" dirty="0"/>
              <a:t>weighted avg       0.97      0.97      0.97      1412</a:t>
            </a:r>
          </a:p>
          <a:p>
            <a:endParaRPr lang="en-US" dirty="0"/>
          </a:p>
          <a:p>
            <a:r>
              <a:rPr lang="en-US" dirty="0"/>
              <a:t>AUC/ROC for Random Forest: 0.9745042492917846</a:t>
            </a:r>
          </a:p>
        </p:txBody>
      </p:sp>
    </p:spTree>
    <p:extLst>
      <p:ext uri="{BB962C8B-B14F-4D97-AF65-F5344CB8AC3E}">
        <p14:creationId xmlns:p14="http://schemas.microsoft.com/office/powerpoint/2010/main" val="36357029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1B603-26A1-56AC-42D3-C38E2A0725A4}"/>
              </a:ext>
            </a:extLst>
          </p:cNvPr>
          <p:cNvSpPr>
            <a:spLocks noGrp="1"/>
          </p:cNvSpPr>
          <p:nvPr>
            <p:ph type="title"/>
          </p:nvPr>
        </p:nvSpPr>
        <p:spPr>
          <a:xfrm>
            <a:off x="913149" y="1"/>
            <a:ext cx="10364451" cy="929148"/>
          </a:xfrm>
        </p:spPr>
        <p:txBody>
          <a:bodyPr>
            <a:normAutofit fontScale="90000"/>
          </a:bodyPr>
          <a:lstStyle/>
          <a:p>
            <a:r>
              <a:rPr lang="en-US" b="1" dirty="0"/>
              <a:t>Impact of stacking ensemble on the 7 algorithms </a:t>
            </a:r>
          </a:p>
        </p:txBody>
      </p:sp>
      <p:sp>
        <p:nvSpPr>
          <p:cNvPr id="4" name="TextBox 3">
            <a:extLst>
              <a:ext uri="{FF2B5EF4-FFF2-40B4-BE49-F238E27FC236}">
                <a16:creationId xmlns:a16="http://schemas.microsoft.com/office/drawing/2014/main" id="{A7DD069D-88B3-5D9C-B824-7719C8B432DF}"/>
              </a:ext>
            </a:extLst>
          </p:cNvPr>
          <p:cNvSpPr txBox="1"/>
          <p:nvPr/>
        </p:nvSpPr>
        <p:spPr>
          <a:xfrm>
            <a:off x="527254" y="1591325"/>
            <a:ext cx="5401598" cy="4247317"/>
          </a:xfrm>
          <a:prstGeom prst="rect">
            <a:avLst/>
          </a:prstGeom>
          <a:noFill/>
        </p:spPr>
        <p:txBody>
          <a:bodyPr wrap="square">
            <a:spAutoFit/>
          </a:bodyPr>
          <a:lstStyle/>
          <a:p>
            <a:r>
              <a:rPr lang="en-US" dirty="0"/>
              <a:t>Confusion Matrix for </a:t>
            </a:r>
            <a:r>
              <a:rPr lang="en-US" dirty="0" err="1"/>
              <a:t>XGBoost</a:t>
            </a:r>
            <a:r>
              <a:rPr lang="en-US" dirty="0"/>
              <a:t>: </a:t>
            </a:r>
          </a:p>
          <a:p>
            <a:r>
              <a:rPr lang="en-US" dirty="0"/>
              <a:t>[[48.0878187   	1.9121813 ]</a:t>
            </a:r>
          </a:p>
          <a:p>
            <a:r>
              <a:rPr lang="en-US" dirty="0"/>
              <a:t> [ 2.05382436 	47.94617564]]</a:t>
            </a:r>
          </a:p>
          <a:p>
            <a:endParaRPr lang="en-US" dirty="0"/>
          </a:p>
          <a:p>
            <a:r>
              <a:rPr lang="en-US" dirty="0"/>
              <a:t>Classification Report for </a:t>
            </a:r>
            <a:r>
              <a:rPr lang="en-US" dirty="0" err="1"/>
              <a:t>XGBoost</a:t>
            </a:r>
            <a:r>
              <a:rPr lang="en-US" dirty="0"/>
              <a:t>: </a:t>
            </a:r>
          </a:p>
          <a:p>
            <a:r>
              <a:rPr lang="en-US" dirty="0"/>
              <a:t>              precision    recall  f1-score   support</a:t>
            </a:r>
          </a:p>
          <a:p>
            <a:endParaRPr lang="en-US" dirty="0"/>
          </a:p>
          <a:p>
            <a:r>
              <a:rPr lang="en-US" dirty="0"/>
              <a:t>           0       0.96      0.96      0.96       706</a:t>
            </a:r>
          </a:p>
          <a:p>
            <a:r>
              <a:rPr lang="en-US" dirty="0"/>
              <a:t>           1       0.96      0.96      0.96       706</a:t>
            </a:r>
          </a:p>
          <a:p>
            <a:endParaRPr lang="en-US" dirty="0"/>
          </a:p>
          <a:p>
            <a:r>
              <a:rPr lang="en-US" dirty="0"/>
              <a:t>    accuracy                           0.96      1412</a:t>
            </a:r>
          </a:p>
          <a:p>
            <a:r>
              <a:rPr lang="en-US" dirty="0"/>
              <a:t>   macro avg       0.96      0.96      0.96      1412</a:t>
            </a:r>
          </a:p>
          <a:p>
            <a:r>
              <a:rPr lang="en-US" dirty="0"/>
              <a:t>weighted avg       0.96      0.96      0.96      1412</a:t>
            </a:r>
          </a:p>
          <a:p>
            <a:endParaRPr lang="en-US" dirty="0"/>
          </a:p>
          <a:p>
            <a:r>
              <a:rPr lang="en-US" dirty="0"/>
              <a:t>AUC/ROC for </a:t>
            </a:r>
            <a:r>
              <a:rPr lang="en-US" dirty="0" err="1"/>
              <a:t>XGBoost</a:t>
            </a:r>
            <a:r>
              <a:rPr lang="en-US" dirty="0"/>
              <a:t>: 0.9603399433427763</a:t>
            </a:r>
          </a:p>
        </p:txBody>
      </p:sp>
      <p:sp>
        <p:nvSpPr>
          <p:cNvPr id="8" name="TextBox 7">
            <a:extLst>
              <a:ext uri="{FF2B5EF4-FFF2-40B4-BE49-F238E27FC236}">
                <a16:creationId xmlns:a16="http://schemas.microsoft.com/office/drawing/2014/main" id="{BE39BB89-9B3C-D485-C87B-52DEF65081B4}"/>
              </a:ext>
            </a:extLst>
          </p:cNvPr>
          <p:cNvSpPr txBox="1"/>
          <p:nvPr/>
        </p:nvSpPr>
        <p:spPr>
          <a:xfrm>
            <a:off x="5928852" y="1591325"/>
            <a:ext cx="6098458" cy="4247317"/>
          </a:xfrm>
          <a:prstGeom prst="rect">
            <a:avLst/>
          </a:prstGeom>
          <a:noFill/>
        </p:spPr>
        <p:txBody>
          <a:bodyPr wrap="square">
            <a:spAutoFit/>
          </a:bodyPr>
          <a:lstStyle/>
          <a:p>
            <a:r>
              <a:rPr lang="en-US" dirty="0"/>
              <a:t>Confusion Matrix for Support Vector Classifier: </a:t>
            </a:r>
          </a:p>
          <a:p>
            <a:r>
              <a:rPr lang="en-US" dirty="0"/>
              <a:t>[[49.15014164 	 0.84985836]</a:t>
            </a:r>
          </a:p>
          <a:p>
            <a:r>
              <a:rPr lang="en-US" dirty="0"/>
              <a:t> [ 1.98300283 	48.01699717]]</a:t>
            </a:r>
          </a:p>
          <a:p>
            <a:endParaRPr lang="en-US" dirty="0"/>
          </a:p>
          <a:p>
            <a:r>
              <a:rPr lang="en-US" dirty="0"/>
              <a:t>Classification Report for Support Vector Classifier: </a:t>
            </a:r>
          </a:p>
          <a:p>
            <a:r>
              <a:rPr lang="en-US" dirty="0"/>
              <a:t>              precision    recall  f1-score   support</a:t>
            </a:r>
          </a:p>
          <a:p>
            <a:endParaRPr lang="en-US" dirty="0"/>
          </a:p>
          <a:p>
            <a:r>
              <a:rPr lang="en-US" dirty="0"/>
              <a:t>           0       0.96      0.98      0.97       706</a:t>
            </a:r>
          </a:p>
          <a:p>
            <a:r>
              <a:rPr lang="en-US" dirty="0"/>
              <a:t>           1       0.98      0.96      0.97       706</a:t>
            </a:r>
          </a:p>
          <a:p>
            <a:endParaRPr lang="en-US" dirty="0"/>
          </a:p>
          <a:p>
            <a:r>
              <a:rPr lang="en-US" dirty="0"/>
              <a:t>    accuracy                           0.97      1412</a:t>
            </a:r>
          </a:p>
          <a:p>
            <a:r>
              <a:rPr lang="en-US" dirty="0"/>
              <a:t>   macro avg       0.97      0.97      0.97      1412</a:t>
            </a:r>
          </a:p>
          <a:p>
            <a:r>
              <a:rPr lang="en-US" dirty="0"/>
              <a:t>weighted avg       0.97      0.97      0.97      1412</a:t>
            </a:r>
          </a:p>
          <a:p>
            <a:endParaRPr lang="en-US" dirty="0"/>
          </a:p>
          <a:p>
            <a:r>
              <a:rPr lang="en-US" dirty="0"/>
              <a:t>AUC/ROC for Support Vector Classifier: 0.971671388101983</a:t>
            </a:r>
          </a:p>
        </p:txBody>
      </p:sp>
    </p:spTree>
    <p:extLst>
      <p:ext uri="{BB962C8B-B14F-4D97-AF65-F5344CB8AC3E}">
        <p14:creationId xmlns:p14="http://schemas.microsoft.com/office/powerpoint/2010/main" val="678293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983B2-6D8D-A83B-7745-A0B1BBA45468}"/>
              </a:ext>
            </a:extLst>
          </p:cNvPr>
          <p:cNvSpPr>
            <a:spLocks noGrp="1"/>
          </p:cNvSpPr>
          <p:nvPr>
            <p:ph type="title"/>
          </p:nvPr>
        </p:nvSpPr>
        <p:spPr>
          <a:xfrm>
            <a:off x="677801" y="190815"/>
            <a:ext cx="10364451" cy="561354"/>
          </a:xfrm>
        </p:spPr>
        <p:txBody>
          <a:bodyPr>
            <a:normAutofit fontScale="90000"/>
          </a:bodyPr>
          <a:lstStyle/>
          <a:p>
            <a:r>
              <a:rPr lang="en-US" b="1" dirty="0"/>
              <a:t>METHODOLOGY continued</a:t>
            </a:r>
            <a:endParaRPr lang="en-US" dirty="0"/>
          </a:p>
        </p:txBody>
      </p:sp>
      <p:sp>
        <p:nvSpPr>
          <p:cNvPr id="3" name="Content Placeholder 2">
            <a:extLst>
              <a:ext uri="{FF2B5EF4-FFF2-40B4-BE49-F238E27FC236}">
                <a16:creationId xmlns:a16="http://schemas.microsoft.com/office/drawing/2014/main" id="{6EE6D92D-F095-D873-09FB-B34E9E69DB13}"/>
              </a:ext>
            </a:extLst>
          </p:cNvPr>
          <p:cNvSpPr>
            <a:spLocks noGrp="1"/>
          </p:cNvSpPr>
          <p:nvPr>
            <p:ph sz="quarter" idx="13"/>
          </p:nvPr>
        </p:nvSpPr>
        <p:spPr>
          <a:xfrm>
            <a:off x="913774" y="1091382"/>
            <a:ext cx="10899684" cy="5383160"/>
          </a:xfrm>
        </p:spPr>
        <p:txBody>
          <a:bodyPr>
            <a:normAutofit/>
          </a:bodyPr>
          <a:lstStyle/>
          <a:p>
            <a:pPr marL="0" indent="0">
              <a:buNone/>
            </a:pPr>
            <a:r>
              <a:rPr lang="en-US" b="1" cap="none" dirty="0"/>
              <a:t>5. MODEL DEVELOPMENT:    </a:t>
            </a:r>
          </a:p>
          <a:p>
            <a:pPr>
              <a:buFontTx/>
              <a:buChar char="-"/>
            </a:pPr>
            <a:r>
              <a:rPr lang="en-US" cap="none" dirty="0"/>
              <a:t>train machine learning models using selected features and algorithms.</a:t>
            </a:r>
          </a:p>
          <a:p>
            <a:pPr marL="0" indent="0">
              <a:buNone/>
            </a:pPr>
            <a:r>
              <a:rPr lang="en-US" b="1" cap="none" dirty="0"/>
              <a:t>6. HYPERPARAMETER OPTIMIZATION: </a:t>
            </a:r>
          </a:p>
          <a:p>
            <a:pPr marL="0" indent="0">
              <a:buNone/>
            </a:pPr>
            <a:r>
              <a:rPr lang="en-US" cap="none" dirty="0"/>
              <a:t>- tune models using hyperparameter optimization techniques</a:t>
            </a:r>
          </a:p>
          <a:p>
            <a:pPr>
              <a:buFontTx/>
              <a:buChar char="-"/>
            </a:pPr>
            <a:r>
              <a:rPr lang="en-US" cap="none" dirty="0"/>
              <a:t>use techniques like grid search to find optimal hyperparameters.</a:t>
            </a:r>
          </a:p>
          <a:p>
            <a:pPr marL="0" indent="0">
              <a:buNone/>
            </a:pPr>
            <a:r>
              <a:rPr lang="en-US" b="1" cap="none" dirty="0"/>
              <a:t>7. EVALUATION OF METRICS, COMPARISON, AND SELECTION:    </a:t>
            </a:r>
          </a:p>
          <a:p>
            <a:pPr>
              <a:buFontTx/>
              <a:buChar char="-"/>
            </a:pPr>
            <a:r>
              <a:rPr lang="en-US" cap="none" dirty="0"/>
              <a:t>evaluate model performance using metrics like accuracy, precision, recall, f1-score, and ROC-AUC</a:t>
            </a:r>
          </a:p>
          <a:p>
            <a:pPr>
              <a:buFontTx/>
              <a:buChar char="-"/>
            </a:pPr>
            <a:r>
              <a:rPr lang="en-US" cap="none" dirty="0"/>
              <a:t>compare models and select the best-performing one</a:t>
            </a:r>
          </a:p>
          <a:p>
            <a:pPr marL="0" indent="0">
              <a:buNone/>
            </a:pPr>
            <a:r>
              <a:rPr lang="en-US" b="1" cap="none" dirty="0"/>
              <a:t>8</a:t>
            </a:r>
            <a:r>
              <a:rPr lang="en-US" cap="none" dirty="0"/>
              <a:t> </a:t>
            </a:r>
            <a:r>
              <a:rPr lang="en-US" b="1" cap="none" dirty="0"/>
              <a:t>APPLYING STACKING ENSEMBLE TECHNIQUE</a:t>
            </a:r>
          </a:p>
          <a:p>
            <a:pPr marL="0" indent="0">
              <a:buNone/>
            </a:pPr>
            <a:r>
              <a:rPr lang="en-US" b="0" i="0" cap="none" dirty="0">
                <a:solidFill>
                  <a:srgbClr val="000000"/>
                </a:solidFill>
                <a:effectLst/>
                <a:latin typeface="Helvetica Neue"/>
              </a:rPr>
              <a:t>- choose base learners and a meta-learner that complement each other in terms of strengths and weaknesses.</a:t>
            </a:r>
            <a:endParaRPr lang="en-US" b="1" cap="none" dirty="0"/>
          </a:p>
          <a:p>
            <a:pPr marL="0" indent="0">
              <a:buNone/>
            </a:pPr>
            <a:endParaRPr lang="en-US" b="1" cap="none" dirty="0"/>
          </a:p>
        </p:txBody>
      </p:sp>
    </p:spTree>
    <p:extLst>
      <p:ext uri="{BB962C8B-B14F-4D97-AF65-F5344CB8AC3E}">
        <p14:creationId xmlns:p14="http://schemas.microsoft.com/office/powerpoint/2010/main" val="25010318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1B603-26A1-56AC-42D3-C38E2A0725A4}"/>
              </a:ext>
            </a:extLst>
          </p:cNvPr>
          <p:cNvSpPr>
            <a:spLocks noGrp="1"/>
          </p:cNvSpPr>
          <p:nvPr>
            <p:ph type="title"/>
          </p:nvPr>
        </p:nvSpPr>
        <p:spPr>
          <a:xfrm>
            <a:off x="913149" y="1"/>
            <a:ext cx="10364451" cy="929148"/>
          </a:xfrm>
        </p:spPr>
        <p:txBody>
          <a:bodyPr>
            <a:normAutofit fontScale="90000"/>
          </a:bodyPr>
          <a:lstStyle/>
          <a:p>
            <a:r>
              <a:rPr lang="en-US" b="1" dirty="0"/>
              <a:t>Impact of stacking ensemble on the 7 algorithms </a:t>
            </a:r>
          </a:p>
        </p:txBody>
      </p:sp>
      <p:sp>
        <p:nvSpPr>
          <p:cNvPr id="5" name="TextBox 4">
            <a:extLst>
              <a:ext uri="{FF2B5EF4-FFF2-40B4-BE49-F238E27FC236}">
                <a16:creationId xmlns:a16="http://schemas.microsoft.com/office/drawing/2014/main" id="{4177CD88-2326-4C00-7A44-BF1FA2DF8C78}"/>
              </a:ext>
            </a:extLst>
          </p:cNvPr>
          <p:cNvSpPr txBox="1"/>
          <p:nvPr/>
        </p:nvSpPr>
        <p:spPr>
          <a:xfrm>
            <a:off x="365022" y="1556065"/>
            <a:ext cx="5932538" cy="4524315"/>
          </a:xfrm>
          <a:prstGeom prst="rect">
            <a:avLst/>
          </a:prstGeom>
          <a:noFill/>
        </p:spPr>
        <p:txBody>
          <a:bodyPr wrap="square">
            <a:spAutoFit/>
          </a:bodyPr>
          <a:lstStyle/>
          <a:p>
            <a:r>
              <a:rPr lang="en-US" dirty="0"/>
              <a:t>Confusion Matrix for Stochastic Gradient Descent Classifier: </a:t>
            </a:r>
          </a:p>
          <a:p>
            <a:r>
              <a:rPr lang="en-US" dirty="0"/>
              <a:t>[[48.58356941 	 1.41643059]</a:t>
            </a:r>
          </a:p>
          <a:p>
            <a:r>
              <a:rPr lang="en-US" dirty="0"/>
              <a:t> [ 2.26628895		 47.73371105]]</a:t>
            </a:r>
          </a:p>
          <a:p>
            <a:endParaRPr lang="en-US" dirty="0"/>
          </a:p>
          <a:p>
            <a:r>
              <a:rPr lang="en-US" dirty="0"/>
              <a:t>Classification Report for Stochastic Gradient Descent Classifier: </a:t>
            </a:r>
          </a:p>
          <a:p>
            <a:r>
              <a:rPr lang="en-US" dirty="0"/>
              <a:t>              precision    recall  f1-score   support</a:t>
            </a:r>
          </a:p>
          <a:p>
            <a:endParaRPr lang="en-US" dirty="0"/>
          </a:p>
          <a:p>
            <a:r>
              <a:rPr lang="en-US" dirty="0"/>
              <a:t>           0       0.96      0.97      0.96       706</a:t>
            </a:r>
          </a:p>
          <a:p>
            <a:r>
              <a:rPr lang="en-US" dirty="0"/>
              <a:t>           1       0.97      0.95      0.96       706</a:t>
            </a:r>
          </a:p>
          <a:p>
            <a:endParaRPr lang="en-US" dirty="0"/>
          </a:p>
          <a:p>
            <a:r>
              <a:rPr lang="en-US" dirty="0"/>
              <a:t>    accuracy                           0.96      1412</a:t>
            </a:r>
          </a:p>
          <a:p>
            <a:r>
              <a:rPr lang="en-US" dirty="0"/>
              <a:t>   macro avg       0.96      0.96      0.96      1412</a:t>
            </a:r>
          </a:p>
          <a:p>
            <a:r>
              <a:rPr lang="en-US" dirty="0"/>
              <a:t>weighted avg       0.96      0.96      0.96      1412</a:t>
            </a:r>
          </a:p>
          <a:p>
            <a:endParaRPr lang="en-US" dirty="0"/>
          </a:p>
          <a:p>
            <a:r>
              <a:rPr lang="en-US" dirty="0"/>
              <a:t>AUC/ROC for Stochastic Gradient Descent Classifier: 0.9631728045325779</a:t>
            </a:r>
          </a:p>
        </p:txBody>
      </p:sp>
      <p:sp>
        <p:nvSpPr>
          <p:cNvPr id="7" name="TextBox 6">
            <a:extLst>
              <a:ext uri="{FF2B5EF4-FFF2-40B4-BE49-F238E27FC236}">
                <a16:creationId xmlns:a16="http://schemas.microsoft.com/office/drawing/2014/main" id="{07253FF8-D188-EF06-D839-52C1AAA9B6D2}"/>
              </a:ext>
            </a:extLst>
          </p:cNvPr>
          <p:cNvSpPr txBox="1"/>
          <p:nvPr/>
        </p:nvSpPr>
        <p:spPr>
          <a:xfrm>
            <a:off x="6297560" y="1556065"/>
            <a:ext cx="5894440" cy="4247317"/>
          </a:xfrm>
          <a:prstGeom prst="rect">
            <a:avLst/>
          </a:prstGeom>
          <a:noFill/>
        </p:spPr>
        <p:txBody>
          <a:bodyPr wrap="square">
            <a:spAutoFit/>
          </a:bodyPr>
          <a:lstStyle/>
          <a:p>
            <a:r>
              <a:rPr lang="en-US" dirty="0"/>
              <a:t>Confusion Matrix for Gaussian Naive Bayes: </a:t>
            </a:r>
          </a:p>
          <a:p>
            <a:r>
              <a:rPr lang="en-US" dirty="0"/>
              <a:t>[[48.79603399  	1.20396601]</a:t>
            </a:r>
          </a:p>
          <a:p>
            <a:r>
              <a:rPr lang="en-US" dirty="0"/>
              <a:t> [ 1.77053824 	48.22946176]]</a:t>
            </a:r>
          </a:p>
          <a:p>
            <a:endParaRPr lang="en-US" dirty="0"/>
          </a:p>
          <a:p>
            <a:r>
              <a:rPr lang="en-US" dirty="0"/>
              <a:t>Classification Report for Gaussian Naive Bayes: </a:t>
            </a:r>
          </a:p>
          <a:p>
            <a:r>
              <a:rPr lang="en-US" dirty="0"/>
              <a:t>              precision    recall  f1-score   support</a:t>
            </a:r>
          </a:p>
          <a:p>
            <a:endParaRPr lang="en-US" dirty="0"/>
          </a:p>
          <a:p>
            <a:r>
              <a:rPr lang="en-US" dirty="0"/>
              <a:t>           0       0.96      0.98      0.97       706</a:t>
            </a:r>
          </a:p>
          <a:p>
            <a:r>
              <a:rPr lang="en-US" dirty="0"/>
              <a:t>           1       0.98      0.96      0.97       706</a:t>
            </a:r>
          </a:p>
          <a:p>
            <a:endParaRPr lang="en-US" dirty="0"/>
          </a:p>
          <a:p>
            <a:r>
              <a:rPr lang="en-US" dirty="0"/>
              <a:t>    accuracy                           0.97      1412</a:t>
            </a:r>
          </a:p>
          <a:p>
            <a:r>
              <a:rPr lang="en-US" dirty="0"/>
              <a:t>   macro avg       0.97      0.97      0.97      1412</a:t>
            </a:r>
          </a:p>
          <a:p>
            <a:r>
              <a:rPr lang="en-US" dirty="0"/>
              <a:t>weighted avg       0.97      0.97      0.97      1412</a:t>
            </a:r>
          </a:p>
          <a:p>
            <a:endParaRPr lang="en-US" dirty="0"/>
          </a:p>
          <a:p>
            <a:r>
              <a:rPr lang="en-US" dirty="0"/>
              <a:t>AUC/ROC for Gaussian Naive Bayes: 0.9702549575070821</a:t>
            </a:r>
          </a:p>
        </p:txBody>
      </p:sp>
    </p:spTree>
    <p:extLst>
      <p:ext uri="{BB962C8B-B14F-4D97-AF65-F5344CB8AC3E}">
        <p14:creationId xmlns:p14="http://schemas.microsoft.com/office/powerpoint/2010/main" val="420426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1B603-26A1-56AC-42D3-C38E2A0725A4}"/>
              </a:ext>
            </a:extLst>
          </p:cNvPr>
          <p:cNvSpPr>
            <a:spLocks noGrp="1"/>
          </p:cNvSpPr>
          <p:nvPr>
            <p:ph type="title"/>
          </p:nvPr>
        </p:nvSpPr>
        <p:spPr>
          <a:xfrm>
            <a:off x="913149" y="1"/>
            <a:ext cx="10364451" cy="929148"/>
          </a:xfrm>
        </p:spPr>
        <p:txBody>
          <a:bodyPr>
            <a:normAutofit fontScale="90000"/>
          </a:bodyPr>
          <a:lstStyle/>
          <a:p>
            <a:r>
              <a:rPr lang="en-US" b="1" dirty="0"/>
              <a:t>Impact of stacking ensemble on the 7 algorithms </a:t>
            </a:r>
          </a:p>
        </p:txBody>
      </p:sp>
      <p:sp>
        <p:nvSpPr>
          <p:cNvPr id="5" name="TextBox 4">
            <a:extLst>
              <a:ext uri="{FF2B5EF4-FFF2-40B4-BE49-F238E27FC236}">
                <a16:creationId xmlns:a16="http://schemas.microsoft.com/office/drawing/2014/main" id="{E36742C7-1CDF-791D-B2EE-B1920C45265B}"/>
              </a:ext>
            </a:extLst>
          </p:cNvPr>
          <p:cNvSpPr txBox="1"/>
          <p:nvPr/>
        </p:nvSpPr>
        <p:spPr>
          <a:xfrm>
            <a:off x="1072945" y="1340602"/>
            <a:ext cx="6098458" cy="4247317"/>
          </a:xfrm>
          <a:prstGeom prst="rect">
            <a:avLst/>
          </a:prstGeom>
          <a:noFill/>
        </p:spPr>
        <p:txBody>
          <a:bodyPr wrap="square">
            <a:spAutoFit/>
          </a:bodyPr>
          <a:lstStyle/>
          <a:p>
            <a:r>
              <a:rPr lang="en-US" dirty="0"/>
              <a:t>Confusion Matrix for Decision Tree Classifier: </a:t>
            </a:r>
          </a:p>
          <a:p>
            <a:r>
              <a:rPr lang="en-US" dirty="0"/>
              <a:t>[[49.15014164  	0.84985836]</a:t>
            </a:r>
          </a:p>
          <a:p>
            <a:r>
              <a:rPr lang="en-US" dirty="0"/>
              <a:t> [ 2.33711048		 47.66288952]]</a:t>
            </a:r>
          </a:p>
          <a:p>
            <a:endParaRPr lang="en-US" dirty="0"/>
          </a:p>
          <a:p>
            <a:r>
              <a:rPr lang="en-US" dirty="0"/>
              <a:t>Classification Report for Decision Tree Classifier: </a:t>
            </a:r>
          </a:p>
          <a:p>
            <a:r>
              <a:rPr lang="en-US" dirty="0"/>
              <a:t>              precision    recall  f1-score   support</a:t>
            </a:r>
          </a:p>
          <a:p>
            <a:endParaRPr lang="en-US" dirty="0"/>
          </a:p>
          <a:p>
            <a:r>
              <a:rPr lang="en-US" dirty="0"/>
              <a:t>           0       0.95      0.98      0.97       706</a:t>
            </a:r>
          </a:p>
          <a:p>
            <a:r>
              <a:rPr lang="en-US" dirty="0"/>
              <a:t>           1       0.98      0.95      0.97       706</a:t>
            </a:r>
          </a:p>
          <a:p>
            <a:endParaRPr lang="en-US" dirty="0"/>
          </a:p>
          <a:p>
            <a:r>
              <a:rPr lang="en-US" dirty="0"/>
              <a:t>    accuracy                           0.97      1412</a:t>
            </a:r>
          </a:p>
          <a:p>
            <a:r>
              <a:rPr lang="en-US" dirty="0"/>
              <a:t>   macro avg       0.97      0.97      0.97      1412</a:t>
            </a:r>
          </a:p>
          <a:p>
            <a:r>
              <a:rPr lang="en-US" dirty="0"/>
              <a:t>weighted avg       0.97      0.97      0.97      1412</a:t>
            </a:r>
          </a:p>
          <a:p>
            <a:endParaRPr lang="en-US" dirty="0"/>
          </a:p>
          <a:p>
            <a:r>
              <a:rPr lang="en-US" dirty="0"/>
              <a:t>AUC/ROC for Decision Tree Classifier: 0.968130311614731</a:t>
            </a:r>
          </a:p>
        </p:txBody>
      </p:sp>
    </p:spTree>
    <p:extLst>
      <p:ext uri="{BB962C8B-B14F-4D97-AF65-F5344CB8AC3E}">
        <p14:creationId xmlns:p14="http://schemas.microsoft.com/office/powerpoint/2010/main" val="3958985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B914CE3-D7C7-6EDB-1BC7-F8D288EE0841}"/>
              </a:ext>
            </a:extLst>
          </p:cNvPr>
          <p:cNvSpPr txBox="1"/>
          <p:nvPr/>
        </p:nvSpPr>
        <p:spPr>
          <a:xfrm>
            <a:off x="442452" y="228123"/>
            <a:ext cx="11238271" cy="7048083"/>
          </a:xfrm>
          <a:prstGeom prst="rect">
            <a:avLst/>
          </a:prstGeom>
          <a:noFill/>
        </p:spPr>
        <p:txBody>
          <a:bodyPr wrap="square">
            <a:spAutoFit/>
          </a:bodyPr>
          <a:lstStyle/>
          <a:p>
            <a:r>
              <a:rPr lang="en-US" sz="3200" b="1" dirty="0"/>
              <a:t>Analysis and Conclusion:</a:t>
            </a:r>
            <a:endParaRPr lang="en-US" dirty="0"/>
          </a:p>
          <a:p>
            <a:pPr algn="l"/>
            <a:r>
              <a:rPr lang="en-US" sz="2000" b="0" i="0" dirty="0">
                <a:solidFill>
                  <a:srgbClr val="000000"/>
                </a:solidFill>
                <a:effectLst/>
                <a:latin typeface="Helvetica Neue"/>
              </a:rPr>
              <a:t>The output shows performance results for seven tuned models (Logistic Regression, Random Forest, </a:t>
            </a:r>
            <a:r>
              <a:rPr lang="en-US" sz="2000" b="0" i="0" dirty="0" err="1">
                <a:solidFill>
                  <a:srgbClr val="000000"/>
                </a:solidFill>
                <a:effectLst/>
                <a:latin typeface="Helvetica Neue"/>
              </a:rPr>
              <a:t>XGBoost</a:t>
            </a:r>
            <a:r>
              <a:rPr lang="en-US" sz="2000" b="0" i="0" dirty="0">
                <a:solidFill>
                  <a:srgbClr val="000000"/>
                </a:solidFill>
                <a:effectLst/>
                <a:latin typeface="Helvetica Neue"/>
              </a:rPr>
              <a:t>, Support Vector Classifier, Stochastic Gradient Descent Classifier, Gaussian Naive Bayes, and Decision Tree Classifier) used in a stacking ensemble method to predict a classification task.</a:t>
            </a:r>
          </a:p>
          <a:p>
            <a:pPr algn="l"/>
            <a:endParaRPr lang="en-US" sz="2000" dirty="0">
              <a:solidFill>
                <a:srgbClr val="000000"/>
              </a:solidFill>
              <a:latin typeface="Helvetica Neue"/>
            </a:endParaRPr>
          </a:p>
          <a:p>
            <a:pPr algn="l"/>
            <a:r>
              <a:rPr lang="en-US" sz="2000" b="1" i="0" dirty="0">
                <a:solidFill>
                  <a:srgbClr val="000000"/>
                </a:solidFill>
                <a:effectLst/>
                <a:latin typeface="Helvetica Neue"/>
              </a:rPr>
              <a:t>Performance Overview</a:t>
            </a:r>
          </a:p>
          <a:p>
            <a:pPr algn="l"/>
            <a:r>
              <a:rPr lang="en-US" sz="2000" b="0" i="0" dirty="0">
                <a:solidFill>
                  <a:srgbClr val="000000"/>
                </a:solidFill>
                <a:effectLst/>
                <a:latin typeface="Helvetica Neue"/>
              </a:rPr>
              <a:t>Across all models, the performance metrics are consistently strong, with accuracies around 96-97%, and high precision, recall, and F1 scores. This indicates that each model individually performs well, likely contributing positively to the stacking ensemble.</a:t>
            </a:r>
          </a:p>
          <a:p>
            <a:pPr algn="l"/>
            <a:endParaRPr lang="en-US" sz="2000" dirty="0">
              <a:solidFill>
                <a:srgbClr val="000000"/>
              </a:solidFill>
              <a:latin typeface="Helvetica Neue"/>
            </a:endParaRPr>
          </a:p>
          <a:p>
            <a:pPr algn="l"/>
            <a:r>
              <a:rPr lang="en-US" sz="2000" b="1" i="0" dirty="0">
                <a:solidFill>
                  <a:srgbClr val="000000"/>
                </a:solidFill>
                <a:effectLst/>
                <a:latin typeface="Helvetica Neue"/>
              </a:rPr>
              <a:t>The confusion matrices reveal that:</a:t>
            </a:r>
          </a:p>
          <a:p>
            <a:pPr algn="l"/>
            <a:r>
              <a:rPr lang="en-US" sz="2000" b="0" i="0" dirty="0">
                <a:solidFill>
                  <a:srgbClr val="000000"/>
                </a:solidFill>
                <a:effectLst/>
                <a:latin typeface="Helvetica Neue"/>
              </a:rPr>
              <a:t>Class 0 (Majority Class): All models consistently show low false positive rates (misclassifying class 1 as class 0), with errors generally ranging from 0.7% to 1.9%. Random Forest and Logistic Regression perform exceptionally well in this aspect.</a:t>
            </a:r>
          </a:p>
          <a:p>
            <a:pPr algn="l"/>
            <a:r>
              <a:rPr lang="en-US" sz="2000" b="0" i="0" dirty="0">
                <a:solidFill>
                  <a:srgbClr val="000000"/>
                </a:solidFill>
                <a:effectLst/>
                <a:latin typeface="Helvetica Neue"/>
              </a:rPr>
              <a:t>Class 1 (Minority Class): The models show a similar trend, with false negatives (misclassifying class 0 as class 1) ranging from 1.6% to 2.3%. Logistic Regression, Random Forest, and Support Vector Classifier have fewer false negatives than </a:t>
            </a:r>
            <a:r>
              <a:rPr lang="en-US" sz="2000" b="0" i="0" dirty="0" err="1">
                <a:solidFill>
                  <a:srgbClr val="000000"/>
                </a:solidFill>
                <a:effectLst/>
                <a:latin typeface="Helvetica Neue"/>
              </a:rPr>
              <a:t>XGBoost</a:t>
            </a:r>
            <a:r>
              <a:rPr lang="en-US" sz="2000" b="0" i="0" dirty="0">
                <a:solidFill>
                  <a:srgbClr val="000000"/>
                </a:solidFill>
                <a:effectLst/>
                <a:latin typeface="Helvetica Neue"/>
              </a:rPr>
              <a:t> and SGD.</a:t>
            </a:r>
          </a:p>
          <a:p>
            <a:pPr algn="l"/>
            <a:endParaRPr lang="en-US" sz="2000" dirty="0">
              <a:solidFill>
                <a:srgbClr val="000000"/>
              </a:solidFill>
              <a:latin typeface="Helvetica Neue"/>
            </a:endParaRPr>
          </a:p>
          <a:p>
            <a:pPr algn="l"/>
            <a:endParaRPr lang="en-US" sz="2000" b="0" i="0" dirty="0">
              <a:solidFill>
                <a:srgbClr val="000000"/>
              </a:solidFill>
              <a:effectLst/>
              <a:latin typeface="Helvetica Neue"/>
            </a:endParaRPr>
          </a:p>
          <a:p>
            <a:pPr algn="l"/>
            <a:endParaRPr lang="en-US" sz="2000" dirty="0">
              <a:solidFill>
                <a:srgbClr val="000000"/>
              </a:solidFill>
              <a:latin typeface="Helvetica Neue"/>
            </a:endParaRPr>
          </a:p>
          <a:p>
            <a:pPr algn="l"/>
            <a:endParaRPr lang="en-US" sz="2000" b="0" i="0" dirty="0">
              <a:solidFill>
                <a:srgbClr val="000000"/>
              </a:solidFill>
              <a:effectLst/>
              <a:latin typeface="Helvetica Neue"/>
            </a:endParaRPr>
          </a:p>
        </p:txBody>
      </p:sp>
    </p:spTree>
    <p:extLst>
      <p:ext uri="{BB962C8B-B14F-4D97-AF65-F5344CB8AC3E}">
        <p14:creationId xmlns:p14="http://schemas.microsoft.com/office/powerpoint/2010/main" val="13885258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69EA62-596F-EF3F-2A41-11FECEE61CA4}"/>
              </a:ext>
            </a:extLst>
          </p:cNvPr>
          <p:cNvSpPr txBox="1"/>
          <p:nvPr/>
        </p:nvSpPr>
        <p:spPr>
          <a:xfrm>
            <a:off x="294968" y="0"/>
            <a:ext cx="11488993" cy="6370975"/>
          </a:xfrm>
          <a:prstGeom prst="rect">
            <a:avLst/>
          </a:prstGeom>
          <a:noFill/>
        </p:spPr>
        <p:txBody>
          <a:bodyPr wrap="square">
            <a:spAutoFit/>
          </a:bodyPr>
          <a:lstStyle/>
          <a:p>
            <a:r>
              <a:rPr lang="en-US" sz="2400" b="1" dirty="0"/>
              <a:t>Comparative Evaluation Performance on stack ensemble technique class 1 vs individual tuned/optimized algorithms class 1 (Attrition)</a:t>
            </a:r>
          </a:p>
          <a:p>
            <a:endParaRPr lang="en-US" sz="2400" b="1" dirty="0"/>
          </a:p>
          <a:p>
            <a:r>
              <a:rPr lang="en-US" sz="2400" dirty="0"/>
              <a:t>This compares the performance of a stacked ensemble technique and individual tuned/optimized algorithms in predicting employee attrition. The ensemble technique outperforms individual tuned algorithms in:</a:t>
            </a:r>
          </a:p>
          <a:p>
            <a:endParaRPr lang="en-US" sz="2400" dirty="0"/>
          </a:p>
          <a:p>
            <a:r>
              <a:rPr lang="en-US" sz="2400" dirty="0"/>
              <a:t>1. Accuracy: Ensemble (96%-97%) vs. Individual algorithms (61%-83%)</a:t>
            </a:r>
          </a:p>
          <a:p>
            <a:r>
              <a:rPr lang="en-US" sz="2400" dirty="0"/>
              <a:t>2. Precision (Class 1 - Attrition): Ensemble (0.96-0.99) vs. Individual algorithms (0.30-0.42)</a:t>
            </a:r>
          </a:p>
          <a:p>
            <a:r>
              <a:rPr lang="en-US" sz="2400" dirty="0"/>
              <a:t>3. Recall (Class 1 - Attrition): Ensemble (0.95-0.98) vs. Individual algorithms (0.28-0.77)</a:t>
            </a:r>
          </a:p>
          <a:p>
            <a:r>
              <a:rPr lang="en-US" sz="2400" dirty="0"/>
              <a:t>4. F1-Score (Class 1 - Attrition): Ensemble (0.96-0.97) vs. Individual algorithms (0.33-0.54)</a:t>
            </a:r>
          </a:p>
          <a:p>
            <a:r>
              <a:rPr lang="en-US" sz="2400" dirty="0"/>
              <a:t>5. AUC/ROC: Ensemble (0.96-0.97) vs. Individual algorithms (0.59-0.76)</a:t>
            </a:r>
          </a:p>
          <a:p>
            <a:r>
              <a:rPr lang="en-US" sz="2400" dirty="0"/>
              <a:t>The ensemble technique provides more consistent and accurate predictions, making it a more reliable approach for HR decision-making, especially in predicting employee turnover or identifying high-potential candidates for promotions. Additionally, the ensemble technique handles class imbalance more effectively, which is critical in HR settings where false negatives (missed attrition cases) are costly.</a:t>
            </a:r>
          </a:p>
        </p:txBody>
      </p:sp>
    </p:spTree>
    <p:extLst>
      <p:ext uri="{BB962C8B-B14F-4D97-AF65-F5344CB8AC3E}">
        <p14:creationId xmlns:p14="http://schemas.microsoft.com/office/powerpoint/2010/main" val="16811828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B82116-2A83-D1C6-522B-1A56012F1A3A}"/>
              </a:ext>
            </a:extLst>
          </p:cNvPr>
          <p:cNvSpPr txBox="1"/>
          <p:nvPr/>
        </p:nvSpPr>
        <p:spPr>
          <a:xfrm>
            <a:off x="324465" y="-79653"/>
            <a:ext cx="11371006" cy="6740307"/>
          </a:xfrm>
          <a:prstGeom prst="rect">
            <a:avLst/>
          </a:prstGeom>
          <a:noFill/>
        </p:spPr>
        <p:txBody>
          <a:bodyPr wrap="square">
            <a:spAutoFit/>
          </a:bodyPr>
          <a:lstStyle/>
          <a:p>
            <a:r>
              <a:rPr lang="en-US" sz="2400" b="1" dirty="0"/>
              <a:t>Comparative Evaluation Performance on stack ensemble technique class 0 vs individual tuned/optimized algorithms class 0 (Non – Attrition)</a:t>
            </a:r>
          </a:p>
          <a:p>
            <a:endParaRPr lang="en-US" sz="2400" b="1" dirty="0"/>
          </a:p>
          <a:p>
            <a:r>
              <a:rPr lang="en-US" sz="2400" dirty="0"/>
              <a:t>This compares the performance of a stacked ensemble technique and optimized algorithms in predicting class 0 (non-attrition). The metrics used are precision, recall, F1-score, and AUC/ROC. The results show that the stacked ensemble consistently outperforms the optimized algorithms in all metrics, demonstrating better accuracy, reliability, and discrimination between non-attrition and attrition cases.</a:t>
            </a:r>
          </a:p>
          <a:p>
            <a:endParaRPr lang="en-US" sz="2400" dirty="0"/>
          </a:p>
          <a:p>
            <a:r>
              <a:rPr lang="en-US" sz="2400" dirty="0"/>
              <a:t>Key findings:</a:t>
            </a:r>
          </a:p>
          <a:p>
            <a:r>
              <a:rPr lang="en-US" sz="2400" dirty="0"/>
              <a:t>- Precision: Stacked ensemble (0.95-0.97) vs. Optimized algorithms (0.85-0.94)</a:t>
            </a:r>
          </a:p>
          <a:p>
            <a:r>
              <a:rPr lang="en-US" sz="2400" dirty="0"/>
              <a:t>- Recall: Stacked ensemble (0.97-0.99) vs. Optimized algorithms (0.56-0.95)</a:t>
            </a:r>
          </a:p>
          <a:p>
            <a:r>
              <a:rPr lang="en-US" sz="2400" dirty="0"/>
              <a:t>- F1-Score: Stacked ensemble (0.96-0.97) vs. Optimized algorithms (0.70-0.90)</a:t>
            </a:r>
          </a:p>
          <a:p>
            <a:r>
              <a:rPr lang="en-US" sz="2400" dirty="0"/>
              <a:t>- AUC/ROC: Stacked ensemble (0.96-0.97) vs. Optimized algorithms (0.61-0.76)</a:t>
            </a:r>
          </a:p>
          <a:p>
            <a:r>
              <a:rPr lang="en-US" sz="2400" dirty="0"/>
              <a:t>The stacked ensemble shows superior performance in predicting non-attrition, with higher precision, recall, F1-score, and AUC/ROC values. This indicates that the ensemble is better at identifying true non-attrition cases while minimizing errors, making it a more reliable approach for predicting class 0 (non-attrition).</a:t>
            </a:r>
          </a:p>
        </p:txBody>
      </p:sp>
    </p:spTree>
    <p:extLst>
      <p:ext uri="{BB962C8B-B14F-4D97-AF65-F5344CB8AC3E}">
        <p14:creationId xmlns:p14="http://schemas.microsoft.com/office/powerpoint/2010/main" val="31644470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181E656-C21C-837E-5140-2F4DBCD015B0}"/>
              </a:ext>
            </a:extLst>
          </p:cNvPr>
          <p:cNvSpPr txBox="1"/>
          <p:nvPr/>
        </p:nvSpPr>
        <p:spPr>
          <a:xfrm>
            <a:off x="299884" y="417219"/>
            <a:ext cx="11592232" cy="4770537"/>
          </a:xfrm>
          <a:prstGeom prst="rect">
            <a:avLst/>
          </a:prstGeom>
          <a:noFill/>
        </p:spPr>
        <p:txBody>
          <a:bodyPr wrap="square">
            <a:spAutoFit/>
          </a:bodyPr>
          <a:lstStyle/>
          <a:p>
            <a:r>
              <a:rPr lang="en-US" sz="2800" b="1" dirty="0"/>
              <a:t>Comparative Evaluation of the Confusion Metric Performances on stack ensemble technique vs individual tuned/optimized algorithms</a:t>
            </a:r>
          </a:p>
          <a:p>
            <a:endParaRPr lang="en-US" sz="2400" b="1" dirty="0"/>
          </a:p>
          <a:p>
            <a:r>
              <a:rPr lang="en-US" dirty="0"/>
              <a:t>•	</a:t>
            </a:r>
            <a:r>
              <a:rPr lang="en-US" sz="2800" dirty="0"/>
              <a:t>Stacked Ensemble: Across models, the number of misclassified instances (both false positives and false negatives) is consistently low. For instance, for Logistic Regression in the ensemble, there are approximately 2 false negatives and 1 false positive, which is highly efficient for HR decision-making.</a:t>
            </a:r>
          </a:p>
          <a:p>
            <a:r>
              <a:rPr lang="en-US" sz="2800" dirty="0"/>
              <a:t>•	Tuned/Optimized Algorithms: For individual models, the number of misclassified instances is notably higher. For example, the Random Forest Classifier shows 13 false negatives and 7 false positives, and Gaussian Naive Bayes shows an even more imbalanced misclassification, with 35 false positives.</a:t>
            </a:r>
          </a:p>
        </p:txBody>
      </p:sp>
    </p:spTree>
    <p:extLst>
      <p:ext uri="{BB962C8B-B14F-4D97-AF65-F5344CB8AC3E}">
        <p14:creationId xmlns:p14="http://schemas.microsoft.com/office/powerpoint/2010/main" val="27348457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B914CE3-D7C7-6EDB-1BC7-F8D288EE0841}"/>
              </a:ext>
            </a:extLst>
          </p:cNvPr>
          <p:cNvSpPr txBox="1"/>
          <p:nvPr/>
        </p:nvSpPr>
        <p:spPr>
          <a:xfrm>
            <a:off x="442452" y="228123"/>
            <a:ext cx="11238271" cy="5909310"/>
          </a:xfrm>
          <a:prstGeom prst="rect">
            <a:avLst/>
          </a:prstGeom>
          <a:noFill/>
        </p:spPr>
        <p:txBody>
          <a:bodyPr wrap="square">
            <a:spAutoFit/>
          </a:bodyPr>
          <a:lstStyle/>
          <a:p>
            <a:r>
              <a:rPr lang="en-US" sz="3200" b="1" dirty="0"/>
              <a:t>Analysis and Conclusion:</a:t>
            </a:r>
          </a:p>
          <a:p>
            <a:endParaRPr lang="en-US" dirty="0"/>
          </a:p>
          <a:p>
            <a:pPr algn="l"/>
            <a:r>
              <a:rPr lang="en-US" sz="2800" b="0" i="0" dirty="0">
                <a:solidFill>
                  <a:srgbClr val="000000"/>
                </a:solidFill>
                <a:effectLst/>
                <a:latin typeface="Helvetica Neue"/>
              </a:rPr>
              <a:t>The stacking ensemble approach has achieved excellent results by combining the strengths of multiple algorithms, including Logistic Regression, </a:t>
            </a:r>
            <a:r>
              <a:rPr lang="en-US" sz="2800" b="0" i="0" dirty="0" err="1">
                <a:solidFill>
                  <a:srgbClr val="000000"/>
                </a:solidFill>
                <a:effectLst/>
                <a:latin typeface="Helvetica Neue"/>
              </a:rPr>
              <a:t>XGBoost</a:t>
            </a:r>
            <a:r>
              <a:rPr lang="en-US" sz="2800" b="0" i="0" dirty="0">
                <a:solidFill>
                  <a:srgbClr val="000000"/>
                </a:solidFill>
                <a:effectLst/>
                <a:latin typeface="Helvetica Neue"/>
              </a:rPr>
              <a:t>, and others. The ensemble has demonstrated robust predictive performance, generalizing well on test data. The success of the ensemble can be attributed to the complementary strengths of its base models, with Logistic Regression and </a:t>
            </a:r>
            <a:r>
              <a:rPr lang="en-US" sz="2800" b="0" i="0" dirty="0" err="1">
                <a:solidFill>
                  <a:srgbClr val="000000"/>
                </a:solidFill>
                <a:effectLst/>
                <a:latin typeface="Helvetica Neue"/>
              </a:rPr>
              <a:t>XGBoost</a:t>
            </a:r>
            <a:r>
              <a:rPr lang="en-US" sz="2800" b="0" i="0" dirty="0">
                <a:solidFill>
                  <a:srgbClr val="000000"/>
                </a:solidFill>
                <a:effectLst/>
                <a:latin typeface="Helvetica Neue"/>
              </a:rPr>
              <a:t> providing strong generalizations, and other models offering nuanced decision boundaries. With each base model performing well, the ensemble is likely to be robust and outperform individual models. Overall, the stacking ensemble approach has yielded a powerful and generalizable predictive model.</a:t>
            </a:r>
            <a:endParaRPr lang="en-US" sz="2800" dirty="0">
              <a:solidFill>
                <a:srgbClr val="000000"/>
              </a:solidFill>
              <a:latin typeface="Helvetica Neue"/>
            </a:endParaRPr>
          </a:p>
          <a:p>
            <a:pPr algn="l"/>
            <a:endParaRPr lang="en-US" sz="2000" b="0" i="0" dirty="0">
              <a:solidFill>
                <a:srgbClr val="000000"/>
              </a:solidFill>
              <a:effectLst/>
              <a:latin typeface="Helvetica Neue"/>
            </a:endParaRPr>
          </a:p>
        </p:txBody>
      </p:sp>
    </p:spTree>
    <p:extLst>
      <p:ext uri="{BB962C8B-B14F-4D97-AF65-F5344CB8AC3E}">
        <p14:creationId xmlns:p14="http://schemas.microsoft.com/office/powerpoint/2010/main" val="15843176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344E5-B698-B94F-108F-52A3AC249D47}"/>
              </a:ext>
            </a:extLst>
          </p:cNvPr>
          <p:cNvSpPr>
            <a:spLocks noGrp="1"/>
          </p:cNvSpPr>
          <p:nvPr>
            <p:ph type="title"/>
          </p:nvPr>
        </p:nvSpPr>
        <p:spPr>
          <a:xfrm>
            <a:off x="884590" y="221226"/>
            <a:ext cx="10422819" cy="707921"/>
          </a:xfrm>
        </p:spPr>
        <p:txBody>
          <a:bodyPr>
            <a:normAutofit fontScale="90000"/>
          </a:bodyPr>
          <a:lstStyle/>
          <a:p>
            <a:r>
              <a:rPr lang="en-US" b="1" i="0" dirty="0">
                <a:solidFill>
                  <a:srgbClr val="000000"/>
                </a:solidFill>
                <a:effectLst/>
                <a:latin typeface="Helvetica Neue"/>
              </a:rPr>
              <a:t>RECOMMENDATION</a:t>
            </a:r>
            <a:br>
              <a:rPr lang="en-US" b="1" i="0" dirty="0">
                <a:solidFill>
                  <a:srgbClr val="000000"/>
                </a:solidFill>
                <a:effectLst/>
                <a:latin typeface="Helvetica Neue"/>
              </a:rPr>
            </a:br>
            <a:endParaRPr lang="en-US" dirty="0"/>
          </a:p>
        </p:txBody>
      </p:sp>
      <p:sp>
        <p:nvSpPr>
          <p:cNvPr id="9" name="TextBox 8">
            <a:extLst>
              <a:ext uri="{FF2B5EF4-FFF2-40B4-BE49-F238E27FC236}">
                <a16:creationId xmlns:a16="http://schemas.microsoft.com/office/drawing/2014/main" id="{5C5478C6-E024-8669-CCCD-A31637D64428}"/>
              </a:ext>
            </a:extLst>
          </p:cNvPr>
          <p:cNvSpPr txBox="1"/>
          <p:nvPr/>
        </p:nvSpPr>
        <p:spPr>
          <a:xfrm>
            <a:off x="1020710" y="762195"/>
            <a:ext cx="9775109" cy="4862870"/>
          </a:xfrm>
          <a:prstGeom prst="rect">
            <a:avLst/>
          </a:prstGeom>
          <a:noFill/>
        </p:spPr>
        <p:txBody>
          <a:bodyPr wrap="square">
            <a:spAutoFit/>
          </a:bodyPr>
          <a:lstStyle/>
          <a:p>
            <a:r>
              <a:rPr lang="en-US" sz="2800" b="1" dirty="0"/>
              <a:t>Recommendations for Reducing Employee Attrition:</a:t>
            </a:r>
          </a:p>
          <a:p>
            <a:endParaRPr lang="en-US" sz="2400" dirty="0"/>
          </a:p>
          <a:p>
            <a:r>
              <a:rPr lang="en-US" sz="2400" dirty="0"/>
              <a:t>Focus on retaining experienced employees</a:t>
            </a:r>
          </a:p>
          <a:p>
            <a:r>
              <a:rPr lang="en-US" sz="2400" dirty="0"/>
              <a:t>Offer competitive compensation</a:t>
            </a:r>
          </a:p>
          <a:p>
            <a:r>
              <a:rPr lang="en-US" sz="2400" dirty="0"/>
              <a:t>Promote work-life balance</a:t>
            </a:r>
          </a:p>
          <a:p>
            <a:r>
              <a:rPr lang="en-US" sz="2400" dirty="0"/>
              <a:t>Provide recognition and career growth opportunities</a:t>
            </a:r>
          </a:p>
          <a:p>
            <a:r>
              <a:rPr lang="en-US" sz="2400" dirty="0"/>
              <a:t>Enhance environmental satisfaction</a:t>
            </a:r>
          </a:p>
          <a:p>
            <a:r>
              <a:rPr lang="en-US" sz="2400" dirty="0"/>
              <a:t>Invest in training and development</a:t>
            </a:r>
          </a:p>
          <a:p>
            <a:r>
              <a:rPr lang="en-US" sz="2400" dirty="0"/>
              <a:t>Provide managerial support</a:t>
            </a:r>
          </a:p>
          <a:p>
            <a:r>
              <a:rPr lang="en-US" sz="2400" dirty="0"/>
              <a:t>Boost employee engagement</a:t>
            </a:r>
          </a:p>
          <a:p>
            <a:r>
              <a:rPr lang="en-US" sz="2400" dirty="0"/>
              <a:t>Leverage predictive modeling</a:t>
            </a:r>
          </a:p>
          <a:p>
            <a:r>
              <a:rPr lang="en-US" sz="2400" dirty="0"/>
              <a:t>Continuously monitor attrition trends</a:t>
            </a:r>
            <a:endParaRPr lang="en-US" dirty="0"/>
          </a:p>
          <a:p>
            <a:endParaRPr lang="en-US" dirty="0"/>
          </a:p>
        </p:txBody>
      </p:sp>
    </p:spTree>
    <p:extLst>
      <p:ext uri="{BB962C8B-B14F-4D97-AF65-F5344CB8AC3E}">
        <p14:creationId xmlns:p14="http://schemas.microsoft.com/office/powerpoint/2010/main" val="4388157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344E5-B698-B94F-108F-52A3AC249D47}"/>
              </a:ext>
            </a:extLst>
          </p:cNvPr>
          <p:cNvSpPr>
            <a:spLocks noGrp="1"/>
          </p:cNvSpPr>
          <p:nvPr>
            <p:ph type="title"/>
          </p:nvPr>
        </p:nvSpPr>
        <p:spPr>
          <a:xfrm>
            <a:off x="884590" y="221226"/>
            <a:ext cx="10422819" cy="648929"/>
          </a:xfrm>
        </p:spPr>
        <p:txBody>
          <a:bodyPr>
            <a:normAutofit fontScale="90000"/>
          </a:bodyPr>
          <a:lstStyle/>
          <a:p>
            <a:r>
              <a:rPr lang="en-US" b="1" i="0" dirty="0">
                <a:solidFill>
                  <a:srgbClr val="000000"/>
                </a:solidFill>
                <a:effectLst/>
                <a:latin typeface="Helvetica Neue"/>
              </a:rPr>
              <a:t>RECOMMENDATION</a:t>
            </a:r>
            <a:br>
              <a:rPr lang="en-US" b="1" i="0" dirty="0">
                <a:solidFill>
                  <a:srgbClr val="000000"/>
                </a:solidFill>
                <a:effectLst/>
                <a:latin typeface="Helvetica Neue"/>
              </a:rPr>
            </a:br>
            <a:endParaRPr lang="en-US" dirty="0"/>
          </a:p>
        </p:txBody>
      </p:sp>
      <p:sp>
        <p:nvSpPr>
          <p:cNvPr id="6" name="TextBox 5">
            <a:extLst>
              <a:ext uri="{FF2B5EF4-FFF2-40B4-BE49-F238E27FC236}">
                <a16:creationId xmlns:a16="http://schemas.microsoft.com/office/drawing/2014/main" id="{89149B89-A4E2-FFEA-27D9-3B8BFEE51EDB}"/>
              </a:ext>
            </a:extLst>
          </p:cNvPr>
          <p:cNvSpPr txBox="1"/>
          <p:nvPr/>
        </p:nvSpPr>
        <p:spPr>
          <a:xfrm>
            <a:off x="884591" y="575186"/>
            <a:ext cx="10810880" cy="6155531"/>
          </a:xfrm>
          <a:prstGeom prst="rect">
            <a:avLst/>
          </a:prstGeom>
          <a:noFill/>
        </p:spPr>
        <p:txBody>
          <a:bodyPr wrap="square">
            <a:spAutoFit/>
          </a:bodyPr>
          <a:lstStyle/>
          <a:p>
            <a:r>
              <a:rPr lang="en-US" sz="2000" b="1" dirty="0"/>
              <a:t>Recommendations for Predictive Modeling of Employee Attrition Using Stacking Ensemble:</a:t>
            </a:r>
          </a:p>
          <a:p>
            <a:r>
              <a:rPr lang="en-US" sz="2000" dirty="0"/>
              <a:t>Stacking ensemble method combine the strengths of multiple models to give a synergy effect on the metrics</a:t>
            </a:r>
          </a:p>
          <a:p>
            <a:endParaRPr lang="en-US" sz="2000" dirty="0"/>
          </a:p>
          <a:p>
            <a:r>
              <a:rPr lang="en-US" sz="2000" dirty="0"/>
              <a:t>Strategic Benefits for HR:</a:t>
            </a:r>
          </a:p>
          <a:p>
            <a:r>
              <a:rPr lang="en-US" sz="2000" dirty="0"/>
              <a:t>Proactive retention</a:t>
            </a:r>
          </a:p>
          <a:p>
            <a:r>
              <a:rPr lang="en-US" sz="2000" dirty="0"/>
              <a:t>Optimized resource allocation</a:t>
            </a:r>
          </a:p>
          <a:p>
            <a:r>
              <a:rPr lang="en-US" sz="2000" dirty="0"/>
              <a:t>Data-driven insights</a:t>
            </a:r>
          </a:p>
          <a:p>
            <a:r>
              <a:rPr lang="en-US" sz="2000" dirty="0"/>
              <a:t>Improved employee engagement</a:t>
            </a:r>
          </a:p>
          <a:p>
            <a:r>
              <a:rPr lang="en-US" sz="2000" dirty="0"/>
              <a:t>Handling imbalanced data which is common with the HR</a:t>
            </a:r>
          </a:p>
          <a:p>
            <a:endParaRPr lang="en-US" sz="2000" dirty="0"/>
          </a:p>
          <a:p>
            <a:r>
              <a:rPr lang="en-US" sz="2000" dirty="0"/>
              <a:t>Next Steps for Implementation:</a:t>
            </a:r>
          </a:p>
          <a:p>
            <a:r>
              <a:rPr lang="en-US" sz="2000" dirty="0"/>
              <a:t>Model deployment</a:t>
            </a: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Incorporate deep learning models into the ensemble to capture complex relationships in the data.</a:t>
            </a: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Apply natural language processing (NLP) on unstructured data such as employee feedback or performance reviews.</a:t>
            </a:r>
            <a:endParaRPr lang="en-US" sz="2000" dirty="0"/>
          </a:p>
          <a:p>
            <a:r>
              <a:rPr lang="en-US" sz="2000" dirty="0"/>
              <a:t>Continuous monitoring and tuning</a:t>
            </a:r>
          </a:p>
          <a:p>
            <a:r>
              <a:rPr lang="en-US" sz="2000" dirty="0"/>
              <a:t>Integrate employee engagement surveys</a:t>
            </a:r>
          </a:p>
          <a:p>
            <a:r>
              <a:rPr lang="en-US" sz="2000" dirty="0"/>
              <a:t>By implementing these recommendations, organizations can reduce employee attrition, improve employee satisfaction, and enhance overall performance.</a:t>
            </a:r>
          </a:p>
        </p:txBody>
      </p:sp>
    </p:spTree>
    <p:extLst>
      <p:ext uri="{BB962C8B-B14F-4D97-AF65-F5344CB8AC3E}">
        <p14:creationId xmlns:p14="http://schemas.microsoft.com/office/powerpoint/2010/main" val="26280192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EEDD2A-E3CF-DC23-14C2-31E8DB0CD28D}"/>
              </a:ext>
            </a:extLst>
          </p:cNvPr>
          <p:cNvSpPr>
            <a:spLocks noGrp="1"/>
          </p:cNvSpPr>
          <p:nvPr>
            <p:ph sz="quarter" idx="13"/>
          </p:nvPr>
        </p:nvSpPr>
        <p:spPr/>
        <p:txBody>
          <a:bodyPr>
            <a:normAutofit/>
          </a:bodyPr>
          <a:lstStyle/>
          <a:p>
            <a:pPr marL="0" indent="0" algn="ctr">
              <a:buNone/>
            </a:pPr>
            <a:r>
              <a:rPr lang="en-US" sz="6000" b="1" dirty="0"/>
              <a:t>THANK YOU</a:t>
            </a:r>
          </a:p>
        </p:txBody>
      </p:sp>
    </p:spTree>
    <p:extLst>
      <p:ext uri="{BB962C8B-B14F-4D97-AF65-F5344CB8AC3E}">
        <p14:creationId xmlns:p14="http://schemas.microsoft.com/office/powerpoint/2010/main" val="2100652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C8004-7E59-D81A-2FBE-6A0C44A675D1}"/>
              </a:ext>
            </a:extLst>
          </p:cNvPr>
          <p:cNvSpPr>
            <a:spLocks noGrp="1"/>
          </p:cNvSpPr>
          <p:nvPr>
            <p:ph type="title"/>
          </p:nvPr>
        </p:nvSpPr>
        <p:spPr>
          <a:xfrm>
            <a:off x="913775" y="618518"/>
            <a:ext cx="10364451" cy="561354"/>
          </a:xfrm>
        </p:spPr>
        <p:txBody>
          <a:bodyPr>
            <a:normAutofit fontScale="90000"/>
          </a:bodyPr>
          <a:lstStyle/>
          <a:p>
            <a:r>
              <a:rPr lang="en-US" b="1" dirty="0"/>
              <a:t>METHODOLOGY continued</a:t>
            </a:r>
            <a:endParaRPr lang="en-US" dirty="0"/>
          </a:p>
        </p:txBody>
      </p:sp>
      <p:sp>
        <p:nvSpPr>
          <p:cNvPr id="3" name="Content Placeholder 2">
            <a:extLst>
              <a:ext uri="{FF2B5EF4-FFF2-40B4-BE49-F238E27FC236}">
                <a16:creationId xmlns:a16="http://schemas.microsoft.com/office/drawing/2014/main" id="{985DA023-BEFA-94CA-8C8D-7B457E293D71}"/>
              </a:ext>
            </a:extLst>
          </p:cNvPr>
          <p:cNvSpPr>
            <a:spLocks noGrp="1"/>
          </p:cNvSpPr>
          <p:nvPr>
            <p:ph sz="quarter" idx="13"/>
          </p:nvPr>
        </p:nvSpPr>
        <p:spPr>
          <a:xfrm>
            <a:off x="913774" y="1401098"/>
            <a:ext cx="10363826" cy="4390102"/>
          </a:xfrm>
        </p:spPr>
        <p:txBody>
          <a:bodyPr>
            <a:normAutofit fontScale="92500" lnSpcReduction="10000"/>
          </a:bodyPr>
          <a:lstStyle/>
          <a:p>
            <a:pPr marL="0" indent="0">
              <a:buNone/>
            </a:pPr>
            <a:r>
              <a:rPr lang="en-US" sz="2200" b="1" cap="none" dirty="0"/>
              <a:t>9. PRODUCTIONIZATION:    </a:t>
            </a:r>
          </a:p>
          <a:p>
            <a:r>
              <a:rPr lang="en-US" sz="2200" b="1" cap="none" dirty="0"/>
              <a:t>metrics evaluation </a:t>
            </a:r>
          </a:p>
          <a:p>
            <a:pPr marL="0" indent="0">
              <a:buNone/>
            </a:pPr>
            <a:r>
              <a:rPr lang="en-US" sz="2200" b="1" cap="none" dirty="0"/>
              <a:t>- deploy the selected model in a production-ready environment    </a:t>
            </a:r>
          </a:p>
          <a:p>
            <a:pPr>
              <a:buFontTx/>
              <a:buChar char="-"/>
            </a:pPr>
            <a:r>
              <a:rPr lang="en-US" sz="2200" b="1" cap="none" dirty="0"/>
              <a:t>monitor model performance and retrain as needed</a:t>
            </a:r>
          </a:p>
          <a:p>
            <a:pPr marL="0" indent="0">
              <a:buNone/>
            </a:pPr>
            <a:endParaRPr lang="en-US" b="1" cap="none" dirty="0"/>
          </a:p>
          <a:p>
            <a:pPr marL="0" indent="0">
              <a:buNone/>
            </a:pPr>
            <a:r>
              <a:rPr lang="en-US" sz="2200" b="1" cap="none" dirty="0"/>
              <a:t>10. POTENTIAL BENEFITS AND RECOMMENDATION:    </a:t>
            </a:r>
          </a:p>
          <a:p>
            <a:pPr>
              <a:buFontTx/>
              <a:buChar char="-"/>
            </a:pPr>
            <a:r>
              <a:rPr lang="en-US" sz="2200" cap="none" dirty="0"/>
              <a:t>identify potential benefits of using the predictive model, such as reduced staff turnover rates and improved employee retention    </a:t>
            </a:r>
          </a:p>
          <a:p>
            <a:pPr marL="0" indent="0">
              <a:buNone/>
            </a:pPr>
            <a:r>
              <a:rPr lang="en-US" sz="2200" cap="none" dirty="0"/>
              <a:t>- provide recommendations for HR and management to utilize the model and improve employee satisfaction and engagement.</a:t>
            </a:r>
          </a:p>
        </p:txBody>
      </p:sp>
    </p:spTree>
    <p:extLst>
      <p:ext uri="{BB962C8B-B14F-4D97-AF65-F5344CB8AC3E}">
        <p14:creationId xmlns:p14="http://schemas.microsoft.com/office/powerpoint/2010/main" val="2537507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A54CA-3641-BBC6-8B24-3C7D7A8E7CFD}"/>
              </a:ext>
            </a:extLst>
          </p:cNvPr>
          <p:cNvSpPr>
            <a:spLocks noGrp="1"/>
          </p:cNvSpPr>
          <p:nvPr>
            <p:ph type="title"/>
          </p:nvPr>
        </p:nvSpPr>
        <p:spPr>
          <a:xfrm>
            <a:off x="913775" y="618518"/>
            <a:ext cx="10364451" cy="448284"/>
          </a:xfrm>
        </p:spPr>
        <p:txBody>
          <a:bodyPr>
            <a:normAutofit fontScale="90000"/>
          </a:bodyPr>
          <a:lstStyle/>
          <a:p>
            <a:r>
              <a:rPr lang="en-US" b="1" cap="none" dirty="0"/>
              <a:t>DATA COLLECTION AND PREPROCESSING: </a:t>
            </a:r>
            <a:r>
              <a:rPr lang="en-US" cap="none" dirty="0"/>
              <a:t>  </a:t>
            </a:r>
            <a:br>
              <a:rPr lang="en-US" cap="none" dirty="0"/>
            </a:br>
            <a:endParaRPr lang="en-US" dirty="0"/>
          </a:p>
        </p:txBody>
      </p:sp>
      <p:sp>
        <p:nvSpPr>
          <p:cNvPr id="3" name="Content Placeholder 2">
            <a:extLst>
              <a:ext uri="{FF2B5EF4-FFF2-40B4-BE49-F238E27FC236}">
                <a16:creationId xmlns:a16="http://schemas.microsoft.com/office/drawing/2014/main" id="{F092994B-D083-0FB4-326C-93C591D912BE}"/>
              </a:ext>
            </a:extLst>
          </p:cNvPr>
          <p:cNvSpPr>
            <a:spLocks noGrp="1"/>
          </p:cNvSpPr>
          <p:nvPr>
            <p:ph sz="quarter" idx="13"/>
          </p:nvPr>
        </p:nvSpPr>
        <p:spPr>
          <a:xfrm>
            <a:off x="913774" y="1194620"/>
            <a:ext cx="10363826" cy="4596580"/>
          </a:xfrm>
        </p:spPr>
        <p:txBody>
          <a:bodyPr>
            <a:normAutofit/>
          </a:bodyPr>
          <a:lstStyle/>
          <a:p>
            <a:r>
              <a:rPr lang="en-US" sz="2400" b="0" i="0" cap="none" dirty="0">
                <a:solidFill>
                  <a:srgbClr val="000000"/>
                </a:solidFill>
                <a:effectLst/>
                <a:latin typeface="Helvetica Neue"/>
              </a:rPr>
              <a:t>The dataset contains 35 columns with 1,058 entries. It has int64(27) and object (8).</a:t>
            </a:r>
          </a:p>
          <a:p>
            <a:r>
              <a:rPr lang="en-US" sz="2400" cap="none" dirty="0"/>
              <a:t>The Oldest person is 60 years while the youngest is 18 years old. Attrition is classified as 0 and 1. The highest monthly income earner is approximately  $20,000, the average  monthly  income earner is $4,900 while the least earns $1,009.</a:t>
            </a:r>
          </a:p>
          <a:p>
            <a:r>
              <a:rPr lang="en-US" sz="2400" b="0" i="0" cap="none" dirty="0">
                <a:solidFill>
                  <a:srgbClr val="000000"/>
                </a:solidFill>
                <a:effectLst/>
                <a:latin typeface="Helvetica Neue"/>
              </a:rPr>
              <a:t>It shows 3 department, 6 educational field and job role is 9.</a:t>
            </a:r>
          </a:p>
          <a:p>
            <a:r>
              <a:rPr lang="en-US" sz="2400" b="0" i="0" cap="none" dirty="0">
                <a:solidFill>
                  <a:srgbClr val="000000"/>
                </a:solidFill>
                <a:effectLst/>
                <a:latin typeface="Helvetica Neue"/>
              </a:rPr>
              <a:t>There are no missing and no duplicated values.</a:t>
            </a:r>
            <a:endParaRPr lang="en-US" sz="2400" cap="none" dirty="0"/>
          </a:p>
        </p:txBody>
      </p:sp>
    </p:spTree>
    <p:extLst>
      <p:ext uri="{BB962C8B-B14F-4D97-AF65-F5344CB8AC3E}">
        <p14:creationId xmlns:p14="http://schemas.microsoft.com/office/powerpoint/2010/main" val="3396606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6316D-E87D-D4AE-73E4-DB3B230DAB60}"/>
              </a:ext>
            </a:extLst>
          </p:cNvPr>
          <p:cNvSpPr>
            <a:spLocks noGrp="1"/>
          </p:cNvSpPr>
          <p:nvPr>
            <p:ph type="title"/>
          </p:nvPr>
        </p:nvSpPr>
        <p:spPr>
          <a:xfrm>
            <a:off x="913775" y="147484"/>
            <a:ext cx="10364451" cy="766916"/>
          </a:xfrm>
        </p:spPr>
        <p:txBody>
          <a:bodyPr/>
          <a:lstStyle/>
          <a:p>
            <a:r>
              <a:rPr lang="en-US" b="1" cap="none" dirty="0"/>
              <a:t>EXPLORATORY DATA ANALYSIS</a:t>
            </a:r>
            <a:endParaRPr lang="en-US" dirty="0"/>
          </a:p>
        </p:txBody>
      </p:sp>
      <p:sp>
        <p:nvSpPr>
          <p:cNvPr id="3" name="Content Placeholder 2">
            <a:extLst>
              <a:ext uri="{FF2B5EF4-FFF2-40B4-BE49-F238E27FC236}">
                <a16:creationId xmlns:a16="http://schemas.microsoft.com/office/drawing/2014/main" id="{2633171E-B9A6-D35A-11D3-0AC563704361}"/>
              </a:ext>
            </a:extLst>
          </p:cNvPr>
          <p:cNvSpPr>
            <a:spLocks noGrp="1"/>
          </p:cNvSpPr>
          <p:nvPr>
            <p:ph sz="quarter" idx="13"/>
          </p:nvPr>
        </p:nvSpPr>
        <p:spPr>
          <a:xfrm>
            <a:off x="427704" y="1194619"/>
            <a:ext cx="4896464" cy="5338915"/>
          </a:xfrm>
        </p:spPr>
        <p:txBody>
          <a:bodyPr>
            <a:normAutofit/>
          </a:bodyPr>
          <a:lstStyle/>
          <a:p>
            <a:pPr marL="0" indent="0">
              <a:buNone/>
            </a:pPr>
            <a:endParaRPr lang="en-US" sz="2400" b="1" dirty="0"/>
          </a:p>
          <a:p>
            <a:pPr marL="0" indent="0">
              <a:buNone/>
            </a:pPr>
            <a:r>
              <a:rPr lang="en-US" sz="2400" b="1" dirty="0"/>
              <a:t>UNIVARIATE ANALYSIS</a:t>
            </a:r>
          </a:p>
          <a:p>
            <a:pPr marL="0" indent="0">
              <a:buNone/>
            </a:pPr>
            <a:r>
              <a:rPr lang="en-US" b="1" dirty="0"/>
              <a:t>STAFF ATTRITION</a:t>
            </a:r>
          </a:p>
          <a:p>
            <a:pPr marL="0" indent="0">
              <a:buNone/>
            </a:pPr>
            <a:r>
              <a:rPr lang="en-US" sz="2000" b="0" i="0" cap="none" dirty="0">
                <a:solidFill>
                  <a:srgbClr val="000000"/>
                </a:solidFill>
                <a:effectLst/>
                <a:latin typeface="Helvetica Neue"/>
              </a:rPr>
              <a:t>This shows a notable class imbalance, with 17% of employees having attributed. This significant disparity between the minority class (attributed) and majority class (not attributed) requires careful consideration in modeling and prediction to avoid bias and ensure accurate results.</a:t>
            </a:r>
            <a:endParaRPr lang="en-US" sz="2400" b="1" cap="none" dirty="0"/>
          </a:p>
        </p:txBody>
      </p:sp>
      <p:pic>
        <p:nvPicPr>
          <p:cNvPr id="2050" name="Picture 2">
            <a:extLst>
              <a:ext uri="{FF2B5EF4-FFF2-40B4-BE49-F238E27FC236}">
                <a16:creationId xmlns:a16="http://schemas.microsoft.com/office/drawing/2014/main" id="{E6AEF702-7BDE-6154-D86A-DD18D63D62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2374" y="1194619"/>
            <a:ext cx="6041922" cy="5515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22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2881E-D916-8603-C061-6FAB8612C723}"/>
              </a:ext>
            </a:extLst>
          </p:cNvPr>
          <p:cNvSpPr>
            <a:spLocks noGrp="1"/>
          </p:cNvSpPr>
          <p:nvPr>
            <p:ph type="title"/>
          </p:nvPr>
        </p:nvSpPr>
        <p:spPr>
          <a:xfrm>
            <a:off x="913775" y="147485"/>
            <a:ext cx="10364451" cy="707921"/>
          </a:xfrm>
        </p:spPr>
        <p:txBody>
          <a:bodyPr/>
          <a:lstStyle/>
          <a:p>
            <a:r>
              <a:rPr lang="en-US" b="1" cap="none" dirty="0"/>
              <a:t>EXPLORATORY DATA ANALYSIS</a:t>
            </a:r>
            <a:endParaRPr lang="en-US" dirty="0"/>
          </a:p>
        </p:txBody>
      </p:sp>
      <p:sp>
        <p:nvSpPr>
          <p:cNvPr id="3" name="Content Placeholder 2">
            <a:extLst>
              <a:ext uri="{FF2B5EF4-FFF2-40B4-BE49-F238E27FC236}">
                <a16:creationId xmlns:a16="http://schemas.microsoft.com/office/drawing/2014/main" id="{B62C5B49-B5AD-7565-D8AD-961622709DF6}"/>
              </a:ext>
            </a:extLst>
          </p:cNvPr>
          <p:cNvSpPr>
            <a:spLocks noGrp="1"/>
          </p:cNvSpPr>
          <p:nvPr>
            <p:ph sz="quarter" idx="13"/>
          </p:nvPr>
        </p:nvSpPr>
        <p:spPr>
          <a:xfrm>
            <a:off x="913774" y="1194620"/>
            <a:ext cx="3672974" cy="4596580"/>
          </a:xfrm>
        </p:spPr>
        <p:txBody>
          <a:bodyPr/>
          <a:lstStyle/>
          <a:p>
            <a:pPr marL="0" indent="0">
              <a:buNone/>
            </a:pPr>
            <a:r>
              <a:rPr lang="en-US" sz="2000" b="1" dirty="0"/>
              <a:t>UNIVARIATE ANALYSIS</a:t>
            </a:r>
          </a:p>
          <a:p>
            <a:pPr marL="0" indent="0">
              <a:buNone/>
            </a:pPr>
            <a:r>
              <a:rPr lang="en-US" b="1" i="0" dirty="0">
                <a:solidFill>
                  <a:srgbClr val="000000"/>
                </a:solidFill>
                <a:effectLst/>
                <a:latin typeface="Helvetica Neue"/>
              </a:rPr>
              <a:t>GENDER</a:t>
            </a:r>
          </a:p>
          <a:p>
            <a:endParaRPr lang="en-US" dirty="0">
              <a:solidFill>
                <a:srgbClr val="000000"/>
              </a:solidFill>
              <a:latin typeface="Helvetica Neue"/>
            </a:endParaRPr>
          </a:p>
          <a:p>
            <a:pPr marL="0" indent="0">
              <a:buNone/>
            </a:pPr>
            <a:r>
              <a:rPr lang="en-US" sz="2800" b="0" i="0" cap="none" dirty="0">
                <a:solidFill>
                  <a:srgbClr val="000000"/>
                </a:solidFill>
                <a:effectLst/>
                <a:latin typeface="Helvetica Neue"/>
              </a:rPr>
              <a:t>Gender ratio is male (59%) while female (41%).</a:t>
            </a:r>
            <a:endParaRPr lang="en-US" sz="2800" cap="none" dirty="0"/>
          </a:p>
        </p:txBody>
      </p:sp>
      <p:pic>
        <p:nvPicPr>
          <p:cNvPr id="3074" name="Picture 2">
            <a:extLst>
              <a:ext uri="{FF2B5EF4-FFF2-40B4-BE49-F238E27FC236}">
                <a16:creationId xmlns:a16="http://schemas.microsoft.com/office/drawing/2014/main" id="{F369BFC9-3FBC-379C-DA8E-A5E8B08834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3445" y="1342103"/>
            <a:ext cx="6710516" cy="5368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938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EC7DB-8391-5C8D-3FB9-F40D3DB62067}"/>
              </a:ext>
            </a:extLst>
          </p:cNvPr>
          <p:cNvSpPr>
            <a:spLocks noGrp="1"/>
          </p:cNvSpPr>
          <p:nvPr>
            <p:ph type="title"/>
          </p:nvPr>
        </p:nvSpPr>
        <p:spPr>
          <a:xfrm>
            <a:off x="913775" y="0"/>
            <a:ext cx="10364451" cy="884904"/>
          </a:xfrm>
        </p:spPr>
        <p:txBody>
          <a:bodyPr>
            <a:normAutofit/>
          </a:bodyPr>
          <a:lstStyle/>
          <a:p>
            <a:r>
              <a:rPr lang="en-US" b="1" cap="none" dirty="0"/>
              <a:t>EXPLORATORY DATA ANALYSIS</a:t>
            </a:r>
            <a:endParaRPr lang="en-US" dirty="0"/>
          </a:p>
        </p:txBody>
      </p:sp>
      <p:sp>
        <p:nvSpPr>
          <p:cNvPr id="3" name="Content Placeholder 2">
            <a:extLst>
              <a:ext uri="{FF2B5EF4-FFF2-40B4-BE49-F238E27FC236}">
                <a16:creationId xmlns:a16="http://schemas.microsoft.com/office/drawing/2014/main" id="{E84E5E46-5DD7-FCFA-4E6C-E38F08588B92}"/>
              </a:ext>
            </a:extLst>
          </p:cNvPr>
          <p:cNvSpPr>
            <a:spLocks noGrp="1"/>
          </p:cNvSpPr>
          <p:nvPr>
            <p:ph sz="quarter" idx="13"/>
          </p:nvPr>
        </p:nvSpPr>
        <p:spPr>
          <a:xfrm>
            <a:off x="383458" y="1150374"/>
            <a:ext cx="5442155" cy="5294671"/>
          </a:xfrm>
        </p:spPr>
        <p:txBody>
          <a:bodyPr>
            <a:normAutofit/>
          </a:bodyPr>
          <a:lstStyle/>
          <a:p>
            <a:pPr marL="0" indent="0">
              <a:buNone/>
            </a:pPr>
            <a:r>
              <a:rPr lang="en-US" sz="2000" b="1" dirty="0"/>
              <a:t>UNIVARIATE ANALYSIS</a:t>
            </a:r>
          </a:p>
          <a:p>
            <a:pPr marL="0" indent="0">
              <a:buNone/>
            </a:pPr>
            <a:r>
              <a:rPr lang="en-US" b="1" dirty="0"/>
              <a:t>MONTLY INCOME DISTRIBUTION</a:t>
            </a:r>
          </a:p>
          <a:p>
            <a:pPr marL="0" marR="0" indent="0">
              <a:lnSpc>
                <a:spcPct val="107000"/>
              </a:lnSpc>
              <a:spcBef>
                <a:spcPts val="0"/>
              </a:spcBef>
              <a:spcAft>
                <a:spcPts val="800"/>
              </a:spcAft>
              <a:buNone/>
            </a:pPr>
            <a:r>
              <a:rPr lang="en-US" sz="1800" kern="100" cap="none" dirty="0">
                <a:effectLst/>
                <a:latin typeface="Aptos" panose="020B0004020202020204" pitchFamily="34" charset="0"/>
                <a:ea typeface="Aptos" panose="020B0004020202020204" pitchFamily="34" charset="0"/>
                <a:cs typeface="Times New Roman" panose="02020603050405020304" pitchFamily="18" charset="0"/>
              </a:rPr>
              <a:t>The presence of outliers from (17,500 −19,990) in the monthly income data suggests that there are individuals who earn significantly more than the average income of $5000. These outliers could be due to various factors such as:</a:t>
            </a:r>
          </a:p>
          <a:p>
            <a:pPr marL="342900" marR="0" lvl="0" indent="-342900">
              <a:lnSpc>
                <a:spcPct val="107000"/>
              </a:lnSpc>
              <a:spcBef>
                <a:spcPts val="0"/>
              </a:spcBef>
              <a:spcAft>
                <a:spcPts val="800"/>
              </a:spcAft>
              <a:buFont typeface="+mj-lt"/>
              <a:buAutoNum type="arabicPeriod"/>
              <a:tabLst>
                <a:tab pos="457200" algn="l"/>
              </a:tabLst>
            </a:pPr>
            <a:r>
              <a:rPr lang="en-US" sz="1800" kern="100" cap="none" dirty="0">
                <a:effectLst/>
                <a:latin typeface="Aptos" panose="020B0004020202020204" pitchFamily="34" charset="0"/>
                <a:ea typeface="Aptos" panose="020B0004020202020204" pitchFamily="34" charset="0"/>
                <a:cs typeface="Times New Roman" panose="02020603050405020304" pitchFamily="18" charset="0"/>
              </a:rPr>
              <a:t>High-paying jobs or professions</a:t>
            </a:r>
          </a:p>
          <a:p>
            <a:pPr marL="342900" marR="0" lvl="0" indent="-342900">
              <a:lnSpc>
                <a:spcPct val="107000"/>
              </a:lnSpc>
              <a:spcBef>
                <a:spcPts val="0"/>
              </a:spcBef>
              <a:spcAft>
                <a:spcPts val="800"/>
              </a:spcAft>
              <a:buFont typeface="+mj-lt"/>
              <a:buAutoNum type="arabicPeriod"/>
              <a:tabLst>
                <a:tab pos="457200" algn="l"/>
              </a:tabLst>
            </a:pPr>
            <a:r>
              <a:rPr lang="en-US" sz="1800" kern="100" cap="none" dirty="0">
                <a:effectLst/>
                <a:latin typeface="Aptos" panose="020B0004020202020204" pitchFamily="34" charset="0"/>
                <a:ea typeface="Aptos" panose="020B0004020202020204" pitchFamily="34" charset="0"/>
                <a:cs typeface="Times New Roman" panose="02020603050405020304" pitchFamily="18" charset="0"/>
              </a:rPr>
              <a:t>Errors in data entry or collection</a:t>
            </a:r>
          </a:p>
          <a:p>
            <a:pPr marL="342900" marR="0" lvl="0" indent="-342900">
              <a:lnSpc>
                <a:spcPct val="107000"/>
              </a:lnSpc>
              <a:spcBef>
                <a:spcPts val="0"/>
              </a:spcBef>
              <a:spcAft>
                <a:spcPts val="800"/>
              </a:spcAft>
              <a:buFont typeface="+mj-lt"/>
              <a:buAutoNum type="arabicPeriod"/>
              <a:tabLst>
                <a:tab pos="457200" algn="l"/>
              </a:tabLst>
            </a:pPr>
            <a:r>
              <a:rPr lang="en-US" sz="1800" kern="100" cap="none" dirty="0">
                <a:effectLst/>
                <a:latin typeface="Aptos" panose="020B0004020202020204" pitchFamily="34" charset="0"/>
                <a:ea typeface="Aptos" panose="020B0004020202020204" pitchFamily="34" charset="0"/>
                <a:cs typeface="Times New Roman" panose="02020603050405020304" pitchFamily="18" charset="0"/>
              </a:rPr>
              <a:t>Other factors not accounted for in the data</a:t>
            </a:r>
          </a:p>
          <a:p>
            <a:r>
              <a:rPr lang="en-US" sz="1800" cap="none" dirty="0">
                <a:effectLst/>
                <a:latin typeface="Aptos" panose="020B0004020202020204" pitchFamily="34" charset="0"/>
                <a:ea typeface="Aptos" panose="020B0004020202020204" pitchFamily="34" charset="0"/>
                <a:cs typeface="Times New Roman" panose="02020603050405020304" pitchFamily="18" charset="0"/>
              </a:rPr>
              <a:t>These outliers can significantly impact the distribution of the data and may affect the accuracy of models trained on this data.</a:t>
            </a:r>
            <a:endParaRPr lang="en-US" b="1" cap="none" dirty="0"/>
          </a:p>
        </p:txBody>
      </p:sp>
      <p:pic>
        <p:nvPicPr>
          <p:cNvPr id="4098" name="Picture 2">
            <a:extLst>
              <a:ext uri="{FF2B5EF4-FFF2-40B4-BE49-F238E27FC236}">
                <a16:creationId xmlns:a16="http://schemas.microsoft.com/office/drawing/2014/main" id="{009675F7-0493-38BB-4D0F-39D68E6BEA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7846" y="1150374"/>
            <a:ext cx="6061586" cy="5294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7806271"/>
      </p:ext>
    </p:extLst>
  </p:cSld>
  <p:clrMapOvr>
    <a:masterClrMapping/>
  </p:clrMapOvr>
</p:sld>
</file>

<file path=ppt/theme/theme1.xml><?xml version="1.0" encoding="utf-8"?>
<a:theme xmlns:a="http://schemas.openxmlformats.org/drawingml/2006/main" name="Droplet">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Droplet</Template>
  <TotalTime>1746</TotalTime>
  <Words>5126</Words>
  <Application>Microsoft Office PowerPoint</Application>
  <PresentationFormat>Widescreen</PresentationFormat>
  <Paragraphs>547</Paragraphs>
  <Slides>49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Aptos</vt:lpstr>
      <vt:lpstr>Arial</vt:lpstr>
      <vt:lpstr>Helvetica Neue</vt:lpstr>
      <vt:lpstr>Symbol</vt:lpstr>
      <vt:lpstr>Tw Cen MT</vt:lpstr>
      <vt:lpstr>Droplet</vt:lpstr>
      <vt:lpstr>The Predictive Edge: Stacking Ensemble for Smarter HR Decision-Making</vt:lpstr>
      <vt:lpstr>PROBLEM OVERVIEW</vt:lpstr>
      <vt:lpstr>METHODOLOGY</vt:lpstr>
      <vt:lpstr>METHODOLOGY continued</vt:lpstr>
      <vt:lpstr>METHODOLOGY continued</vt:lpstr>
      <vt:lpstr>DATA COLLECTION AND PREPROCESSING:    </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FEATURE ENGINEERING</vt:lpstr>
      <vt:lpstr>FEATURE ENGINEERING</vt:lpstr>
      <vt:lpstr>Relationship between Attrition and numerical variables.</vt:lpstr>
      <vt:lpstr>DATA PREPROCESSING AND FEATURE IMPORTANCE/SELECTION</vt:lpstr>
      <vt:lpstr>plotting a feature importance chart </vt:lpstr>
      <vt:lpstr>Model development </vt:lpstr>
      <vt:lpstr>Metrics Evaluation </vt:lpstr>
      <vt:lpstr>HYPER PARAMETER OPTIMIZATION </vt:lpstr>
      <vt:lpstr>HYPER PARAMETER OPTIMIZATION</vt:lpstr>
      <vt:lpstr>HYPER PARAMETER OPTIMIZATION</vt:lpstr>
      <vt:lpstr>HYPER PARAMETER OPTIMIZATION</vt:lpstr>
      <vt:lpstr>Metrics Evaluation</vt:lpstr>
      <vt:lpstr>Metrics Evaluation</vt:lpstr>
      <vt:lpstr>STACKING ENSEMBLE METHOD (CONFIGURATION) </vt:lpstr>
      <vt:lpstr>STACKING ENSEMBLE METHOD (CONFIGURATION) </vt:lpstr>
      <vt:lpstr>STACKING ENSEMBLE METHOD (CONFIGURATION) </vt:lpstr>
      <vt:lpstr>PRODUCTIONIZING OUR MODEL using stacking ensemble</vt:lpstr>
      <vt:lpstr>METRIC EVALUATION OF STACKING ENSEMLE (CONFIGURATION)</vt:lpstr>
      <vt:lpstr>PowerPoint Presentation</vt:lpstr>
      <vt:lpstr>Impact of stacking ensemble on the 7 algorithms </vt:lpstr>
      <vt:lpstr>Impact of stacking ensemble on the 7 algorithms </vt:lpstr>
      <vt:lpstr>Impact of stacking ensemble on the 7 algorithms </vt:lpstr>
      <vt:lpstr>Impact of stacking ensemble on the 7 algorithms </vt:lpstr>
      <vt:lpstr>PowerPoint Presentation</vt:lpstr>
      <vt:lpstr>PowerPoint Presentation</vt:lpstr>
      <vt:lpstr>PowerPoint Presentation</vt:lpstr>
      <vt:lpstr>PowerPoint Presentation</vt:lpstr>
      <vt:lpstr>PowerPoint Presentation</vt:lpstr>
      <vt:lpstr>RECOMMENDATION </vt:lpstr>
      <vt:lpstr>RECOMMENDATION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365VIP</dc:creator>
  <cp:lastModifiedBy>365VIP</cp:lastModifiedBy>
  <cp:revision>32</cp:revision>
  <dcterms:created xsi:type="dcterms:W3CDTF">2024-10-05T20:55:50Z</dcterms:created>
  <dcterms:modified xsi:type="dcterms:W3CDTF">2024-10-14T13:32:28Z</dcterms:modified>
</cp:coreProperties>
</file>