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5" r:id="rId9"/>
    <p:sldId id="268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094A-7D28-4B24-98DA-B460E7B4883C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BDFD2-15DA-4CE6-BCC8-A31BBD47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5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BDFD2-15DA-4CE6-BCC8-A31BBD47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2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64707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4551052" cy="3255264"/>
          </a:xfrm>
        </p:spPr>
        <p:txBody>
          <a:bodyPr>
            <a:normAutofit fontScale="90000"/>
          </a:bodyPr>
          <a:lstStyle/>
          <a:p>
            <a:r>
              <a:rPr b="1" dirty="0"/>
              <a:t>Microsoft Stock Price Prediction Using Stacked 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4670246"/>
            <a:ext cx="4528427" cy="914400"/>
          </a:xfrm>
        </p:spPr>
        <p:txBody>
          <a:bodyPr>
            <a:normAutofit lnSpcReduction="10000"/>
          </a:bodyPr>
          <a:lstStyle/>
          <a:p>
            <a:r>
              <a:rPr b="1" dirty="0">
                <a:solidFill>
                  <a:schemeClr val="tx1"/>
                </a:solidFill>
              </a:rPr>
              <a:t>A predictive model analysis (20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b="1" dirty="0">
                <a:solidFill>
                  <a:schemeClr val="tx1"/>
                </a:solidFill>
              </a:rPr>
              <a:t>4-2024)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3200" b="1" dirty="0"/>
              <a:t>By Udochi Ogbonna</a:t>
            </a:r>
            <a:endParaRPr sz="3200" b="1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9F31423-A1EC-9A69-4F66-45F720BB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07" y="1489587"/>
            <a:ext cx="3191255" cy="37165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Stacked LSTM models are highly effective in capturing long-term dependencies in time series data</a:t>
            </a:r>
            <a:r>
              <a:rPr lang="en-US" sz="2800" dirty="0"/>
              <a:t>.</a:t>
            </a:r>
            <a:endParaRPr sz="2800" dirty="0"/>
          </a:p>
          <a:p>
            <a:r>
              <a:rPr sz="2800" dirty="0"/>
              <a:t>Predicts future market trends, with proper regularization to prevent overfitting</a:t>
            </a:r>
            <a:r>
              <a:rPr lang="en-US" sz="2800" dirty="0"/>
              <a:t>.</a:t>
            </a:r>
            <a:endParaRPr sz="2800" dirty="0"/>
          </a:p>
          <a:p>
            <a:r>
              <a:rPr sz="2800" dirty="0"/>
              <a:t>Next 30 days forecast shows a</a:t>
            </a:r>
            <a:r>
              <a:rPr lang="en-US" sz="2800" dirty="0"/>
              <a:t> slight </a:t>
            </a:r>
            <a:r>
              <a:rPr sz="2800" dirty="0"/>
              <a:t>decline in Microsoft stock prices</a:t>
            </a:r>
            <a:r>
              <a:rPr lang="en-US" sz="2800" dirty="0"/>
              <a:t>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(October 18, 2024 – November 18, 2024).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389-B82F-87F5-CD82-DD13351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3A2F-D291-2AB0-2400-7B649825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Tuning: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Further hyperparameter optimization can improve the accuracy of the model.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Engineering: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Incorporating additional features (e.g., market sentiment, trading volume) could enhance predictive performance.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 Stocks: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Extending this methodology to other stocks or assets can help test the model's versatility.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85F9-52D8-1B7C-9F24-730428BE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marR="0" lvl="0" indent="-18288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Thank you.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380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This project uses </a:t>
            </a:r>
            <a:r>
              <a:rPr lang="en-US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Stacked Long Short-Term Memory (LSTM)</a:t>
            </a:r>
            <a:r>
              <a:rPr lang="en-US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sz="2800" dirty="0"/>
              <a:t>model to predict the stock price of Microsoft (MSFT) from January 2014 to October 2024, with a forecast for the next 30 days.</a:t>
            </a:r>
            <a:endParaRPr lang="en-US" sz="2800" dirty="0"/>
          </a:p>
          <a:p>
            <a:endParaRPr lang="en-US" sz="2800" dirty="0"/>
          </a:p>
          <a:p>
            <a:r>
              <a:rPr lang="en-US" sz="3200" b="1" dirty="0"/>
              <a:t>This is not for investment purpose</a:t>
            </a:r>
            <a:endParaRPr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/>
              <a:t>Data Source: </a:t>
            </a:r>
            <a:r>
              <a:rPr sz="2400" dirty="0"/>
              <a:t>Historical stock prices of MSFT</a:t>
            </a:r>
            <a:r>
              <a:rPr lang="en-US" sz="2400" dirty="0"/>
              <a:t> 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from January 2014 to October 17,  2024 was obtained from yfinance using some snippets code. </a:t>
            </a:r>
          </a:p>
          <a:p>
            <a:r>
              <a:rPr lang="en-US" sz="24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Feature Selection: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Close column was selected for analysis and chart plotted</a:t>
            </a:r>
            <a:endParaRPr sz="2400" dirty="0"/>
          </a:p>
          <a:p>
            <a:r>
              <a:rPr sz="2400" dirty="0"/>
              <a:t>Data is normalized </a:t>
            </a:r>
            <a:r>
              <a:rPr lang="en-US" sz="2400" dirty="0"/>
              <a:t>using </a:t>
            </a:r>
            <a:r>
              <a:rPr lang="en-US" sz="2400" dirty="0" err="1"/>
              <a:t>MinMaxScaler</a:t>
            </a:r>
            <a:r>
              <a:rPr lang="en-US" sz="2400" dirty="0"/>
              <a:t> </a:t>
            </a:r>
            <a:r>
              <a:rPr sz="2400" dirty="0"/>
              <a:t>and split into sequences suitable for LSTM input</a:t>
            </a:r>
          </a:p>
          <a:p>
            <a:r>
              <a:rPr sz="2400" dirty="0"/>
              <a:t>Train-Test split ensures model generalization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D01E-AC6D-DDB6-687F-A0AFE99E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MSFT CHART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D33111-76CC-A010-B24C-43DA67683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23" y="221226"/>
            <a:ext cx="6312309" cy="64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Stacked LSTM model with multiple LSTM layers</a:t>
            </a:r>
          </a:p>
          <a:p>
            <a:r>
              <a:rPr sz="2400" dirty="0"/>
              <a:t>Dropout layers added to prevent overfitting</a:t>
            </a:r>
            <a:endParaRPr lang="en-US" sz="2400" dirty="0"/>
          </a:p>
          <a:p>
            <a:r>
              <a:rPr lang="en-US" sz="2400" dirty="0"/>
              <a:t>Reduced learning rate were applied to prevent overfitting.</a:t>
            </a:r>
          </a:p>
          <a:p>
            <a:r>
              <a:rPr sz="2400" dirty="0"/>
              <a:t> Model trained to predict future stock prices based on past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Prediction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RMSE on training data:</a:t>
            </a:r>
            <a:r>
              <a:rPr lang="en-US" sz="2400" dirty="0"/>
              <a:t>6.72</a:t>
            </a:r>
            <a:endParaRPr sz="2400" dirty="0"/>
          </a:p>
          <a:p>
            <a:r>
              <a:rPr sz="2400" dirty="0"/>
              <a:t>RMSE on testing data: </a:t>
            </a:r>
            <a:r>
              <a:rPr lang="en-US" sz="2400" dirty="0"/>
              <a:t>18.03</a:t>
            </a:r>
            <a:endParaRPr sz="2400" dirty="0"/>
          </a:p>
          <a:p>
            <a:r>
              <a:rPr sz="2400" dirty="0"/>
              <a:t>The model predicts a s</a:t>
            </a:r>
            <a:r>
              <a:rPr lang="en-US" sz="2400" dirty="0"/>
              <a:t>light</a:t>
            </a:r>
            <a:r>
              <a:rPr sz="2400" dirty="0"/>
              <a:t> drop in MSFT prices for the next 30 days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A5905-5DA1-F3B7-B2AB-517C59FD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2519015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Train/Test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CB6C4-AE68-36C3-B2B0-7536C93A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82" y="117988"/>
            <a:ext cx="6089516" cy="67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6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0985-CE59-77BF-946D-C0507D6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Forecast Sheet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881DF6-57B5-9357-D80C-238CD80D4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6219" y="147484"/>
            <a:ext cx="6238568" cy="6268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2B44DC-BDCF-0E7E-F958-F333E5E45A59}"/>
              </a:ext>
            </a:extLst>
          </p:cNvPr>
          <p:cNvSpPr txBox="1"/>
          <p:nvPr/>
        </p:nvSpPr>
        <p:spPr>
          <a:xfrm>
            <a:off x="189689" y="6211669"/>
            <a:ext cx="8747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model predicts a slight significant drop in MSFT prices for the next 30 days</a:t>
            </a:r>
          </a:p>
        </p:txBody>
      </p:sp>
    </p:spTree>
    <p:extLst>
      <p:ext uri="{BB962C8B-B14F-4D97-AF65-F5344CB8AC3E}">
        <p14:creationId xmlns:p14="http://schemas.microsoft.com/office/powerpoint/2010/main" val="306407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DEBD-CC72-38A4-06C5-EED88902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1B50D-57AF-7388-627B-5F63CBC2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955" y="280220"/>
            <a:ext cx="6255356" cy="5987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E351E-0EBF-0E7B-8389-47404EAD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" y="6268066"/>
            <a:ext cx="886435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343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241</TotalTime>
  <Words>324</Words>
  <Application>Microsoft Office PowerPoint</Application>
  <PresentationFormat>On-screen Show (4:3)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Corbel</vt:lpstr>
      <vt:lpstr>Symbol</vt:lpstr>
      <vt:lpstr>Wingdings 2</vt:lpstr>
      <vt:lpstr>Frame</vt:lpstr>
      <vt:lpstr>Microsoft Stock Price Prediction Using Stacked LSTM</vt:lpstr>
      <vt:lpstr>Introduction</vt:lpstr>
      <vt:lpstr>Data Preparation</vt:lpstr>
      <vt:lpstr>MSFT CHART</vt:lpstr>
      <vt:lpstr>Model Architecture</vt:lpstr>
      <vt:lpstr>Prediction Results</vt:lpstr>
      <vt:lpstr>Train/Test chart</vt:lpstr>
      <vt:lpstr>Forecast Sheet</vt:lpstr>
      <vt:lpstr>Forecast Chart</vt:lpstr>
      <vt:lpstr>Conclusion</vt:lpstr>
      <vt:lpstr>Future Work</vt:lpstr>
      <vt:lpstr>Thank you.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365VIP</cp:lastModifiedBy>
  <cp:revision>8</cp:revision>
  <dcterms:created xsi:type="dcterms:W3CDTF">2013-01-27T09:14:16Z</dcterms:created>
  <dcterms:modified xsi:type="dcterms:W3CDTF">2024-10-23T16:33:23Z</dcterms:modified>
  <cp:category/>
</cp:coreProperties>
</file>