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2" r:id="rId5"/>
    <p:sldId id="273" r:id="rId6"/>
    <p:sldId id="274" r:id="rId7"/>
    <p:sldId id="275" r:id="rId8"/>
    <p:sldId id="276" r:id="rId9"/>
    <p:sldId id="278" r:id="rId10"/>
    <p:sldId id="27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6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gbuz\OneDrive\Documents\Data%20Glacier%20Internsh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gbuz\OneDrive\Documents\Data%20Glacier%20Internship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10685939" cy="2677656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6600"/>
                </a:solidFill>
                <a:latin typeface="Georgia" panose="02040502050405020303" pitchFamily="18" charset="0"/>
              </a:rPr>
              <a:t>Advance NLP : Hate Speech detection using Transformers</a:t>
            </a:r>
          </a:p>
          <a:p>
            <a:endParaRPr lang="en-US" sz="4000" dirty="0">
              <a:latin typeface="Georgia" panose="02040502050405020303" pitchFamily="18" charset="0"/>
            </a:endParaRPr>
          </a:p>
          <a:p>
            <a:endParaRPr lang="en-US" sz="40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rgbClr val="FF6600"/>
                </a:solidFill>
                <a:latin typeface="Georgia" panose="02040502050405020303" pitchFamily="18" charset="0"/>
              </a:rPr>
              <a:t>Michael Udonna Egbuzobi and Nweke Nonye</a:t>
            </a:r>
          </a:p>
          <a:p>
            <a:r>
              <a:rPr lang="en-US" sz="2800" b="1" dirty="0">
                <a:solidFill>
                  <a:srgbClr val="FF6600"/>
                </a:solidFill>
                <a:latin typeface="Georgia" panose="02040502050405020303" pitchFamily="18" charset="0"/>
              </a:rPr>
              <a:t>16-October-2024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340E-7865-4BD8-A6E0-C6B007F4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56B-9635-4C1F-A7BB-7B7D5417E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188"/>
            <a:ext cx="10515600" cy="4446775"/>
          </a:xfrm>
        </p:spPr>
        <p:txBody>
          <a:bodyPr>
            <a:normAutofit/>
          </a:bodyPr>
          <a:lstStyle/>
          <a:p>
            <a:endParaRPr lang="en-GB" sz="1400" dirty="0">
              <a:latin typeface="Georgia" panose="02040502050405020303" pitchFamily="18" charset="0"/>
            </a:endParaRPr>
          </a:p>
          <a:p>
            <a:endParaRPr lang="en-GB" sz="1400" dirty="0">
              <a:latin typeface="Georgia" panose="02040502050405020303" pitchFamily="18" charset="0"/>
            </a:endParaRPr>
          </a:p>
          <a:p>
            <a:r>
              <a:rPr lang="en-GB" sz="2000" dirty="0">
                <a:solidFill>
                  <a:srgbClr val="FF6600"/>
                </a:solidFill>
                <a:latin typeface="Georgia" panose="02040502050405020303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https://github.com/UdonnaM/Advance-NLP-Hate-Speech-detection-using-Transformers-Deep-Learning-</a:t>
            </a:r>
            <a:endParaRPr lang="en-GB" sz="2000" dirty="0">
              <a:solidFill>
                <a:srgbClr val="FF66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0C602-15C8-44EE-B5A3-F1C95106CA18}"/>
              </a:ext>
            </a:extLst>
          </p:cNvPr>
          <p:cNvSpPr/>
          <p:nvPr/>
        </p:nvSpPr>
        <p:spPr>
          <a:xfrm>
            <a:off x="833718" y="376518"/>
            <a:ext cx="10533529" cy="13267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3600" dirty="0">
                <a:solidFill>
                  <a:srgbClr val="FF6600"/>
                </a:solidFill>
                <a:latin typeface="Georgia" panose="02040502050405020303" pitchFamily="18" charset="0"/>
              </a:rPr>
              <a:t>Link to Repository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6544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GB" sz="2800" b="1" dirty="0">
                <a:solidFill>
                  <a:srgbClr val="FF6600"/>
                </a:solidFill>
                <a:latin typeface="Georgia" panose="02040502050405020303" pitchFamily="18" charset="0"/>
              </a:rPr>
              <a:t>Advance NLP : Hate Speech detection using Transformers </a:t>
            </a:r>
            <a:endParaRPr lang="en-US" sz="2800" b="1" dirty="0">
              <a:solidFill>
                <a:srgbClr val="FF6600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000" dirty="0">
                <a:solidFill>
                  <a:srgbClr val="FF6600"/>
                </a:solidFill>
              </a:rPr>
              <a:t>         </a:t>
            </a:r>
            <a:r>
              <a:rPr lang="en-US" sz="2000" dirty="0">
                <a:solidFill>
                  <a:srgbClr val="FF6600"/>
                </a:solidFill>
                <a:latin typeface="Georgia" panose="02040502050405020303" pitchFamily="18" charset="0"/>
              </a:rPr>
              <a:t>Problem Statement</a:t>
            </a:r>
          </a:p>
          <a:p>
            <a:pPr algn="just"/>
            <a:r>
              <a:rPr lang="en-US" sz="2000" dirty="0">
                <a:solidFill>
                  <a:srgbClr val="FF6600"/>
                </a:solidFill>
                <a:latin typeface="Georgia" panose="02040502050405020303" pitchFamily="18" charset="0"/>
              </a:rPr>
              <a:t>         EDA</a:t>
            </a:r>
          </a:p>
          <a:p>
            <a:pPr algn="just"/>
            <a:r>
              <a:rPr lang="en-US" sz="2000" dirty="0">
                <a:solidFill>
                  <a:srgbClr val="FF6600"/>
                </a:solidFill>
                <a:latin typeface="Georgia" panose="02040502050405020303" pitchFamily="18" charset="0"/>
              </a:rPr>
              <a:t>         </a:t>
            </a:r>
            <a:r>
              <a:rPr lang="en-GB" sz="2000" dirty="0">
                <a:solidFill>
                  <a:srgbClr val="FF6600"/>
                </a:solidFill>
                <a:latin typeface="Georgia" panose="02040502050405020303" pitchFamily="18" charset="0"/>
              </a:rPr>
              <a:t>Recommended Models for Hate speech detection</a:t>
            </a:r>
          </a:p>
          <a:p>
            <a:pPr algn="just"/>
            <a:r>
              <a:rPr lang="en-GB" sz="2000" dirty="0">
                <a:solidFill>
                  <a:srgbClr val="FF6600"/>
                </a:solidFill>
                <a:latin typeface="Georgia" panose="02040502050405020303" pitchFamily="18" charset="0"/>
              </a:rPr>
              <a:t>         </a:t>
            </a:r>
            <a:r>
              <a:rPr lang="en-US" sz="2000" dirty="0">
                <a:solidFill>
                  <a:srgbClr val="FF6600"/>
                </a:solidFill>
                <a:latin typeface="Georgia" panose="02040502050405020303" pitchFamily="18" charset="0"/>
              </a:rPr>
              <a:t>Team Members</a:t>
            </a:r>
            <a:endParaRPr lang="en-GB" sz="2000" dirty="0">
              <a:solidFill>
                <a:srgbClr val="FF6600"/>
              </a:solidFill>
              <a:latin typeface="Georgia" panose="02040502050405020303" pitchFamily="18" charset="0"/>
            </a:endParaRPr>
          </a:p>
          <a:p>
            <a:pPr algn="just"/>
            <a:r>
              <a:rPr lang="en-GB" sz="2000" dirty="0">
                <a:solidFill>
                  <a:srgbClr val="FF6600"/>
                </a:solidFill>
                <a:latin typeface="Georgia" panose="02040502050405020303" pitchFamily="18" charset="0"/>
              </a:rPr>
              <a:t>         Link to repository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340E-7865-4BD8-A6E0-C6B007F4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198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56B-9635-4C1F-A7BB-7B7D5417E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224"/>
            <a:ext cx="10515600" cy="484990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GB" sz="1800" dirty="0">
                <a:latin typeface="Georgia" panose="02040502050405020303" pitchFamily="18" charset="0"/>
              </a:rPr>
              <a:t>Hate speech is a form of communication that uses derogatory language to attack or discriminate against individuals.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GB" sz="1800" dirty="0">
              <a:latin typeface="Georgia" panose="02040502050405020303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800" dirty="0">
                <a:latin typeface="Georgia" panose="02040502050405020303" pitchFamily="18" charset="0"/>
              </a:rPr>
              <a:t>Detecting hate speech online is crucial for maintaining healthy social interactions, particularly on platforms like Twitter, where information spreads quickly.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GB" sz="1800" dirty="0">
              <a:latin typeface="Georgia" panose="02040502050405020303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800" dirty="0">
                <a:latin typeface="Georgia" panose="02040502050405020303" pitchFamily="18" charset="0"/>
              </a:rPr>
              <a:t>The aim of this project is to develop an advanced hate speech detection model using transformer-based deep learning architectures. The model will classify text (tweets) into hate speech or non-hate speech (binary classification).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0C602-15C8-44EE-B5A3-F1C95106CA18}"/>
              </a:ext>
            </a:extLst>
          </p:cNvPr>
          <p:cNvSpPr/>
          <p:nvPr/>
        </p:nvSpPr>
        <p:spPr>
          <a:xfrm>
            <a:off x="824753" y="349624"/>
            <a:ext cx="10533529" cy="114748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6600"/>
                </a:solidFill>
                <a:latin typeface="Georgia" panose="02040502050405020303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82055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340E-7865-4BD8-A6E0-C6B007F4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198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0C602-15C8-44EE-B5A3-F1C95106CA18}"/>
              </a:ext>
            </a:extLst>
          </p:cNvPr>
          <p:cNvSpPr/>
          <p:nvPr/>
        </p:nvSpPr>
        <p:spPr>
          <a:xfrm>
            <a:off x="842683" y="367553"/>
            <a:ext cx="10533529" cy="112955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6600"/>
                </a:solidFill>
                <a:latin typeface="Georgia" panose="02040502050405020303" pitchFamily="18" charset="0"/>
              </a:rPr>
              <a:t>Exploratory Data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444F53-FD06-467D-ACA2-9EAB3ABB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118"/>
            <a:ext cx="10515600" cy="4428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Georgia" panose="02040502050405020303" pitchFamily="18" charset="0"/>
              </a:rPr>
              <a:t>We initiated our analysis by assessing the distribution of labels and identified an imbalance in the dataset. To address this, we applied class weighting to ensure more equitable model training.</a:t>
            </a:r>
          </a:p>
          <a:p>
            <a:pPr marL="0" indent="0">
              <a:buNone/>
            </a:pPr>
            <a:endParaRPr lang="en-GB" sz="1400" dirty="0">
              <a:latin typeface="Georgia" panose="020405020504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648554-623E-4049-A9E8-C75E154FC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90" y="2358520"/>
            <a:ext cx="5436144" cy="380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340E-7865-4BD8-A6E0-C6B007F4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162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56B-9635-4C1F-A7BB-7B7D5417E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294"/>
            <a:ext cx="10515600" cy="4473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Georgia" panose="02040502050405020303" pitchFamily="18" charset="0"/>
              </a:rPr>
              <a:t>Next, we analyzed the distribution of tweet lengths and observed a left-skewed pattern, further indicating the presence of data imbalance.</a:t>
            </a:r>
          </a:p>
          <a:p>
            <a:pPr marL="0" indent="0">
              <a:buNone/>
            </a:pPr>
            <a:endParaRPr lang="en-GB" sz="1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GB" sz="1400" dirty="0">
              <a:latin typeface="Georgia" panose="020405020504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0C602-15C8-44EE-B5A3-F1C95106CA18}"/>
              </a:ext>
            </a:extLst>
          </p:cNvPr>
          <p:cNvSpPr/>
          <p:nvPr/>
        </p:nvSpPr>
        <p:spPr>
          <a:xfrm>
            <a:off x="824753" y="349624"/>
            <a:ext cx="10533529" cy="12281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3600" dirty="0">
                <a:solidFill>
                  <a:srgbClr val="FF6600"/>
                </a:solidFill>
                <a:latin typeface="Georgia" panose="02040502050405020303" pitchFamily="18" charset="0"/>
              </a:rPr>
              <a:t>Exploratory Data Analysis</a:t>
            </a:r>
          </a:p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2570B-F3D1-43B0-93F0-8C79BC28D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13" y="2039585"/>
            <a:ext cx="5719848" cy="442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2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340E-7865-4BD8-A6E0-C6B007F4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56B-9635-4C1F-A7BB-7B7D5417E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082"/>
            <a:ext cx="10515600" cy="4419881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latin typeface="Georgia" panose="02040502050405020303" pitchFamily="18" charset="0"/>
              </a:rPr>
              <a:t>Correlation Analysis: A low correlation (0.051) was found between tweet length and hate speech, indicating that tweet length does not significantly predict the presence of hate speech.</a:t>
            </a:r>
          </a:p>
          <a:p>
            <a:pPr marL="0" indent="0">
              <a:buNone/>
            </a:pPr>
            <a:endParaRPr lang="en-GB" sz="1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0C602-15C8-44EE-B5A3-F1C95106CA18}"/>
              </a:ext>
            </a:extLst>
          </p:cNvPr>
          <p:cNvSpPr/>
          <p:nvPr/>
        </p:nvSpPr>
        <p:spPr>
          <a:xfrm>
            <a:off x="824753" y="349624"/>
            <a:ext cx="10533529" cy="13447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3600" dirty="0">
              <a:solidFill>
                <a:srgbClr val="FF6600"/>
              </a:solidFill>
              <a:latin typeface="Georgia" panose="02040502050405020303" pitchFamily="18" charset="0"/>
            </a:endParaRPr>
          </a:p>
          <a:p>
            <a:pPr lvl="0" algn="ctr"/>
            <a:r>
              <a:rPr lang="en-GB" sz="3600" dirty="0">
                <a:solidFill>
                  <a:srgbClr val="FF6600"/>
                </a:solidFill>
                <a:latin typeface="Georgia" panose="02040502050405020303" pitchFamily="18" charset="0"/>
              </a:rPr>
              <a:t>Exploratory Data Analysis</a:t>
            </a:r>
          </a:p>
          <a:p>
            <a:pPr lvl="0" algn="ctr"/>
            <a:endParaRPr lang="en-GB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92444-1A6B-401C-8643-69548FFB6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39" y="2354754"/>
            <a:ext cx="4775055" cy="40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340E-7865-4BD8-A6E0-C6B007F4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56B-9635-4C1F-A7BB-7B7D5417E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188"/>
            <a:ext cx="10515600" cy="4446775"/>
          </a:xfrm>
        </p:spPr>
        <p:txBody>
          <a:bodyPr>
            <a:normAutofit/>
          </a:bodyPr>
          <a:lstStyle/>
          <a:p>
            <a:pPr lvl="0"/>
            <a:r>
              <a:rPr lang="en-GB" sz="1400" b="1" dirty="0">
                <a:latin typeface="Georgia" panose="02040502050405020303" pitchFamily="18" charset="0"/>
              </a:rPr>
              <a:t>Word Cloud Analysis</a:t>
            </a:r>
            <a:r>
              <a:rPr lang="en-GB" sz="1400" dirty="0">
                <a:latin typeface="Georgia" panose="02040502050405020303" pitchFamily="18" charset="0"/>
              </a:rPr>
              <a:t>:</a:t>
            </a:r>
          </a:p>
          <a:p>
            <a:pPr lvl="1"/>
            <a:r>
              <a:rPr lang="en-GB" sz="1400" b="1" dirty="0">
                <a:latin typeface="Georgia" panose="02040502050405020303" pitchFamily="18" charset="0"/>
              </a:rPr>
              <a:t>Hate Speech Keywords</a:t>
            </a:r>
            <a:r>
              <a:rPr lang="en-GB" sz="1400" dirty="0">
                <a:latin typeface="Georgia" panose="02040502050405020303" pitchFamily="18" charset="0"/>
              </a:rPr>
              <a:t>: Common terms include "trump", "black", "racist", "liptard", and "amp".</a:t>
            </a:r>
          </a:p>
          <a:p>
            <a:r>
              <a:rPr lang="en-GB" sz="1400" b="1" dirty="0">
                <a:latin typeface="Georgia" panose="02040502050405020303" pitchFamily="18" charset="0"/>
              </a:rPr>
              <a:t>Non-Hate Speech Keywords</a:t>
            </a:r>
            <a:r>
              <a:rPr lang="en-GB" sz="1400" dirty="0">
                <a:latin typeface="Georgia" panose="02040502050405020303" pitchFamily="18" charset="0"/>
              </a:rPr>
              <a:t>: Terms such as "love", "happy", "smile", and "day" were frequently found in non-hate speech tweets.</a:t>
            </a:r>
          </a:p>
          <a:p>
            <a:endParaRPr lang="en-GB" sz="1400" dirty="0">
              <a:latin typeface="Georgia" panose="020405020504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0C602-15C8-44EE-B5A3-F1C95106CA18}"/>
              </a:ext>
            </a:extLst>
          </p:cNvPr>
          <p:cNvSpPr/>
          <p:nvPr/>
        </p:nvSpPr>
        <p:spPr>
          <a:xfrm>
            <a:off x="824753" y="349624"/>
            <a:ext cx="10533529" cy="13267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3600" dirty="0">
              <a:solidFill>
                <a:srgbClr val="FF6600"/>
              </a:solidFill>
              <a:latin typeface="Georgia" panose="02040502050405020303" pitchFamily="18" charset="0"/>
            </a:endParaRPr>
          </a:p>
          <a:p>
            <a:pPr lvl="0" algn="ctr"/>
            <a:r>
              <a:rPr lang="en-GB" sz="3600" dirty="0">
                <a:solidFill>
                  <a:srgbClr val="FF6600"/>
                </a:solidFill>
                <a:latin typeface="Georgia" panose="02040502050405020303" pitchFamily="18" charset="0"/>
              </a:rPr>
              <a:t>Exploratory Data Analysis</a:t>
            </a:r>
          </a:p>
          <a:p>
            <a:pPr lvl="0" algn="ctr"/>
            <a:endParaRPr lang="en-GB" dirty="0">
              <a:solidFill>
                <a:prstClr val="white"/>
              </a:solidFill>
            </a:endParaRPr>
          </a:p>
          <a:p>
            <a:pPr lvl="0" algn="ctr"/>
            <a:endParaRPr lang="en-GB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DAB8D-9268-45D6-AB5F-3A1551265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07" y="3284127"/>
            <a:ext cx="8787417" cy="23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0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340E-7865-4BD8-A6E0-C6B007F4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56B-9635-4C1F-A7BB-7B7D5417E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835"/>
            <a:ext cx="10515600" cy="4357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dirty="0">
                <a:latin typeface="Georgia" panose="02040502050405020303" pitchFamily="18" charset="0"/>
              </a:rPr>
              <a:t>Model: </a:t>
            </a:r>
            <a:r>
              <a:rPr lang="en-GB" sz="1400" dirty="0">
                <a:latin typeface="Georgia" panose="02040502050405020303" pitchFamily="18" charset="0"/>
              </a:rPr>
              <a:t>Transformer-based models (e.g., BERT)</a:t>
            </a:r>
          </a:p>
          <a:p>
            <a:pPr marL="0" indent="0">
              <a:buNone/>
            </a:pPr>
            <a:r>
              <a:rPr lang="en-GB" sz="1400" b="1" dirty="0">
                <a:latin typeface="Georgia" panose="02040502050405020303" pitchFamily="18" charset="0"/>
              </a:rPr>
              <a:t>Rationale:</a:t>
            </a:r>
          </a:p>
          <a:p>
            <a:r>
              <a:rPr lang="en-GB" sz="1400" b="1" dirty="0">
                <a:latin typeface="Georgia" panose="02040502050405020303" pitchFamily="18" charset="0"/>
              </a:rPr>
              <a:t>Contextual Understanding: </a:t>
            </a:r>
            <a:r>
              <a:rPr lang="en-GB" sz="1400" dirty="0">
                <a:latin typeface="Georgia" panose="02040502050405020303" pitchFamily="18" charset="0"/>
              </a:rPr>
              <a:t>These models excel at capturing the nuances and subtleties of language, which is crucial for accurately identifying hate speech.</a:t>
            </a:r>
          </a:p>
          <a:p>
            <a:r>
              <a:rPr lang="en-GB" sz="1400" b="1" dirty="0">
                <a:latin typeface="Georgia" panose="02040502050405020303" pitchFamily="18" charset="0"/>
              </a:rPr>
              <a:t>State-of-the-Art Performance: </a:t>
            </a:r>
            <a:r>
              <a:rPr lang="en-GB" sz="1400" dirty="0">
                <a:latin typeface="Georgia" panose="02040502050405020303" pitchFamily="18" charset="0"/>
              </a:rPr>
              <a:t>Extensive research shows that transformer models consistently outperform traditional approaches in various NLP tasks, making them a powerful choice for our project.</a:t>
            </a:r>
          </a:p>
          <a:p>
            <a:r>
              <a:rPr lang="en-GB" sz="1400" b="1" dirty="0">
                <a:latin typeface="Georgia" panose="02040502050405020303" pitchFamily="18" charset="0"/>
              </a:rPr>
              <a:t>Fine-Tuning Flexibility</a:t>
            </a:r>
            <a:r>
              <a:rPr lang="en-GB" sz="1400" dirty="0">
                <a:latin typeface="Georgia" panose="02040502050405020303" pitchFamily="18" charset="0"/>
              </a:rPr>
              <a:t>: By leveraging pre-trained models, we can effectively adapt them to our specific dataset, minimizing the need for large labelled samples while maximizing performance.</a:t>
            </a:r>
          </a:p>
          <a:p>
            <a:r>
              <a:rPr lang="en-GB" sz="1400" b="1" dirty="0">
                <a:latin typeface="Georgia" panose="02040502050405020303" pitchFamily="18" charset="0"/>
              </a:rPr>
              <a:t>Addressing Imbalance: </a:t>
            </a:r>
            <a:r>
              <a:rPr lang="en-GB" sz="1400" dirty="0">
                <a:latin typeface="Georgia" panose="02040502050405020303" pitchFamily="18" charset="0"/>
              </a:rPr>
              <a:t>We employed class weighting during training to ensure that our model learns to recognize minority classes effectively, which is essential given the imbalanced nature of our dataset.</a:t>
            </a:r>
          </a:p>
          <a:p>
            <a:endParaRPr lang="en-GB" sz="1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1400" b="1" dirty="0">
                <a:latin typeface="Georgia" panose="02040502050405020303" pitchFamily="18" charset="0"/>
              </a:rPr>
              <a:t>Conclusion: </a:t>
            </a:r>
            <a:r>
              <a:rPr lang="en-GB" sz="1400" dirty="0">
                <a:latin typeface="Georgia" panose="02040502050405020303" pitchFamily="18" charset="0"/>
              </a:rPr>
              <a:t>In summary, transformer-based models offer the robustness and precision needed for reliable hate speech detection in tweets, aligning perfectly with our project goals.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0C602-15C8-44EE-B5A3-F1C95106CA18}"/>
              </a:ext>
            </a:extLst>
          </p:cNvPr>
          <p:cNvSpPr/>
          <p:nvPr/>
        </p:nvSpPr>
        <p:spPr>
          <a:xfrm>
            <a:off x="824753" y="349623"/>
            <a:ext cx="10533529" cy="133574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3600" dirty="0">
              <a:solidFill>
                <a:srgbClr val="FF6600"/>
              </a:solidFill>
              <a:latin typeface="Georgia" panose="02040502050405020303" pitchFamily="18" charset="0"/>
            </a:endParaRPr>
          </a:p>
          <a:p>
            <a:pPr lvl="0" algn="ctr"/>
            <a:r>
              <a:rPr lang="en-GB" sz="3600" dirty="0">
                <a:solidFill>
                  <a:srgbClr val="FF6600"/>
                </a:solidFill>
                <a:latin typeface="Georgia" panose="02040502050405020303" pitchFamily="18" charset="0"/>
              </a:rPr>
              <a:t>Recommended Models for Hate Speech Detection</a:t>
            </a:r>
          </a:p>
          <a:p>
            <a:pPr lvl="0" algn="ctr"/>
            <a:endParaRPr lang="en-GB" dirty="0">
              <a:solidFill>
                <a:prstClr val="white"/>
              </a:solidFill>
            </a:endParaRPr>
          </a:p>
          <a:p>
            <a:pPr lvl="0" algn="ctr"/>
            <a:endParaRPr lang="en-GB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16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7D1EA57-FEED-4F8F-BCBC-C3B3B1E9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E198BD-A802-45E5-8733-5C9F9CD66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72235"/>
            <a:ext cx="5157787" cy="532839"/>
          </a:xfrm>
        </p:spPr>
        <p:txBody>
          <a:bodyPr/>
          <a:lstStyle/>
          <a:p>
            <a:r>
              <a:rPr lang="en-GB" dirty="0"/>
              <a:t>Team member one: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8800BFF-CD13-4B59-AE39-7894C4E98B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Georgia" panose="02040502050405020303" pitchFamily="18" charset="0"/>
              </a:rPr>
              <a:t>Michael Udonna Egbuzobi</a:t>
            </a:r>
          </a:p>
          <a:p>
            <a:pPr marL="0" indent="0">
              <a:buNone/>
            </a:pPr>
            <a:r>
              <a:rPr lang="en-GB" sz="2400" dirty="0">
                <a:latin typeface="Georgia" panose="02040502050405020303" pitchFamily="18" charset="0"/>
                <a:hlinkClick r:id="rId2" action="ppaction://hlinkfile"/>
              </a:rPr>
              <a:t>egbuzobi.michael@gmail.com</a:t>
            </a:r>
            <a:endParaRPr lang="en-GB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Georgia" panose="02040502050405020303" pitchFamily="18" charset="0"/>
              </a:rPr>
              <a:t>United Kingdom</a:t>
            </a:r>
          </a:p>
          <a:p>
            <a:pPr marL="0" indent="0">
              <a:buNone/>
            </a:pPr>
            <a:r>
              <a:rPr lang="en-GB" sz="2400" dirty="0">
                <a:latin typeface="Georgia" panose="02040502050405020303" pitchFamily="18" charset="0"/>
              </a:rPr>
              <a:t>University of Wolverhampton</a:t>
            </a:r>
          </a:p>
          <a:p>
            <a:pPr marL="0" indent="0">
              <a:buNone/>
            </a:pPr>
            <a:r>
              <a:rPr lang="en-GB" sz="2400" dirty="0">
                <a:latin typeface="Georgia" panose="02040502050405020303" pitchFamily="18" charset="0"/>
              </a:rPr>
              <a:t>Data Science</a:t>
            </a:r>
          </a:p>
          <a:p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6204D6-384D-4236-BA45-6E13B8109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92941"/>
            <a:ext cx="5183188" cy="712134"/>
          </a:xfrm>
        </p:spPr>
        <p:txBody>
          <a:bodyPr/>
          <a:lstStyle/>
          <a:p>
            <a:r>
              <a:rPr lang="en-GB" dirty="0"/>
              <a:t>Team member two: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D3C4B1B-FE1C-40A1-9036-4ED925C0BE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Georgia" panose="02040502050405020303" pitchFamily="18" charset="0"/>
              </a:rPr>
              <a:t>Nweke Nonye</a:t>
            </a:r>
          </a:p>
          <a:p>
            <a:pPr marL="0" indent="0">
              <a:buNone/>
            </a:pPr>
            <a:r>
              <a:rPr lang="en-GB" sz="2400" dirty="0">
                <a:latin typeface="Georgia" panose="02040502050405020303" pitchFamily="18" charset="0"/>
                <a:hlinkClick r:id="rId2" action="ppaction://hlinkfile"/>
              </a:rPr>
              <a:t>nonyenweke22@gmail.com</a:t>
            </a:r>
            <a:endParaRPr lang="en-GB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Georgia" panose="02040502050405020303" pitchFamily="18" charset="0"/>
              </a:rPr>
              <a:t>United Kingdom</a:t>
            </a:r>
          </a:p>
          <a:p>
            <a:pPr marL="0" indent="0">
              <a:buNone/>
            </a:pPr>
            <a:r>
              <a:rPr lang="en-GB" sz="2400" dirty="0">
                <a:latin typeface="Georgia" panose="02040502050405020303" pitchFamily="18" charset="0"/>
              </a:rPr>
              <a:t>University of Wolverhampton</a:t>
            </a:r>
          </a:p>
          <a:p>
            <a:pPr marL="0" indent="0">
              <a:buNone/>
            </a:pPr>
            <a:r>
              <a:rPr lang="en-GB" sz="2400" dirty="0">
                <a:latin typeface="Georgia" panose="02040502050405020303" pitchFamily="18" charset="0"/>
              </a:rPr>
              <a:t>Data Science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0C602-15C8-44EE-B5A3-F1C95106CA18}"/>
              </a:ext>
            </a:extLst>
          </p:cNvPr>
          <p:cNvSpPr/>
          <p:nvPr/>
        </p:nvSpPr>
        <p:spPr>
          <a:xfrm>
            <a:off x="833718" y="376518"/>
            <a:ext cx="10533529" cy="13267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3600" dirty="0">
                <a:solidFill>
                  <a:srgbClr val="FF6600"/>
                </a:solidFill>
                <a:latin typeface="Georgia" panose="02040502050405020303" pitchFamily="18" charset="0"/>
              </a:rPr>
              <a:t>Team Members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67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65</TotalTime>
  <Words>499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Office Theme</vt:lpstr>
      <vt:lpstr>PowerPoint Presentation</vt:lpstr>
      <vt:lpstr>  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Advance NLP : Hate Speech detection using Transformers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egbuz</dc:creator>
  <cp:lastModifiedBy>egbuz</cp:lastModifiedBy>
  <cp:revision>7</cp:revision>
  <dcterms:created xsi:type="dcterms:W3CDTF">2024-10-21T10:53:12Z</dcterms:created>
  <dcterms:modified xsi:type="dcterms:W3CDTF">2024-10-21T11:58:26Z</dcterms:modified>
</cp:coreProperties>
</file>