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9" r:id="rId4"/>
    <p:sldId id="288" r:id="rId5"/>
    <p:sldId id="294" r:id="rId6"/>
    <p:sldId id="289" r:id="rId7"/>
    <p:sldId id="303" r:id="rId8"/>
    <p:sldId id="290" r:id="rId9"/>
    <p:sldId id="295" r:id="rId10"/>
    <p:sldId id="296" r:id="rId11"/>
    <p:sldId id="297" r:id="rId12"/>
    <p:sldId id="298" r:id="rId13"/>
    <p:sldId id="299" r:id="rId14"/>
    <p:sldId id="300" r:id="rId15"/>
    <p:sldId id="301" r:id="rId16"/>
    <p:sldId id="302" r:id="rId17"/>
    <p:sldId id="305" r:id="rId18"/>
    <p:sldId id="306" r:id="rId19"/>
    <p:sldId id="304" r:id="rId20"/>
    <p:sldId id="307" r:id="rId21"/>
    <p:sldId id="308" r:id="rId22"/>
    <p:sldId id="309" r:id="rId23"/>
    <p:sldId id="310" r:id="rId24"/>
    <p:sldId id="312" r:id="rId25"/>
    <p:sldId id="311" r:id="rId26"/>
    <p:sldId id="313" r:id="rId27"/>
    <p:sldId id="315" r:id="rId28"/>
    <p:sldId id="317" r:id="rId29"/>
    <p:sldId id="318" r:id="rId30"/>
    <p:sldId id="319" r:id="rId31"/>
    <p:sldId id="320"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41F"/>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56"/>
  </p:normalViewPr>
  <p:slideViewPr>
    <p:cSldViewPr snapToGrid="0">
      <p:cViewPr varScale="1">
        <p:scale>
          <a:sx n="81" d="100"/>
          <a:sy n="81"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950160" cy="3816429"/>
          </a:xfrm>
          <a:prstGeom prst="rect">
            <a:avLst/>
          </a:prstGeom>
          <a:solidFill>
            <a:srgbClr val="3B3B3B"/>
          </a:solidFill>
        </p:spPr>
        <p:txBody>
          <a:bodyPr wrap="none" rtlCol="0">
            <a:spAutoFit/>
          </a:bodyPr>
          <a:lstStyle/>
          <a:p>
            <a:r>
              <a:rPr lang="en-US" sz="6600" dirty="0">
                <a:solidFill>
                  <a:srgbClr val="FF6600"/>
                </a:solidFill>
                <a:latin typeface="Georgia" panose="02040502050405020303" pitchFamily="18" charset="0"/>
              </a:rPr>
              <a:t>Exploratory Data Analysis</a:t>
            </a:r>
          </a:p>
          <a:p>
            <a:r>
              <a:rPr lang="en-GB" sz="4000" dirty="0">
                <a:solidFill>
                  <a:schemeClr val="accent2"/>
                </a:solidFill>
                <a:latin typeface="Georgia" panose="02040502050405020303" pitchFamily="18" charset="0"/>
              </a:rPr>
              <a:t>G2M insight for Cab Investment firm</a:t>
            </a:r>
            <a:endParaRPr lang="en-US" sz="4000" dirty="0">
              <a:solidFill>
                <a:schemeClr val="accent2"/>
              </a:solidFill>
              <a:latin typeface="Georgia" panose="02040502050405020303" pitchFamily="18" charset="0"/>
            </a:endParaRPr>
          </a:p>
          <a:p>
            <a:endParaRPr lang="en-US" sz="4000" dirty="0">
              <a:solidFill>
                <a:schemeClr val="accent2"/>
              </a:solidFill>
            </a:endParaRPr>
          </a:p>
          <a:p>
            <a:endParaRPr lang="en-US" sz="4000" dirty="0">
              <a:solidFill>
                <a:schemeClr val="accent2"/>
              </a:solidFill>
            </a:endParaRPr>
          </a:p>
          <a:p>
            <a:r>
              <a:rPr lang="en-US" sz="2800" b="1" dirty="0">
                <a:solidFill>
                  <a:schemeClr val="accent2"/>
                </a:solidFill>
                <a:latin typeface="Georgia" panose="02040502050405020303" pitchFamily="18" charset="0"/>
              </a:rPr>
              <a:t>Michael Udonna Egbuzobi</a:t>
            </a:r>
          </a:p>
          <a:p>
            <a:r>
              <a:rPr lang="en-US" sz="2800" b="1" dirty="0">
                <a:solidFill>
                  <a:schemeClr val="accent2"/>
                </a:solidFill>
                <a:latin typeface="Georgia" panose="02040502050405020303" pitchFamily="18" charset="0"/>
              </a:rPr>
              <a:t>20-August-2024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0"/>
            <a:ext cx="11808823" cy="5525589"/>
          </a:xfrm>
        </p:spPr>
        <p:txBody>
          <a:bodyPr>
            <a:normAutofit fontScale="92500" lnSpcReduction="100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100" dirty="0">
                <a:latin typeface="Georgia" panose="02040502050405020303" pitchFamily="18" charset="0"/>
              </a:rPr>
              <a:t>After adding "company" as a variable, it was observed that the majority of the customer base for both companies is concentrated in large metropolitan areas, as described by the number of rides per city, with Yellow Cab having the highest number of rides.</a:t>
            </a: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Number of Rides per City by Company</a:t>
            </a:r>
          </a:p>
          <a:p>
            <a:pPr algn="ctr"/>
            <a:endParaRPr lang="en-GB" dirty="0"/>
          </a:p>
        </p:txBody>
      </p:sp>
      <p:pic>
        <p:nvPicPr>
          <p:cNvPr id="7" name="Picture 6">
            <a:extLst>
              <a:ext uri="{FF2B5EF4-FFF2-40B4-BE49-F238E27FC236}">
                <a16:creationId xmlns:a16="http://schemas.microsoft.com/office/drawing/2014/main" id="{610F92A5-D3CF-4871-B236-C30AA5C77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1364262"/>
            <a:ext cx="8752114" cy="4189488"/>
          </a:xfrm>
          <a:prstGeom prst="rect">
            <a:avLst/>
          </a:prstGeom>
        </p:spPr>
      </p:pic>
    </p:spTree>
    <p:extLst>
      <p:ext uri="{BB962C8B-B14F-4D97-AF65-F5344CB8AC3E}">
        <p14:creationId xmlns:p14="http://schemas.microsoft.com/office/powerpoint/2010/main" val="169321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p:txBody>
          <a:bodyPr>
            <a:normAutofit/>
          </a:bodyPr>
          <a:lstStyle/>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a:p>
            <a:pPr marL="0" indent="0">
              <a:lnSpc>
                <a:spcPct val="150000"/>
              </a:lnSpc>
              <a:buNone/>
            </a:pPr>
            <a:endParaRPr lang="en-GB" sz="1600" dirty="0">
              <a:latin typeface="Georgia" panose="02040502050405020303" pitchFamily="18" charset="0"/>
            </a:endParaRPr>
          </a:p>
        </p:txBody>
      </p:sp>
      <p:sp>
        <p:nvSpPr>
          <p:cNvPr id="8" name="Text Placeholder 7">
            <a:extLst>
              <a:ext uri="{FF2B5EF4-FFF2-40B4-BE49-F238E27FC236}">
                <a16:creationId xmlns:a16="http://schemas.microsoft.com/office/drawing/2014/main" id="{C3FB6573-7E69-4D58-BFE4-9248044A2EE7}"/>
              </a:ext>
            </a:extLst>
          </p:cNvPr>
          <p:cNvSpPr>
            <a:spLocks noGrp="1"/>
          </p:cNvSpPr>
          <p:nvPr>
            <p:ph type="body" sz="half" idx="2"/>
          </p:nvPr>
        </p:nvSpPr>
        <p:spPr>
          <a:xfrm>
            <a:off x="839788" y="1567543"/>
            <a:ext cx="3932237" cy="4301445"/>
          </a:xfrm>
        </p:spPr>
        <p:txBody>
          <a:bodyPr/>
          <a:lstStyle/>
          <a:p>
            <a:pPr>
              <a:lnSpc>
                <a:spcPct val="150000"/>
              </a:lnSpc>
            </a:pPr>
            <a:r>
              <a:rPr lang="en-GB" dirty="0">
                <a:latin typeface="Georgia" panose="02040502050405020303" pitchFamily="18" charset="0"/>
              </a:rPr>
              <a:t>The analysis of the number of unique users—defined as distinct individuals who utilized the service, including first-time users—and total revenue by city aligns with previous findings. Large metropolitan cities generate more revenue and attract a higher number of unique users, with Yellow Cab slightly outperforming Pink Cab in both metrics.</a:t>
            </a:r>
          </a:p>
          <a:p>
            <a:endParaRPr lang="en-GB" dirty="0"/>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3600" dirty="0">
                <a:solidFill>
                  <a:srgbClr val="ED7D31"/>
                </a:solidFill>
                <a:latin typeface="Georgia" panose="02040502050405020303" pitchFamily="18" charset="0"/>
              </a:rPr>
              <a:t>Number of Unique Users and Total Revenue per City by Company</a:t>
            </a:r>
          </a:p>
        </p:txBody>
      </p:sp>
      <p:pic>
        <p:nvPicPr>
          <p:cNvPr id="12" name="Picture 11">
            <a:extLst>
              <a:ext uri="{FF2B5EF4-FFF2-40B4-BE49-F238E27FC236}">
                <a16:creationId xmlns:a16="http://schemas.microsoft.com/office/drawing/2014/main" id="{265E287E-639C-499A-A949-2BBD7CC0A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60" y="1265743"/>
            <a:ext cx="6611198" cy="5617358"/>
          </a:xfrm>
          <a:prstGeom prst="rect">
            <a:avLst/>
          </a:prstGeom>
        </p:spPr>
      </p:pic>
    </p:spTree>
    <p:extLst>
      <p:ext uri="{BB962C8B-B14F-4D97-AF65-F5344CB8AC3E}">
        <p14:creationId xmlns:p14="http://schemas.microsoft.com/office/powerpoint/2010/main" val="265235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2022183" cy="5159828"/>
          </a:xfrm>
        </p:spPr>
        <p:txBody>
          <a:bodyPr>
            <a:normAutofit lnSpcReduction="100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100" dirty="0">
                <a:latin typeface="Georgia" panose="02040502050405020303" pitchFamily="18" charset="0"/>
              </a:rPr>
              <a:t>Once again, Yellow Cab outperforms Pink Cab in both total profit and number of users per company.</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Profit and Users by Company</a:t>
            </a:r>
          </a:p>
        </p:txBody>
      </p:sp>
      <p:pic>
        <p:nvPicPr>
          <p:cNvPr id="7" name="Picture 6">
            <a:extLst>
              <a:ext uri="{FF2B5EF4-FFF2-40B4-BE49-F238E27FC236}">
                <a16:creationId xmlns:a16="http://schemas.microsoft.com/office/drawing/2014/main" id="{10CED912-F6D9-4DC9-AB06-008829D13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7" y="1495739"/>
            <a:ext cx="4999440" cy="3551004"/>
          </a:xfrm>
          <a:prstGeom prst="rect">
            <a:avLst/>
          </a:prstGeom>
        </p:spPr>
      </p:pic>
    </p:spTree>
    <p:extLst>
      <p:ext uri="{BB962C8B-B14F-4D97-AF65-F5344CB8AC3E}">
        <p14:creationId xmlns:p14="http://schemas.microsoft.com/office/powerpoint/2010/main" val="264413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fontScale="92500" lnSpcReduction="200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r>
              <a:rPr lang="en-GB" sz="1600" dirty="0">
                <a:solidFill>
                  <a:prstClr val="black"/>
                </a:solidFill>
                <a:latin typeface="Georgia" panose="02040502050405020303" pitchFamily="18" charset="0"/>
              </a:rPr>
              <a:t>Yellow Cab has a significantly higher percentage of repeat customers, accounting for 83.1%, while Pink Cab has only 16.9%, indicating that Yellow Cab retains a larger proportion of its customer base.</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Revenue Contribution from Repeat </a:t>
            </a:r>
          </a:p>
        </p:txBody>
      </p:sp>
      <p:pic>
        <p:nvPicPr>
          <p:cNvPr id="7" name="Picture 6">
            <a:extLst>
              <a:ext uri="{FF2B5EF4-FFF2-40B4-BE49-F238E27FC236}">
                <a16:creationId xmlns:a16="http://schemas.microsoft.com/office/drawing/2014/main" id="{52FFAC04-F3BC-4110-8B73-32C12FA41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776" y="1412797"/>
            <a:ext cx="5490021" cy="4151980"/>
          </a:xfrm>
          <a:prstGeom prst="rect">
            <a:avLst/>
          </a:prstGeom>
        </p:spPr>
      </p:pic>
    </p:spTree>
    <p:extLst>
      <p:ext uri="{BB962C8B-B14F-4D97-AF65-F5344CB8AC3E}">
        <p14:creationId xmlns:p14="http://schemas.microsoft.com/office/powerpoint/2010/main" val="88029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lnSpcReduction="10000"/>
          </a:bodyPr>
          <a:lstStyle/>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endParaRPr lang="en-GB" sz="1600" dirty="0">
              <a:solidFill>
                <a:prstClr val="black"/>
              </a:solidFill>
              <a:latin typeface="Georgia" panose="02040502050405020303" pitchFamily="18" charset="0"/>
            </a:endParaRPr>
          </a:p>
          <a:p>
            <a:pPr marL="0" lvl="0" indent="0">
              <a:lnSpc>
                <a:spcPct val="150000"/>
              </a:lnSpc>
              <a:buNone/>
            </a:pPr>
            <a:r>
              <a:rPr lang="en-GB" sz="1600" dirty="0">
                <a:solidFill>
                  <a:prstClr val="black"/>
                </a:solidFill>
                <a:latin typeface="Georgia" panose="02040502050405020303" pitchFamily="18" charset="0"/>
              </a:rPr>
              <a:t>Same as revenue, profit is higher in large metropolitan cities, with yellow cab outperforming pink cab.</a:t>
            </a: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accent2"/>
                </a:solidFill>
                <a:latin typeface="Georgia" panose="02040502050405020303" pitchFamily="18" charset="0"/>
              </a:rPr>
              <a:t>Profit Margin by Company in Different Cities</a:t>
            </a:r>
          </a:p>
        </p:txBody>
      </p:sp>
      <p:pic>
        <p:nvPicPr>
          <p:cNvPr id="7" name="Picture 6">
            <a:extLst>
              <a:ext uri="{FF2B5EF4-FFF2-40B4-BE49-F238E27FC236}">
                <a16:creationId xmlns:a16="http://schemas.microsoft.com/office/drawing/2014/main" id="{2AC63C0A-951B-4222-8E94-82331D30A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498" y="1380749"/>
            <a:ext cx="7343642" cy="4458348"/>
          </a:xfrm>
          <a:prstGeom prst="rect">
            <a:avLst/>
          </a:prstGeom>
        </p:spPr>
      </p:pic>
    </p:spTree>
    <p:extLst>
      <p:ext uri="{BB962C8B-B14F-4D97-AF65-F5344CB8AC3E}">
        <p14:creationId xmlns:p14="http://schemas.microsoft.com/office/powerpoint/2010/main" val="2032294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0"/>
            <a:ext cx="11808823" cy="5368835"/>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r>
              <a:rPr lang="en-GB" sz="1600" dirty="0">
                <a:solidFill>
                  <a:prstClr val="black"/>
                </a:solidFill>
                <a:latin typeface="Georgia" panose="02040502050405020303" pitchFamily="18" charset="0"/>
              </a:rPr>
              <a:t>Annual cab usage data shows that Yellow Cab consistently dominates the market, with usage rates of 81.5%, 81.3%, and 81.1% for 2016, 2017, and 2018, respectively, compared to Pink Cab’s 18.5%, 18.7%, and 18.9%. Additionally, the data indicates that 2017 was a peak period for both companies.</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Annual Cab Usage</a:t>
            </a:r>
          </a:p>
        </p:txBody>
      </p:sp>
      <p:pic>
        <p:nvPicPr>
          <p:cNvPr id="7" name="Picture 6">
            <a:extLst>
              <a:ext uri="{FF2B5EF4-FFF2-40B4-BE49-F238E27FC236}">
                <a16:creationId xmlns:a16="http://schemas.microsoft.com/office/drawing/2014/main" id="{3888C95F-5861-4CC4-8FE3-B085BFDAA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12854"/>
            <a:ext cx="7208486" cy="4003729"/>
          </a:xfrm>
          <a:prstGeom prst="rect">
            <a:avLst/>
          </a:prstGeom>
        </p:spPr>
      </p:pic>
    </p:spTree>
    <p:extLst>
      <p:ext uri="{BB962C8B-B14F-4D97-AF65-F5344CB8AC3E}">
        <p14:creationId xmlns:p14="http://schemas.microsoft.com/office/powerpoint/2010/main" val="93845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fontScale="92500" lnSpcReduction="200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The average profit margins are 17.4% for Pink Cab and 30.1% for Yellow Cab, indicating that Yellow Cab enjoys a substantially higher profit margin compared to Pink Cab.</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Average Profit Margin by Company</a:t>
            </a:r>
          </a:p>
        </p:txBody>
      </p:sp>
      <p:pic>
        <p:nvPicPr>
          <p:cNvPr id="7" name="Picture 6">
            <a:extLst>
              <a:ext uri="{FF2B5EF4-FFF2-40B4-BE49-F238E27FC236}">
                <a16:creationId xmlns:a16="http://schemas.microsoft.com/office/drawing/2014/main" id="{22D672CD-51B4-4087-BF31-AB4EA2E6F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942" y="1397726"/>
            <a:ext cx="7398144" cy="4206240"/>
          </a:xfrm>
          <a:prstGeom prst="rect">
            <a:avLst/>
          </a:prstGeom>
        </p:spPr>
      </p:pic>
    </p:spTree>
    <p:extLst>
      <p:ext uri="{BB962C8B-B14F-4D97-AF65-F5344CB8AC3E}">
        <p14:creationId xmlns:p14="http://schemas.microsoft.com/office/powerpoint/2010/main" val="4106192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r>
              <a:rPr lang="en-GB" sz="1600" dirty="0">
                <a:latin typeface="Times New Roman" panose="02020603050405020304" pitchFamily="18" charset="0"/>
              </a:rPr>
              <a:t>The analysis of revenue contribution by income category and company indicates that high-income earners utilize cab services more frequently than other income groups. Furthermore, Yellow Cab derives greater benefits from this demographic compared to its competitor.</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Revenue Contribution by Income Category and Company</a:t>
            </a:r>
          </a:p>
        </p:txBody>
      </p:sp>
      <p:pic>
        <p:nvPicPr>
          <p:cNvPr id="6" name="Picture 5">
            <a:extLst>
              <a:ext uri="{FF2B5EF4-FFF2-40B4-BE49-F238E27FC236}">
                <a16:creationId xmlns:a16="http://schemas.microsoft.com/office/drawing/2014/main" id="{DBCBE83C-1E94-403D-B6B7-7FBB04751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57" y="1401712"/>
            <a:ext cx="7788734" cy="4058562"/>
          </a:xfrm>
          <a:prstGeom prst="rect">
            <a:avLst/>
          </a:prstGeom>
        </p:spPr>
      </p:pic>
    </p:spTree>
    <p:extLst>
      <p:ext uri="{BB962C8B-B14F-4D97-AF65-F5344CB8AC3E}">
        <p14:creationId xmlns:p14="http://schemas.microsoft.com/office/powerpoint/2010/main" val="21111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lnSpcReduction="100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The data reveals that customers predominantly use card payments for both companies, suggesting a strong preference for card transactions over other payment methods.</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Payment Mode Distribution by Company</a:t>
            </a:r>
          </a:p>
        </p:txBody>
      </p:sp>
      <p:pic>
        <p:nvPicPr>
          <p:cNvPr id="6" name="Picture 5">
            <a:extLst>
              <a:ext uri="{FF2B5EF4-FFF2-40B4-BE49-F238E27FC236}">
                <a16:creationId xmlns:a16="http://schemas.microsoft.com/office/drawing/2014/main" id="{1D99E426-B6AF-4412-81B3-22177E38F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932" y="1401924"/>
            <a:ext cx="8525206" cy="4019162"/>
          </a:xfrm>
          <a:prstGeom prst="rect">
            <a:avLst/>
          </a:prstGeom>
        </p:spPr>
      </p:pic>
    </p:spTree>
    <p:extLst>
      <p:ext uri="{BB962C8B-B14F-4D97-AF65-F5344CB8AC3E}">
        <p14:creationId xmlns:p14="http://schemas.microsoft.com/office/powerpoint/2010/main" val="3866805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fontScale="925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Yellow Cabs demonstrate greater cost-efficiency compared to Pink Cabs.</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Cost Efficiency by Company Across Cities</a:t>
            </a:r>
          </a:p>
        </p:txBody>
      </p:sp>
      <p:pic>
        <p:nvPicPr>
          <p:cNvPr id="6" name="Picture 5">
            <a:extLst>
              <a:ext uri="{FF2B5EF4-FFF2-40B4-BE49-F238E27FC236}">
                <a16:creationId xmlns:a16="http://schemas.microsoft.com/office/drawing/2014/main" id="{92F4ADBE-1FB0-4D15-8F20-C8563B305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132" y="1350737"/>
            <a:ext cx="8367022" cy="4671240"/>
          </a:xfrm>
          <a:prstGeom prst="rect">
            <a:avLst/>
          </a:prstGeom>
        </p:spPr>
      </p:pic>
    </p:spTree>
    <p:extLst>
      <p:ext uri="{BB962C8B-B14F-4D97-AF65-F5344CB8AC3E}">
        <p14:creationId xmlns:p14="http://schemas.microsoft.com/office/powerpoint/2010/main" val="285540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Georgia" panose="02040502050405020303"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6600"/>
                </a:solidFill>
                <a:latin typeface="Georgia" panose="02040502050405020303" pitchFamily="18" charset="0"/>
              </a:rPr>
              <a:t>Executive Summary</a:t>
            </a:r>
          </a:p>
          <a:p>
            <a:pPr algn="just"/>
            <a:r>
              <a:rPr lang="en-US" sz="2800" dirty="0">
                <a:solidFill>
                  <a:srgbClr val="FF6600"/>
                </a:solidFill>
                <a:latin typeface="Georgia" panose="02040502050405020303" pitchFamily="18" charset="0"/>
              </a:rPr>
              <a:t>         Problem Statement</a:t>
            </a:r>
          </a:p>
          <a:p>
            <a:pPr algn="just"/>
            <a:r>
              <a:rPr lang="en-US" sz="2800" dirty="0">
                <a:solidFill>
                  <a:srgbClr val="FF6600"/>
                </a:solidFill>
                <a:latin typeface="Georgia" panose="02040502050405020303" pitchFamily="18" charset="0"/>
              </a:rPr>
              <a:t>         Approach</a:t>
            </a:r>
          </a:p>
          <a:p>
            <a:pPr algn="just"/>
            <a:r>
              <a:rPr lang="en-US" sz="2800" dirty="0">
                <a:solidFill>
                  <a:srgbClr val="FF6600"/>
                </a:solidFill>
                <a:latin typeface="Georgia" panose="02040502050405020303" pitchFamily="18" charset="0"/>
              </a:rPr>
              <a:t>         EDA</a:t>
            </a:r>
          </a:p>
          <a:p>
            <a:pPr algn="just"/>
            <a:r>
              <a:rPr lang="en-US" sz="2800" dirty="0">
                <a:solidFill>
                  <a:srgbClr val="FF6600"/>
                </a:solidFill>
                <a:latin typeface="Georgia" panose="02040502050405020303" pitchFamily="18" charset="0"/>
              </a:rPr>
              <a:t>         Hypothesis Testing</a:t>
            </a:r>
          </a:p>
          <a:p>
            <a:pPr algn="just"/>
            <a:r>
              <a:rPr lang="en-US" sz="2800" dirty="0">
                <a:solidFill>
                  <a:srgbClr val="FF6600"/>
                </a:solidFill>
                <a:latin typeface="Georgia" panose="02040502050405020303" pitchFamily="18" charset="0"/>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lnSpcReduction="10000"/>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Based on the data, males utilize cab services more frequently than females. Additionally, Yellow Cabs once again outperform Pink Cabs in terms of usage.</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Cab Usage by Gender and Company</a:t>
            </a:r>
          </a:p>
        </p:txBody>
      </p:sp>
      <p:pic>
        <p:nvPicPr>
          <p:cNvPr id="6" name="Picture 5">
            <a:extLst>
              <a:ext uri="{FF2B5EF4-FFF2-40B4-BE49-F238E27FC236}">
                <a16:creationId xmlns:a16="http://schemas.microsoft.com/office/drawing/2014/main" id="{DA893D5F-3036-44CF-B86B-1BBE9090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811" y="1375343"/>
            <a:ext cx="8073743" cy="4293937"/>
          </a:xfrm>
          <a:prstGeom prst="rect">
            <a:avLst/>
          </a:prstGeom>
        </p:spPr>
      </p:pic>
    </p:spTree>
    <p:extLst>
      <p:ext uri="{BB962C8B-B14F-4D97-AF65-F5344CB8AC3E}">
        <p14:creationId xmlns:p14="http://schemas.microsoft.com/office/powerpoint/2010/main" val="3724152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Younger age groups utilize cab services more frequently than older age groups and tend to favour Yellow Cabs over Pink Cabs.</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Cab Usage by Age Group and Company</a:t>
            </a:r>
          </a:p>
        </p:txBody>
      </p:sp>
      <p:pic>
        <p:nvPicPr>
          <p:cNvPr id="6" name="Picture 5">
            <a:extLst>
              <a:ext uri="{FF2B5EF4-FFF2-40B4-BE49-F238E27FC236}">
                <a16:creationId xmlns:a16="http://schemas.microsoft.com/office/drawing/2014/main" id="{93FDD2B2-A915-4E23-B7EE-7FCAD2CEB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57" y="1410787"/>
            <a:ext cx="8713331" cy="4519749"/>
          </a:xfrm>
          <a:prstGeom prst="rect">
            <a:avLst/>
          </a:prstGeom>
        </p:spPr>
      </p:pic>
    </p:spTree>
    <p:extLst>
      <p:ext uri="{BB962C8B-B14F-4D97-AF65-F5344CB8AC3E}">
        <p14:creationId xmlns:p14="http://schemas.microsoft.com/office/powerpoint/2010/main" val="128714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 The average cost of trips indicates that Yellow Cabs are more expensive on average compared to Pink Cabs.</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Average Cost of Trips by Company</a:t>
            </a:r>
          </a:p>
        </p:txBody>
      </p:sp>
      <p:pic>
        <p:nvPicPr>
          <p:cNvPr id="6" name="Picture 5">
            <a:extLst>
              <a:ext uri="{FF2B5EF4-FFF2-40B4-BE49-F238E27FC236}">
                <a16:creationId xmlns:a16="http://schemas.microsoft.com/office/drawing/2014/main" id="{2467F60E-14B9-4586-A5D5-C033B58F5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852" y="1344693"/>
            <a:ext cx="8446402" cy="4651158"/>
          </a:xfrm>
          <a:prstGeom prst="rect">
            <a:avLst/>
          </a:prstGeom>
        </p:spPr>
      </p:pic>
    </p:spTree>
    <p:extLst>
      <p:ext uri="{BB962C8B-B14F-4D97-AF65-F5344CB8AC3E}">
        <p14:creationId xmlns:p14="http://schemas.microsoft.com/office/powerpoint/2010/main" val="1718278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lvl="0" indent="0">
              <a:lnSpc>
                <a:spcPct val="150000"/>
              </a:lnSpc>
              <a:buNone/>
            </a:pPr>
            <a:endParaRPr lang="en-GB" sz="1600" dirty="0">
              <a:latin typeface="Times New Roman" panose="02020603050405020304" pitchFamily="18" charset="0"/>
            </a:endParaRPr>
          </a:p>
          <a:p>
            <a:pPr marL="0" lvl="0" indent="0">
              <a:lnSpc>
                <a:spcPct val="150000"/>
              </a:lnSpc>
              <a:buNone/>
            </a:pPr>
            <a:r>
              <a:rPr lang="en-GB" sz="1600" dirty="0">
                <a:latin typeface="Times New Roman" panose="02020603050405020304" pitchFamily="18" charset="0"/>
              </a:rPr>
              <a:t>As indicated by the annual cab usage data, the trend in cab rides over the years shows that 2017 was the peak year for both companies.</a:t>
            </a: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Trend of Cab Rides Over the Years by Company</a:t>
            </a:r>
          </a:p>
        </p:txBody>
      </p:sp>
      <p:pic>
        <p:nvPicPr>
          <p:cNvPr id="6" name="Picture 5">
            <a:extLst>
              <a:ext uri="{FF2B5EF4-FFF2-40B4-BE49-F238E27FC236}">
                <a16:creationId xmlns:a16="http://schemas.microsoft.com/office/drawing/2014/main" id="{45ACC2B0-3A57-4556-8FC5-6755D072C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1347997"/>
            <a:ext cx="7639872" cy="4517226"/>
          </a:xfrm>
          <a:prstGeom prst="rect">
            <a:avLst/>
          </a:prstGeom>
        </p:spPr>
      </p:pic>
    </p:spTree>
    <p:extLst>
      <p:ext uri="{BB962C8B-B14F-4D97-AF65-F5344CB8AC3E}">
        <p14:creationId xmlns:p14="http://schemas.microsoft.com/office/powerpoint/2010/main" val="324839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idx="4294967295"/>
          </p:nvPr>
        </p:nvSpPr>
        <p:spPr>
          <a:xfrm>
            <a:off x="0" y="365125"/>
            <a:ext cx="10515600" cy="654050"/>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4294967295"/>
          </p:nvPr>
        </p:nvSpPr>
        <p:spPr>
          <a:xfrm>
            <a:off x="0" y="1463675"/>
            <a:ext cx="10831513" cy="4713288"/>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51F9F4-46A2-47B6-A45B-942B30FCF636}"/>
              </a:ext>
            </a:extLst>
          </p:cNvPr>
          <p:cNvSpPr txBox="1"/>
          <p:nvPr/>
        </p:nvSpPr>
        <p:spPr>
          <a:xfrm>
            <a:off x="209006" y="209006"/>
            <a:ext cx="10698480" cy="3416320"/>
          </a:xfrm>
          <a:prstGeom prst="rect">
            <a:avLst/>
          </a:prstGeom>
          <a:noFill/>
        </p:spPr>
        <p:txBody>
          <a:bodyPr wrap="square" rtlCol="0">
            <a:spAutoFit/>
          </a:bodyPr>
          <a:lstStyle/>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r>
              <a:rPr lang="en-GB" sz="3600" dirty="0">
                <a:solidFill>
                  <a:schemeClr val="accent2"/>
                </a:solidFill>
                <a:latin typeface="Georgia" panose="02040502050405020303" pitchFamily="18" charset="0"/>
              </a:rPr>
              <a:t>				Hypothesis Testing</a:t>
            </a:r>
          </a:p>
        </p:txBody>
      </p:sp>
    </p:spTree>
    <p:extLst>
      <p:ext uri="{BB962C8B-B14F-4D97-AF65-F5344CB8AC3E}">
        <p14:creationId xmlns:p14="http://schemas.microsoft.com/office/powerpoint/2010/main" val="80003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r>
              <a:rPr lang="en-GB" sz="2400" dirty="0">
                <a:latin typeface="Georgia" panose="02040502050405020303" pitchFamily="18" charset="0"/>
              </a:rPr>
              <a:t>H1: Is there a significant difference in cab usage between males and females?</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dirty="0">
                <a:latin typeface="Georgia" panose="02040502050405020303" pitchFamily="18" charset="0"/>
              </a:rPr>
              <a:t>H2: Does Yellow Cab have a significantly higher average profit margin compared to Pink Cab?</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dirty="0">
                <a:latin typeface="Georgia" panose="02040502050405020303" pitchFamily="18" charset="0"/>
              </a:rPr>
              <a:t>H3: Does revenue generation differ between high-income and low-income earners for Yellow Cab?</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Hypothesis</a:t>
            </a:r>
          </a:p>
        </p:txBody>
      </p:sp>
      <p:pic>
        <p:nvPicPr>
          <p:cNvPr id="6" name="Picture 5">
            <a:extLst>
              <a:ext uri="{FF2B5EF4-FFF2-40B4-BE49-F238E27FC236}">
                <a16:creationId xmlns:a16="http://schemas.microsoft.com/office/drawing/2014/main" id="{41528322-DE6A-4A75-8B82-DB3F6C067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39" y="2088405"/>
            <a:ext cx="6971492" cy="667858"/>
          </a:xfrm>
          <a:prstGeom prst="rect">
            <a:avLst/>
          </a:prstGeom>
        </p:spPr>
      </p:pic>
      <p:pic>
        <p:nvPicPr>
          <p:cNvPr id="8" name="Picture 7">
            <a:extLst>
              <a:ext uri="{FF2B5EF4-FFF2-40B4-BE49-F238E27FC236}">
                <a16:creationId xmlns:a16="http://schemas.microsoft.com/office/drawing/2014/main" id="{8580F961-125A-409A-AA0B-362AF2BF0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55" y="3788229"/>
            <a:ext cx="6355733" cy="678203"/>
          </a:xfrm>
          <a:prstGeom prst="rect">
            <a:avLst/>
          </a:prstGeom>
        </p:spPr>
      </p:pic>
      <p:pic>
        <p:nvPicPr>
          <p:cNvPr id="10" name="Picture 9">
            <a:extLst>
              <a:ext uri="{FF2B5EF4-FFF2-40B4-BE49-F238E27FC236}">
                <a16:creationId xmlns:a16="http://schemas.microsoft.com/office/drawing/2014/main" id="{BEB07730-0F6D-43F8-AA0C-5EB8AA1B80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62" y="5812971"/>
            <a:ext cx="9199711" cy="604722"/>
          </a:xfrm>
          <a:prstGeom prst="rect">
            <a:avLst/>
          </a:prstGeom>
        </p:spPr>
      </p:pic>
    </p:spTree>
    <p:extLst>
      <p:ext uri="{BB962C8B-B14F-4D97-AF65-F5344CB8AC3E}">
        <p14:creationId xmlns:p14="http://schemas.microsoft.com/office/powerpoint/2010/main" val="239879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r>
              <a:rPr lang="en-GB" sz="2400" dirty="0">
                <a:latin typeface="Georgia" panose="02040502050405020303" pitchFamily="18" charset="0"/>
              </a:rPr>
              <a:t>H4: How does the average trip cost compare between Yellow Cab and Pink Cab?</a:t>
            </a:r>
          </a:p>
          <a:p>
            <a:pPr marL="0" indent="0">
              <a:lnSpc>
                <a:spcPct val="150000"/>
              </a:lnSpc>
              <a:buNone/>
            </a:pPr>
            <a:endParaRPr lang="en-GB" sz="2400" dirty="0">
              <a:latin typeface="Georgia" panose="02040502050405020303" pitchFamily="18" charset="0"/>
            </a:endParaRPr>
          </a:p>
          <a:p>
            <a:pPr marL="0" indent="0">
              <a:lnSpc>
                <a:spcPct val="150000"/>
              </a:lnSpc>
              <a:buNone/>
            </a:pPr>
            <a:br>
              <a:rPr lang="en-GB" sz="2400" dirty="0">
                <a:latin typeface="Georgia" panose="02040502050405020303" pitchFamily="18" charset="0"/>
              </a:rPr>
            </a:br>
            <a:r>
              <a:rPr lang="en-GB" sz="2400" dirty="0">
                <a:latin typeface="Georgia" panose="02040502050405020303" pitchFamily="18" charset="0"/>
              </a:rPr>
              <a:t>H5: Is cab usage uniformly distributed across different age groups?</a:t>
            </a:r>
          </a:p>
          <a:p>
            <a:pPr marL="0" indent="0">
              <a:lnSpc>
                <a:spcPct val="150000"/>
              </a:lnSpc>
              <a:buNone/>
            </a:pPr>
            <a:endParaRPr lang="en-GB" sz="2400" dirty="0">
              <a:latin typeface="Georgia" panose="02040502050405020303" pitchFamily="18" charset="0"/>
            </a:endParaRPr>
          </a:p>
          <a:p>
            <a:pPr marL="0" indent="0">
              <a:lnSpc>
                <a:spcPct val="150000"/>
              </a:lnSpc>
              <a:buNone/>
            </a:pPr>
            <a:br>
              <a:rPr lang="en-GB" sz="2400" dirty="0">
                <a:latin typeface="Georgia" panose="02040502050405020303" pitchFamily="18" charset="0"/>
              </a:rPr>
            </a:br>
            <a:r>
              <a:rPr lang="en-GB" sz="2400" dirty="0">
                <a:latin typeface="Georgia" panose="02040502050405020303" pitchFamily="18" charset="0"/>
              </a:rPr>
              <a:t>H6: Does the choice of payment mode affect cab usage frequency?</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Hypothesis</a:t>
            </a:r>
          </a:p>
        </p:txBody>
      </p:sp>
      <p:pic>
        <p:nvPicPr>
          <p:cNvPr id="7" name="Picture 6">
            <a:extLst>
              <a:ext uri="{FF2B5EF4-FFF2-40B4-BE49-F238E27FC236}">
                <a16:creationId xmlns:a16="http://schemas.microsoft.com/office/drawing/2014/main" id="{2033019A-69E2-4782-A838-EE50B1A8B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13" y="2125414"/>
            <a:ext cx="6187981" cy="617785"/>
          </a:xfrm>
          <a:prstGeom prst="rect">
            <a:avLst/>
          </a:prstGeom>
        </p:spPr>
      </p:pic>
      <p:pic>
        <p:nvPicPr>
          <p:cNvPr id="11" name="Picture 10">
            <a:extLst>
              <a:ext uri="{FF2B5EF4-FFF2-40B4-BE49-F238E27FC236}">
                <a16:creationId xmlns:a16="http://schemas.microsoft.com/office/drawing/2014/main" id="{EAB936C1-1315-4E58-AC4F-112E8E3B9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98" y="3985784"/>
            <a:ext cx="5829988" cy="677656"/>
          </a:xfrm>
          <a:prstGeom prst="rect">
            <a:avLst/>
          </a:prstGeom>
        </p:spPr>
      </p:pic>
      <p:pic>
        <p:nvPicPr>
          <p:cNvPr id="13" name="Picture 12">
            <a:extLst>
              <a:ext uri="{FF2B5EF4-FFF2-40B4-BE49-F238E27FC236}">
                <a16:creationId xmlns:a16="http://schemas.microsoft.com/office/drawing/2014/main" id="{4EAAA631-CD31-4374-8123-EA4013D97A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660" y="5865223"/>
            <a:ext cx="5599448" cy="550291"/>
          </a:xfrm>
          <a:prstGeom prst="rect">
            <a:avLst/>
          </a:prstGeom>
        </p:spPr>
      </p:pic>
    </p:spTree>
    <p:extLst>
      <p:ext uri="{BB962C8B-B14F-4D97-AF65-F5344CB8AC3E}">
        <p14:creationId xmlns:p14="http://schemas.microsoft.com/office/powerpoint/2010/main" val="1910957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r>
              <a:rPr lang="en-GB" sz="2400" dirty="0">
                <a:latin typeface="Georgia" panose="02040502050405020303" pitchFamily="18" charset="0"/>
              </a:rPr>
              <a:t>H7: Is there a significant difference in cab usage between males and females?</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Hypothesis</a:t>
            </a:r>
          </a:p>
        </p:txBody>
      </p:sp>
      <p:pic>
        <p:nvPicPr>
          <p:cNvPr id="7" name="Picture 6">
            <a:extLst>
              <a:ext uri="{FF2B5EF4-FFF2-40B4-BE49-F238E27FC236}">
                <a16:creationId xmlns:a16="http://schemas.microsoft.com/office/drawing/2014/main" id="{F6DB1E0D-4674-44AB-8A0B-990E2D93F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42" y="2195086"/>
            <a:ext cx="10341468" cy="639554"/>
          </a:xfrm>
          <a:prstGeom prst="rect">
            <a:avLst/>
          </a:prstGeom>
        </p:spPr>
      </p:pic>
    </p:spTree>
    <p:extLst>
      <p:ext uri="{BB962C8B-B14F-4D97-AF65-F5344CB8AC3E}">
        <p14:creationId xmlns:p14="http://schemas.microsoft.com/office/powerpoint/2010/main" val="396476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fontScale="70000" lnSpcReduction="20000"/>
          </a:bodyPr>
          <a:lstStyle/>
          <a:p>
            <a:pPr marL="0" indent="0">
              <a:lnSpc>
                <a:spcPct val="150000"/>
              </a:lnSpc>
              <a:buNone/>
            </a:pPr>
            <a:r>
              <a:rPr lang="en-GB" sz="2400" dirty="0">
                <a:latin typeface="Georgia" panose="02040502050405020303" pitchFamily="18" charset="0"/>
              </a:rPr>
              <a:t>Based on the comprehensive exploratory data analysis (EDA), the following insights and recommendations favour investing in Yellow Cab:</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b="1" dirty="0">
                <a:latin typeface="Georgia" panose="02040502050405020303" pitchFamily="18" charset="0"/>
              </a:rPr>
              <a:t>Market Share and Usage: </a:t>
            </a:r>
            <a:r>
              <a:rPr lang="en-GB" sz="2400" dirty="0">
                <a:latin typeface="Georgia" panose="02040502050405020303" pitchFamily="18" charset="0"/>
              </a:rPr>
              <a:t>Yellow Cab consistently demonstrates a dominant market share with higher annual usage compared to Pink Cab. This is evident from the data showing Yellow Cab's significant share in overall rides and revenue across large metropolitan areas.</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b="1" dirty="0">
                <a:latin typeface="Georgia" panose="02040502050405020303" pitchFamily="18" charset="0"/>
              </a:rPr>
              <a:t>Profitability: </a:t>
            </a:r>
            <a:r>
              <a:rPr lang="en-GB" sz="2400" dirty="0">
                <a:latin typeface="Georgia" panose="02040502050405020303" pitchFamily="18" charset="0"/>
              </a:rPr>
              <a:t>Yellow Cab exhibits a notably higher average profit margin of 30.1% compared to Pink Cab's 17.4%. This superior profit margin indicates better financial performance and efficiency in generating profits.</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b="1" dirty="0">
                <a:latin typeface="Georgia" panose="02040502050405020303" pitchFamily="18" charset="0"/>
              </a:rPr>
              <a:t>Customer Retention: </a:t>
            </a:r>
            <a:r>
              <a:rPr lang="en-GB" sz="2400" dirty="0">
                <a:latin typeface="Georgia" panose="02040502050405020303" pitchFamily="18" charset="0"/>
              </a:rPr>
              <a:t>Yellow Cab has a higher proportion of repeat customers (83.1%) compared to Pink Cab (16.9%). This suggests stronger customer loyalty and satisfaction with Yellow Cab’s services.</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Recommendations</a:t>
            </a:r>
          </a:p>
        </p:txBody>
      </p:sp>
    </p:spTree>
    <p:extLst>
      <p:ext uri="{BB962C8B-B14F-4D97-AF65-F5344CB8AC3E}">
        <p14:creationId xmlns:p14="http://schemas.microsoft.com/office/powerpoint/2010/main" val="446674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fontScale="85000" lnSpcReduction="10000"/>
          </a:bodyPr>
          <a:lstStyle/>
          <a:p>
            <a:pPr marL="0" indent="0">
              <a:lnSpc>
                <a:spcPct val="150000"/>
              </a:lnSpc>
              <a:buNone/>
            </a:pPr>
            <a:r>
              <a:rPr lang="en-GB" sz="2400" b="1" dirty="0">
                <a:latin typeface="Georgia" panose="02040502050405020303" pitchFamily="18" charset="0"/>
              </a:rPr>
              <a:t>Demographic and Usage Trends: </a:t>
            </a:r>
            <a:r>
              <a:rPr lang="en-GB" sz="2400" dirty="0">
                <a:latin typeface="Georgia" panose="02040502050405020303" pitchFamily="18" charset="0"/>
              </a:rPr>
              <a:t>Younger age groups and high-income earners show a clear preference for Yellow Cab, indicating a robust customer base with potential for future growth.</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b="1" dirty="0">
                <a:latin typeface="Georgia" panose="02040502050405020303" pitchFamily="18" charset="0"/>
              </a:rPr>
              <a:t>Performance Trends: </a:t>
            </a:r>
            <a:r>
              <a:rPr lang="en-GB" sz="2400" dirty="0">
                <a:latin typeface="Georgia" panose="02040502050405020303" pitchFamily="18" charset="0"/>
              </a:rPr>
              <a:t>Historical data indicates that Yellow Cab has maintained its leading position consistently over the years, with 2017 being a peak year for both companies but Yellow Cab showing stronger performance.</a:t>
            </a:r>
          </a:p>
          <a:p>
            <a:pPr marL="0" indent="0">
              <a:lnSpc>
                <a:spcPct val="150000"/>
              </a:lnSpc>
              <a:buNone/>
            </a:pPr>
            <a:endParaRPr lang="en-GB" sz="2400" dirty="0">
              <a:latin typeface="Georgia" panose="02040502050405020303" pitchFamily="18" charset="0"/>
            </a:endParaRPr>
          </a:p>
          <a:p>
            <a:pPr marL="0" indent="0">
              <a:lnSpc>
                <a:spcPct val="150000"/>
              </a:lnSpc>
              <a:buNone/>
            </a:pPr>
            <a:r>
              <a:rPr lang="en-GB" sz="2400" b="1" dirty="0">
                <a:latin typeface="Georgia" panose="02040502050405020303" pitchFamily="18" charset="0"/>
              </a:rPr>
              <a:t>Revenue Contribution: </a:t>
            </a:r>
            <a:r>
              <a:rPr lang="en-GB" sz="2400" dirty="0">
                <a:latin typeface="Georgia" panose="02040502050405020303" pitchFamily="18" charset="0"/>
              </a:rPr>
              <a:t>Analysis of revenue contribution by income category shows that high-income earners contribute significantly more to Yellow Cab’s revenue. This reflects Yellow Cab's strong appeal to affluent customer segments who may also be more likely to use cab services regularly</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Recommendations</a:t>
            </a:r>
          </a:p>
        </p:txBody>
      </p:sp>
    </p:spTree>
    <p:extLst>
      <p:ext uri="{BB962C8B-B14F-4D97-AF65-F5344CB8AC3E}">
        <p14:creationId xmlns:p14="http://schemas.microsoft.com/office/powerpoint/2010/main" val="18507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04503" y="1423851"/>
            <a:ext cx="11808823" cy="5146766"/>
          </a:xfrm>
        </p:spPr>
        <p:txBody>
          <a:bodyPr>
            <a:normAutofit/>
          </a:bodyPr>
          <a:lstStyle/>
          <a:p>
            <a:pPr marL="0" indent="0" algn="just">
              <a:lnSpc>
                <a:spcPct val="150000"/>
              </a:lnSpc>
              <a:buNone/>
            </a:pPr>
            <a:r>
              <a:rPr lang="en-GB" sz="2400" dirty="0">
                <a:latin typeface="Georgia" panose="02040502050405020303" pitchFamily="18" charset="0"/>
              </a:rPr>
              <a:t>XYZ, a private firm in the US, is considering an investment in the competitive cab industry. To support this decision, a detailed analysis of two cab companies' data from 2016 to 2018 was conducted. The analysis focuses on ride volumes, profitability, customer demographics, and market trends. Key insights will guide XYZ in identifying the optimal investment opportunity, ensuring alignment with market conditions and customer preferences.</a:t>
            </a: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56F17270-6BEA-4594-9048-79E80EC0AC87}"/>
              </a:ext>
            </a:extLst>
          </p:cNvPr>
          <p:cNvSpPr txBox="1"/>
          <p:nvPr/>
        </p:nvSpPr>
        <p:spPr>
          <a:xfrm>
            <a:off x="195943" y="300446"/>
            <a:ext cx="11743508" cy="646331"/>
          </a:xfrm>
          <a:prstGeom prst="rect">
            <a:avLst/>
          </a:prstGeom>
          <a:noFill/>
        </p:spPr>
        <p:txBody>
          <a:bodyPr wrap="square" rtlCol="0">
            <a:spAutoFit/>
          </a:bodyPr>
          <a:lstStyle/>
          <a:p>
            <a:r>
              <a:rPr lang="en-GB" sz="3600" dirty="0">
                <a:solidFill>
                  <a:schemeClr val="accent2"/>
                </a:solidFill>
                <a:latin typeface="Georgia" panose="02040502050405020303" pitchFamily="18" charset="0"/>
              </a:rPr>
              <a:t>				Executive Summary</a:t>
            </a:r>
          </a:p>
        </p:txBody>
      </p:sp>
    </p:spTree>
    <p:extLst>
      <p:ext uri="{BB962C8B-B14F-4D97-AF65-F5344CB8AC3E}">
        <p14:creationId xmlns:p14="http://schemas.microsoft.com/office/powerpoint/2010/main" val="269845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r>
              <a:rPr lang="en-GB" sz="1700" b="1" dirty="0">
                <a:latin typeface="Georgia" panose="02040502050405020303" pitchFamily="18" charset="0"/>
              </a:rPr>
              <a:t>Payment Preferences: </a:t>
            </a:r>
            <a:r>
              <a:rPr lang="en-GB" sz="1700" dirty="0">
                <a:latin typeface="Georgia" panose="02040502050405020303" pitchFamily="18" charset="0"/>
              </a:rPr>
              <a:t>Yellow Cab benefits from a higher proportion of card payments, suggesting a more modern and potentially higher-value customer    base compared to Pink Cab, which may influence overall financial stability and transaction efficiency.</a:t>
            </a:r>
          </a:p>
          <a:p>
            <a:pPr marL="0" indent="0">
              <a:lnSpc>
                <a:spcPct val="150000"/>
              </a:lnSpc>
              <a:buNone/>
            </a:pPr>
            <a:r>
              <a:rPr lang="en-GB" sz="1700" dirty="0">
                <a:latin typeface="Georgia" panose="02040502050405020303" pitchFamily="18" charset="0"/>
              </a:rPr>
              <a:t> </a:t>
            </a:r>
          </a:p>
          <a:p>
            <a:pPr marL="0" indent="0">
              <a:lnSpc>
                <a:spcPct val="150000"/>
              </a:lnSpc>
              <a:buNone/>
            </a:pPr>
            <a:r>
              <a:rPr lang="en-GB" sz="1700" b="1" dirty="0">
                <a:latin typeface="Georgia" panose="02040502050405020303" pitchFamily="18" charset="0"/>
              </a:rPr>
              <a:t>Cost of Trips: </a:t>
            </a:r>
            <a:r>
              <a:rPr lang="en-GB" sz="1700" dirty="0">
                <a:latin typeface="Georgia" panose="02040502050405020303" pitchFamily="18" charset="0"/>
              </a:rPr>
              <a:t>The average cost of trips for Yellow Cab is higher, indicating that it caters to a premium segment of the market. This premium    positioning can lead to higher revenue per ride and suggests Yellow Cab’s ability to command better pricing.</a:t>
            </a:r>
          </a:p>
          <a:p>
            <a:pPr marL="0" indent="0">
              <a:lnSpc>
                <a:spcPct val="150000"/>
              </a:lnSpc>
              <a:buNone/>
            </a:pPr>
            <a:endParaRPr lang="en-GB" sz="1700" dirty="0">
              <a:latin typeface="Georgia" panose="02040502050405020303" pitchFamily="18" charset="0"/>
            </a:endParaRPr>
          </a:p>
          <a:p>
            <a:pPr marL="0" indent="0">
              <a:lnSpc>
                <a:spcPct val="150000"/>
              </a:lnSpc>
              <a:buNone/>
            </a:pPr>
            <a:r>
              <a:rPr lang="en-GB" sz="1700" dirty="0">
                <a:latin typeface="Georgia" panose="02040502050405020303" pitchFamily="18" charset="0"/>
              </a:rPr>
              <a:t> </a:t>
            </a:r>
            <a:r>
              <a:rPr lang="en-GB" sz="1700" b="1" dirty="0">
                <a:latin typeface="Georgia" panose="02040502050405020303" pitchFamily="18" charset="0"/>
              </a:rPr>
              <a:t>Operational Consistency</a:t>
            </a:r>
            <a:r>
              <a:rPr lang="en-GB" sz="1700" dirty="0">
                <a:latin typeface="Georgia" panose="02040502050405020303" pitchFamily="18" charset="0"/>
              </a:rPr>
              <a:t>: Yellow Cab shows more consistent performance across different metrics and time periods. Its ability to maintain high usage rates and profitability even during peak periods underscores its operational strength and market resilience.</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Recommendations</a:t>
            </a:r>
          </a:p>
        </p:txBody>
      </p:sp>
    </p:spTree>
    <p:extLst>
      <p:ext uri="{BB962C8B-B14F-4D97-AF65-F5344CB8AC3E}">
        <p14:creationId xmlns:p14="http://schemas.microsoft.com/office/powerpoint/2010/main" val="1084621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r>
              <a:rPr lang="en-GB" sz="1800" b="1" dirty="0">
                <a:latin typeface="Georgia" panose="02040502050405020303" pitchFamily="18" charset="0"/>
              </a:rPr>
              <a:t>Cost Efficiency: </a:t>
            </a:r>
            <a:r>
              <a:rPr lang="en-GB" sz="1800" dirty="0">
                <a:latin typeface="Georgia" panose="02040502050405020303" pitchFamily="18" charset="0"/>
              </a:rPr>
              <a:t>Yellow Cab is more cost-efficient, managing operational costs effectively while maintaining higher revenue and profit margins.</a:t>
            </a: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Recommendations</a:t>
            </a:r>
          </a:p>
        </p:txBody>
      </p:sp>
    </p:spTree>
    <p:extLst>
      <p:ext uri="{BB962C8B-B14F-4D97-AF65-F5344CB8AC3E}">
        <p14:creationId xmlns:p14="http://schemas.microsoft.com/office/powerpoint/2010/main" val="4219697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17565" y="1502229"/>
            <a:ext cx="11848011" cy="4990010"/>
          </a:xfrm>
        </p:spPr>
        <p:txBody>
          <a:bodyPr>
            <a:normAutofit/>
          </a:bodyPr>
          <a:lstStyle/>
          <a:p>
            <a:pPr marL="0" indent="0" algn="just">
              <a:lnSpc>
                <a:spcPct val="150000"/>
              </a:lnSpc>
              <a:buNone/>
            </a:pPr>
            <a:r>
              <a:rPr lang="en-GB" sz="2400" dirty="0">
                <a:latin typeface="Georgia" panose="02040502050405020303" pitchFamily="18" charset="0"/>
              </a:rPr>
              <a:t>Given the presence of multiple key players in the cab industry, XYZ seeks to make an informed investment decision. The goal is to understand the market dynamics, customer behaviour, and financial performance of two cab companies. This analysis provides actionable insights to determine the better-performing company and the most promising investment opportunity for XYZ.</a:t>
            </a: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735A021-4D84-45B1-87A7-7E9FC79DC244}"/>
              </a:ext>
            </a:extLst>
          </p:cNvPr>
          <p:cNvSpPr txBox="1"/>
          <p:nvPr/>
        </p:nvSpPr>
        <p:spPr>
          <a:xfrm>
            <a:off x="0" y="235131"/>
            <a:ext cx="12017829" cy="646331"/>
          </a:xfrm>
          <a:prstGeom prst="rect">
            <a:avLst/>
          </a:prstGeom>
          <a:noFill/>
        </p:spPr>
        <p:txBody>
          <a:bodyPr wrap="square" rtlCol="0">
            <a:spAutoFit/>
          </a:bodyPr>
          <a:lstStyle/>
          <a:p>
            <a:r>
              <a:rPr lang="en-GB" sz="3600" dirty="0">
                <a:solidFill>
                  <a:schemeClr val="accent2"/>
                </a:solidFill>
                <a:latin typeface="Georgia" panose="02040502050405020303" pitchFamily="18" charset="0"/>
              </a:rPr>
              <a:t> 				Problem Statement</a:t>
            </a:r>
          </a:p>
        </p:txBody>
      </p:sp>
    </p:spTree>
    <p:extLst>
      <p:ext uri="{BB962C8B-B14F-4D97-AF65-F5344CB8AC3E}">
        <p14:creationId xmlns:p14="http://schemas.microsoft.com/office/powerpoint/2010/main" val="267823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267097"/>
            <a:ext cx="11808823" cy="5225142"/>
          </a:xfrm>
        </p:spPr>
        <p:txBody>
          <a:bodyPr>
            <a:normAutofit/>
          </a:bodyPr>
          <a:lstStyle/>
          <a:p>
            <a:pPr marL="0" indent="0">
              <a:lnSpc>
                <a:spcPct val="150000"/>
              </a:lnSpc>
              <a:buNone/>
            </a:pPr>
            <a:r>
              <a:rPr lang="en-GB" sz="2400" dirty="0">
                <a:latin typeface="Georgia" panose="02040502050405020303" pitchFamily="18" charset="0"/>
              </a:rPr>
              <a:t>The analysis utilizes four datasets:</a:t>
            </a:r>
          </a:p>
          <a:p>
            <a:pPr>
              <a:lnSpc>
                <a:spcPct val="150000"/>
              </a:lnSpc>
            </a:pPr>
            <a:r>
              <a:rPr lang="en-GB" sz="2400" b="1" dirty="0">
                <a:latin typeface="Georgia" panose="02040502050405020303" pitchFamily="18" charset="0"/>
              </a:rPr>
              <a:t>Cab_Data.csv: </a:t>
            </a:r>
            <a:r>
              <a:rPr lang="en-GB" sz="2400" dirty="0">
                <a:latin typeface="Georgia" panose="02040502050405020303" pitchFamily="18" charset="0"/>
              </a:rPr>
              <a:t>Contains transaction details for two cab companies.</a:t>
            </a:r>
          </a:p>
          <a:p>
            <a:pPr>
              <a:lnSpc>
                <a:spcPct val="150000"/>
              </a:lnSpc>
            </a:pPr>
            <a:r>
              <a:rPr lang="en-GB" sz="2400" b="1" dirty="0">
                <a:latin typeface="Georgia" panose="02040502050405020303" pitchFamily="18" charset="0"/>
              </a:rPr>
              <a:t>Customer_ID.csv: </a:t>
            </a:r>
            <a:r>
              <a:rPr lang="en-GB" sz="2400" dirty="0">
                <a:latin typeface="Georgia" panose="02040502050405020303" pitchFamily="18" charset="0"/>
              </a:rPr>
              <a:t>A mapping table linking customer IDs to their demographic details.</a:t>
            </a:r>
          </a:p>
          <a:p>
            <a:pPr>
              <a:lnSpc>
                <a:spcPct val="150000"/>
              </a:lnSpc>
            </a:pPr>
            <a:r>
              <a:rPr lang="en-GB" sz="2400" b="1" dirty="0">
                <a:latin typeface="Georgia" panose="02040502050405020303" pitchFamily="18" charset="0"/>
              </a:rPr>
              <a:t>Transaction_ID.csv: </a:t>
            </a:r>
            <a:r>
              <a:rPr lang="en-GB" sz="2400" dirty="0">
                <a:latin typeface="Georgia" panose="02040502050405020303" pitchFamily="18" charset="0"/>
              </a:rPr>
              <a:t>A mapping table linking transactions to customers and payment modes.</a:t>
            </a:r>
          </a:p>
          <a:p>
            <a:pPr>
              <a:lnSpc>
                <a:spcPct val="150000"/>
              </a:lnSpc>
            </a:pPr>
            <a:r>
              <a:rPr lang="en-GB" sz="2400" b="1" dirty="0">
                <a:latin typeface="Georgia" panose="02040502050405020303" pitchFamily="18" charset="0"/>
              </a:rPr>
              <a:t>City.csv: </a:t>
            </a:r>
            <a:r>
              <a:rPr lang="en-GB" sz="2400" dirty="0">
                <a:latin typeface="Georgia" panose="02040502050405020303" pitchFamily="18" charset="0"/>
              </a:rPr>
              <a:t>Lists US cities along with their populations and number of cab users.</a:t>
            </a: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5FCAE7FA-98B6-4C5D-BDF8-EF06F77FC1CF}"/>
              </a:ext>
            </a:extLst>
          </p:cNvPr>
          <p:cNvSpPr txBox="1"/>
          <p:nvPr/>
        </p:nvSpPr>
        <p:spPr>
          <a:xfrm>
            <a:off x="235131" y="235131"/>
            <a:ext cx="11665132" cy="646331"/>
          </a:xfrm>
          <a:prstGeom prst="rect">
            <a:avLst/>
          </a:prstGeom>
          <a:noFill/>
        </p:spPr>
        <p:txBody>
          <a:bodyPr wrap="square" rtlCol="0">
            <a:spAutoFit/>
          </a:bodyPr>
          <a:lstStyle/>
          <a:p>
            <a:r>
              <a:rPr lang="en-GB" sz="3600" dirty="0">
                <a:solidFill>
                  <a:schemeClr val="accent2"/>
                </a:solidFill>
                <a:latin typeface="Georgia" panose="02040502050405020303" pitchFamily="18" charset="0"/>
              </a:rPr>
              <a:t>					The Datasets</a:t>
            </a:r>
          </a:p>
        </p:txBody>
      </p:sp>
    </p:spTree>
    <p:extLst>
      <p:ext uri="{BB962C8B-B14F-4D97-AF65-F5344CB8AC3E}">
        <p14:creationId xmlns:p14="http://schemas.microsoft.com/office/powerpoint/2010/main" val="175049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287383" y="1371600"/>
            <a:ext cx="11612880" cy="5199017"/>
          </a:xfrm>
        </p:spPr>
        <p:txBody>
          <a:bodyPr>
            <a:normAutofit/>
          </a:bodyPr>
          <a:lstStyle/>
          <a:p>
            <a:pPr algn="just"/>
            <a:r>
              <a:rPr lang="en-GB" sz="2400" b="1" dirty="0">
                <a:latin typeface="Georgia" panose="02040502050405020303" pitchFamily="18" charset="0"/>
              </a:rPr>
              <a:t>Data Integration: </a:t>
            </a:r>
            <a:r>
              <a:rPr lang="en-GB" sz="2400" dirty="0">
                <a:latin typeface="Georgia" panose="02040502050405020303" pitchFamily="18" charset="0"/>
              </a:rPr>
              <a:t>The analysis started with merging the provided datasets in Excel using VLOOKUP functions to create a unified dataset.</a:t>
            </a:r>
          </a:p>
          <a:p>
            <a:pPr algn="just"/>
            <a:endParaRPr lang="en-GB" sz="2400" dirty="0">
              <a:latin typeface="Georgia" panose="02040502050405020303" pitchFamily="18" charset="0"/>
            </a:endParaRPr>
          </a:p>
          <a:p>
            <a:pPr algn="just"/>
            <a:r>
              <a:rPr lang="en-GB" sz="2400" b="1" dirty="0">
                <a:latin typeface="Georgia" panose="02040502050405020303" pitchFamily="18" charset="0"/>
              </a:rPr>
              <a:t>Profit Calculation: </a:t>
            </a:r>
            <a:r>
              <a:rPr lang="en-GB" sz="2400" dirty="0">
                <a:latin typeface="Georgia" panose="02040502050405020303" pitchFamily="18" charset="0"/>
              </a:rPr>
              <a:t>A new profit column was calculated and added to the dataset to facilitate financial analysis.</a:t>
            </a:r>
          </a:p>
          <a:p>
            <a:pPr algn="just"/>
            <a:endParaRPr lang="en-GB" sz="2400" dirty="0">
              <a:latin typeface="Georgia" panose="02040502050405020303" pitchFamily="18" charset="0"/>
            </a:endParaRPr>
          </a:p>
          <a:p>
            <a:pPr algn="just"/>
            <a:r>
              <a:rPr lang="en-GB" sz="2400" b="1" dirty="0">
                <a:latin typeface="Georgia" panose="02040502050405020303" pitchFamily="18" charset="0"/>
              </a:rPr>
              <a:t>Data Integrity Check: </a:t>
            </a:r>
            <a:r>
              <a:rPr lang="en-GB" sz="2400" dirty="0">
                <a:latin typeface="Georgia" panose="02040502050405020303" pitchFamily="18" charset="0"/>
              </a:rPr>
              <a:t>A thorough examination was conducted using the filter function to ensure no blanks or missing values, confirming the dataset's completeness and reliability for further analysis.</a:t>
            </a: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8D25A0-AAB1-4F78-9816-511B75BDCA82}"/>
              </a:ext>
            </a:extLst>
          </p:cNvPr>
          <p:cNvSpPr txBox="1"/>
          <p:nvPr/>
        </p:nvSpPr>
        <p:spPr>
          <a:xfrm>
            <a:off x="156754" y="248194"/>
            <a:ext cx="11652069" cy="646331"/>
          </a:xfrm>
          <a:prstGeom prst="rect">
            <a:avLst/>
          </a:prstGeom>
          <a:noFill/>
        </p:spPr>
        <p:txBody>
          <a:bodyPr wrap="square" rtlCol="0">
            <a:spAutoFit/>
          </a:bodyPr>
          <a:lstStyle/>
          <a:p>
            <a:r>
              <a:rPr lang="en-GB" sz="3600" dirty="0">
                <a:solidFill>
                  <a:schemeClr val="accent2"/>
                </a:solidFill>
                <a:latin typeface="Georgia" panose="02040502050405020303" pitchFamily="18" charset="0"/>
              </a:rPr>
              <a:t>			Data pre-processing approach</a:t>
            </a:r>
          </a:p>
        </p:txBody>
      </p:sp>
    </p:spTree>
    <p:extLst>
      <p:ext uri="{BB962C8B-B14F-4D97-AF65-F5344CB8AC3E}">
        <p14:creationId xmlns:p14="http://schemas.microsoft.com/office/powerpoint/2010/main" val="158883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248194" y="195943"/>
            <a:ext cx="4523831" cy="783771"/>
          </a:xfrm>
        </p:spPr>
        <p:txBody>
          <a:bodyPr>
            <a:normAutofit/>
          </a:bodyPr>
          <a:lstStyle/>
          <a:p>
            <a:endParaRPr lang="en-GB" sz="3600" dirty="0">
              <a:solidFill>
                <a:schemeClr val="accent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5183187" y="1227908"/>
            <a:ext cx="6782389" cy="5055325"/>
          </a:xfrm>
        </p:spPr>
        <p:txBody>
          <a:bodyPr>
            <a:normAutofit/>
          </a:bodyPr>
          <a:lstStyle/>
          <a:p>
            <a:pPr marL="0" indent="0" algn="just">
              <a:buNone/>
            </a:pPr>
            <a:endParaRPr lang="en-GB" sz="2400" dirty="0">
              <a:latin typeface="Georgia" panose="02040502050405020303" pitchFamily="18" charset="0"/>
            </a:endParaRPr>
          </a:p>
        </p:txBody>
      </p:sp>
      <p:sp>
        <p:nvSpPr>
          <p:cNvPr id="27" name="Text Placeholder 26">
            <a:extLst>
              <a:ext uri="{FF2B5EF4-FFF2-40B4-BE49-F238E27FC236}">
                <a16:creationId xmlns:a16="http://schemas.microsoft.com/office/drawing/2014/main" id="{4F8B02CD-D93A-42E3-A4D8-7D54F70F9F79}"/>
              </a:ext>
            </a:extLst>
          </p:cNvPr>
          <p:cNvSpPr>
            <a:spLocks noGrp="1"/>
          </p:cNvSpPr>
          <p:nvPr>
            <p:ph type="body" sz="half" idx="2"/>
          </p:nvPr>
        </p:nvSpPr>
        <p:spPr>
          <a:xfrm>
            <a:off x="182880" y="1397725"/>
            <a:ext cx="4872446" cy="4976949"/>
          </a:xfrm>
        </p:spPr>
        <p:txBody>
          <a:bodyPr/>
          <a:lstStyle/>
          <a:p>
            <a:pPr marL="342900" indent="-342900">
              <a:buFont typeface="Arial" panose="020B0604020202020204" pitchFamily="34" charset="0"/>
              <a:buChar char="•"/>
            </a:pPr>
            <a:r>
              <a:rPr lang="en-GB" sz="2400" dirty="0">
                <a:latin typeface="Georgia" panose="02040502050405020303" pitchFamily="18" charset="0"/>
              </a:rPr>
              <a:t>The final dataset contained 14 features, including five calculated features.</a:t>
            </a:r>
          </a:p>
          <a:p>
            <a:endParaRPr lang="en-GB" sz="2400" dirty="0">
              <a:latin typeface="Georgia" panose="02040502050405020303" pitchFamily="18" charset="0"/>
            </a:endParaRPr>
          </a:p>
          <a:p>
            <a:pPr marL="285750" indent="-285750">
              <a:buFont typeface="Arial" panose="020B0604020202020204" pitchFamily="34" charset="0"/>
              <a:buChar char="•"/>
            </a:pPr>
            <a:r>
              <a:rPr lang="en-GB" sz="2400" dirty="0">
                <a:latin typeface="Georgia" panose="02040502050405020303" pitchFamily="18" charset="0"/>
              </a:rPr>
              <a:t>Dataset contained 359, 394 records. </a:t>
            </a:r>
          </a:p>
          <a:p>
            <a:endParaRPr lang="en-GB" dirty="0"/>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1254034"/>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8D25A0-AAB1-4F78-9816-511B75BDCA82}"/>
              </a:ext>
            </a:extLst>
          </p:cNvPr>
          <p:cNvSpPr txBox="1"/>
          <p:nvPr/>
        </p:nvSpPr>
        <p:spPr>
          <a:xfrm>
            <a:off x="156754" y="248194"/>
            <a:ext cx="11848012" cy="646331"/>
          </a:xfrm>
          <a:prstGeom prst="rect">
            <a:avLst/>
          </a:prstGeom>
          <a:noFill/>
        </p:spPr>
        <p:txBody>
          <a:bodyPr wrap="square" rtlCol="0">
            <a:spAutoFit/>
          </a:bodyPr>
          <a:lstStyle/>
          <a:p>
            <a:r>
              <a:rPr lang="en-GB" sz="3600" dirty="0">
                <a:solidFill>
                  <a:schemeClr val="accent2"/>
                </a:solidFill>
                <a:latin typeface="Georgia" panose="02040502050405020303" pitchFamily="18" charset="0"/>
              </a:rPr>
              <a:t>			Data pre-processing approach</a:t>
            </a:r>
          </a:p>
        </p:txBody>
      </p:sp>
      <p:sp>
        <p:nvSpPr>
          <p:cNvPr id="6" name="Flowchart: Data 5">
            <a:extLst>
              <a:ext uri="{FF2B5EF4-FFF2-40B4-BE49-F238E27FC236}">
                <a16:creationId xmlns:a16="http://schemas.microsoft.com/office/drawing/2014/main" id="{5A5D714B-DD4E-42E2-A5B2-39F4D86BFA1A}"/>
              </a:ext>
            </a:extLst>
          </p:cNvPr>
          <p:cNvSpPr/>
          <p:nvPr/>
        </p:nvSpPr>
        <p:spPr>
          <a:xfrm>
            <a:off x="5669280" y="1580605"/>
            <a:ext cx="1332411" cy="86214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Cab Data</a:t>
            </a:r>
          </a:p>
        </p:txBody>
      </p:sp>
      <p:sp>
        <p:nvSpPr>
          <p:cNvPr id="9" name="Flowchart: Data 8">
            <a:extLst>
              <a:ext uri="{FF2B5EF4-FFF2-40B4-BE49-F238E27FC236}">
                <a16:creationId xmlns:a16="http://schemas.microsoft.com/office/drawing/2014/main" id="{7376BC20-31FD-41C3-9ADE-CEBA233507D3}"/>
              </a:ext>
            </a:extLst>
          </p:cNvPr>
          <p:cNvSpPr/>
          <p:nvPr/>
        </p:nvSpPr>
        <p:spPr>
          <a:xfrm>
            <a:off x="10833463" y="1693816"/>
            <a:ext cx="1105988" cy="85344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City Data</a:t>
            </a:r>
          </a:p>
        </p:txBody>
      </p:sp>
      <p:sp>
        <p:nvSpPr>
          <p:cNvPr id="10" name="Flowchart: Data 9">
            <a:extLst>
              <a:ext uri="{FF2B5EF4-FFF2-40B4-BE49-F238E27FC236}">
                <a16:creationId xmlns:a16="http://schemas.microsoft.com/office/drawing/2014/main" id="{C535CDA4-369B-4CAA-AAC9-3710DB026A1A}"/>
              </a:ext>
            </a:extLst>
          </p:cNvPr>
          <p:cNvSpPr/>
          <p:nvPr/>
        </p:nvSpPr>
        <p:spPr>
          <a:xfrm>
            <a:off x="8408132" y="3914502"/>
            <a:ext cx="1611080" cy="99713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Merged Cab Data</a:t>
            </a:r>
          </a:p>
        </p:txBody>
      </p:sp>
      <p:sp>
        <p:nvSpPr>
          <p:cNvPr id="11" name="Wave 10">
            <a:extLst>
              <a:ext uri="{FF2B5EF4-FFF2-40B4-BE49-F238E27FC236}">
                <a16:creationId xmlns:a16="http://schemas.microsoft.com/office/drawing/2014/main" id="{C7BCC0F7-BBCF-4769-9ACE-2E80B248A34A}"/>
              </a:ext>
            </a:extLst>
          </p:cNvPr>
          <p:cNvSpPr/>
          <p:nvPr/>
        </p:nvSpPr>
        <p:spPr>
          <a:xfrm>
            <a:off x="7119257" y="1698171"/>
            <a:ext cx="1658983" cy="796835"/>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Transaction </a:t>
            </a:r>
            <a:r>
              <a:rPr lang="en-GB" i="1" dirty="0">
                <a:solidFill>
                  <a:schemeClr val="accent2"/>
                </a:solidFill>
              </a:rPr>
              <a:t>ID</a:t>
            </a:r>
            <a:endParaRPr lang="en-GB" dirty="0">
              <a:solidFill>
                <a:schemeClr val="accent2"/>
              </a:solidFill>
            </a:endParaRPr>
          </a:p>
        </p:txBody>
      </p:sp>
      <p:sp>
        <p:nvSpPr>
          <p:cNvPr id="15" name="Wave 14">
            <a:extLst>
              <a:ext uri="{FF2B5EF4-FFF2-40B4-BE49-F238E27FC236}">
                <a16:creationId xmlns:a16="http://schemas.microsoft.com/office/drawing/2014/main" id="{11E056BC-DF23-4B00-AE8F-B40CCEB1441C}"/>
              </a:ext>
            </a:extLst>
          </p:cNvPr>
          <p:cNvSpPr/>
          <p:nvPr/>
        </p:nvSpPr>
        <p:spPr>
          <a:xfrm>
            <a:off x="8904514" y="1733005"/>
            <a:ext cx="1658983" cy="796835"/>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Customer </a:t>
            </a:r>
            <a:r>
              <a:rPr lang="en-GB" i="1" dirty="0">
                <a:solidFill>
                  <a:schemeClr val="accent2"/>
                </a:solidFill>
              </a:rPr>
              <a:t>ID</a:t>
            </a:r>
            <a:endParaRPr lang="en-GB" dirty="0">
              <a:solidFill>
                <a:schemeClr val="accent2"/>
              </a:solidFill>
            </a:endParaRPr>
          </a:p>
        </p:txBody>
      </p:sp>
      <p:cxnSp>
        <p:nvCxnSpPr>
          <p:cNvPr id="17" name="Straight Arrow Connector 16">
            <a:extLst>
              <a:ext uri="{FF2B5EF4-FFF2-40B4-BE49-F238E27FC236}">
                <a16:creationId xmlns:a16="http://schemas.microsoft.com/office/drawing/2014/main" id="{E6314EA5-503D-4E71-8F11-0EBD78CCE299}"/>
              </a:ext>
            </a:extLst>
          </p:cNvPr>
          <p:cNvCxnSpPr/>
          <p:nvPr/>
        </p:nvCxnSpPr>
        <p:spPr>
          <a:xfrm>
            <a:off x="6322423" y="2560320"/>
            <a:ext cx="1881051" cy="14107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D0299043-3B5E-4572-8A13-28503BE4C16E}"/>
              </a:ext>
            </a:extLst>
          </p:cNvPr>
          <p:cNvCxnSpPr>
            <a:cxnSpLocks/>
          </p:cNvCxnSpPr>
          <p:nvPr/>
        </p:nvCxnSpPr>
        <p:spPr>
          <a:xfrm>
            <a:off x="7916091" y="2586446"/>
            <a:ext cx="992778" cy="10580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B2F421CE-9009-40E9-B2CF-8352020EE3DA}"/>
              </a:ext>
            </a:extLst>
          </p:cNvPr>
          <p:cNvCxnSpPr>
            <a:cxnSpLocks/>
          </p:cNvCxnSpPr>
          <p:nvPr/>
        </p:nvCxnSpPr>
        <p:spPr>
          <a:xfrm>
            <a:off x="9178834" y="2738846"/>
            <a:ext cx="0" cy="866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EE910505-397D-421B-95A9-B4D9CB804EC3}"/>
              </a:ext>
            </a:extLst>
          </p:cNvPr>
          <p:cNvCxnSpPr>
            <a:cxnSpLocks/>
          </p:cNvCxnSpPr>
          <p:nvPr/>
        </p:nvCxnSpPr>
        <p:spPr>
          <a:xfrm flipH="1">
            <a:off x="9666514" y="2873829"/>
            <a:ext cx="1058092" cy="7707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Rectangle 1">
            <a:extLst>
              <a:ext uri="{FF2B5EF4-FFF2-40B4-BE49-F238E27FC236}">
                <a16:creationId xmlns:a16="http://schemas.microsoft.com/office/drawing/2014/main" id="{B40D4089-638D-4131-BE99-A36040D8FBC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3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idx="4294967295"/>
          </p:nvPr>
        </p:nvSpPr>
        <p:spPr>
          <a:xfrm>
            <a:off x="0" y="365125"/>
            <a:ext cx="10515600" cy="654050"/>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4294967295"/>
          </p:nvPr>
        </p:nvSpPr>
        <p:spPr>
          <a:xfrm>
            <a:off x="0" y="1463675"/>
            <a:ext cx="10831513" cy="4713288"/>
          </a:xfrm>
        </p:spPr>
        <p:txBody>
          <a:bodyPr>
            <a:normAutofit/>
          </a:bodyPr>
          <a:lstStyle/>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a:p>
            <a:pPr marL="0" indent="0">
              <a:lnSpc>
                <a:spcPct val="150000"/>
              </a:lnSpc>
              <a:buNone/>
            </a:pPr>
            <a:endParaRPr lang="en-GB" sz="2400" dirty="0">
              <a:latin typeface="Georgia" panose="02040502050405020303" pitchFamily="18" charset="0"/>
            </a:endParaRP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51F9F4-46A2-47B6-A45B-942B30FCF636}"/>
              </a:ext>
            </a:extLst>
          </p:cNvPr>
          <p:cNvSpPr txBox="1"/>
          <p:nvPr/>
        </p:nvSpPr>
        <p:spPr>
          <a:xfrm>
            <a:off x="209006" y="209006"/>
            <a:ext cx="10698480" cy="3416320"/>
          </a:xfrm>
          <a:prstGeom prst="rect">
            <a:avLst/>
          </a:prstGeom>
          <a:noFill/>
        </p:spPr>
        <p:txBody>
          <a:bodyPr wrap="square" rtlCol="0">
            <a:spAutoFit/>
          </a:bodyPr>
          <a:lstStyle/>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endParaRPr lang="en-GB" sz="3600" dirty="0">
              <a:solidFill>
                <a:schemeClr val="accent2"/>
              </a:solidFill>
              <a:latin typeface="Georgia" panose="02040502050405020303" pitchFamily="18" charset="0"/>
            </a:endParaRPr>
          </a:p>
          <a:p>
            <a:r>
              <a:rPr lang="en-GB" sz="3600" dirty="0">
                <a:solidFill>
                  <a:schemeClr val="accent2"/>
                </a:solidFill>
                <a:latin typeface="Georgia" panose="02040502050405020303" pitchFamily="18" charset="0"/>
              </a:rPr>
              <a:t>			Exploratory Data Analysis</a:t>
            </a:r>
          </a:p>
        </p:txBody>
      </p:sp>
    </p:spTree>
    <p:extLst>
      <p:ext uri="{BB962C8B-B14F-4D97-AF65-F5344CB8AC3E}">
        <p14:creationId xmlns:p14="http://schemas.microsoft.com/office/powerpoint/2010/main" val="101857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4F2-963A-4440-952A-5320416C3FC6}"/>
              </a:ext>
            </a:extLst>
          </p:cNvPr>
          <p:cNvSpPr>
            <a:spLocks noGrp="1"/>
          </p:cNvSpPr>
          <p:nvPr>
            <p:ph type="title"/>
          </p:nvPr>
        </p:nvSpPr>
        <p:spPr>
          <a:xfrm>
            <a:off x="838200" y="365127"/>
            <a:ext cx="10515600" cy="732154"/>
          </a:xfrm>
        </p:spPr>
        <p:txBody>
          <a:bodyPr>
            <a:normAutofit/>
          </a:bodyPr>
          <a:lstStyle/>
          <a:p>
            <a:r>
              <a:rPr lang="en-GB" sz="3600" dirty="0">
                <a:solidFill>
                  <a:schemeClr val="accent2"/>
                </a:solidFill>
                <a:latin typeface="Georgia" panose="02040502050405020303" pitchFamily="18" charset="0"/>
              </a:rPr>
              <a:t>Executive Summary</a:t>
            </a:r>
          </a:p>
        </p:txBody>
      </p:sp>
      <p:sp>
        <p:nvSpPr>
          <p:cNvPr id="3" name="Content Placeholder 2">
            <a:extLst>
              <a:ext uri="{FF2B5EF4-FFF2-40B4-BE49-F238E27FC236}">
                <a16:creationId xmlns:a16="http://schemas.microsoft.com/office/drawing/2014/main" id="{660FD44C-B421-4213-8E34-EEC566B2B7D5}"/>
              </a:ext>
            </a:extLst>
          </p:cNvPr>
          <p:cNvSpPr>
            <a:spLocks noGrp="1"/>
          </p:cNvSpPr>
          <p:nvPr>
            <p:ph idx="1"/>
          </p:nvPr>
        </p:nvSpPr>
        <p:spPr>
          <a:xfrm>
            <a:off x="169817" y="1332411"/>
            <a:ext cx="11808823" cy="5159828"/>
          </a:xfrm>
        </p:spPr>
        <p:txBody>
          <a:bodyPr>
            <a:normAutofit/>
          </a:bodyPr>
          <a:lstStyle/>
          <a:p>
            <a:pPr marL="0" indent="0">
              <a:lnSpc>
                <a:spcPct val="150000"/>
              </a:lnSpc>
              <a:buNone/>
            </a:pPr>
            <a:endParaRPr lang="en-GB" sz="2000" dirty="0">
              <a:latin typeface="Georgia" panose="02040502050405020303" pitchFamily="18" charset="0"/>
            </a:endParaRPr>
          </a:p>
          <a:p>
            <a:pPr marL="0" indent="0">
              <a:lnSpc>
                <a:spcPct val="150000"/>
              </a:lnSpc>
              <a:buNone/>
            </a:pPr>
            <a:endParaRPr lang="en-GB" sz="2000" dirty="0">
              <a:latin typeface="Georgia" panose="02040502050405020303" pitchFamily="18" charset="0"/>
            </a:endParaRPr>
          </a:p>
          <a:p>
            <a:pPr marL="0" indent="0">
              <a:lnSpc>
                <a:spcPct val="150000"/>
              </a:lnSpc>
              <a:buNone/>
            </a:pPr>
            <a:endParaRPr lang="en-GB" sz="2000" dirty="0">
              <a:latin typeface="Georgia" panose="02040502050405020303" pitchFamily="18" charset="0"/>
            </a:endParaRPr>
          </a:p>
          <a:p>
            <a:pPr marL="0" indent="0">
              <a:lnSpc>
                <a:spcPct val="150000"/>
              </a:lnSpc>
              <a:buNone/>
            </a:pPr>
            <a:endParaRPr lang="en-GB" sz="2000" dirty="0">
              <a:latin typeface="Georgia" panose="02040502050405020303" pitchFamily="18" charset="0"/>
            </a:endParaRPr>
          </a:p>
          <a:p>
            <a:pPr marL="0" indent="0">
              <a:lnSpc>
                <a:spcPct val="150000"/>
              </a:lnSpc>
              <a:buNone/>
            </a:pPr>
            <a:endParaRPr lang="en-GB" sz="2000" dirty="0">
              <a:latin typeface="Georgia" panose="02040502050405020303" pitchFamily="18" charset="0"/>
            </a:endParaRPr>
          </a:p>
          <a:p>
            <a:pPr marL="0" indent="0">
              <a:lnSpc>
                <a:spcPct val="150000"/>
              </a:lnSpc>
              <a:buNone/>
            </a:pPr>
            <a:endParaRPr lang="en-GB" sz="2000" dirty="0">
              <a:latin typeface="Georgia" panose="02040502050405020303" pitchFamily="18" charset="0"/>
            </a:endParaRPr>
          </a:p>
          <a:p>
            <a:pPr marL="0" indent="0">
              <a:lnSpc>
                <a:spcPct val="150000"/>
              </a:lnSpc>
              <a:buNone/>
            </a:pPr>
            <a:endParaRPr lang="en-GB" sz="2000" dirty="0">
              <a:latin typeface="Georgia" panose="02040502050405020303" pitchFamily="18" charset="0"/>
            </a:endParaRPr>
          </a:p>
          <a:p>
            <a:pPr marL="0" indent="0">
              <a:lnSpc>
                <a:spcPct val="150000"/>
              </a:lnSpc>
              <a:buNone/>
            </a:pPr>
            <a:r>
              <a:rPr lang="en-GB" sz="1600" dirty="0">
                <a:latin typeface="Georgia" panose="02040502050405020303" pitchFamily="18" charset="0"/>
              </a:rPr>
              <a:t>The chart indicates that New York has the highest number of rides, followed by Chicago, Los Angeles, and Washington D.C. This suggests that larger metropolitan areas tend to have a higher volume of ride bookings compared to smaller cities.</a:t>
            </a:r>
          </a:p>
        </p:txBody>
      </p:sp>
      <p:sp>
        <p:nvSpPr>
          <p:cNvPr id="4" name="Rectangle 3">
            <a:extLst>
              <a:ext uri="{FF2B5EF4-FFF2-40B4-BE49-F238E27FC236}">
                <a16:creationId xmlns:a16="http://schemas.microsoft.com/office/drawing/2014/main" id="{252B1792-37EE-415F-8580-4EB3FEB58EE4}"/>
              </a:ext>
            </a:extLst>
          </p:cNvPr>
          <p:cNvSpPr/>
          <p:nvPr/>
        </p:nvSpPr>
        <p:spPr>
          <a:xfrm>
            <a:off x="0" y="0"/>
            <a:ext cx="12192000" cy="992777"/>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accent2"/>
                </a:solidFill>
                <a:latin typeface="Georgia" panose="02040502050405020303" pitchFamily="18" charset="0"/>
              </a:rPr>
              <a:t>Number of Rides per City</a:t>
            </a:r>
          </a:p>
        </p:txBody>
      </p:sp>
      <p:pic>
        <p:nvPicPr>
          <p:cNvPr id="6" name="Picture 5">
            <a:extLst>
              <a:ext uri="{FF2B5EF4-FFF2-40B4-BE49-F238E27FC236}">
                <a16:creationId xmlns:a16="http://schemas.microsoft.com/office/drawing/2014/main" id="{84FF36E6-9188-440C-AB53-98585F889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236" y="1136469"/>
            <a:ext cx="8613008" cy="4101737"/>
          </a:xfrm>
          <a:prstGeom prst="rect">
            <a:avLst/>
          </a:prstGeom>
        </p:spPr>
      </p:pic>
    </p:spTree>
    <p:extLst>
      <p:ext uri="{BB962C8B-B14F-4D97-AF65-F5344CB8AC3E}">
        <p14:creationId xmlns:p14="http://schemas.microsoft.com/office/powerpoint/2010/main" val="9975774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1003</TotalTime>
  <Words>1524</Words>
  <Application>Microsoft Office PowerPoint</Application>
  <PresentationFormat>Widescreen</PresentationFormat>
  <Paragraphs>316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Georgia</vt:lpstr>
      <vt:lpstr>Times New Roman</vt:lpstr>
      <vt:lpstr>Office Theme</vt:lpstr>
      <vt:lpstr>PowerPoint Presentation</vt:lpstr>
      <vt:lpstr>   Agenda</vt:lpstr>
      <vt:lpstr>Executive Summary</vt:lpstr>
      <vt:lpstr>Executive Summary</vt:lpstr>
      <vt:lpstr>Executive Summary</vt:lpstr>
      <vt:lpstr>Executive Summary</vt:lpstr>
      <vt:lpstr>PowerPoint Presentation</vt:lpstr>
      <vt:lpstr>Executive Summary</vt:lpstr>
      <vt:lpstr>Executive Summary</vt:lpstr>
      <vt:lpstr>Executive Summary</vt:lpstr>
      <vt:lpstr>PowerPoint Presentation</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Executive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egbuz</dc:creator>
  <cp:lastModifiedBy>egbuz</cp:lastModifiedBy>
  <cp:revision>27</cp:revision>
  <dcterms:created xsi:type="dcterms:W3CDTF">2024-08-20T14:31:45Z</dcterms:created>
  <dcterms:modified xsi:type="dcterms:W3CDTF">2024-08-21T21:10:18Z</dcterms:modified>
</cp:coreProperties>
</file>