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notesMasterIdLst>
    <p:notesMasterId r:id="rId2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3-1.png"/><Relationship Id="rId2" Type="http://schemas.openxmlformats.org/officeDocument/2006/relationships/image" Target="../media/image-13-2.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4-1.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5-1.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6-1.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7-1.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8-1.png"/><Relationship Id="rId3" Type="http://schemas.openxmlformats.org/officeDocument/2006/relationships/slideLayout" Target="../slideLayouts/slideLayou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9-1.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hyperlink" Target="https://aclanthology.org/P11-2033.pdf" TargetMode="External"/><Relationship Id="rId2" Type="http://schemas.openxmlformats.org/officeDocument/2006/relationships/hyperlink" Target="https://arxiv.org/pdf/1611.01734.pdf" TargetMode="External"/><Relationship Id="rId3" Type="http://schemas.openxmlformats.org/officeDocument/2006/relationships/hyperlink" Target="http://web2py.iiit.ac.in/research_centres/publications/download/inproceedings.pdf" TargetMode="External"/><Relationship Id="rId4" Type="http://schemas.openxmlformats.org/officeDocument/2006/relationships/hyperlink" Target="https://aclanthology.org/P11-2033.pdf" TargetMode="External"/><Relationship Id="rId5" Type="http://schemas.openxmlformats.org/officeDocument/2006/relationships/hyperlink" Target="https://web.stanford.edu/~jurafsky/slp3/old_oct19/15.pdf" TargetMode="External"/><Relationship Id="rId6" Type="http://schemas.openxmlformats.org/officeDocument/2006/relationships/hyperlink" Target="http://pages.di.unipi.it/attardi/Paper/LREC-PParsing.pdf" TargetMode="External"/><Relationship Id="rId7" Type="http://schemas.openxmlformats.org/officeDocument/2006/relationships/hyperlink" Target="https://medium.com/data-science-in-your-pocket/dependency-parsing-associated-algorithms-in-nlp-96d65dd95d3e" TargetMode="External"/><Relationship Id="rId8" Type="http://schemas.openxmlformats.org/officeDocument/2006/relationships/hyperlink" Target="https://nlp.stanford.edu/software/nndep.html#:~:text=A%20dependency%20parser%20analyzes%20the,parse%20of%20a%20short%20sentence.&amp;text=A%20Fast%20and%20Accurate%20Dependency%20Parser%20Using%20Neural%20Networks" TargetMode="External"/><Relationship Id="rId9" Type="http://schemas.openxmlformats.org/officeDocument/2006/relationships/hyperlink" Target="https://indicnlp.ai4bharat.org/pages/home/" TargetMode="External"/><Relationship Id="rId10" Type="http://schemas.openxmlformats.org/officeDocument/2006/relationships/hyperlink" Target="https://ltrc.iiit.ac.in/treebank_H2014/" TargetMode="External"/><Relationship Id="rId12" Type="http://schemas.openxmlformats.org/officeDocument/2006/relationships/hyperlink" Target="https://gamma.app" TargetMode="External"/><Relationship Id="rId11" Type="http://schemas.openxmlformats.org/officeDocument/2006/relationships/image" Target="../media/image-20-1.png"/><Relationship Id="rId13" Type="http://schemas.openxmlformats.org/officeDocument/2006/relationships/slideLayout" Target="../slideLayouts/slideLayout1.xml"/><Relationship Id="rId1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1.pn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ltrc.iiit.ac.in/treebank_H2014/" TargetMode="External"/><Relationship Id="rId3" Type="http://schemas.openxmlformats.org/officeDocument/2006/relationships/hyperlink" Target="https://gamma.app" TargetMode="External"/><Relationship Id="rId2" Type="http://schemas.openxmlformats.org/officeDocument/2006/relationships/image" Target="../media/image-5-1.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171218"/>
            <a:ext cx="11109960" cy="2777252"/>
          </a:xfrm>
          <a:prstGeom prst="rect">
            <a:avLst/>
          </a:prstGeom>
          <a:noFill/>
          <a:ln/>
        </p:spPr>
        <p:txBody>
          <a:bodyPr wrap="square" rtlCol="0" anchor="t"/>
          <a:lstStyle/>
          <a:p>
            <a:pPr algn="ctr" indent="0" marL="0">
              <a:lnSpc>
                <a:spcPts val="10935"/>
              </a:lnSpc>
              <a:buNone/>
            </a:pPr>
            <a:r>
              <a:rPr lang="en-US" sz="8748" b="1" dirty="0">
                <a:solidFill>
                  <a:srgbClr val="60A9FF"/>
                </a:solidFill>
                <a:latin typeface="Barlow" pitchFamily="34" charset="0"/>
                <a:ea typeface="Barlow" pitchFamily="34" charset="-122"/>
                <a:cs typeface="Barlow" pitchFamily="34" charset="-120"/>
              </a:rPr>
              <a:t>INLP Project: Neural Dependency parser</a:t>
            </a:r>
            <a:endParaRPr lang="en-US" sz="8748" dirty="0"/>
          </a:p>
        </p:txBody>
      </p:sp>
      <p:sp>
        <p:nvSpPr>
          <p:cNvPr id="5" name="Text 3"/>
          <p:cNvSpPr/>
          <p:nvPr/>
        </p:nvSpPr>
        <p:spPr>
          <a:xfrm>
            <a:off x="1760220" y="4281726"/>
            <a:ext cx="11109960" cy="355402"/>
          </a:xfrm>
          <a:prstGeom prst="rect">
            <a:avLst/>
          </a:prstGeom>
          <a:noFill/>
          <a:ln/>
        </p:spPr>
        <p:txBody>
          <a:bodyPr wrap="none" rtlCol="0" anchor="t"/>
          <a:lstStyle/>
          <a:p>
            <a:pPr algn="ctr" indent="0" marL="0">
              <a:lnSpc>
                <a:spcPts val="2799"/>
              </a:lnSpc>
              <a:buNone/>
            </a:pPr>
            <a:endParaRPr lang="en-US" sz="1750" dirty="0"/>
          </a:p>
        </p:txBody>
      </p:sp>
      <p:sp>
        <p:nvSpPr>
          <p:cNvPr id="6" name="Text 4"/>
          <p:cNvSpPr/>
          <p:nvPr/>
        </p:nvSpPr>
        <p:spPr>
          <a:xfrm>
            <a:off x="1760220" y="4887039"/>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Team: NSU_NLP</a:t>
            </a:r>
            <a:endParaRPr lang="en-US" sz="1750" dirty="0"/>
          </a:p>
        </p:txBody>
      </p:sp>
      <p:sp>
        <p:nvSpPr>
          <p:cNvPr id="7" name="Text 5"/>
          <p:cNvSpPr/>
          <p:nvPr/>
        </p:nvSpPr>
        <p:spPr>
          <a:xfrm>
            <a:off x="1760220" y="5492353"/>
            <a:ext cx="11109960" cy="355402"/>
          </a:xfrm>
          <a:prstGeom prst="rect">
            <a:avLst/>
          </a:prstGeom>
          <a:noFill/>
          <a:ln/>
        </p:spPr>
        <p:txBody>
          <a:bodyPr wrap="non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Member 1: Nikhil Chawla (2022201045)</a:t>
            </a:r>
            <a:endParaRPr lang="en-US" sz="1750" dirty="0"/>
          </a:p>
        </p:txBody>
      </p:sp>
      <p:sp>
        <p:nvSpPr>
          <p:cNvPr id="8" name="Text 6"/>
          <p:cNvSpPr/>
          <p:nvPr/>
        </p:nvSpPr>
        <p:spPr>
          <a:xfrm>
            <a:off x="1760220" y="6097667"/>
            <a:ext cx="11109960" cy="355402"/>
          </a:xfrm>
          <a:prstGeom prst="rect">
            <a:avLst/>
          </a:prstGeom>
          <a:noFill/>
          <a:ln/>
        </p:spPr>
        <p:txBody>
          <a:bodyPr wrap="non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Member 2: Shubham Deshmukh (2022201076)</a:t>
            </a:r>
            <a:endParaRPr lang="en-US" sz="1750" dirty="0"/>
          </a:p>
        </p:txBody>
      </p:sp>
      <p:sp>
        <p:nvSpPr>
          <p:cNvPr id="9" name="Text 7"/>
          <p:cNvSpPr/>
          <p:nvPr/>
        </p:nvSpPr>
        <p:spPr>
          <a:xfrm>
            <a:off x="1760220" y="6702981"/>
            <a:ext cx="11109960" cy="355402"/>
          </a:xfrm>
          <a:prstGeom prst="rect">
            <a:avLst/>
          </a:prstGeom>
          <a:noFill/>
          <a:ln/>
        </p:spPr>
        <p:txBody>
          <a:bodyPr wrap="non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Member 3: Udrasht Pal (2022201020)</a:t>
            </a: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838"/>
          </a:xfrm>
          <a:prstGeom prst="rect">
            <a:avLst/>
          </a:prstGeom>
          <a:solidFill>
            <a:srgbClr val="282C32"/>
          </a:solidFill>
          <a:ln/>
        </p:spPr>
      </p:sp>
      <p:sp>
        <p:nvSpPr>
          <p:cNvPr id="4" name="Text 2"/>
          <p:cNvSpPr/>
          <p:nvPr/>
        </p:nvSpPr>
        <p:spPr>
          <a:xfrm>
            <a:off x="2156698" y="567333"/>
            <a:ext cx="5939790" cy="644843"/>
          </a:xfrm>
          <a:prstGeom prst="rect">
            <a:avLst/>
          </a:prstGeom>
          <a:noFill/>
          <a:ln/>
        </p:spPr>
        <p:txBody>
          <a:bodyPr wrap="none" rtlCol="0" anchor="t"/>
          <a:lstStyle/>
          <a:p>
            <a:pPr indent="0" marL="0">
              <a:lnSpc>
                <a:spcPts val="5077"/>
              </a:lnSpc>
              <a:buNone/>
            </a:pPr>
            <a:r>
              <a:rPr lang="en-US" sz="4062" b="1" dirty="0">
                <a:solidFill>
                  <a:srgbClr val="60A9FF"/>
                </a:solidFill>
                <a:latin typeface="Barlow" pitchFamily="34" charset="0"/>
                <a:ea typeface="Barlow" pitchFamily="34" charset="-122"/>
                <a:cs typeface="Barlow" pitchFamily="34" charset="-120"/>
              </a:rPr>
              <a:t>Extraction of Dependency</a:t>
            </a:r>
            <a:endParaRPr lang="en-US" sz="4062" dirty="0"/>
          </a:p>
        </p:txBody>
      </p:sp>
      <p:sp>
        <p:nvSpPr>
          <p:cNvPr id="5" name="Text 3"/>
          <p:cNvSpPr/>
          <p:nvPr/>
        </p:nvSpPr>
        <p:spPr>
          <a:xfrm>
            <a:off x="2363033" y="1756172"/>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एशिया एशिया NP NNP NP r6 NP2 ; H मस्जिदों मस्जिद NP NN NP2 k7 VGF ; R ; r6</a:t>
            </a:r>
            <a:endParaRPr lang="en-US" sz="1625" dirty="0"/>
          </a:p>
        </p:txBody>
      </p:sp>
      <p:sp>
        <p:nvSpPr>
          <p:cNvPr id="6" name="Text 4"/>
          <p:cNvSpPr/>
          <p:nvPr/>
        </p:nvSpPr>
        <p:spPr>
          <a:xfrm>
            <a:off x="2363033" y="2209919"/>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मस्जिदों मस्जिद NP NN NP2 k7 VGF ; H है है VGF VM VGF NULL ROOT ; R ; k7</a:t>
            </a:r>
            <a:endParaRPr lang="en-US" sz="1625" dirty="0"/>
          </a:p>
        </p:txBody>
      </p:sp>
      <p:sp>
        <p:nvSpPr>
          <p:cNvPr id="7" name="Text 5"/>
          <p:cNvSpPr/>
          <p:nvPr/>
        </p:nvSpPr>
        <p:spPr>
          <a:xfrm>
            <a:off x="2363033" y="2663666"/>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एक एक NP QC NP3 k1 VGF ; H है है VGF VM VGF NULL ROOT ; R ; k1</a:t>
            </a:r>
            <a:endParaRPr lang="en-US" sz="1625" dirty="0"/>
          </a:p>
        </p:txBody>
      </p:sp>
      <p:sp>
        <p:nvSpPr>
          <p:cNvPr id="8" name="Text 6"/>
          <p:cNvSpPr/>
          <p:nvPr/>
        </p:nvSpPr>
        <p:spPr>
          <a:xfrm>
            <a:off x="2363033" y="3117413"/>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ROOT ; H है है VGF VM VGF NULL ROOT ; L ; ROOT</a:t>
            </a:r>
            <a:endParaRPr lang="en-US" sz="1625" dirty="0"/>
          </a:p>
        </p:txBody>
      </p:sp>
      <p:sp>
        <p:nvSpPr>
          <p:cNvPr id="9" name="Text 7"/>
          <p:cNvSpPr/>
          <p:nvPr/>
        </p:nvSpPr>
        <p:spPr>
          <a:xfrm>
            <a:off x="2363033" y="3571161"/>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है है VGF VM VGF NULL ROOT ; H । । BLK SYM BLK rsym VGF ; L ; rsym</a:t>
            </a:r>
            <a:endParaRPr lang="en-US" sz="1625" dirty="0"/>
          </a:p>
        </p:txBody>
      </p:sp>
      <p:sp>
        <p:nvSpPr>
          <p:cNvPr id="10" name="Text 8"/>
          <p:cNvSpPr/>
          <p:nvPr/>
        </p:nvSpPr>
        <p:spPr>
          <a:xfrm>
            <a:off x="2363033" y="4024908"/>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मस्जिदों मस्जिद NP NN NP2 k7 VGF ; H एक एक NP QC NP3 k1 VGF ; U ; NULL</a:t>
            </a:r>
            <a:endParaRPr lang="en-US" sz="1625" dirty="0"/>
          </a:p>
        </p:txBody>
      </p:sp>
      <p:sp>
        <p:nvSpPr>
          <p:cNvPr id="11" name="Text 9"/>
          <p:cNvSpPr/>
          <p:nvPr/>
        </p:nvSpPr>
        <p:spPr>
          <a:xfrm>
            <a:off x="2363033" y="4478655"/>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एशिया एशिया NP NNP NP r6 NP2 ; H है है VGF VM VGF NULL ROOT ; U ; NULL</a:t>
            </a:r>
            <a:endParaRPr lang="en-US" sz="1625" dirty="0"/>
          </a:p>
        </p:txBody>
      </p:sp>
      <p:sp>
        <p:nvSpPr>
          <p:cNvPr id="12" name="Text 10"/>
          <p:cNvSpPr/>
          <p:nvPr/>
        </p:nvSpPr>
        <p:spPr>
          <a:xfrm>
            <a:off x="2363033" y="4932402"/>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एक एक NP QC NP3 k1 VGF ; H । । BLK SYM BLK rsym VGF ; U ; NULL</a:t>
            </a:r>
            <a:endParaRPr lang="en-US" sz="1625" dirty="0"/>
          </a:p>
        </p:txBody>
      </p:sp>
      <p:sp>
        <p:nvSpPr>
          <p:cNvPr id="13" name="Text 11"/>
          <p:cNvSpPr/>
          <p:nvPr/>
        </p:nvSpPr>
        <p:spPr>
          <a:xfrm>
            <a:off x="2363033" y="5386149"/>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मस्जिदों मस्जिद NP NN NP2 k7 VGF ; H । । BLK SYM BLK rsym VGF ; U ; NULL</a:t>
            </a:r>
            <a:endParaRPr lang="en-US" sz="1625" dirty="0"/>
          </a:p>
        </p:txBody>
      </p:sp>
      <p:sp>
        <p:nvSpPr>
          <p:cNvPr id="14" name="Text 12"/>
          <p:cNvSpPr/>
          <p:nvPr/>
        </p:nvSpPr>
        <p:spPr>
          <a:xfrm>
            <a:off x="2363033" y="5839897"/>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H एशिया एशिया NP NNP NP r6 NP2 ; H । । BLK SYM BLK rsym VGF ; U ; NULL</a:t>
            </a:r>
            <a:endParaRPr lang="en-US" sz="1625" dirty="0"/>
          </a:p>
        </p:txBody>
      </p:sp>
      <p:sp>
        <p:nvSpPr>
          <p:cNvPr id="15" name="Text 13"/>
          <p:cNvSpPr/>
          <p:nvPr/>
        </p:nvSpPr>
        <p:spPr>
          <a:xfrm>
            <a:off x="2363033" y="6293644"/>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ROOT ; H एक एक NP QC NP3 k1 VGF ; U ; NULL</a:t>
            </a:r>
            <a:endParaRPr lang="en-US" sz="1625" dirty="0"/>
          </a:p>
        </p:txBody>
      </p:sp>
      <p:sp>
        <p:nvSpPr>
          <p:cNvPr id="16" name="Text 14"/>
          <p:cNvSpPr/>
          <p:nvPr/>
        </p:nvSpPr>
        <p:spPr>
          <a:xfrm>
            <a:off x="2363033" y="6747391"/>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ROOT ; H मस्जिदों मस्जिद NP NN NP2 k7 VGF ; U ; NULL</a:t>
            </a:r>
            <a:endParaRPr lang="en-US" sz="1625" dirty="0"/>
          </a:p>
        </p:txBody>
      </p:sp>
      <p:sp>
        <p:nvSpPr>
          <p:cNvPr id="17" name="Text 15"/>
          <p:cNvSpPr/>
          <p:nvPr/>
        </p:nvSpPr>
        <p:spPr>
          <a:xfrm>
            <a:off x="2363033" y="7201138"/>
            <a:ext cx="9904333" cy="330041"/>
          </a:xfrm>
          <a:prstGeom prst="rect">
            <a:avLst/>
          </a:prstGeom>
          <a:noFill/>
          <a:ln/>
        </p:spPr>
        <p:txBody>
          <a:bodyPr wrap="none" rtlCol="0" anchor="t"/>
          <a:lstStyle/>
          <a:p>
            <a:pPr indent="0" marL="0">
              <a:lnSpc>
                <a:spcPts val="2600"/>
              </a:lnSpc>
              <a:buNone/>
            </a:pPr>
            <a:r>
              <a:rPr lang="en-US" sz="1625" dirty="0">
                <a:solidFill>
                  <a:srgbClr val="EEEFF5"/>
                </a:solidFill>
                <a:latin typeface="Montserrat" pitchFamily="34" charset="0"/>
                <a:ea typeface="Montserrat" pitchFamily="34" charset="-122"/>
                <a:cs typeface="Montserrat" pitchFamily="34" charset="-120"/>
              </a:rPr>
              <a:t>ROOT ; H एशिया एशिया NP NNP NP r6 NP2 ; U ; NULL</a:t>
            </a:r>
            <a:endParaRPr lang="en-US" sz="1625"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842974"/>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Modeling:</a:t>
            </a:r>
            <a:endParaRPr lang="en-US" sz="4374" dirty="0"/>
          </a:p>
        </p:txBody>
      </p:sp>
      <p:sp>
        <p:nvSpPr>
          <p:cNvPr id="5" name="Text 3"/>
          <p:cNvSpPr/>
          <p:nvPr/>
        </p:nvSpPr>
        <p:spPr>
          <a:xfrm>
            <a:off x="1760220" y="3981688"/>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These are the classification and  modeling techniques used in the Dependency parser:</a:t>
            </a:r>
            <a:endParaRPr lang="en-US" sz="1750" dirty="0"/>
          </a:p>
        </p:txBody>
      </p:sp>
      <p:sp>
        <p:nvSpPr>
          <p:cNvPr id="6" name="Text 4"/>
          <p:cNvSpPr/>
          <p:nvPr/>
        </p:nvSpPr>
        <p:spPr>
          <a:xfrm>
            <a:off x="2115622" y="4587002"/>
            <a:ext cx="10754558" cy="355402"/>
          </a:xfrm>
          <a:prstGeom prst="rect">
            <a:avLst/>
          </a:prstGeom>
          <a:noFill/>
          <a:ln/>
        </p:spPr>
        <p:txBody>
          <a:bodyPr wrap="none" rtlCol="0" anchor="t"/>
          <a:lstStyle/>
          <a:p>
            <a:pPr algn="l" marL="342900" indent="-342900">
              <a:lnSpc>
                <a:spcPts val="2799"/>
              </a:lnSpc>
              <a:buSzPct val="100000"/>
              <a:buFont typeface="+mj-lt"/>
              <a:buAutoNum type="arabicPeriod" startAt="1"/>
            </a:pPr>
            <a:r>
              <a:rPr lang="en-US" sz="1750" dirty="0">
                <a:solidFill>
                  <a:srgbClr val="EEEFF5"/>
                </a:solidFill>
                <a:latin typeface="Montserrat" pitchFamily="34" charset="0"/>
                <a:ea typeface="Montserrat" pitchFamily="34" charset="-122"/>
                <a:cs typeface="Montserrat" pitchFamily="34" charset="-120"/>
              </a:rPr>
              <a:t>Support Vector Machines (SVM)</a:t>
            </a:r>
            <a:endParaRPr lang="en-US" sz="1750" dirty="0"/>
          </a:p>
        </p:txBody>
      </p:sp>
      <p:sp>
        <p:nvSpPr>
          <p:cNvPr id="7" name="Text 5"/>
          <p:cNvSpPr/>
          <p:nvPr/>
        </p:nvSpPr>
        <p:spPr>
          <a:xfrm>
            <a:off x="2115622" y="5031224"/>
            <a:ext cx="10754558"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EEEFF5"/>
                </a:solidFill>
                <a:latin typeface="Montserrat" pitchFamily="34" charset="0"/>
                <a:ea typeface="Montserrat" pitchFamily="34" charset="-122"/>
                <a:cs typeface="Montserrat" pitchFamily="34" charset="-120"/>
              </a:rPr>
              <a:t>Neural Network (FFNN)</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926669"/>
            <a:ext cx="7735491"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Support Vector Machines (SVM)</a:t>
            </a:r>
            <a:endParaRPr lang="en-US" sz="4374" dirty="0"/>
          </a:p>
        </p:txBody>
      </p:sp>
      <p:sp>
        <p:nvSpPr>
          <p:cNvPr id="5" name="Text 3"/>
          <p:cNvSpPr/>
          <p:nvPr/>
        </p:nvSpPr>
        <p:spPr>
          <a:xfrm>
            <a:off x="1760220" y="3065383"/>
            <a:ext cx="11109960" cy="1421606"/>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 support vector machine (SVM) is a supervised machine learning model that uses classification algorithms for two-group classification problems. A support-vector machine constructs a hyperplane or set of hyperplanes in a high- or infinite-dimensional space, which can be used for classification, regression, or other tasks like outliers detection. </a:t>
            </a:r>
            <a:endParaRPr lang="en-US" sz="1750" dirty="0"/>
          </a:p>
        </p:txBody>
      </p:sp>
      <p:sp>
        <p:nvSpPr>
          <p:cNvPr id="6" name="Text 4"/>
          <p:cNvSpPr/>
          <p:nvPr/>
        </p:nvSpPr>
        <p:spPr>
          <a:xfrm>
            <a:off x="1760220" y="4736902"/>
            <a:ext cx="11109960" cy="355402"/>
          </a:xfrm>
          <a:prstGeom prst="rect">
            <a:avLst/>
          </a:prstGeom>
          <a:noFill/>
          <a:ln/>
        </p:spPr>
        <p:txBody>
          <a:bodyPr wrap="none" rtlCol="0" anchor="t"/>
          <a:lstStyle/>
          <a:p>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Input:</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Features and their combination. </a:t>
            </a:r>
            <a:endParaRPr lang="en-US" sz="1750" dirty="0"/>
          </a:p>
        </p:txBody>
      </p:sp>
      <p:sp>
        <p:nvSpPr>
          <p:cNvPr id="7" name="Text 5"/>
          <p:cNvSpPr/>
          <p:nvPr/>
        </p:nvSpPr>
        <p:spPr>
          <a:xfrm>
            <a:off x="1760220" y="5342215"/>
            <a:ext cx="11109960" cy="355402"/>
          </a:xfrm>
          <a:prstGeom prst="rect">
            <a:avLst/>
          </a:prstGeom>
          <a:noFill/>
          <a:ln/>
        </p:spPr>
        <p:txBody>
          <a:bodyPr wrap="none" rtlCol="0" anchor="t"/>
          <a:lstStyle/>
          <a:p>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Output:</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Edge labels and Edge Relationship that can be either Left, Right or Unknown</a:t>
            </a:r>
            <a:endParaRPr lang="en-US" sz="1750" dirty="0"/>
          </a:p>
        </p:txBody>
      </p:sp>
      <p:sp>
        <p:nvSpPr>
          <p:cNvPr id="8" name="Text 6"/>
          <p:cNvSpPr/>
          <p:nvPr/>
        </p:nvSpPr>
        <p:spPr>
          <a:xfrm>
            <a:off x="1760220" y="5947529"/>
            <a:ext cx="11109960" cy="355402"/>
          </a:xfrm>
          <a:prstGeom prst="rect">
            <a:avLst/>
          </a:prstGeom>
          <a:noFill/>
          <a:ln/>
        </p:spPr>
        <p:txBody>
          <a:bodyPr wrap="none" rtlCol="0" anchor="t"/>
          <a:lstStyle/>
          <a:p>
            <a:pPr indent="0" marL="0">
              <a:lnSpc>
                <a:spcPts val="2799"/>
              </a:lnSpc>
              <a:buNone/>
            </a:pP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623536"/>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Feature are :</a:t>
            </a:r>
            <a:endParaRPr lang="en-US" sz="1750" dirty="0"/>
          </a:p>
        </p:txBody>
      </p:sp>
      <p:sp>
        <p:nvSpPr>
          <p:cNvPr id="5" name="Text 3"/>
          <p:cNvSpPr/>
          <p:nvPr/>
        </p:nvSpPr>
        <p:spPr>
          <a:xfrm>
            <a:off x="2826663" y="2178844"/>
            <a:ext cx="10043517" cy="355402"/>
          </a:xfrm>
          <a:prstGeom prst="rect">
            <a:avLst/>
          </a:prstGeom>
          <a:noFill/>
          <a:ln/>
        </p:spPr>
        <p:txBody>
          <a:bodyPr wrap="none" rtlCol="0" anchor="t"/>
          <a:lstStyle/>
          <a:p>
            <a:pPr algn="l" lvl="2" marL="10287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Head Word: The word that represent the chunk</a:t>
            </a:r>
            <a:endParaRPr lang="en-US" sz="1750" dirty="0"/>
          </a:p>
        </p:txBody>
      </p:sp>
      <p:sp>
        <p:nvSpPr>
          <p:cNvPr id="6" name="Text 4"/>
          <p:cNvSpPr/>
          <p:nvPr/>
        </p:nvSpPr>
        <p:spPr>
          <a:xfrm>
            <a:off x="2826663" y="2623066"/>
            <a:ext cx="10043517" cy="355402"/>
          </a:xfrm>
          <a:prstGeom prst="rect">
            <a:avLst/>
          </a:prstGeom>
          <a:noFill/>
          <a:ln/>
        </p:spPr>
        <p:txBody>
          <a:bodyPr wrap="none" rtlCol="0" anchor="t"/>
          <a:lstStyle/>
          <a:p>
            <a:pPr algn="l" lvl="2" marL="10287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POS tags : Tag of head word of chunk</a:t>
            </a:r>
            <a:endParaRPr lang="en-US" sz="1750" dirty="0"/>
          </a:p>
        </p:txBody>
      </p:sp>
      <p:sp>
        <p:nvSpPr>
          <p:cNvPr id="7" name="Text 5"/>
          <p:cNvSpPr/>
          <p:nvPr/>
        </p:nvSpPr>
        <p:spPr>
          <a:xfrm>
            <a:off x="2826663" y="3067288"/>
            <a:ext cx="10043517" cy="355402"/>
          </a:xfrm>
          <a:prstGeom prst="rect">
            <a:avLst/>
          </a:prstGeom>
          <a:noFill/>
          <a:ln/>
        </p:spPr>
        <p:txBody>
          <a:bodyPr wrap="none" rtlCol="0" anchor="t"/>
          <a:lstStyle/>
          <a:p>
            <a:pPr algn="l" lvl="2" marL="10287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Chunk Tags: Tag of Chunk</a:t>
            </a:r>
            <a:endParaRPr lang="en-US" sz="1750" dirty="0"/>
          </a:p>
        </p:txBody>
      </p:sp>
      <p:pic>
        <p:nvPicPr>
          <p:cNvPr id="8" name="Image 0" descr="preencoded.png">    </p:cNvPr>
          <p:cNvPicPr>
            <a:picLocks noChangeAspect="1"/>
          </p:cNvPicPr>
          <p:nvPr/>
        </p:nvPicPr>
        <p:blipFill>
          <a:blip r:embed="rId1"/>
          <a:stretch>
            <a:fillRect/>
          </a:stretch>
        </p:blipFill>
        <p:spPr>
          <a:xfrm>
            <a:off x="3293507" y="3672602"/>
            <a:ext cx="8043267" cy="3133249"/>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4839"/>
          </a:xfrm>
          <a:prstGeom prst="rect">
            <a:avLst/>
          </a:prstGeom>
          <a:solidFill>
            <a:srgbClr val="282C32"/>
          </a:solidFill>
          <a:ln/>
        </p:spPr>
      </p:sp>
      <p:sp>
        <p:nvSpPr>
          <p:cNvPr id="4" name="Text 2"/>
          <p:cNvSpPr/>
          <p:nvPr/>
        </p:nvSpPr>
        <p:spPr>
          <a:xfrm>
            <a:off x="1765340" y="610433"/>
            <a:ext cx="11099602" cy="1387316"/>
          </a:xfrm>
          <a:prstGeom prst="rect">
            <a:avLst/>
          </a:prstGeom>
          <a:noFill/>
          <a:ln/>
        </p:spPr>
        <p:txBody>
          <a:bodyPr wrap="square" rtlCol="0" anchor="t"/>
          <a:lstStyle/>
          <a:p>
            <a:pPr indent="0" marL="0">
              <a:lnSpc>
                <a:spcPts val="5462"/>
              </a:lnSpc>
              <a:buNone/>
            </a:pPr>
            <a:r>
              <a:rPr lang="en-US" sz="4370" b="1" dirty="0">
                <a:solidFill>
                  <a:srgbClr val="60A9FF"/>
                </a:solidFill>
                <a:latin typeface="Barlow" pitchFamily="34" charset="0"/>
                <a:ea typeface="Barlow" pitchFamily="34" charset="-122"/>
                <a:cs typeface="Barlow" pitchFamily="34" charset="-120"/>
              </a:rPr>
              <a:t>Classifiers and their Results that are used based on Feature selected:</a:t>
            </a:r>
            <a:endParaRPr lang="en-US" sz="4370" dirty="0"/>
          </a:p>
        </p:txBody>
      </p:sp>
      <p:sp>
        <p:nvSpPr>
          <p:cNvPr id="5" name="Text 3"/>
          <p:cNvSpPr/>
          <p:nvPr/>
        </p:nvSpPr>
        <p:spPr>
          <a:xfrm>
            <a:off x="1987391" y="2582466"/>
            <a:ext cx="933093" cy="443984"/>
          </a:xfrm>
          <a:prstGeom prst="rect">
            <a:avLst/>
          </a:prstGeom>
          <a:noFill/>
          <a:ln/>
        </p:spPr>
        <p:txBody>
          <a:bodyPr wrap="none" rtlCol="0" anchor="t"/>
          <a:lstStyle/>
          <a:p>
            <a:pPr indent="0" marL="0">
              <a:lnSpc>
                <a:spcPts val="3496"/>
              </a:lnSpc>
              <a:buNone/>
            </a:pPr>
            <a:r>
              <a:rPr lang="en-US" sz="2185" b="1" dirty="0">
                <a:solidFill>
                  <a:srgbClr val="D8AFF8"/>
                </a:solidFill>
                <a:latin typeface="Montserrat" pitchFamily="34" charset="0"/>
                <a:ea typeface="Montserrat" pitchFamily="34" charset="-122"/>
                <a:cs typeface="Montserrat" pitchFamily="34" charset="-120"/>
              </a:rPr>
              <a:t>S.No</a:t>
            </a:r>
            <a:endParaRPr lang="en-US" sz="2185" dirty="0"/>
          </a:p>
        </p:txBody>
      </p:sp>
      <p:sp>
        <p:nvSpPr>
          <p:cNvPr id="6" name="Text 4"/>
          <p:cNvSpPr/>
          <p:nvPr/>
        </p:nvSpPr>
        <p:spPr>
          <a:xfrm>
            <a:off x="3371969" y="2582466"/>
            <a:ext cx="4769763" cy="443984"/>
          </a:xfrm>
          <a:prstGeom prst="rect">
            <a:avLst/>
          </a:prstGeom>
          <a:noFill/>
          <a:ln/>
        </p:spPr>
        <p:txBody>
          <a:bodyPr wrap="none" rtlCol="0" anchor="t"/>
          <a:lstStyle/>
          <a:p>
            <a:pPr indent="0" marL="0">
              <a:lnSpc>
                <a:spcPts val="3496"/>
              </a:lnSpc>
              <a:buNone/>
            </a:pPr>
            <a:r>
              <a:rPr lang="en-US" sz="2185" b="1" dirty="0">
                <a:solidFill>
                  <a:srgbClr val="D8AFF8"/>
                </a:solidFill>
                <a:latin typeface="Montserrat" pitchFamily="34" charset="0"/>
                <a:ea typeface="Montserrat" pitchFamily="34" charset="-122"/>
                <a:cs typeface="Montserrat" pitchFamily="34" charset="-120"/>
              </a:rPr>
              <a:t>Classifiers with features</a:t>
            </a:r>
            <a:endParaRPr lang="en-US" sz="2185" dirty="0"/>
          </a:p>
        </p:txBody>
      </p:sp>
      <p:sp>
        <p:nvSpPr>
          <p:cNvPr id="7" name="Text 5"/>
          <p:cNvSpPr/>
          <p:nvPr/>
        </p:nvSpPr>
        <p:spPr>
          <a:xfrm>
            <a:off x="8593217" y="2582466"/>
            <a:ext cx="4049792" cy="443984"/>
          </a:xfrm>
          <a:prstGeom prst="rect">
            <a:avLst/>
          </a:prstGeom>
          <a:noFill/>
          <a:ln/>
        </p:spPr>
        <p:txBody>
          <a:bodyPr wrap="none" rtlCol="0" anchor="t"/>
          <a:lstStyle/>
          <a:p>
            <a:pPr indent="0" marL="0">
              <a:lnSpc>
                <a:spcPts val="3496"/>
              </a:lnSpc>
              <a:buNone/>
            </a:pPr>
            <a:r>
              <a:rPr lang="en-US" sz="2185" b="1" dirty="0">
                <a:solidFill>
                  <a:srgbClr val="D8AFF8"/>
                </a:solidFill>
                <a:latin typeface="Montserrat" pitchFamily="34" charset="0"/>
                <a:ea typeface="Montserrat" pitchFamily="34" charset="-122"/>
                <a:cs typeface="Montserrat" pitchFamily="34" charset="-120"/>
              </a:rPr>
              <a:t>Accuracy</a:t>
            </a:r>
            <a:endParaRPr lang="en-US" sz="2185" dirty="0"/>
          </a:p>
        </p:txBody>
      </p:sp>
      <p:sp>
        <p:nvSpPr>
          <p:cNvPr id="8" name="Shape 6"/>
          <p:cNvSpPr/>
          <p:nvPr/>
        </p:nvSpPr>
        <p:spPr>
          <a:xfrm>
            <a:off x="1765340" y="3167182"/>
            <a:ext cx="11099602" cy="636746"/>
          </a:xfrm>
          <a:prstGeom prst="rect">
            <a:avLst/>
          </a:prstGeom>
          <a:solidFill>
            <a:srgbClr val="60A9FF">
              <a:alpha val="5000"/>
            </a:srgbClr>
          </a:solidFill>
          <a:ln/>
        </p:spPr>
      </p:sp>
      <p:sp>
        <p:nvSpPr>
          <p:cNvPr id="9" name="Text 7"/>
          <p:cNvSpPr/>
          <p:nvPr/>
        </p:nvSpPr>
        <p:spPr>
          <a:xfrm>
            <a:off x="1987391" y="3307913"/>
            <a:ext cx="93309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1.</a:t>
            </a:r>
            <a:endParaRPr lang="en-US" sz="1748" dirty="0"/>
          </a:p>
        </p:txBody>
      </p:sp>
      <p:sp>
        <p:nvSpPr>
          <p:cNvPr id="10" name="Text 8"/>
          <p:cNvSpPr/>
          <p:nvPr/>
        </p:nvSpPr>
        <p:spPr>
          <a:xfrm>
            <a:off x="3371969" y="3307913"/>
            <a:ext cx="476976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Chunk LRU</a:t>
            </a:r>
            <a:endParaRPr lang="en-US" sz="1748" dirty="0"/>
          </a:p>
        </p:txBody>
      </p:sp>
      <p:sp>
        <p:nvSpPr>
          <p:cNvPr id="11" name="Text 9"/>
          <p:cNvSpPr/>
          <p:nvPr/>
        </p:nvSpPr>
        <p:spPr>
          <a:xfrm>
            <a:off x="8593217" y="3307913"/>
            <a:ext cx="4049792"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0.77</a:t>
            </a:r>
            <a:endParaRPr lang="en-US" sz="1748" dirty="0"/>
          </a:p>
        </p:txBody>
      </p:sp>
      <p:sp>
        <p:nvSpPr>
          <p:cNvPr id="12" name="Text 10"/>
          <p:cNvSpPr/>
          <p:nvPr/>
        </p:nvSpPr>
        <p:spPr>
          <a:xfrm>
            <a:off x="1987391" y="3944660"/>
            <a:ext cx="93309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2.</a:t>
            </a:r>
            <a:endParaRPr lang="en-US" sz="1748" dirty="0"/>
          </a:p>
        </p:txBody>
      </p:sp>
      <p:sp>
        <p:nvSpPr>
          <p:cNvPr id="13" name="Text 11"/>
          <p:cNvSpPr/>
          <p:nvPr/>
        </p:nvSpPr>
        <p:spPr>
          <a:xfrm>
            <a:off x="3371969" y="3944660"/>
            <a:ext cx="476976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POS LRU</a:t>
            </a:r>
            <a:endParaRPr lang="en-US" sz="1748" dirty="0"/>
          </a:p>
        </p:txBody>
      </p:sp>
      <p:sp>
        <p:nvSpPr>
          <p:cNvPr id="14" name="Text 12"/>
          <p:cNvSpPr/>
          <p:nvPr/>
        </p:nvSpPr>
        <p:spPr>
          <a:xfrm>
            <a:off x="8593217" y="3944660"/>
            <a:ext cx="4049792"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0.72</a:t>
            </a:r>
            <a:endParaRPr lang="en-US" sz="1748" dirty="0"/>
          </a:p>
        </p:txBody>
      </p:sp>
      <p:sp>
        <p:nvSpPr>
          <p:cNvPr id="15" name="Shape 13"/>
          <p:cNvSpPr/>
          <p:nvPr/>
        </p:nvSpPr>
        <p:spPr>
          <a:xfrm>
            <a:off x="1765340" y="4440674"/>
            <a:ext cx="11099602" cy="636746"/>
          </a:xfrm>
          <a:prstGeom prst="rect">
            <a:avLst/>
          </a:prstGeom>
          <a:solidFill>
            <a:srgbClr val="60A9FF">
              <a:alpha val="5000"/>
            </a:srgbClr>
          </a:solidFill>
          <a:ln/>
        </p:spPr>
      </p:sp>
      <p:sp>
        <p:nvSpPr>
          <p:cNvPr id="16" name="Text 14"/>
          <p:cNvSpPr/>
          <p:nvPr/>
        </p:nvSpPr>
        <p:spPr>
          <a:xfrm>
            <a:off x="1987391" y="4581406"/>
            <a:ext cx="93309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3.</a:t>
            </a:r>
            <a:endParaRPr lang="en-US" sz="1748" dirty="0"/>
          </a:p>
        </p:txBody>
      </p:sp>
      <p:sp>
        <p:nvSpPr>
          <p:cNvPr id="17" name="Text 15"/>
          <p:cNvSpPr/>
          <p:nvPr/>
        </p:nvSpPr>
        <p:spPr>
          <a:xfrm>
            <a:off x="3371969" y="4581406"/>
            <a:ext cx="476976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POS Chunk LRU</a:t>
            </a:r>
            <a:endParaRPr lang="en-US" sz="1748" dirty="0"/>
          </a:p>
        </p:txBody>
      </p:sp>
      <p:sp>
        <p:nvSpPr>
          <p:cNvPr id="18" name="Text 16"/>
          <p:cNvSpPr/>
          <p:nvPr/>
        </p:nvSpPr>
        <p:spPr>
          <a:xfrm>
            <a:off x="8593217" y="4581406"/>
            <a:ext cx="4049792"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0.76</a:t>
            </a:r>
            <a:endParaRPr lang="en-US" sz="1748" dirty="0"/>
          </a:p>
        </p:txBody>
      </p:sp>
      <p:sp>
        <p:nvSpPr>
          <p:cNvPr id="19" name="Text 17"/>
          <p:cNvSpPr/>
          <p:nvPr/>
        </p:nvSpPr>
        <p:spPr>
          <a:xfrm>
            <a:off x="1987391" y="5218152"/>
            <a:ext cx="93309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4.</a:t>
            </a:r>
            <a:endParaRPr lang="en-US" sz="1748" dirty="0"/>
          </a:p>
        </p:txBody>
      </p:sp>
      <p:sp>
        <p:nvSpPr>
          <p:cNvPr id="20" name="Text 18"/>
          <p:cNvSpPr/>
          <p:nvPr/>
        </p:nvSpPr>
        <p:spPr>
          <a:xfrm>
            <a:off x="3371969" y="5218152"/>
            <a:ext cx="476976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Word LRU</a:t>
            </a:r>
            <a:endParaRPr lang="en-US" sz="1748" dirty="0"/>
          </a:p>
        </p:txBody>
      </p:sp>
      <p:sp>
        <p:nvSpPr>
          <p:cNvPr id="21" name="Text 19"/>
          <p:cNvSpPr/>
          <p:nvPr/>
        </p:nvSpPr>
        <p:spPr>
          <a:xfrm>
            <a:off x="8593217" y="5218152"/>
            <a:ext cx="4049792"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0.77</a:t>
            </a:r>
            <a:endParaRPr lang="en-US" sz="1748" dirty="0"/>
          </a:p>
        </p:txBody>
      </p:sp>
      <p:sp>
        <p:nvSpPr>
          <p:cNvPr id="22" name="Shape 20"/>
          <p:cNvSpPr/>
          <p:nvPr/>
        </p:nvSpPr>
        <p:spPr>
          <a:xfrm>
            <a:off x="1765340" y="5714167"/>
            <a:ext cx="11099602" cy="636746"/>
          </a:xfrm>
          <a:prstGeom prst="rect">
            <a:avLst/>
          </a:prstGeom>
          <a:solidFill>
            <a:srgbClr val="60A9FF">
              <a:alpha val="5000"/>
            </a:srgbClr>
          </a:solidFill>
          <a:ln/>
        </p:spPr>
      </p:sp>
      <p:sp>
        <p:nvSpPr>
          <p:cNvPr id="23" name="Text 21"/>
          <p:cNvSpPr/>
          <p:nvPr/>
        </p:nvSpPr>
        <p:spPr>
          <a:xfrm>
            <a:off x="1987391" y="5854898"/>
            <a:ext cx="93309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5.</a:t>
            </a:r>
            <a:endParaRPr lang="en-US" sz="1748" dirty="0"/>
          </a:p>
        </p:txBody>
      </p:sp>
      <p:sp>
        <p:nvSpPr>
          <p:cNvPr id="24" name="Text 22"/>
          <p:cNvSpPr/>
          <p:nvPr/>
        </p:nvSpPr>
        <p:spPr>
          <a:xfrm>
            <a:off x="3371969" y="5854898"/>
            <a:ext cx="476976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Word Chunk LRU</a:t>
            </a:r>
            <a:endParaRPr lang="en-US" sz="1748" dirty="0"/>
          </a:p>
        </p:txBody>
      </p:sp>
      <p:sp>
        <p:nvSpPr>
          <p:cNvPr id="25" name="Text 23"/>
          <p:cNvSpPr/>
          <p:nvPr/>
        </p:nvSpPr>
        <p:spPr>
          <a:xfrm>
            <a:off x="8593217" y="5854898"/>
            <a:ext cx="4049792"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0.78</a:t>
            </a:r>
            <a:endParaRPr lang="en-US" sz="1748" dirty="0"/>
          </a:p>
        </p:txBody>
      </p:sp>
      <p:sp>
        <p:nvSpPr>
          <p:cNvPr id="26" name="Text 24"/>
          <p:cNvSpPr/>
          <p:nvPr/>
        </p:nvSpPr>
        <p:spPr>
          <a:xfrm>
            <a:off x="1987391" y="6491645"/>
            <a:ext cx="93309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6.</a:t>
            </a:r>
            <a:endParaRPr lang="en-US" sz="1748" dirty="0"/>
          </a:p>
        </p:txBody>
      </p:sp>
      <p:sp>
        <p:nvSpPr>
          <p:cNvPr id="27" name="Text 25"/>
          <p:cNvSpPr/>
          <p:nvPr/>
        </p:nvSpPr>
        <p:spPr>
          <a:xfrm>
            <a:off x="3371969" y="6491645"/>
            <a:ext cx="476976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Word POS LRU</a:t>
            </a:r>
            <a:endParaRPr lang="en-US" sz="1748" dirty="0"/>
          </a:p>
        </p:txBody>
      </p:sp>
      <p:sp>
        <p:nvSpPr>
          <p:cNvPr id="28" name="Text 26"/>
          <p:cNvSpPr/>
          <p:nvPr/>
        </p:nvSpPr>
        <p:spPr>
          <a:xfrm>
            <a:off x="8593217" y="6491645"/>
            <a:ext cx="4049792"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0.77</a:t>
            </a:r>
            <a:endParaRPr lang="en-US" sz="1748" dirty="0"/>
          </a:p>
        </p:txBody>
      </p:sp>
      <p:sp>
        <p:nvSpPr>
          <p:cNvPr id="29" name="Shape 27"/>
          <p:cNvSpPr/>
          <p:nvPr/>
        </p:nvSpPr>
        <p:spPr>
          <a:xfrm>
            <a:off x="1765340" y="6987659"/>
            <a:ext cx="11099602" cy="636746"/>
          </a:xfrm>
          <a:prstGeom prst="rect">
            <a:avLst/>
          </a:prstGeom>
          <a:solidFill>
            <a:srgbClr val="60A9FF">
              <a:alpha val="5000"/>
            </a:srgbClr>
          </a:solidFill>
          <a:ln/>
        </p:spPr>
      </p:sp>
      <p:sp>
        <p:nvSpPr>
          <p:cNvPr id="30" name="Text 28"/>
          <p:cNvSpPr/>
          <p:nvPr/>
        </p:nvSpPr>
        <p:spPr>
          <a:xfrm>
            <a:off x="1987391" y="7128391"/>
            <a:ext cx="93309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7.</a:t>
            </a:r>
            <a:endParaRPr lang="en-US" sz="1748" dirty="0"/>
          </a:p>
        </p:txBody>
      </p:sp>
      <p:sp>
        <p:nvSpPr>
          <p:cNvPr id="31" name="Text 29"/>
          <p:cNvSpPr/>
          <p:nvPr/>
        </p:nvSpPr>
        <p:spPr>
          <a:xfrm>
            <a:off x="3371969" y="7128391"/>
            <a:ext cx="4769763"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Word POS Chunk LRU</a:t>
            </a:r>
            <a:endParaRPr lang="en-US" sz="1748" dirty="0"/>
          </a:p>
        </p:txBody>
      </p:sp>
      <p:sp>
        <p:nvSpPr>
          <p:cNvPr id="32" name="Text 30"/>
          <p:cNvSpPr/>
          <p:nvPr/>
        </p:nvSpPr>
        <p:spPr>
          <a:xfrm>
            <a:off x="8593217" y="7128391"/>
            <a:ext cx="4049792" cy="355283"/>
          </a:xfrm>
          <a:prstGeom prst="rect">
            <a:avLst/>
          </a:prstGeom>
          <a:noFill/>
          <a:ln/>
        </p:spPr>
        <p:txBody>
          <a:bodyPr wrap="none" rtlCol="0" anchor="t"/>
          <a:lstStyle/>
          <a:p>
            <a:pPr indent="0" marL="0">
              <a:lnSpc>
                <a:spcPts val="2797"/>
              </a:lnSpc>
              <a:buNone/>
            </a:pPr>
            <a:r>
              <a:rPr lang="en-US" sz="1748" dirty="0">
                <a:solidFill>
                  <a:srgbClr val="EEEFF5"/>
                </a:solidFill>
                <a:latin typeface="Montserrat" pitchFamily="34" charset="0"/>
                <a:ea typeface="Montserrat" pitchFamily="34" charset="-122"/>
                <a:cs typeface="Montserrat" pitchFamily="34" charset="-120"/>
              </a:rPr>
              <a:t>0.78</a:t>
            </a:r>
            <a:endParaRPr lang="en-US" sz="1748" dirty="0"/>
          </a:p>
        </p:txBody>
      </p:sp>
      <p:pic>
        <p:nvPicPr>
          <p:cNvPr id="3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415772"/>
            <a:ext cx="11109960" cy="1110853"/>
          </a:xfrm>
          <a:prstGeom prst="rect">
            <a:avLst/>
          </a:prstGeom>
          <a:noFill/>
          <a:ln/>
        </p:spPr>
        <p:txBody>
          <a:bodyPr wrap="square" rtlCol="0" anchor="t"/>
          <a:lstStyle/>
          <a:p>
            <a:pPr indent="0" marL="0">
              <a:lnSpc>
                <a:spcPts val="4374"/>
              </a:lnSpc>
              <a:buNone/>
            </a:pPr>
            <a:r>
              <a:rPr lang="en-US" sz="3499" b="1" dirty="0">
                <a:solidFill>
                  <a:srgbClr val="60A9FF"/>
                </a:solidFill>
                <a:latin typeface="Barlow" pitchFamily="34" charset="0"/>
                <a:ea typeface="Barlow" pitchFamily="34" charset="-122"/>
                <a:cs typeface="Barlow" pitchFamily="34" charset="-120"/>
              </a:rPr>
              <a:t>Neural Network -</a:t>
            </a:r>
            <a:pPr indent="0" marL="0">
              <a:lnSpc>
                <a:spcPts val="4374"/>
              </a:lnSpc>
              <a:buNone/>
            </a:pPr>
            <a:r>
              <a:rPr lang="en-US" sz="3499" b="1" dirty="0">
                <a:solidFill>
                  <a:srgbClr val="60A9FF"/>
                </a:solidFill>
                <a:latin typeface="Barlow" pitchFamily="34" charset="0"/>
                <a:ea typeface="Barlow" pitchFamily="34" charset="-122"/>
                <a:cs typeface="Barlow" pitchFamily="34" charset="-120"/>
              </a:rPr>
              <a:t>Feedforward Neural Network (New Work):</a:t>
            </a:r>
            <a:endParaRPr lang="en-US" sz="3499" dirty="0"/>
          </a:p>
        </p:txBody>
      </p:sp>
      <p:sp>
        <p:nvSpPr>
          <p:cNvPr id="5" name="Text 3"/>
          <p:cNvSpPr/>
          <p:nvPr/>
        </p:nvSpPr>
        <p:spPr>
          <a:xfrm>
            <a:off x="1760220" y="2970967"/>
            <a:ext cx="11109960" cy="355402"/>
          </a:xfrm>
          <a:prstGeom prst="rect">
            <a:avLst/>
          </a:prstGeom>
          <a:noFill/>
          <a:ln/>
        </p:spPr>
        <p:txBody>
          <a:bodyPr wrap="none" rtlCol="0" anchor="t"/>
          <a:lstStyle/>
          <a:p>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This is the new work that we have done in this project</a:t>
            </a:r>
            <a:endParaRPr lang="en-US" sz="1750" dirty="0"/>
          </a:p>
        </p:txBody>
      </p:sp>
      <p:sp>
        <p:nvSpPr>
          <p:cNvPr id="6" name="Text 4"/>
          <p:cNvSpPr/>
          <p:nvPr/>
        </p:nvSpPr>
        <p:spPr>
          <a:xfrm>
            <a:off x="1760220" y="3576280"/>
            <a:ext cx="11109960"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We're developing a Feedforward Neural Network (FFNN) for dependency parsing on Hindi language data. Our approach involves leveraging pre-trained word embeddings specifically tailored for Hindi, utilizing the "IndicNLP" embedding model.</a:t>
            </a:r>
            <a:endParaRPr lang="en-US" sz="1750" dirty="0"/>
          </a:p>
        </p:txBody>
      </p:sp>
      <p:sp>
        <p:nvSpPr>
          <p:cNvPr id="7" name="Text 5"/>
          <p:cNvSpPr/>
          <p:nvPr/>
        </p:nvSpPr>
        <p:spPr>
          <a:xfrm>
            <a:off x="1760220" y="4892397"/>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chunk_tags": ["NP", "VGF", "BLK", "CCP", "JJP", "VGNN", "VGNF", "RBP", "NEGP", "ROOT"]</a:t>
            </a:r>
            <a:endParaRPr lang="en-US" sz="1750" dirty="0"/>
          </a:p>
        </p:txBody>
      </p:sp>
      <p:sp>
        <p:nvSpPr>
          <p:cNvPr id="8" name="Text 6"/>
          <p:cNvSpPr/>
          <p:nvPr/>
        </p:nvSpPr>
        <p:spPr>
          <a:xfrm>
            <a:off x="1760220" y="5497711"/>
            <a:ext cx="111099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"pos_tags": ["NNP", "NN", "VM", "QC", "SYM", "PRP", "CC", "NST", "JJ", "WQ", "QF", "RB", "QO", "NEG", "ROOT"]</a:t>
            </a:r>
            <a:endParaRPr lang="en-US" sz="1750" dirty="0"/>
          </a:p>
        </p:txBody>
      </p:sp>
      <p:sp>
        <p:nvSpPr>
          <p:cNvPr id="9" name="Text 7"/>
          <p:cNvSpPr/>
          <p:nvPr/>
        </p:nvSpPr>
        <p:spPr>
          <a:xfrm>
            <a:off x="1760220" y="6458426"/>
            <a:ext cx="11109960" cy="355402"/>
          </a:xfrm>
          <a:prstGeom prst="rect">
            <a:avLst/>
          </a:prstGeom>
          <a:noFill/>
          <a:ln/>
        </p:spPr>
        <p:txBody>
          <a:bodyPr wrap="none" rtlCol="0" anchor="t"/>
          <a:lstStyle/>
          <a:p>
            <a:pPr indent="0" marL="0">
              <a:lnSpc>
                <a:spcPts val="2799"/>
              </a:lnSpc>
              <a:buNone/>
            </a:pP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649843"/>
            <a:ext cx="5554980" cy="694373"/>
          </a:xfrm>
          <a:prstGeom prst="rect">
            <a:avLst/>
          </a:prstGeom>
          <a:noFill/>
          <a:ln/>
        </p:spPr>
        <p:txBody>
          <a:bodyPr wrap="none" rtlCol="0" anchor="t"/>
          <a:lstStyle/>
          <a:p>
            <a:pPr indent="0" marL="0">
              <a:lnSpc>
                <a:spcPts val="5468"/>
              </a:lnSpc>
              <a:buNone/>
            </a:pPr>
            <a:endParaRPr lang="en-US" sz="4374" dirty="0"/>
          </a:p>
        </p:txBody>
      </p:sp>
      <p:sp>
        <p:nvSpPr>
          <p:cNvPr id="5" name="Text 3"/>
          <p:cNvSpPr/>
          <p:nvPr/>
        </p:nvSpPr>
        <p:spPr>
          <a:xfrm>
            <a:off x="1760220" y="1788557"/>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Use "IndicNLP" to easily create embeddings for Hindi words and their tags, of embidding size 100.</a:t>
            </a:r>
            <a:endParaRPr lang="en-US" sz="1750" dirty="0"/>
          </a:p>
        </p:txBody>
      </p:sp>
      <p:sp>
        <p:nvSpPr>
          <p:cNvPr id="6" name="Text 4"/>
          <p:cNvSpPr/>
          <p:nvPr/>
        </p:nvSpPr>
        <p:spPr>
          <a:xfrm>
            <a:off x="1983700" y="2534722"/>
            <a:ext cx="3254335" cy="444341"/>
          </a:xfrm>
          <a:prstGeom prst="rect">
            <a:avLst/>
          </a:prstGeom>
          <a:noFill/>
          <a:ln/>
        </p:spPr>
        <p:txBody>
          <a:bodyPr wrap="none" rtlCol="0" anchor="t"/>
          <a:lstStyle/>
          <a:p>
            <a:pPr indent="0" marL="0">
              <a:lnSpc>
                <a:spcPts val="3499"/>
              </a:lnSpc>
              <a:buNone/>
            </a:pPr>
            <a:r>
              <a:rPr lang="en-US" sz="2187" b="1" dirty="0">
                <a:solidFill>
                  <a:srgbClr val="D8AFF8"/>
                </a:solidFill>
                <a:latin typeface="Montserrat" pitchFamily="34" charset="0"/>
                <a:ea typeface="Montserrat" pitchFamily="34" charset="-122"/>
                <a:cs typeface="Montserrat" pitchFamily="34" charset="-120"/>
              </a:rPr>
              <a:t>S.No</a:t>
            </a:r>
            <a:endParaRPr lang="en-US" sz="2187" dirty="0"/>
          </a:p>
        </p:txBody>
      </p:sp>
      <p:sp>
        <p:nvSpPr>
          <p:cNvPr id="7" name="Text 5"/>
          <p:cNvSpPr/>
          <p:nvPr/>
        </p:nvSpPr>
        <p:spPr>
          <a:xfrm>
            <a:off x="5689997" y="2534722"/>
            <a:ext cx="3250525" cy="444341"/>
          </a:xfrm>
          <a:prstGeom prst="rect">
            <a:avLst/>
          </a:prstGeom>
          <a:noFill/>
          <a:ln/>
        </p:spPr>
        <p:txBody>
          <a:bodyPr wrap="none" rtlCol="0" anchor="t"/>
          <a:lstStyle/>
          <a:p>
            <a:pPr indent="0" marL="0">
              <a:lnSpc>
                <a:spcPts val="3499"/>
              </a:lnSpc>
              <a:buNone/>
            </a:pPr>
            <a:r>
              <a:rPr lang="en-US" sz="2187" b="1" dirty="0">
                <a:solidFill>
                  <a:srgbClr val="D8AFF8"/>
                </a:solidFill>
                <a:latin typeface="Montserrat" pitchFamily="34" charset="0"/>
                <a:ea typeface="Montserrat" pitchFamily="34" charset="-122"/>
                <a:cs typeface="Montserrat" pitchFamily="34" charset="-120"/>
              </a:rPr>
              <a:t>Model with features</a:t>
            </a:r>
            <a:endParaRPr lang="en-US" sz="2187" dirty="0"/>
          </a:p>
        </p:txBody>
      </p:sp>
      <p:sp>
        <p:nvSpPr>
          <p:cNvPr id="8" name="Text 6"/>
          <p:cNvSpPr/>
          <p:nvPr/>
        </p:nvSpPr>
        <p:spPr>
          <a:xfrm>
            <a:off x="9392483" y="2534722"/>
            <a:ext cx="3254335" cy="444341"/>
          </a:xfrm>
          <a:prstGeom prst="rect">
            <a:avLst/>
          </a:prstGeom>
          <a:noFill/>
          <a:ln/>
        </p:spPr>
        <p:txBody>
          <a:bodyPr wrap="none" rtlCol="0" anchor="t"/>
          <a:lstStyle/>
          <a:p>
            <a:pPr indent="0" marL="0">
              <a:lnSpc>
                <a:spcPts val="3499"/>
              </a:lnSpc>
              <a:buNone/>
            </a:pPr>
            <a:r>
              <a:rPr lang="en-US" sz="2187" dirty="0">
                <a:solidFill>
                  <a:srgbClr val="EEEFF5"/>
                </a:solidFill>
                <a:latin typeface="Montserrat" pitchFamily="34" charset="0"/>
                <a:ea typeface="Montserrat" pitchFamily="34" charset="-122"/>
                <a:cs typeface="Montserrat" pitchFamily="34" charset="-120"/>
              </a:rPr>
              <a:t>Embedding </a:t>
            </a:r>
            <a:endParaRPr lang="en-US" sz="2187" dirty="0"/>
          </a:p>
        </p:txBody>
      </p:sp>
      <p:sp>
        <p:nvSpPr>
          <p:cNvPr id="9" name="Shape 7"/>
          <p:cNvSpPr/>
          <p:nvPr/>
        </p:nvSpPr>
        <p:spPr>
          <a:xfrm>
            <a:off x="1760220" y="3119914"/>
            <a:ext cx="11108769" cy="637103"/>
          </a:xfrm>
          <a:prstGeom prst="rect">
            <a:avLst/>
          </a:prstGeom>
          <a:solidFill>
            <a:srgbClr val="60A9FF">
              <a:alpha val="5000"/>
            </a:srgbClr>
          </a:solidFill>
          <a:ln/>
        </p:spPr>
      </p:sp>
      <p:sp>
        <p:nvSpPr>
          <p:cNvPr id="10" name="Text 8"/>
          <p:cNvSpPr/>
          <p:nvPr/>
        </p:nvSpPr>
        <p:spPr>
          <a:xfrm>
            <a:off x="1983700" y="326076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1.</a:t>
            </a:r>
            <a:endParaRPr lang="en-US" sz="1750" dirty="0"/>
          </a:p>
        </p:txBody>
      </p:sp>
      <p:sp>
        <p:nvSpPr>
          <p:cNvPr id="11" name="Text 9"/>
          <p:cNvSpPr/>
          <p:nvPr/>
        </p:nvSpPr>
        <p:spPr>
          <a:xfrm>
            <a:off x="5689997" y="3260765"/>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Chunk LRU</a:t>
            </a:r>
            <a:endParaRPr lang="en-US" sz="1750" dirty="0"/>
          </a:p>
        </p:txBody>
      </p:sp>
      <p:sp>
        <p:nvSpPr>
          <p:cNvPr id="12" name="Text 10"/>
          <p:cNvSpPr/>
          <p:nvPr/>
        </p:nvSpPr>
        <p:spPr>
          <a:xfrm>
            <a:off x="9392483" y="326076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one hot encoding</a:t>
            </a:r>
            <a:endParaRPr lang="en-US" sz="1750" dirty="0"/>
          </a:p>
        </p:txBody>
      </p:sp>
      <p:sp>
        <p:nvSpPr>
          <p:cNvPr id="13" name="Text 11"/>
          <p:cNvSpPr/>
          <p:nvPr/>
        </p:nvSpPr>
        <p:spPr>
          <a:xfrm>
            <a:off x="1983700" y="389786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2.</a:t>
            </a:r>
            <a:endParaRPr lang="en-US" sz="1750" dirty="0"/>
          </a:p>
        </p:txBody>
      </p:sp>
      <p:sp>
        <p:nvSpPr>
          <p:cNvPr id="14" name="Text 12"/>
          <p:cNvSpPr/>
          <p:nvPr/>
        </p:nvSpPr>
        <p:spPr>
          <a:xfrm>
            <a:off x="5689997" y="3897868"/>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POS LRU</a:t>
            </a:r>
            <a:endParaRPr lang="en-US" sz="1750" dirty="0"/>
          </a:p>
        </p:txBody>
      </p:sp>
      <p:sp>
        <p:nvSpPr>
          <p:cNvPr id="15" name="Text 13"/>
          <p:cNvSpPr/>
          <p:nvPr/>
        </p:nvSpPr>
        <p:spPr>
          <a:xfrm>
            <a:off x="9392483" y="389786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one hot encoding</a:t>
            </a:r>
            <a:endParaRPr lang="en-US" sz="1750" dirty="0"/>
          </a:p>
        </p:txBody>
      </p:sp>
      <p:sp>
        <p:nvSpPr>
          <p:cNvPr id="16" name="Shape 14"/>
          <p:cNvSpPr/>
          <p:nvPr/>
        </p:nvSpPr>
        <p:spPr>
          <a:xfrm>
            <a:off x="1760220" y="4394121"/>
            <a:ext cx="11108769" cy="637103"/>
          </a:xfrm>
          <a:prstGeom prst="rect">
            <a:avLst/>
          </a:prstGeom>
          <a:solidFill>
            <a:srgbClr val="60A9FF">
              <a:alpha val="5000"/>
            </a:srgbClr>
          </a:solidFill>
          <a:ln/>
        </p:spPr>
      </p:sp>
      <p:sp>
        <p:nvSpPr>
          <p:cNvPr id="17" name="Text 15"/>
          <p:cNvSpPr/>
          <p:nvPr/>
        </p:nvSpPr>
        <p:spPr>
          <a:xfrm>
            <a:off x="1983700" y="4534972"/>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3.</a:t>
            </a:r>
            <a:endParaRPr lang="en-US" sz="1750" dirty="0"/>
          </a:p>
        </p:txBody>
      </p:sp>
      <p:sp>
        <p:nvSpPr>
          <p:cNvPr id="18" name="Text 16"/>
          <p:cNvSpPr/>
          <p:nvPr/>
        </p:nvSpPr>
        <p:spPr>
          <a:xfrm>
            <a:off x="5689997" y="4534972"/>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POS Chunk LRU</a:t>
            </a:r>
            <a:endParaRPr lang="en-US" sz="1750" dirty="0"/>
          </a:p>
        </p:txBody>
      </p:sp>
      <p:sp>
        <p:nvSpPr>
          <p:cNvPr id="19" name="Text 17"/>
          <p:cNvSpPr/>
          <p:nvPr/>
        </p:nvSpPr>
        <p:spPr>
          <a:xfrm>
            <a:off x="9392483" y="4534972"/>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IndicNLP_embedding</a:t>
            </a:r>
            <a:endParaRPr lang="en-US" sz="1750" dirty="0"/>
          </a:p>
        </p:txBody>
      </p:sp>
      <p:sp>
        <p:nvSpPr>
          <p:cNvPr id="20" name="Text 18"/>
          <p:cNvSpPr/>
          <p:nvPr/>
        </p:nvSpPr>
        <p:spPr>
          <a:xfrm>
            <a:off x="1983700" y="517207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4.</a:t>
            </a:r>
            <a:endParaRPr lang="en-US" sz="1750" dirty="0"/>
          </a:p>
        </p:txBody>
      </p:sp>
      <p:sp>
        <p:nvSpPr>
          <p:cNvPr id="21" name="Text 19"/>
          <p:cNvSpPr/>
          <p:nvPr/>
        </p:nvSpPr>
        <p:spPr>
          <a:xfrm>
            <a:off x="5689997" y="5172075"/>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LRU</a:t>
            </a:r>
            <a:endParaRPr lang="en-US" sz="1750" dirty="0"/>
          </a:p>
        </p:txBody>
      </p:sp>
      <p:sp>
        <p:nvSpPr>
          <p:cNvPr id="22" name="Text 20"/>
          <p:cNvSpPr/>
          <p:nvPr/>
        </p:nvSpPr>
        <p:spPr>
          <a:xfrm>
            <a:off x="9392483" y="517207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IndicNLP_embedding </a:t>
            </a:r>
            <a:endParaRPr lang="en-US" sz="1750" dirty="0"/>
          </a:p>
        </p:txBody>
      </p:sp>
      <p:sp>
        <p:nvSpPr>
          <p:cNvPr id="23" name="Shape 21"/>
          <p:cNvSpPr/>
          <p:nvPr/>
        </p:nvSpPr>
        <p:spPr>
          <a:xfrm>
            <a:off x="1760220" y="5668327"/>
            <a:ext cx="11108769" cy="637103"/>
          </a:xfrm>
          <a:prstGeom prst="rect">
            <a:avLst/>
          </a:prstGeom>
          <a:solidFill>
            <a:srgbClr val="60A9FF">
              <a:alpha val="5000"/>
            </a:srgbClr>
          </a:solidFill>
          <a:ln/>
        </p:spPr>
      </p:sp>
      <p:sp>
        <p:nvSpPr>
          <p:cNvPr id="24" name="Text 22"/>
          <p:cNvSpPr/>
          <p:nvPr/>
        </p:nvSpPr>
        <p:spPr>
          <a:xfrm>
            <a:off x="1983700" y="580917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5.</a:t>
            </a:r>
            <a:endParaRPr lang="en-US" sz="1750" dirty="0"/>
          </a:p>
        </p:txBody>
      </p:sp>
      <p:sp>
        <p:nvSpPr>
          <p:cNvPr id="25" name="Text 23"/>
          <p:cNvSpPr/>
          <p:nvPr/>
        </p:nvSpPr>
        <p:spPr>
          <a:xfrm>
            <a:off x="5689997" y="5809178"/>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Chunk LRU</a:t>
            </a:r>
            <a:endParaRPr lang="en-US" sz="1750" dirty="0"/>
          </a:p>
        </p:txBody>
      </p:sp>
      <p:sp>
        <p:nvSpPr>
          <p:cNvPr id="26" name="Text 24"/>
          <p:cNvSpPr/>
          <p:nvPr/>
        </p:nvSpPr>
        <p:spPr>
          <a:xfrm>
            <a:off x="9392483" y="580917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IndicNLP_embedding</a:t>
            </a:r>
            <a:endParaRPr lang="en-US" sz="1750" dirty="0"/>
          </a:p>
        </p:txBody>
      </p:sp>
      <p:sp>
        <p:nvSpPr>
          <p:cNvPr id="27" name="Text 25"/>
          <p:cNvSpPr/>
          <p:nvPr/>
        </p:nvSpPr>
        <p:spPr>
          <a:xfrm>
            <a:off x="1983700" y="6446282"/>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6.</a:t>
            </a:r>
            <a:endParaRPr lang="en-US" sz="1750" dirty="0"/>
          </a:p>
        </p:txBody>
      </p:sp>
      <p:sp>
        <p:nvSpPr>
          <p:cNvPr id="28" name="Text 26"/>
          <p:cNvSpPr/>
          <p:nvPr/>
        </p:nvSpPr>
        <p:spPr>
          <a:xfrm>
            <a:off x="5689997" y="6446282"/>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POS LRU</a:t>
            </a:r>
            <a:endParaRPr lang="en-US" sz="1750" dirty="0"/>
          </a:p>
        </p:txBody>
      </p:sp>
      <p:sp>
        <p:nvSpPr>
          <p:cNvPr id="29" name="Text 27"/>
          <p:cNvSpPr/>
          <p:nvPr/>
        </p:nvSpPr>
        <p:spPr>
          <a:xfrm>
            <a:off x="9392483" y="6446282"/>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IndicNLP_embedding</a:t>
            </a:r>
            <a:endParaRPr lang="en-US" sz="1750" dirty="0"/>
          </a:p>
        </p:txBody>
      </p:sp>
      <p:sp>
        <p:nvSpPr>
          <p:cNvPr id="30" name="Shape 28"/>
          <p:cNvSpPr/>
          <p:nvPr/>
        </p:nvSpPr>
        <p:spPr>
          <a:xfrm>
            <a:off x="1760220" y="6942534"/>
            <a:ext cx="11108769" cy="637103"/>
          </a:xfrm>
          <a:prstGeom prst="rect">
            <a:avLst/>
          </a:prstGeom>
          <a:solidFill>
            <a:srgbClr val="60A9FF">
              <a:alpha val="5000"/>
            </a:srgbClr>
          </a:solidFill>
          <a:ln/>
        </p:spPr>
      </p:sp>
      <p:sp>
        <p:nvSpPr>
          <p:cNvPr id="31" name="Text 29"/>
          <p:cNvSpPr/>
          <p:nvPr/>
        </p:nvSpPr>
        <p:spPr>
          <a:xfrm>
            <a:off x="1983700" y="708338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7.</a:t>
            </a:r>
            <a:endParaRPr lang="en-US" sz="1750" dirty="0"/>
          </a:p>
        </p:txBody>
      </p:sp>
      <p:sp>
        <p:nvSpPr>
          <p:cNvPr id="32" name="Text 30"/>
          <p:cNvSpPr/>
          <p:nvPr/>
        </p:nvSpPr>
        <p:spPr>
          <a:xfrm>
            <a:off x="5689997" y="7083385"/>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POS Chunk LRU</a:t>
            </a:r>
            <a:endParaRPr lang="en-US" sz="1750" dirty="0"/>
          </a:p>
        </p:txBody>
      </p:sp>
      <p:sp>
        <p:nvSpPr>
          <p:cNvPr id="33" name="Text 31"/>
          <p:cNvSpPr/>
          <p:nvPr/>
        </p:nvSpPr>
        <p:spPr>
          <a:xfrm>
            <a:off x="9392483" y="708338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IndicNLP_embedding</a:t>
            </a:r>
            <a:endParaRPr lang="en-US" sz="1750" dirty="0"/>
          </a:p>
        </p:txBody>
      </p:sp>
      <p:pic>
        <p:nvPicPr>
          <p:cNvPr id="3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952500"/>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FFNN Results:</a:t>
            </a:r>
            <a:endParaRPr lang="en-US" sz="4374" dirty="0"/>
          </a:p>
        </p:txBody>
      </p:sp>
      <p:sp>
        <p:nvSpPr>
          <p:cNvPr id="5" name="Text 3"/>
          <p:cNvSpPr/>
          <p:nvPr/>
        </p:nvSpPr>
        <p:spPr>
          <a:xfrm>
            <a:off x="1983700" y="2232065"/>
            <a:ext cx="3254335" cy="444341"/>
          </a:xfrm>
          <a:prstGeom prst="rect">
            <a:avLst/>
          </a:prstGeom>
          <a:noFill/>
          <a:ln/>
        </p:spPr>
        <p:txBody>
          <a:bodyPr wrap="none" rtlCol="0" anchor="t"/>
          <a:lstStyle/>
          <a:p>
            <a:pPr indent="0" marL="0">
              <a:lnSpc>
                <a:spcPts val="3499"/>
              </a:lnSpc>
              <a:buNone/>
            </a:pPr>
            <a:r>
              <a:rPr lang="en-US" sz="2187" b="1" dirty="0">
                <a:solidFill>
                  <a:srgbClr val="D8AFF8"/>
                </a:solidFill>
                <a:latin typeface="Montserrat" pitchFamily="34" charset="0"/>
                <a:ea typeface="Montserrat" pitchFamily="34" charset="-122"/>
                <a:cs typeface="Montserrat" pitchFamily="34" charset="-120"/>
              </a:rPr>
              <a:t>S.No</a:t>
            </a:r>
            <a:endParaRPr lang="en-US" sz="2187" dirty="0"/>
          </a:p>
        </p:txBody>
      </p:sp>
      <p:sp>
        <p:nvSpPr>
          <p:cNvPr id="6" name="Text 4"/>
          <p:cNvSpPr/>
          <p:nvPr/>
        </p:nvSpPr>
        <p:spPr>
          <a:xfrm>
            <a:off x="5689997" y="2232065"/>
            <a:ext cx="3250525" cy="444341"/>
          </a:xfrm>
          <a:prstGeom prst="rect">
            <a:avLst/>
          </a:prstGeom>
          <a:noFill/>
          <a:ln/>
        </p:spPr>
        <p:txBody>
          <a:bodyPr wrap="none" rtlCol="0" anchor="t"/>
          <a:lstStyle/>
          <a:p>
            <a:pPr indent="0" marL="0">
              <a:lnSpc>
                <a:spcPts val="3499"/>
              </a:lnSpc>
              <a:buNone/>
            </a:pPr>
            <a:r>
              <a:rPr lang="en-US" sz="2187" b="1" dirty="0">
                <a:solidFill>
                  <a:srgbClr val="D8AFF8"/>
                </a:solidFill>
                <a:latin typeface="Montserrat" pitchFamily="34" charset="0"/>
                <a:ea typeface="Montserrat" pitchFamily="34" charset="-122"/>
                <a:cs typeface="Montserrat" pitchFamily="34" charset="-120"/>
              </a:rPr>
              <a:t>Model with features</a:t>
            </a:r>
            <a:endParaRPr lang="en-US" sz="2187" dirty="0"/>
          </a:p>
        </p:txBody>
      </p:sp>
      <p:sp>
        <p:nvSpPr>
          <p:cNvPr id="7" name="Text 5"/>
          <p:cNvSpPr/>
          <p:nvPr/>
        </p:nvSpPr>
        <p:spPr>
          <a:xfrm>
            <a:off x="9392483" y="2232065"/>
            <a:ext cx="3254335" cy="444341"/>
          </a:xfrm>
          <a:prstGeom prst="rect">
            <a:avLst/>
          </a:prstGeom>
          <a:noFill/>
          <a:ln/>
        </p:spPr>
        <p:txBody>
          <a:bodyPr wrap="none" rtlCol="0" anchor="t"/>
          <a:lstStyle/>
          <a:p>
            <a:pPr indent="0" marL="0">
              <a:lnSpc>
                <a:spcPts val="3499"/>
              </a:lnSpc>
              <a:buNone/>
            </a:pPr>
            <a:r>
              <a:rPr lang="en-US" sz="2187" b="1" dirty="0">
                <a:solidFill>
                  <a:srgbClr val="D8AFF8"/>
                </a:solidFill>
                <a:latin typeface="Montserrat" pitchFamily="34" charset="0"/>
                <a:ea typeface="Montserrat" pitchFamily="34" charset="-122"/>
                <a:cs typeface="Montserrat" pitchFamily="34" charset="-120"/>
              </a:rPr>
              <a:t>Accuracy</a:t>
            </a:r>
            <a:endParaRPr lang="en-US" sz="2187" dirty="0"/>
          </a:p>
        </p:txBody>
      </p:sp>
      <p:sp>
        <p:nvSpPr>
          <p:cNvPr id="8" name="Shape 6"/>
          <p:cNvSpPr/>
          <p:nvPr/>
        </p:nvSpPr>
        <p:spPr>
          <a:xfrm>
            <a:off x="1760220" y="2817257"/>
            <a:ext cx="11108769" cy="637103"/>
          </a:xfrm>
          <a:prstGeom prst="rect">
            <a:avLst/>
          </a:prstGeom>
          <a:solidFill>
            <a:srgbClr val="60A9FF">
              <a:alpha val="5000"/>
            </a:srgbClr>
          </a:solidFill>
          <a:ln/>
        </p:spPr>
      </p:sp>
      <p:sp>
        <p:nvSpPr>
          <p:cNvPr id="9" name="Text 7"/>
          <p:cNvSpPr/>
          <p:nvPr/>
        </p:nvSpPr>
        <p:spPr>
          <a:xfrm>
            <a:off x="1983700" y="295810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1.</a:t>
            </a:r>
            <a:endParaRPr lang="en-US" sz="1750" dirty="0"/>
          </a:p>
        </p:txBody>
      </p:sp>
      <p:sp>
        <p:nvSpPr>
          <p:cNvPr id="10" name="Text 8"/>
          <p:cNvSpPr/>
          <p:nvPr/>
        </p:nvSpPr>
        <p:spPr>
          <a:xfrm>
            <a:off x="5689997" y="2958108"/>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Chunk LRU</a:t>
            </a:r>
            <a:endParaRPr lang="en-US" sz="1750" dirty="0"/>
          </a:p>
        </p:txBody>
      </p:sp>
      <p:sp>
        <p:nvSpPr>
          <p:cNvPr id="11" name="Text 9"/>
          <p:cNvSpPr/>
          <p:nvPr/>
        </p:nvSpPr>
        <p:spPr>
          <a:xfrm>
            <a:off x="9392483" y="295810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0.77</a:t>
            </a:r>
            <a:endParaRPr lang="en-US" sz="1750" dirty="0"/>
          </a:p>
        </p:txBody>
      </p:sp>
      <p:sp>
        <p:nvSpPr>
          <p:cNvPr id="12" name="Text 10"/>
          <p:cNvSpPr/>
          <p:nvPr/>
        </p:nvSpPr>
        <p:spPr>
          <a:xfrm>
            <a:off x="1983700" y="3595211"/>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2.</a:t>
            </a:r>
            <a:endParaRPr lang="en-US" sz="1750" dirty="0"/>
          </a:p>
        </p:txBody>
      </p:sp>
      <p:sp>
        <p:nvSpPr>
          <p:cNvPr id="13" name="Text 11"/>
          <p:cNvSpPr/>
          <p:nvPr/>
        </p:nvSpPr>
        <p:spPr>
          <a:xfrm>
            <a:off x="5689997" y="3595211"/>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POS LRU</a:t>
            </a:r>
            <a:endParaRPr lang="en-US" sz="1750" dirty="0"/>
          </a:p>
        </p:txBody>
      </p:sp>
      <p:sp>
        <p:nvSpPr>
          <p:cNvPr id="14" name="Text 12"/>
          <p:cNvSpPr/>
          <p:nvPr/>
        </p:nvSpPr>
        <p:spPr>
          <a:xfrm>
            <a:off x="9392483" y="3595211"/>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0.76</a:t>
            </a:r>
            <a:endParaRPr lang="en-US" sz="1750" dirty="0"/>
          </a:p>
        </p:txBody>
      </p:sp>
      <p:sp>
        <p:nvSpPr>
          <p:cNvPr id="15" name="Shape 13"/>
          <p:cNvSpPr/>
          <p:nvPr/>
        </p:nvSpPr>
        <p:spPr>
          <a:xfrm>
            <a:off x="1760220" y="4091464"/>
            <a:ext cx="11108769" cy="637103"/>
          </a:xfrm>
          <a:prstGeom prst="rect">
            <a:avLst/>
          </a:prstGeom>
          <a:solidFill>
            <a:srgbClr val="60A9FF">
              <a:alpha val="5000"/>
            </a:srgbClr>
          </a:solidFill>
          <a:ln/>
        </p:spPr>
      </p:sp>
      <p:sp>
        <p:nvSpPr>
          <p:cNvPr id="16" name="Text 14"/>
          <p:cNvSpPr/>
          <p:nvPr/>
        </p:nvSpPr>
        <p:spPr>
          <a:xfrm>
            <a:off x="1983700" y="423231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3.</a:t>
            </a:r>
            <a:endParaRPr lang="en-US" sz="1750" dirty="0"/>
          </a:p>
        </p:txBody>
      </p:sp>
      <p:sp>
        <p:nvSpPr>
          <p:cNvPr id="17" name="Text 15"/>
          <p:cNvSpPr/>
          <p:nvPr/>
        </p:nvSpPr>
        <p:spPr>
          <a:xfrm>
            <a:off x="5689997" y="4232315"/>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POS Chunk LRU</a:t>
            </a:r>
            <a:endParaRPr lang="en-US" sz="1750" dirty="0"/>
          </a:p>
        </p:txBody>
      </p:sp>
      <p:sp>
        <p:nvSpPr>
          <p:cNvPr id="18" name="Text 16"/>
          <p:cNvSpPr/>
          <p:nvPr/>
        </p:nvSpPr>
        <p:spPr>
          <a:xfrm>
            <a:off x="9392483" y="423231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0.78</a:t>
            </a:r>
            <a:endParaRPr lang="en-US" sz="1750" dirty="0"/>
          </a:p>
        </p:txBody>
      </p:sp>
      <p:sp>
        <p:nvSpPr>
          <p:cNvPr id="19" name="Text 17"/>
          <p:cNvSpPr/>
          <p:nvPr/>
        </p:nvSpPr>
        <p:spPr>
          <a:xfrm>
            <a:off x="1983700" y="486941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4.</a:t>
            </a:r>
            <a:endParaRPr lang="en-US" sz="1750" dirty="0"/>
          </a:p>
        </p:txBody>
      </p:sp>
      <p:sp>
        <p:nvSpPr>
          <p:cNvPr id="20" name="Text 18"/>
          <p:cNvSpPr/>
          <p:nvPr/>
        </p:nvSpPr>
        <p:spPr>
          <a:xfrm>
            <a:off x="5689997" y="4869418"/>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LRU</a:t>
            </a:r>
            <a:endParaRPr lang="en-US" sz="1750" dirty="0"/>
          </a:p>
        </p:txBody>
      </p:sp>
      <p:sp>
        <p:nvSpPr>
          <p:cNvPr id="21" name="Text 19"/>
          <p:cNvSpPr/>
          <p:nvPr/>
        </p:nvSpPr>
        <p:spPr>
          <a:xfrm>
            <a:off x="9392483" y="486941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0.80</a:t>
            </a:r>
            <a:endParaRPr lang="en-US" sz="1750" dirty="0"/>
          </a:p>
        </p:txBody>
      </p:sp>
      <p:sp>
        <p:nvSpPr>
          <p:cNvPr id="22" name="Shape 20"/>
          <p:cNvSpPr/>
          <p:nvPr/>
        </p:nvSpPr>
        <p:spPr>
          <a:xfrm>
            <a:off x="1760220" y="5365671"/>
            <a:ext cx="11108769" cy="637103"/>
          </a:xfrm>
          <a:prstGeom prst="rect">
            <a:avLst/>
          </a:prstGeom>
          <a:solidFill>
            <a:srgbClr val="60A9FF">
              <a:alpha val="5000"/>
            </a:srgbClr>
          </a:solidFill>
          <a:ln/>
        </p:spPr>
      </p:sp>
      <p:sp>
        <p:nvSpPr>
          <p:cNvPr id="23" name="Text 21"/>
          <p:cNvSpPr/>
          <p:nvPr/>
        </p:nvSpPr>
        <p:spPr>
          <a:xfrm>
            <a:off x="1983700" y="5506522"/>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5.</a:t>
            </a:r>
            <a:endParaRPr lang="en-US" sz="1750" dirty="0"/>
          </a:p>
        </p:txBody>
      </p:sp>
      <p:sp>
        <p:nvSpPr>
          <p:cNvPr id="24" name="Text 22"/>
          <p:cNvSpPr/>
          <p:nvPr/>
        </p:nvSpPr>
        <p:spPr>
          <a:xfrm>
            <a:off x="5689997" y="5506522"/>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Chunk LRU</a:t>
            </a:r>
            <a:endParaRPr lang="en-US" sz="1750" dirty="0"/>
          </a:p>
        </p:txBody>
      </p:sp>
      <p:sp>
        <p:nvSpPr>
          <p:cNvPr id="25" name="Text 23"/>
          <p:cNvSpPr/>
          <p:nvPr/>
        </p:nvSpPr>
        <p:spPr>
          <a:xfrm>
            <a:off x="9392483" y="5506522"/>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0.83</a:t>
            </a:r>
            <a:endParaRPr lang="en-US" sz="1750" dirty="0"/>
          </a:p>
        </p:txBody>
      </p:sp>
      <p:sp>
        <p:nvSpPr>
          <p:cNvPr id="26" name="Text 24"/>
          <p:cNvSpPr/>
          <p:nvPr/>
        </p:nvSpPr>
        <p:spPr>
          <a:xfrm>
            <a:off x="1983700" y="614362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6.</a:t>
            </a:r>
            <a:endParaRPr lang="en-US" sz="1750" dirty="0"/>
          </a:p>
        </p:txBody>
      </p:sp>
      <p:sp>
        <p:nvSpPr>
          <p:cNvPr id="27" name="Text 25"/>
          <p:cNvSpPr/>
          <p:nvPr/>
        </p:nvSpPr>
        <p:spPr>
          <a:xfrm>
            <a:off x="5689997" y="6143625"/>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POS LRU</a:t>
            </a:r>
            <a:endParaRPr lang="en-US" sz="1750" dirty="0"/>
          </a:p>
        </p:txBody>
      </p:sp>
      <p:sp>
        <p:nvSpPr>
          <p:cNvPr id="28" name="Text 26"/>
          <p:cNvSpPr/>
          <p:nvPr/>
        </p:nvSpPr>
        <p:spPr>
          <a:xfrm>
            <a:off x="9392483" y="6143625"/>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0.82</a:t>
            </a:r>
            <a:endParaRPr lang="en-US" sz="1750" dirty="0"/>
          </a:p>
        </p:txBody>
      </p:sp>
      <p:sp>
        <p:nvSpPr>
          <p:cNvPr id="29" name="Shape 27"/>
          <p:cNvSpPr/>
          <p:nvPr/>
        </p:nvSpPr>
        <p:spPr>
          <a:xfrm>
            <a:off x="1760220" y="6639877"/>
            <a:ext cx="11108769" cy="637103"/>
          </a:xfrm>
          <a:prstGeom prst="rect">
            <a:avLst/>
          </a:prstGeom>
          <a:solidFill>
            <a:srgbClr val="60A9FF">
              <a:alpha val="5000"/>
            </a:srgbClr>
          </a:solidFill>
          <a:ln/>
        </p:spPr>
      </p:sp>
      <p:sp>
        <p:nvSpPr>
          <p:cNvPr id="30" name="Text 28"/>
          <p:cNvSpPr/>
          <p:nvPr/>
        </p:nvSpPr>
        <p:spPr>
          <a:xfrm>
            <a:off x="1983700" y="678072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7.</a:t>
            </a:r>
            <a:endParaRPr lang="en-US" sz="1750" dirty="0"/>
          </a:p>
        </p:txBody>
      </p:sp>
      <p:sp>
        <p:nvSpPr>
          <p:cNvPr id="31" name="Text 29"/>
          <p:cNvSpPr/>
          <p:nvPr/>
        </p:nvSpPr>
        <p:spPr>
          <a:xfrm>
            <a:off x="5689997" y="6780728"/>
            <a:ext cx="325052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Word POS Chunk LRU</a:t>
            </a:r>
            <a:endParaRPr lang="en-US" sz="1750" dirty="0"/>
          </a:p>
        </p:txBody>
      </p:sp>
      <p:sp>
        <p:nvSpPr>
          <p:cNvPr id="32" name="Text 30"/>
          <p:cNvSpPr/>
          <p:nvPr/>
        </p:nvSpPr>
        <p:spPr>
          <a:xfrm>
            <a:off x="9392483" y="6780728"/>
            <a:ext cx="3254335"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0.83</a:t>
            </a:r>
            <a:endParaRPr lang="en-US" sz="1750" dirty="0"/>
          </a:p>
        </p:txBody>
      </p:sp>
      <p:pic>
        <p:nvPicPr>
          <p:cNvPr id="3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479238"/>
            <a:ext cx="7602141" cy="694373"/>
          </a:xfrm>
          <a:prstGeom prst="rect">
            <a:avLst/>
          </a:prstGeom>
          <a:noFill/>
          <a:ln/>
        </p:spPr>
        <p:txBody>
          <a:bodyPr wrap="none" rtlCol="0" anchor="t"/>
          <a:lstStyle/>
          <a:p>
            <a:pPr indent="0" marL="0">
              <a:lnSpc>
                <a:spcPts val="5468"/>
              </a:lnSpc>
              <a:buNone/>
            </a:pPr>
            <a:r>
              <a:rPr lang="en-US" sz="4374" b="1" dirty="0">
                <a:solidFill>
                  <a:srgbClr val="D8AFF8"/>
                </a:solidFill>
                <a:latin typeface="Barlow" pitchFamily="34" charset="0"/>
                <a:ea typeface="Barlow" pitchFamily="34" charset="-122"/>
                <a:cs typeface="Barlow" pitchFamily="34" charset="-120"/>
              </a:rPr>
              <a:t>Advantages of FFNN over SVM:</a:t>
            </a:r>
            <a:endParaRPr lang="en-US" sz="4374" dirty="0"/>
          </a:p>
        </p:txBody>
      </p:sp>
      <p:sp>
        <p:nvSpPr>
          <p:cNvPr id="5" name="Text 3"/>
          <p:cNvSpPr/>
          <p:nvPr/>
        </p:nvSpPr>
        <p:spPr>
          <a:xfrm>
            <a:off x="2115622" y="3617952"/>
            <a:ext cx="10754558"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Fixed Input Length</a:t>
            </a:r>
            <a:endParaRPr lang="en-US" sz="1750" dirty="0"/>
          </a:p>
        </p:txBody>
      </p:sp>
      <p:sp>
        <p:nvSpPr>
          <p:cNvPr id="6" name="Text 4"/>
          <p:cNvSpPr/>
          <p:nvPr/>
        </p:nvSpPr>
        <p:spPr>
          <a:xfrm>
            <a:off x="2115622" y="4062174"/>
            <a:ext cx="10754558"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Efficient for Fixed-Length Inputs</a:t>
            </a:r>
            <a:endParaRPr lang="en-US" sz="1750" dirty="0"/>
          </a:p>
        </p:txBody>
      </p:sp>
      <p:sp>
        <p:nvSpPr>
          <p:cNvPr id="7" name="Text 5"/>
          <p:cNvSpPr/>
          <p:nvPr/>
        </p:nvSpPr>
        <p:spPr>
          <a:xfrm>
            <a:off x="2115622" y="4506397"/>
            <a:ext cx="10754558"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Simple and Easy to Understand</a:t>
            </a:r>
            <a:endParaRPr lang="en-US" sz="1750" dirty="0"/>
          </a:p>
        </p:txBody>
      </p:sp>
      <p:sp>
        <p:nvSpPr>
          <p:cNvPr id="8" name="Text 6"/>
          <p:cNvSpPr/>
          <p:nvPr/>
        </p:nvSpPr>
        <p:spPr>
          <a:xfrm>
            <a:off x="2115622" y="4950619"/>
            <a:ext cx="10754558"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Works with Large Datasets</a:t>
            </a:r>
            <a:endParaRPr lang="en-US" sz="1750" dirty="0"/>
          </a:p>
        </p:txBody>
      </p:sp>
      <p:sp>
        <p:nvSpPr>
          <p:cNvPr id="9" name="Text 7"/>
          <p:cNvSpPr/>
          <p:nvPr/>
        </p:nvSpPr>
        <p:spPr>
          <a:xfrm>
            <a:off x="2115622" y="5394841"/>
            <a:ext cx="10754558"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Saves Memory</a:t>
            </a: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64485"/>
          </a:xfrm>
          <a:prstGeom prst="rect">
            <a:avLst/>
          </a:prstGeom>
          <a:solidFill>
            <a:srgbClr val="282C32"/>
          </a:solidFill>
          <a:ln/>
        </p:spPr>
      </p:sp>
      <p:sp>
        <p:nvSpPr>
          <p:cNvPr id="4" name="Text 2"/>
          <p:cNvSpPr/>
          <p:nvPr/>
        </p:nvSpPr>
        <p:spPr>
          <a:xfrm>
            <a:off x="3137416" y="459462"/>
            <a:ext cx="4810006" cy="522208"/>
          </a:xfrm>
          <a:prstGeom prst="rect">
            <a:avLst/>
          </a:prstGeom>
          <a:noFill/>
          <a:ln/>
        </p:spPr>
        <p:txBody>
          <a:bodyPr wrap="none" rtlCol="0" anchor="t"/>
          <a:lstStyle/>
          <a:p>
            <a:pPr indent="0" marL="0">
              <a:lnSpc>
                <a:spcPts val="4112"/>
              </a:lnSpc>
              <a:buNone/>
            </a:pPr>
            <a:r>
              <a:rPr lang="en-US" sz="3290" b="1" dirty="0">
                <a:solidFill>
                  <a:srgbClr val="60A9FF"/>
                </a:solidFill>
                <a:latin typeface="Barlow" pitchFamily="34" charset="0"/>
                <a:ea typeface="Barlow" pitchFamily="34" charset="-122"/>
                <a:cs typeface="Barlow" pitchFamily="34" charset="-120"/>
              </a:rPr>
              <a:t>Analysis and </a:t>
            </a:r>
            <a:pPr indent="0" marL="0">
              <a:lnSpc>
                <a:spcPts val="4112"/>
              </a:lnSpc>
              <a:buNone/>
            </a:pPr>
            <a:r>
              <a:rPr lang="en-US" sz="3290" b="1" dirty="0">
                <a:solidFill>
                  <a:srgbClr val="60A9FF"/>
                </a:solidFill>
                <a:latin typeface="Barlow" pitchFamily="34" charset="0"/>
                <a:ea typeface="Barlow" pitchFamily="34" charset="-122"/>
                <a:cs typeface="Barlow" pitchFamily="34" charset="-120"/>
              </a:rPr>
              <a:t>Conclusions</a:t>
            </a:r>
            <a:pPr indent="0" marL="0">
              <a:lnSpc>
                <a:spcPts val="4112"/>
              </a:lnSpc>
              <a:buNone/>
            </a:pPr>
            <a:r>
              <a:rPr lang="en-US" sz="3290" b="1" dirty="0">
                <a:solidFill>
                  <a:srgbClr val="60A9FF"/>
                </a:solidFill>
                <a:latin typeface="Barlow" pitchFamily="34" charset="0"/>
                <a:ea typeface="Barlow" pitchFamily="34" charset="-122"/>
                <a:cs typeface="Barlow" pitchFamily="34" charset="-120"/>
              </a:rPr>
              <a:t>:</a:t>
            </a:r>
            <a:endParaRPr lang="en-US" sz="3290" dirty="0"/>
          </a:p>
        </p:txBody>
      </p:sp>
      <p:sp>
        <p:nvSpPr>
          <p:cNvPr id="5" name="Text 3"/>
          <p:cNvSpPr/>
          <p:nvPr/>
        </p:nvSpPr>
        <p:spPr>
          <a:xfrm>
            <a:off x="3304699" y="1423749"/>
            <a:ext cx="1750933" cy="267414"/>
          </a:xfrm>
          <a:prstGeom prst="rect">
            <a:avLst/>
          </a:prstGeom>
          <a:noFill/>
          <a:ln/>
        </p:spPr>
        <p:txBody>
          <a:bodyPr wrap="none" rtlCol="0" anchor="t"/>
          <a:lstStyle/>
          <a:p>
            <a:pPr indent="0" marL="0">
              <a:lnSpc>
                <a:spcPts val="2105"/>
              </a:lnSpc>
              <a:buNone/>
            </a:pPr>
            <a:r>
              <a:rPr lang="en-US" sz="1316" b="1" dirty="0">
                <a:solidFill>
                  <a:srgbClr val="EEEFF5"/>
                </a:solidFill>
                <a:latin typeface="Montserrat" pitchFamily="34" charset="0"/>
                <a:ea typeface="Montserrat" pitchFamily="34" charset="-122"/>
                <a:cs typeface="Montserrat" pitchFamily="34" charset="-120"/>
              </a:rPr>
              <a:t>S.No.</a:t>
            </a:r>
            <a:endParaRPr lang="en-US" sz="1316" dirty="0"/>
          </a:p>
        </p:txBody>
      </p:sp>
      <p:sp>
        <p:nvSpPr>
          <p:cNvPr id="6" name="Text 4"/>
          <p:cNvSpPr/>
          <p:nvPr/>
        </p:nvSpPr>
        <p:spPr>
          <a:xfrm>
            <a:off x="5397341" y="1423749"/>
            <a:ext cx="1747123" cy="267414"/>
          </a:xfrm>
          <a:prstGeom prst="rect">
            <a:avLst/>
          </a:prstGeom>
          <a:noFill/>
          <a:ln/>
        </p:spPr>
        <p:txBody>
          <a:bodyPr wrap="none" rtlCol="0" anchor="t"/>
          <a:lstStyle/>
          <a:p>
            <a:pPr indent="0" marL="0">
              <a:lnSpc>
                <a:spcPts val="2105"/>
              </a:lnSpc>
              <a:buNone/>
            </a:pPr>
            <a:r>
              <a:rPr lang="en-US" sz="1316" b="1" dirty="0">
                <a:solidFill>
                  <a:srgbClr val="EEEFF5"/>
                </a:solidFill>
                <a:latin typeface="Montserrat" pitchFamily="34" charset="0"/>
                <a:ea typeface="Montserrat" pitchFamily="34" charset="-122"/>
                <a:cs typeface="Montserrat" pitchFamily="34" charset="-120"/>
              </a:rPr>
              <a:t>Features</a:t>
            </a:r>
            <a:endParaRPr lang="en-US" sz="1316" dirty="0"/>
          </a:p>
        </p:txBody>
      </p:sp>
      <p:sp>
        <p:nvSpPr>
          <p:cNvPr id="7" name="Text 5"/>
          <p:cNvSpPr/>
          <p:nvPr/>
        </p:nvSpPr>
        <p:spPr>
          <a:xfrm>
            <a:off x="7486174" y="1423749"/>
            <a:ext cx="1747123" cy="267414"/>
          </a:xfrm>
          <a:prstGeom prst="rect">
            <a:avLst/>
          </a:prstGeom>
          <a:noFill/>
          <a:ln/>
        </p:spPr>
        <p:txBody>
          <a:bodyPr wrap="none" rtlCol="0" anchor="t"/>
          <a:lstStyle/>
          <a:p>
            <a:pPr indent="0" marL="0">
              <a:lnSpc>
                <a:spcPts val="2105"/>
              </a:lnSpc>
              <a:buNone/>
            </a:pPr>
            <a:r>
              <a:rPr lang="en-US" sz="1316" b="1" dirty="0">
                <a:solidFill>
                  <a:srgbClr val="EEEFF5"/>
                </a:solidFill>
                <a:latin typeface="Montserrat" pitchFamily="34" charset="0"/>
                <a:ea typeface="Montserrat" pitchFamily="34" charset="-122"/>
                <a:cs typeface="Montserrat" pitchFamily="34" charset="-120"/>
              </a:rPr>
              <a:t>SVM Accuracy</a:t>
            </a:r>
            <a:endParaRPr lang="en-US" sz="1316" dirty="0"/>
          </a:p>
        </p:txBody>
      </p:sp>
      <p:sp>
        <p:nvSpPr>
          <p:cNvPr id="8" name="Text 6"/>
          <p:cNvSpPr/>
          <p:nvPr/>
        </p:nvSpPr>
        <p:spPr>
          <a:xfrm>
            <a:off x="9575006" y="1423749"/>
            <a:ext cx="1750933" cy="267414"/>
          </a:xfrm>
          <a:prstGeom prst="rect">
            <a:avLst/>
          </a:prstGeom>
          <a:noFill/>
          <a:ln/>
        </p:spPr>
        <p:txBody>
          <a:bodyPr wrap="none" rtlCol="0" anchor="t"/>
          <a:lstStyle/>
          <a:p>
            <a:pPr indent="0" marL="0">
              <a:lnSpc>
                <a:spcPts val="2105"/>
              </a:lnSpc>
              <a:buNone/>
            </a:pPr>
            <a:r>
              <a:rPr lang="en-US" sz="1316" b="1" dirty="0">
                <a:solidFill>
                  <a:srgbClr val="EEEFF5"/>
                </a:solidFill>
                <a:latin typeface="Montserrat" pitchFamily="34" charset="0"/>
                <a:ea typeface="Montserrat" pitchFamily="34" charset="-122"/>
                <a:cs typeface="Montserrat" pitchFamily="34" charset="-120"/>
              </a:rPr>
              <a:t>FFNN Accuracy</a:t>
            </a:r>
            <a:endParaRPr lang="en-US" sz="1316" dirty="0"/>
          </a:p>
        </p:txBody>
      </p:sp>
      <p:sp>
        <p:nvSpPr>
          <p:cNvPr id="9" name="Shape 7"/>
          <p:cNvSpPr/>
          <p:nvPr/>
        </p:nvSpPr>
        <p:spPr>
          <a:xfrm>
            <a:off x="3137416" y="1799034"/>
            <a:ext cx="8355568" cy="483156"/>
          </a:xfrm>
          <a:prstGeom prst="rect">
            <a:avLst/>
          </a:prstGeom>
          <a:solidFill>
            <a:srgbClr val="60A9FF">
              <a:alpha val="5000"/>
            </a:srgbClr>
          </a:solidFill>
          <a:ln/>
        </p:spPr>
      </p:sp>
      <p:sp>
        <p:nvSpPr>
          <p:cNvPr id="10" name="Text 8"/>
          <p:cNvSpPr/>
          <p:nvPr/>
        </p:nvSpPr>
        <p:spPr>
          <a:xfrm>
            <a:off x="3304699" y="1906905"/>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1.</a:t>
            </a:r>
            <a:endParaRPr lang="en-US" sz="1316" dirty="0"/>
          </a:p>
        </p:txBody>
      </p:sp>
      <p:sp>
        <p:nvSpPr>
          <p:cNvPr id="11" name="Text 9"/>
          <p:cNvSpPr/>
          <p:nvPr/>
        </p:nvSpPr>
        <p:spPr>
          <a:xfrm>
            <a:off x="5397341" y="1906905"/>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Chunk LRU</a:t>
            </a:r>
            <a:endParaRPr lang="en-US" sz="1316" dirty="0"/>
          </a:p>
        </p:txBody>
      </p:sp>
      <p:sp>
        <p:nvSpPr>
          <p:cNvPr id="12" name="Text 10"/>
          <p:cNvSpPr/>
          <p:nvPr/>
        </p:nvSpPr>
        <p:spPr>
          <a:xfrm>
            <a:off x="7486174" y="1906905"/>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0.77</a:t>
            </a:r>
            <a:endParaRPr lang="en-US" sz="1316" dirty="0"/>
          </a:p>
        </p:txBody>
      </p:sp>
      <p:sp>
        <p:nvSpPr>
          <p:cNvPr id="13" name="Text 11"/>
          <p:cNvSpPr/>
          <p:nvPr/>
        </p:nvSpPr>
        <p:spPr>
          <a:xfrm>
            <a:off x="9575006" y="1906905"/>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0.77</a:t>
            </a:r>
            <a:endParaRPr lang="en-US" sz="1316" dirty="0"/>
          </a:p>
        </p:txBody>
      </p:sp>
      <p:sp>
        <p:nvSpPr>
          <p:cNvPr id="14" name="Text 12"/>
          <p:cNvSpPr/>
          <p:nvPr/>
        </p:nvSpPr>
        <p:spPr>
          <a:xfrm>
            <a:off x="3304699" y="2390061"/>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2.</a:t>
            </a:r>
            <a:endParaRPr lang="en-US" sz="1316" dirty="0"/>
          </a:p>
        </p:txBody>
      </p:sp>
      <p:sp>
        <p:nvSpPr>
          <p:cNvPr id="15" name="Text 13"/>
          <p:cNvSpPr/>
          <p:nvPr/>
        </p:nvSpPr>
        <p:spPr>
          <a:xfrm>
            <a:off x="5397341" y="2390061"/>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POS LRU</a:t>
            </a:r>
            <a:endParaRPr lang="en-US" sz="1316" dirty="0"/>
          </a:p>
        </p:txBody>
      </p:sp>
      <p:sp>
        <p:nvSpPr>
          <p:cNvPr id="16" name="Text 14"/>
          <p:cNvSpPr/>
          <p:nvPr/>
        </p:nvSpPr>
        <p:spPr>
          <a:xfrm>
            <a:off x="7486174" y="2390061"/>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0.72</a:t>
            </a:r>
            <a:endParaRPr lang="en-US" sz="1316" dirty="0"/>
          </a:p>
        </p:txBody>
      </p:sp>
      <p:sp>
        <p:nvSpPr>
          <p:cNvPr id="17" name="Text 15"/>
          <p:cNvSpPr/>
          <p:nvPr/>
        </p:nvSpPr>
        <p:spPr>
          <a:xfrm>
            <a:off x="9575006" y="2390061"/>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0.76</a:t>
            </a:r>
            <a:endParaRPr lang="en-US" sz="1316" dirty="0"/>
          </a:p>
        </p:txBody>
      </p:sp>
      <p:sp>
        <p:nvSpPr>
          <p:cNvPr id="18" name="Shape 16"/>
          <p:cNvSpPr/>
          <p:nvPr/>
        </p:nvSpPr>
        <p:spPr>
          <a:xfrm>
            <a:off x="3137416" y="2765346"/>
            <a:ext cx="8355568" cy="483156"/>
          </a:xfrm>
          <a:prstGeom prst="rect">
            <a:avLst/>
          </a:prstGeom>
          <a:solidFill>
            <a:srgbClr val="60A9FF">
              <a:alpha val="5000"/>
            </a:srgbClr>
          </a:solidFill>
          <a:ln/>
        </p:spPr>
      </p:sp>
      <p:sp>
        <p:nvSpPr>
          <p:cNvPr id="19" name="Text 17"/>
          <p:cNvSpPr/>
          <p:nvPr/>
        </p:nvSpPr>
        <p:spPr>
          <a:xfrm>
            <a:off x="3304699" y="2873216"/>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3.</a:t>
            </a:r>
            <a:endParaRPr lang="en-US" sz="1316" dirty="0"/>
          </a:p>
        </p:txBody>
      </p:sp>
      <p:sp>
        <p:nvSpPr>
          <p:cNvPr id="20" name="Text 18"/>
          <p:cNvSpPr/>
          <p:nvPr/>
        </p:nvSpPr>
        <p:spPr>
          <a:xfrm>
            <a:off x="5397341" y="2873216"/>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POS chunk LRU</a:t>
            </a:r>
            <a:endParaRPr lang="en-US" sz="1316" dirty="0"/>
          </a:p>
        </p:txBody>
      </p:sp>
      <p:sp>
        <p:nvSpPr>
          <p:cNvPr id="21" name="Text 19"/>
          <p:cNvSpPr/>
          <p:nvPr/>
        </p:nvSpPr>
        <p:spPr>
          <a:xfrm>
            <a:off x="7486174" y="2873216"/>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0.76</a:t>
            </a:r>
            <a:endParaRPr lang="en-US" sz="1316" dirty="0"/>
          </a:p>
        </p:txBody>
      </p:sp>
      <p:sp>
        <p:nvSpPr>
          <p:cNvPr id="22" name="Text 20"/>
          <p:cNvSpPr/>
          <p:nvPr/>
        </p:nvSpPr>
        <p:spPr>
          <a:xfrm>
            <a:off x="9575006" y="2873216"/>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0.78</a:t>
            </a:r>
            <a:endParaRPr lang="en-US" sz="1316" dirty="0"/>
          </a:p>
        </p:txBody>
      </p:sp>
      <p:sp>
        <p:nvSpPr>
          <p:cNvPr id="23" name="Text 21"/>
          <p:cNvSpPr/>
          <p:nvPr/>
        </p:nvSpPr>
        <p:spPr>
          <a:xfrm>
            <a:off x="3304699" y="3356372"/>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4.</a:t>
            </a:r>
            <a:endParaRPr lang="en-US" sz="1316" dirty="0"/>
          </a:p>
        </p:txBody>
      </p:sp>
      <p:sp>
        <p:nvSpPr>
          <p:cNvPr id="24" name="Text 22"/>
          <p:cNvSpPr/>
          <p:nvPr/>
        </p:nvSpPr>
        <p:spPr>
          <a:xfrm>
            <a:off x="5397341" y="3356372"/>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Word LRU</a:t>
            </a:r>
            <a:endParaRPr lang="en-US" sz="1316" dirty="0"/>
          </a:p>
        </p:txBody>
      </p:sp>
      <p:sp>
        <p:nvSpPr>
          <p:cNvPr id="25" name="Text 23"/>
          <p:cNvSpPr/>
          <p:nvPr/>
        </p:nvSpPr>
        <p:spPr>
          <a:xfrm>
            <a:off x="7486174" y="3356372"/>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0.77</a:t>
            </a:r>
            <a:endParaRPr lang="en-US" sz="1316" dirty="0"/>
          </a:p>
        </p:txBody>
      </p:sp>
      <p:sp>
        <p:nvSpPr>
          <p:cNvPr id="26" name="Text 24"/>
          <p:cNvSpPr/>
          <p:nvPr/>
        </p:nvSpPr>
        <p:spPr>
          <a:xfrm>
            <a:off x="9575006" y="3356372"/>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0.80</a:t>
            </a:r>
            <a:endParaRPr lang="en-US" sz="1316" dirty="0"/>
          </a:p>
        </p:txBody>
      </p:sp>
      <p:sp>
        <p:nvSpPr>
          <p:cNvPr id="27" name="Shape 25"/>
          <p:cNvSpPr/>
          <p:nvPr/>
        </p:nvSpPr>
        <p:spPr>
          <a:xfrm>
            <a:off x="3137416" y="3731657"/>
            <a:ext cx="8355568" cy="483156"/>
          </a:xfrm>
          <a:prstGeom prst="rect">
            <a:avLst/>
          </a:prstGeom>
          <a:solidFill>
            <a:srgbClr val="60A9FF">
              <a:alpha val="5000"/>
            </a:srgbClr>
          </a:solidFill>
          <a:ln/>
        </p:spPr>
      </p:sp>
      <p:sp>
        <p:nvSpPr>
          <p:cNvPr id="28" name="Text 26"/>
          <p:cNvSpPr/>
          <p:nvPr/>
        </p:nvSpPr>
        <p:spPr>
          <a:xfrm>
            <a:off x="3304699" y="3839528"/>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5.</a:t>
            </a:r>
            <a:endParaRPr lang="en-US" sz="1316" dirty="0"/>
          </a:p>
        </p:txBody>
      </p:sp>
      <p:sp>
        <p:nvSpPr>
          <p:cNvPr id="29" name="Text 27"/>
          <p:cNvSpPr/>
          <p:nvPr/>
        </p:nvSpPr>
        <p:spPr>
          <a:xfrm>
            <a:off x="5397341" y="3839528"/>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Word Chunk LRU</a:t>
            </a:r>
            <a:endParaRPr lang="en-US" sz="1316" dirty="0"/>
          </a:p>
        </p:txBody>
      </p:sp>
      <p:sp>
        <p:nvSpPr>
          <p:cNvPr id="30" name="Text 28"/>
          <p:cNvSpPr/>
          <p:nvPr/>
        </p:nvSpPr>
        <p:spPr>
          <a:xfrm>
            <a:off x="7486174" y="3839528"/>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0.78</a:t>
            </a:r>
            <a:endParaRPr lang="en-US" sz="1316" dirty="0"/>
          </a:p>
        </p:txBody>
      </p:sp>
      <p:sp>
        <p:nvSpPr>
          <p:cNvPr id="31" name="Text 29"/>
          <p:cNvSpPr/>
          <p:nvPr/>
        </p:nvSpPr>
        <p:spPr>
          <a:xfrm>
            <a:off x="9575006" y="3839528"/>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0.83</a:t>
            </a:r>
            <a:endParaRPr lang="en-US" sz="1316" dirty="0"/>
          </a:p>
        </p:txBody>
      </p:sp>
      <p:sp>
        <p:nvSpPr>
          <p:cNvPr id="32" name="Text 30"/>
          <p:cNvSpPr/>
          <p:nvPr/>
        </p:nvSpPr>
        <p:spPr>
          <a:xfrm>
            <a:off x="3304699" y="4322683"/>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6.</a:t>
            </a:r>
            <a:endParaRPr lang="en-US" sz="1316" dirty="0"/>
          </a:p>
        </p:txBody>
      </p:sp>
      <p:sp>
        <p:nvSpPr>
          <p:cNvPr id="33" name="Text 31"/>
          <p:cNvSpPr/>
          <p:nvPr/>
        </p:nvSpPr>
        <p:spPr>
          <a:xfrm>
            <a:off x="5397341" y="4322683"/>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Word POS LRU</a:t>
            </a:r>
            <a:endParaRPr lang="en-US" sz="1316" dirty="0"/>
          </a:p>
        </p:txBody>
      </p:sp>
      <p:sp>
        <p:nvSpPr>
          <p:cNvPr id="34" name="Text 32"/>
          <p:cNvSpPr/>
          <p:nvPr/>
        </p:nvSpPr>
        <p:spPr>
          <a:xfrm>
            <a:off x="7486174" y="4322683"/>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0.77</a:t>
            </a:r>
            <a:endParaRPr lang="en-US" sz="1316" dirty="0"/>
          </a:p>
        </p:txBody>
      </p:sp>
      <p:sp>
        <p:nvSpPr>
          <p:cNvPr id="35" name="Text 33"/>
          <p:cNvSpPr/>
          <p:nvPr/>
        </p:nvSpPr>
        <p:spPr>
          <a:xfrm>
            <a:off x="9575006" y="4322683"/>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0.82</a:t>
            </a:r>
            <a:endParaRPr lang="en-US" sz="1316" dirty="0"/>
          </a:p>
        </p:txBody>
      </p:sp>
      <p:sp>
        <p:nvSpPr>
          <p:cNvPr id="36" name="Shape 34"/>
          <p:cNvSpPr/>
          <p:nvPr/>
        </p:nvSpPr>
        <p:spPr>
          <a:xfrm>
            <a:off x="3137416" y="4697968"/>
            <a:ext cx="8355568" cy="750570"/>
          </a:xfrm>
          <a:prstGeom prst="rect">
            <a:avLst/>
          </a:prstGeom>
          <a:solidFill>
            <a:srgbClr val="60A9FF">
              <a:alpha val="5000"/>
            </a:srgbClr>
          </a:solidFill>
          <a:ln/>
        </p:spPr>
      </p:sp>
      <p:sp>
        <p:nvSpPr>
          <p:cNvPr id="37" name="Text 35"/>
          <p:cNvSpPr/>
          <p:nvPr/>
        </p:nvSpPr>
        <p:spPr>
          <a:xfrm>
            <a:off x="3304699" y="4805839"/>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7.</a:t>
            </a:r>
            <a:endParaRPr lang="en-US" sz="1316" dirty="0"/>
          </a:p>
        </p:txBody>
      </p:sp>
      <p:sp>
        <p:nvSpPr>
          <p:cNvPr id="38" name="Text 36"/>
          <p:cNvSpPr/>
          <p:nvPr/>
        </p:nvSpPr>
        <p:spPr>
          <a:xfrm>
            <a:off x="5397341" y="4805839"/>
            <a:ext cx="1747123" cy="534829"/>
          </a:xfrm>
          <a:prstGeom prst="rect">
            <a:avLst/>
          </a:prstGeom>
          <a:noFill/>
          <a:ln/>
        </p:spPr>
        <p:txBody>
          <a:bodyPr wrap="squar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Word POS Chunk LRU</a:t>
            </a:r>
            <a:endParaRPr lang="en-US" sz="1316" dirty="0"/>
          </a:p>
        </p:txBody>
      </p:sp>
      <p:sp>
        <p:nvSpPr>
          <p:cNvPr id="39" name="Text 37"/>
          <p:cNvSpPr/>
          <p:nvPr/>
        </p:nvSpPr>
        <p:spPr>
          <a:xfrm>
            <a:off x="7486174" y="4805839"/>
            <a:ext cx="174712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0.78</a:t>
            </a:r>
            <a:endParaRPr lang="en-US" sz="1316" dirty="0"/>
          </a:p>
        </p:txBody>
      </p:sp>
      <p:sp>
        <p:nvSpPr>
          <p:cNvPr id="40" name="Text 38"/>
          <p:cNvSpPr/>
          <p:nvPr/>
        </p:nvSpPr>
        <p:spPr>
          <a:xfrm>
            <a:off x="9575006" y="4805839"/>
            <a:ext cx="1750933" cy="267414"/>
          </a:xfrm>
          <a:prstGeom prst="rect">
            <a:avLst/>
          </a:prstGeom>
          <a:noFill/>
          <a:ln/>
        </p:spPr>
        <p:txBody>
          <a:bodyPr wrap="none" rtlCol="0" anchor="t"/>
          <a:lstStyle/>
          <a:p>
            <a:pPr indent="0" marL="0">
              <a:lnSpc>
                <a:spcPts val="2105"/>
              </a:lnSpc>
              <a:buNone/>
            </a:pPr>
            <a:r>
              <a:rPr lang="en-US" sz="1316" dirty="0">
                <a:solidFill>
                  <a:srgbClr val="EEEFF5"/>
                </a:solidFill>
                <a:latin typeface="Montserrat" pitchFamily="34" charset="0"/>
                <a:ea typeface="Montserrat" pitchFamily="34" charset="-122"/>
                <a:cs typeface="Montserrat" pitchFamily="34" charset="-120"/>
              </a:rPr>
              <a:t>0.83</a:t>
            </a:r>
            <a:endParaRPr lang="en-US" sz="1316" dirty="0"/>
          </a:p>
        </p:txBody>
      </p:sp>
      <p:sp>
        <p:nvSpPr>
          <p:cNvPr id="41" name="Text 39"/>
          <p:cNvSpPr/>
          <p:nvPr/>
        </p:nvSpPr>
        <p:spPr>
          <a:xfrm>
            <a:off x="3137416" y="5636538"/>
            <a:ext cx="8355568" cy="267414"/>
          </a:xfrm>
          <a:prstGeom prst="rect">
            <a:avLst/>
          </a:prstGeom>
          <a:noFill/>
          <a:ln/>
        </p:spPr>
        <p:txBody>
          <a:bodyPr wrap="none" rtlCol="0" anchor="t"/>
          <a:lstStyle/>
          <a:p>
            <a:pPr indent="0" marL="0">
              <a:lnSpc>
                <a:spcPts val="2105"/>
              </a:lnSpc>
              <a:buNone/>
            </a:pPr>
            <a:r>
              <a:rPr lang="en-US" sz="1316" dirty="0">
                <a:solidFill>
                  <a:srgbClr val="FFFFFF"/>
                </a:solidFill>
                <a:latin typeface="Montserrat" pitchFamily="34" charset="0"/>
                <a:ea typeface="Montserrat" pitchFamily="34" charset="-122"/>
                <a:cs typeface="Montserrat" pitchFamily="34" charset="-120"/>
              </a:rPr>
              <a:t>Neural network consistently outperformed SVM in all combinations tested. </a:t>
            </a:r>
            <a:endParaRPr lang="en-US" sz="1316" dirty="0"/>
          </a:p>
        </p:txBody>
      </p:sp>
      <p:sp>
        <p:nvSpPr>
          <p:cNvPr id="42" name="Text 40"/>
          <p:cNvSpPr/>
          <p:nvPr/>
        </p:nvSpPr>
        <p:spPr>
          <a:xfrm>
            <a:off x="3137416" y="6091952"/>
            <a:ext cx="8355568" cy="534829"/>
          </a:xfrm>
          <a:prstGeom prst="rect">
            <a:avLst/>
          </a:prstGeom>
          <a:noFill/>
          <a:ln/>
        </p:spPr>
        <p:txBody>
          <a:bodyPr wrap="square" rtlCol="0" anchor="t"/>
          <a:lstStyle/>
          <a:p>
            <a:pPr indent="0" marL="0">
              <a:lnSpc>
                <a:spcPts val="2105"/>
              </a:lnSpc>
              <a:buNone/>
            </a:pPr>
            <a:r>
              <a:rPr lang="en-US" sz="1316" dirty="0">
                <a:solidFill>
                  <a:srgbClr val="FFFFFF"/>
                </a:solidFill>
                <a:latin typeface="Montserrat" pitchFamily="34" charset="0"/>
                <a:ea typeface="Montserrat" pitchFamily="34" charset="-122"/>
                <a:cs typeface="Montserrat" pitchFamily="34" charset="-120"/>
              </a:rPr>
              <a:t>Highest accuracy (83%) for neural network was observed with Word POS Chunk LRU and Word Chunk LRU. </a:t>
            </a:r>
            <a:endParaRPr lang="en-US" sz="1316" dirty="0"/>
          </a:p>
        </p:txBody>
      </p:sp>
      <p:sp>
        <p:nvSpPr>
          <p:cNvPr id="43" name="Text 41"/>
          <p:cNvSpPr/>
          <p:nvPr/>
        </p:nvSpPr>
        <p:spPr>
          <a:xfrm>
            <a:off x="3137416" y="6814780"/>
            <a:ext cx="8355568" cy="534829"/>
          </a:xfrm>
          <a:prstGeom prst="rect">
            <a:avLst/>
          </a:prstGeom>
          <a:noFill/>
          <a:ln/>
        </p:spPr>
        <p:txBody>
          <a:bodyPr wrap="square" rtlCol="0" anchor="t"/>
          <a:lstStyle/>
          <a:p>
            <a:pPr indent="0" marL="0">
              <a:lnSpc>
                <a:spcPts val="2105"/>
              </a:lnSpc>
              <a:buNone/>
            </a:pPr>
            <a:r>
              <a:rPr lang="en-US" sz="1316" dirty="0">
                <a:solidFill>
                  <a:srgbClr val="FFFFFF"/>
                </a:solidFill>
                <a:latin typeface="Montserrat" pitchFamily="34" charset="0"/>
                <a:ea typeface="Montserrat" pitchFamily="34" charset="-122"/>
                <a:cs typeface="Montserrat" pitchFamily="34" charset="-120"/>
              </a:rPr>
              <a:t>For SVM, highest accuracy (78%) was achieved with Word Chunk LRU, while the lowest (72%) was with POS LRU. </a:t>
            </a:r>
            <a:endParaRPr lang="en-US" sz="1316" dirty="0"/>
          </a:p>
        </p:txBody>
      </p:sp>
      <p:sp>
        <p:nvSpPr>
          <p:cNvPr id="44" name="Text 42"/>
          <p:cNvSpPr/>
          <p:nvPr/>
        </p:nvSpPr>
        <p:spPr>
          <a:xfrm>
            <a:off x="3137416" y="7537609"/>
            <a:ext cx="8355568" cy="267414"/>
          </a:xfrm>
          <a:prstGeom prst="rect">
            <a:avLst/>
          </a:prstGeom>
          <a:noFill/>
          <a:ln/>
        </p:spPr>
        <p:txBody>
          <a:bodyPr wrap="none" rtlCol="0" anchor="t"/>
          <a:lstStyle/>
          <a:p>
            <a:pPr indent="0" marL="0">
              <a:lnSpc>
                <a:spcPts val="2105"/>
              </a:lnSpc>
              <a:buNone/>
            </a:pPr>
            <a:r>
              <a:rPr lang="en-US" sz="1316" dirty="0">
                <a:solidFill>
                  <a:srgbClr val="FFFFFF"/>
                </a:solidFill>
                <a:latin typeface="Montserrat" pitchFamily="34" charset="0"/>
                <a:ea typeface="Montserrat" pitchFamily="34" charset="-122"/>
                <a:cs typeface="Montserrat" pitchFamily="34" charset="-120"/>
              </a:rPr>
              <a:t>The neural network's lowest accuracy was 76% with POS LRU combination.</a:t>
            </a:r>
            <a:endParaRPr lang="en-US" sz="1316" dirty="0"/>
          </a:p>
        </p:txBody>
      </p:sp>
      <p:pic>
        <p:nvPicPr>
          <p:cNvPr id="4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834640"/>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Problem Objective</a:t>
            </a:r>
            <a:endParaRPr lang="en-US" sz="4374" dirty="0"/>
          </a:p>
        </p:txBody>
      </p:sp>
      <p:sp>
        <p:nvSpPr>
          <p:cNvPr id="5" name="Text 3"/>
          <p:cNvSpPr/>
          <p:nvPr/>
        </p:nvSpPr>
        <p:spPr>
          <a:xfrm>
            <a:off x="1760220" y="3973354"/>
            <a:ext cx="11109960" cy="1421606"/>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In this project, we are developing a dependency parser for the </a:t>
            </a:r>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Hindi language</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using a Hindi Dependency Treebank (HDTB). A dependency parser is used to recognize the syntactic relationships between words in a sentence. Despite abundant literature on dependency parsing in the NLP community, there are limited sophisticated tools available specifically for Indian languages.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2561392" y="524113"/>
            <a:ext cx="4753808" cy="594241"/>
          </a:xfrm>
          <a:prstGeom prst="rect">
            <a:avLst/>
          </a:prstGeom>
          <a:noFill/>
          <a:ln/>
        </p:spPr>
        <p:txBody>
          <a:bodyPr wrap="none" rtlCol="0" anchor="t"/>
          <a:lstStyle/>
          <a:p>
            <a:pPr indent="0" marL="0">
              <a:lnSpc>
                <a:spcPts val="4679"/>
              </a:lnSpc>
              <a:buNone/>
            </a:pPr>
            <a:r>
              <a:rPr lang="en-US" sz="3743" b="1" dirty="0">
                <a:solidFill>
                  <a:srgbClr val="60A9FF"/>
                </a:solidFill>
                <a:latin typeface="Barlow" pitchFamily="34" charset="0"/>
                <a:ea typeface="Barlow" pitchFamily="34" charset="-122"/>
                <a:cs typeface="Barlow" pitchFamily="34" charset="-120"/>
              </a:rPr>
              <a:t>Reference </a:t>
            </a:r>
            <a:endParaRPr lang="en-US" sz="3743" dirty="0"/>
          </a:p>
        </p:txBody>
      </p:sp>
      <p:sp>
        <p:nvSpPr>
          <p:cNvPr id="5" name="Text 3"/>
          <p:cNvSpPr/>
          <p:nvPr/>
        </p:nvSpPr>
        <p:spPr>
          <a:xfrm>
            <a:off x="3169801" y="1498640"/>
            <a:ext cx="8899208" cy="608409"/>
          </a:xfrm>
          <a:prstGeom prst="rect">
            <a:avLst/>
          </a:prstGeom>
          <a:noFill/>
          <a:ln/>
        </p:spPr>
        <p:txBody>
          <a:bodyPr wrap="square" rtlCol="0" anchor="t"/>
          <a:lstStyle/>
          <a:p>
            <a:pPr algn="l" lvl="1" marL="685800" indent="-342900">
              <a:lnSpc>
                <a:spcPts val="2396"/>
              </a:lnSpc>
              <a:buSzPct val="100000"/>
              <a:buFont typeface="+mj-lt"/>
              <a:buAutoNum type="arabicPeriod" startAt="1"/>
            </a:pPr>
            <a:r>
              <a:rPr lang="en-US" sz="1497" dirty="0">
                <a:solidFill>
                  <a:srgbClr val="EEEFF5"/>
                </a:solidFill>
                <a:latin typeface="Montserrat" pitchFamily="34" charset="0"/>
                <a:ea typeface="Montserrat" pitchFamily="34" charset="-122"/>
                <a:cs typeface="Montserrat" pitchFamily="34" charset="-120"/>
              </a:rPr>
              <a:t>Transition-based Dependency Parsing with Rich Non-local Features </a:t>
            </a:r>
            <a:pPr algn="l" lvl="1" indent="0" marL="0">
              <a:lnSpc>
                <a:spcPts val="2396"/>
              </a:lnSpc>
              <a:buNone/>
            </a:pPr>
            <a:r>
              <a:rPr lang="en-US" sz="1497" u="sng" dirty="0">
                <a:solidFill>
                  <a:srgbClr val="60A9FF"/>
                </a:solidFill>
                <a:latin typeface="Montserrat" pitchFamily="34" charset="0"/>
                <a:ea typeface="Montserrat" pitchFamily="34" charset="-122"/>
                <a:cs typeface="Montserrat"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https://aclanthology.org/P11-2033.pdf</a:t>
            </a:r>
            <a:endParaRPr lang="en-US" sz="1497" dirty="0"/>
          </a:p>
        </p:txBody>
      </p:sp>
      <p:sp>
        <p:nvSpPr>
          <p:cNvPr id="6" name="Text 4"/>
          <p:cNvSpPr/>
          <p:nvPr/>
        </p:nvSpPr>
        <p:spPr>
          <a:xfrm>
            <a:off x="3169801" y="2183011"/>
            <a:ext cx="8899208" cy="304205"/>
          </a:xfrm>
          <a:prstGeom prst="rect">
            <a:avLst/>
          </a:prstGeom>
          <a:noFill/>
          <a:ln/>
        </p:spPr>
        <p:txBody>
          <a:bodyPr wrap="none" rtlCol="0" anchor="t"/>
          <a:lstStyle/>
          <a:p>
            <a:pPr algn="l" lvl="1" marL="685800" indent="-342900">
              <a:lnSpc>
                <a:spcPts val="2396"/>
              </a:lnSpc>
              <a:buSzPct val="100000"/>
              <a:buFont typeface="+mj-lt"/>
              <a:buAutoNum type="arabicPeriod" startAt="2"/>
            </a:pPr>
            <a:r>
              <a:rPr lang="en-US" sz="1497" dirty="0">
                <a:solidFill>
                  <a:srgbClr val="EEEFF5"/>
                </a:solidFill>
                <a:latin typeface="Montserrat" pitchFamily="34" charset="0"/>
                <a:ea typeface="Montserrat" pitchFamily="34" charset="-122"/>
                <a:cs typeface="Montserrat" pitchFamily="34" charset="-120"/>
              </a:rPr>
              <a:t>Deep Biaffine Attention For Neural Dependency Parsin </a:t>
            </a:r>
            <a:pPr algn="l" lvl="1" indent="0" marL="0">
              <a:lnSpc>
                <a:spcPts val="2396"/>
              </a:lnSpc>
              <a:buNone/>
            </a:pPr>
            <a:r>
              <a:rPr lang="en-US" sz="1497" u="sng" dirty="0">
                <a:solidFill>
                  <a:srgbClr val="60A9FF"/>
                </a:solidFill>
                <a:latin typeface="Montserrat" pitchFamily="34" charset="0"/>
                <a:ea typeface="Montserrat" pitchFamily="34" charset="-122"/>
                <a:cs typeface="Montserrat"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https://arxiv.org/pdf/1611.01734.pdf</a:t>
            </a:r>
            <a:endParaRPr lang="en-US" sz="1497" dirty="0"/>
          </a:p>
        </p:txBody>
      </p:sp>
      <p:sp>
        <p:nvSpPr>
          <p:cNvPr id="7" name="Text 5"/>
          <p:cNvSpPr/>
          <p:nvPr/>
        </p:nvSpPr>
        <p:spPr>
          <a:xfrm>
            <a:off x="3169801" y="2563178"/>
            <a:ext cx="8899208" cy="608409"/>
          </a:xfrm>
          <a:prstGeom prst="rect">
            <a:avLst/>
          </a:prstGeom>
          <a:noFill/>
          <a:ln/>
        </p:spPr>
        <p:txBody>
          <a:bodyPr wrap="square" rtlCol="0" anchor="t"/>
          <a:lstStyle/>
          <a:p>
            <a:pPr algn="l" lvl="1" marL="685800" indent="-342900">
              <a:lnSpc>
                <a:spcPts val="2396"/>
              </a:lnSpc>
              <a:buSzPct val="100000"/>
              <a:buFont typeface="+mj-lt"/>
              <a:buAutoNum type="arabicPeriod" startAt="3"/>
            </a:pPr>
            <a:r>
              <a:rPr lang="en-US" sz="1497" dirty="0">
                <a:solidFill>
                  <a:srgbClr val="EEEFF5"/>
                </a:solidFill>
                <a:latin typeface="Montserrat" pitchFamily="34" charset="0"/>
                <a:ea typeface="Montserrat" pitchFamily="34" charset="-122"/>
                <a:cs typeface="Montserrat" pitchFamily="34" charset="-120"/>
              </a:rPr>
              <a:t>Baseline </a:t>
            </a:r>
            <a:pPr algn="l" lvl="1" indent="0" marL="0">
              <a:lnSpc>
                <a:spcPts val="2396"/>
              </a:lnSpc>
              <a:buNone/>
            </a:pPr>
            <a:r>
              <a:rPr lang="en-US" sz="1497" u="sng" dirty="0">
                <a:solidFill>
                  <a:srgbClr val="60A9FF"/>
                </a:solidFill>
                <a:latin typeface="Montserrat" pitchFamily="34" charset="0"/>
                <a:ea typeface="Montserrat" pitchFamily="34" charset="-122"/>
                <a:cs typeface="Montserrat"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http://web2py.iiit.ac.in/research_centres/publications/download/inproceedings.pdf</a:t>
            </a:r>
            <a:endParaRPr lang="en-US" sz="1497" dirty="0"/>
          </a:p>
        </p:txBody>
      </p:sp>
      <p:sp>
        <p:nvSpPr>
          <p:cNvPr id="8" name="Text 6"/>
          <p:cNvSpPr/>
          <p:nvPr/>
        </p:nvSpPr>
        <p:spPr>
          <a:xfrm>
            <a:off x="3169801" y="3247549"/>
            <a:ext cx="8899208" cy="304205"/>
          </a:xfrm>
          <a:prstGeom prst="rect">
            <a:avLst/>
          </a:prstGeom>
          <a:noFill/>
          <a:ln/>
        </p:spPr>
        <p:txBody>
          <a:bodyPr wrap="none" rtlCol="0" anchor="t"/>
          <a:lstStyle/>
          <a:p>
            <a:pPr algn="l" lvl="1" marL="685800" indent="-342900">
              <a:lnSpc>
                <a:spcPts val="2396"/>
              </a:lnSpc>
              <a:buSzPct val="100000"/>
              <a:buFont typeface="+mj-lt"/>
              <a:buAutoNum type="arabicPeriod" startAt="4"/>
            </a:pPr>
            <a:r>
              <a:rPr lang="en-US" sz="1497" dirty="0">
                <a:solidFill>
                  <a:srgbClr val="EEEFF5"/>
                </a:solidFill>
                <a:latin typeface="Montserrat" pitchFamily="34" charset="0"/>
                <a:ea typeface="Montserrat" pitchFamily="34" charset="-122"/>
                <a:cs typeface="Montserrat" pitchFamily="34" charset="-120"/>
              </a:rPr>
              <a:t>Transition parsing </a:t>
            </a:r>
            <a:pPr algn="l" lvl="1" indent="0" marL="0">
              <a:lnSpc>
                <a:spcPts val="2396"/>
              </a:lnSpc>
              <a:buNone/>
            </a:pPr>
            <a:r>
              <a:rPr lang="en-US" sz="1497" u="sng" dirty="0">
                <a:solidFill>
                  <a:srgbClr val="60A9FF"/>
                </a:solidFill>
                <a:latin typeface="Montserrat" pitchFamily="34" charset="0"/>
                <a:ea typeface="Montserrat" pitchFamily="34" charset="-122"/>
                <a:cs typeface="Montserrat" pitchFamily="34" charset="-120"/>
                <a:hlinkClick r:id="rId4" invalidUrl="" action="" tgtFrame="" tooltip="" history="1" highlightClick="0" endSnd="0">
                  <a:extLst>
                    <a:ext uri="{A12FA001-AC4F-418D-AE19-62706E023703}">
                      <ahyp:hlinkClr xmlns:ahyp="http://schemas.microsoft.com/office/drawing/2018/hyperlinkcolor" val="tx"/>
                    </a:ext>
                  </a:extLst>
                </a:hlinkClick>
              </a:rPr>
              <a:t>https://aclanthology.org/P11-2033.pdf</a:t>
            </a:r>
            <a:endParaRPr lang="en-US" sz="1497" dirty="0"/>
          </a:p>
        </p:txBody>
      </p:sp>
      <p:sp>
        <p:nvSpPr>
          <p:cNvPr id="9" name="Text 7"/>
          <p:cNvSpPr/>
          <p:nvPr/>
        </p:nvSpPr>
        <p:spPr>
          <a:xfrm>
            <a:off x="3169801" y="3627715"/>
            <a:ext cx="8899208" cy="304205"/>
          </a:xfrm>
          <a:prstGeom prst="rect">
            <a:avLst/>
          </a:prstGeom>
          <a:noFill/>
          <a:ln/>
        </p:spPr>
        <p:txBody>
          <a:bodyPr wrap="none" rtlCol="0" anchor="t"/>
          <a:lstStyle/>
          <a:p>
            <a:pPr algn="l" lvl="1" marL="685800" indent="-342900">
              <a:lnSpc>
                <a:spcPts val="2396"/>
              </a:lnSpc>
              <a:buSzPct val="100000"/>
              <a:buFont typeface="+mj-lt"/>
              <a:buAutoNum type="arabicPeriod" startAt="5"/>
            </a:pPr>
            <a:r>
              <a:rPr lang="en-US" sz="1497" u="sng" dirty="0">
                <a:solidFill>
                  <a:srgbClr val="60A9FF"/>
                </a:solidFill>
                <a:latin typeface="Montserrat" pitchFamily="34" charset="0"/>
                <a:ea typeface="Montserrat" pitchFamily="34" charset="-122"/>
                <a:cs typeface="Montserrat" pitchFamily="34" charset="-120"/>
                <a:hlinkClick r:id="rId5" invalidUrl="" action="" tgtFrame="" tooltip="" history="1" highlightClick="0" endSnd="0">
                  <a:extLst>
                    <a:ext uri="{A12FA001-AC4F-418D-AE19-62706E023703}">
                      <ahyp:hlinkClr xmlns:ahyp="http://schemas.microsoft.com/office/drawing/2018/hyperlinkcolor" val="tx"/>
                    </a:ext>
                  </a:extLst>
                </a:hlinkClick>
              </a:rPr>
              <a:t>https://web.stanford.edu/~jurafsky/slp3/old_oct19/15.pdf</a:t>
            </a:r>
            <a:endParaRPr lang="en-US" sz="1497" dirty="0"/>
          </a:p>
        </p:txBody>
      </p:sp>
      <p:sp>
        <p:nvSpPr>
          <p:cNvPr id="10" name="Text 8"/>
          <p:cNvSpPr/>
          <p:nvPr/>
        </p:nvSpPr>
        <p:spPr>
          <a:xfrm>
            <a:off x="3169801" y="4007882"/>
            <a:ext cx="8899208" cy="304205"/>
          </a:xfrm>
          <a:prstGeom prst="rect">
            <a:avLst/>
          </a:prstGeom>
          <a:noFill/>
          <a:ln/>
        </p:spPr>
        <p:txBody>
          <a:bodyPr wrap="none" rtlCol="0" anchor="t"/>
          <a:lstStyle/>
          <a:p>
            <a:pPr algn="l" lvl="1" marL="685800" indent="-342900">
              <a:lnSpc>
                <a:spcPts val="2396"/>
              </a:lnSpc>
              <a:buSzPct val="100000"/>
              <a:buFont typeface="+mj-lt"/>
              <a:buAutoNum type="arabicPeriod" startAt="6"/>
            </a:pPr>
            <a:r>
              <a:rPr lang="en-US" sz="1497" u="sng" dirty="0">
                <a:solidFill>
                  <a:srgbClr val="60A9FF"/>
                </a:solidFill>
                <a:latin typeface="Montserrat" pitchFamily="34" charset="0"/>
                <a:ea typeface="Montserrat" pitchFamily="34" charset="-122"/>
                <a:cs typeface="Montserrat" pitchFamily="34" charset="-120"/>
                <a:hlinkClick r:id="rId6" invalidUrl="" action="" tgtFrame="" tooltip="" history="1" highlightClick="0" endSnd="0">
                  <a:extLst>
                    <a:ext uri="{A12FA001-AC4F-418D-AE19-62706E023703}">
                      <ahyp:hlinkClr xmlns:ahyp="http://schemas.microsoft.com/office/drawing/2018/hyperlinkcolor" val="tx"/>
                    </a:ext>
                  </a:extLst>
                </a:hlinkClick>
              </a:rPr>
              <a:t>http://pages.di.unipi.it/attardi/Paper/LREC-PParsing.pdf</a:t>
            </a:r>
            <a:endParaRPr lang="en-US" sz="1497" dirty="0"/>
          </a:p>
        </p:txBody>
      </p:sp>
      <p:sp>
        <p:nvSpPr>
          <p:cNvPr id="11" name="Text 9"/>
          <p:cNvSpPr/>
          <p:nvPr/>
        </p:nvSpPr>
        <p:spPr>
          <a:xfrm>
            <a:off x="3169801" y="4388048"/>
            <a:ext cx="8899208" cy="608409"/>
          </a:xfrm>
          <a:prstGeom prst="rect">
            <a:avLst/>
          </a:prstGeom>
          <a:noFill/>
          <a:ln/>
        </p:spPr>
        <p:txBody>
          <a:bodyPr wrap="square" rtlCol="0" anchor="t"/>
          <a:lstStyle/>
          <a:p>
            <a:pPr algn="l" lvl="1" marL="685800" indent="-342900">
              <a:lnSpc>
                <a:spcPts val="2396"/>
              </a:lnSpc>
              <a:buSzPct val="100000"/>
              <a:buFont typeface="+mj-lt"/>
              <a:buAutoNum type="arabicPeriod" startAt="7"/>
            </a:pPr>
            <a:r>
              <a:rPr lang="en-US" sz="1497" u="sng" dirty="0">
                <a:solidFill>
                  <a:srgbClr val="60A9FF"/>
                </a:solidFill>
                <a:latin typeface="Montserrat" pitchFamily="34" charset="0"/>
                <a:ea typeface="Montserrat" pitchFamily="34" charset="-122"/>
                <a:cs typeface="Montserrat" pitchFamily="34" charset="-120"/>
                <a:hlinkClick r:id="rId7" invalidUrl="" action="" tgtFrame="" tooltip="" history="1" highlightClick="0" endSnd="0">
                  <a:extLst>
                    <a:ext uri="{A12FA001-AC4F-418D-AE19-62706E023703}">
                      <ahyp:hlinkClr xmlns:ahyp="http://schemas.microsoft.com/office/drawing/2018/hyperlinkcolor" val="tx"/>
                    </a:ext>
                  </a:extLst>
                </a:hlinkClick>
              </a:rPr>
              <a:t>https://medium.com/data-science-in-your-pocket/dependency-parsing-associated-algorithms-in-nlp-96d65dd95d3e</a:t>
            </a:r>
            <a:pPr algn="l" lvl="1" indent="0" marL="0">
              <a:lnSpc>
                <a:spcPts val="2396"/>
              </a:lnSpc>
              <a:buNone/>
            </a:pPr>
            <a:r>
              <a:rPr lang="en-US" sz="1497" dirty="0">
                <a:solidFill>
                  <a:srgbClr val="EEEFF5"/>
                </a:solidFill>
                <a:latin typeface="Montserrat" pitchFamily="34" charset="0"/>
                <a:ea typeface="Montserrat" pitchFamily="34" charset="-122"/>
                <a:cs typeface="Montserrat" pitchFamily="34" charset="-120"/>
              </a:rPr>
              <a:t> </a:t>
            </a:r>
            <a:endParaRPr lang="en-US" sz="1497" dirty="0"/>
          </a:p>
        </p:txBody>
      </p:sp>
      <p:sp>
        <p:nvSpPr>
          <p:cNvPr id="12" name="Text 10"/>
          <p:cNvSpPr/>
          <p:nvPr/>
        </p:nvSpPr>
        <p:spPr>
          <a:xfrm>
            <a:off x="3169801" y="5072420"/>
            <a:ext cx="8899208" cy="1216819"/>
          </a:xfrm>
          <a:prstGeom prst="rect">
            <a:avLst/>
          </a:prstGeom>
          <a:noFill/>
          <a:ln/>
        </p:spPr>
        <p:txBody>
          <a:bodyPr wrap="square" rtlCol="0" anchor="t"/>
          <a:lstStyle/>
          <a:p>
            <a:pPr algn="l" lvl="1" marL="685800" indent="-342900">
              <a:lnSpc>
                <a:spcPts val="2396"/>
              </a:lnSpc>
              <a:buSzPct val="100000"/>
              <a:buFont typeface="+mj-lt"/>
              <a:buAutoNum type="arabicPeriod" startAt="8"/>
            </a:pPr>
            <a:r>
              <a:rPr lang="en-US" sz="1497" dirty="0">
                <a:solidFill>
                  <a:srgbClr val="EEEFF5"/>
                </a:solidFill>
                <a:latin typeface="Montserrat" pitchFamily="34" charset="0"/>
                <a:ea typeface="Montserrat" pitchFamily="34" charset="-122"/>
                <a:cs typeface="Montserrat" pitchFamily="34" charset="-120"/>
              </a:rPr>
              <a:t>Standford Documentation</a:t>
            </a:r>
            <a:pPr algn="l" lvl="1" indent="0" marL="0">
              <a:lnSpc>
                <a:spcPts val="2396"/>
              </a:lnSpc>
              <a:buNone/>
            </a:pPr>
            <a:r>
              <a:rPr lang="en-US" sz="1497" u="sng" dirty="0">
                <a:solidFill>
                  <a:srgbClr val="60A9FF"/>
                </a:solidFill>
                <a:latin typeface="Montserrat" pitchFamily="34" charset="0"/>
                <a:ea typeface="Montserrat" pitchFamily="34" charset="-122"/>
                <a:cs typeface="Montserrat" pitchFamily="34" charset="-120"/>
                <a:hlinkClick r:id="rId8" invalidUrl="" action="" tgtFrame="" tooltip="" history="1" highlightClick="0" endSnd="0">
                  <a:extLst>
                    <a:ext uri="{A12FA001-AC4F-418D-AE19-62706E023703}">
                      <ahyp:hlinkClr xmlns:ahyp="http://schemas.microsoft.com/office/drawing/2018/hyperlinkcolor" val="tx"/>
                    </a:ext>
                  </a:extLst>
                </a:hlinkClick>
              </a:rPr>
              <a:t>https://nlp.stanford.edu/software/nndep.html#:~:text=A%20dependency%20parser%20analyzes%20the,parse%20of%20a%20short%20sentence.&amp;text=A%20Fast%20and%20Accurate%20Dependency%20Parser%20Using%20Neural%20Networks</a:t>
            </a:r>
            <a:pPr algn="l" lvl="1" indent="0" marL="0">
              <a:lnSpc>
                <a:spcPts val="2396"/>
              </a:lnSpc>
              <a:buNone/>
            </a:pPr>
            <a:r>
              <a:rPr lang="en-US" sz="1497" dirty="0">
                <a:solidFill>
                  <a:srgbClr val="EEEFF5"/>
                </a:solidFill>
                <a:latin typeface="Montserrat" pitchFamily="34" charset="0"/>
                <a:ea typeface="Montserrat" pitchFamily="34" charset="-122"/>
                <a:cs typeface="Montserrat" pitchFamily="34" charset="-120"/>
              </a:rPr>
              <a:t> </a:t>
            </a:r>
            <a:endParaRPr lang="en-US" sz="1497" dirty="0"/>
          </a:p>
        </p:txBody>
      </p:sp>
      <p:sp>
        <p:nvSpPr>
          <p:cNvPr id="13" name="Text 11"/>
          <p:cNvSpPr/>
          <p:nvPr/>
        </p:nvSpPr>
        <p:spPr>
          <a:xfrm>
            <a:off x="3169801" y="6365200"/>
            <a:ext cx="8899208" cy="304205"/>
          </a:xfrm>
          <a:prstGeom prst="rect">
            <a:avLst/>
          </a:prstGeom>
          <a:noFill/>
          <a:ln/>
        </p:spPr>
        <p:txBody>
          <a:bodyPr wrap="none" rtlCol="0" anchor="t"/>
          <a:lstStyle/>
          <a:p>
            <a:pPr algn="l" lvl="1" marL="685800" indent="-342900">
              <a:lnSpc>
                <a:spcPts val="2396"/>
              </a:lnSpc>
              <a:buSzPct val="100000"/>
              <a:buFont typeface="+mj-lt"/>
              <a:buAutoNum type="arabicPeriod" startAt="9"/>
            </a:pPr>
            <a:r>
              <a:rPr lang="en-US" sz="1497" u="sng" dirty="0">
                <a:solidFill>
                  <a:srgbClr val="60A9FF"/>
                </a:solidFill>
                <a:latin typeface="Montserrat" pitchFamily="34" charset="0"/>
                <a:ea typeface="Montserrat" pitchFamily="34" charset="-122"/>
                <a:cs typeface="Montserrat" pitchFamily="34" charset="-120"/>
                <a:hlinkClick r:id="rId9" invalidUrl="" action="" tgtFrame="" tooltip="" history="1" highlightClick="0" endSnd="0">
                  <a:extLst>
                    <a:ext uri="{A12FA001-AC4F-418D-AE19-62706E023703}">
                      <ahyp:hlinkClr xmlns:ahyp="http://schemas.microsoft.com/office/drawing/2018/hyperlinkcolor" val="tx"/>
                    </a:ext>
                  </a:extLst>
                </a:hlinkClick>
              </a:rPr>
              <a:t>https://indicnlp.ai4bharat.org/pages/home/</a:t>
            </a:r>
            <a:endParaRPr lang="en-US" sz="1497" dirty="0"/>
          </a:p>
        </p:txBody>
      </p:sp>
      <p:sp>
        <p:nvSpPr>
          <p:cNvPr id="14" name="Text 12"/>
          <p:cNvSpPr/>
          <p:nvPr/>
        </p:nvSpPr>
        <p:spPr>
          <a:xfrm>
            <a:off x="2561392" y="6883241"/>
            <a:ext cx="9507617" cy="304205"/>
          </a:xfrm>
          <a:prstGeom prst="rect">
            <a:avLst/>
          </a:prstGeom>
          <a:noFill/>
          <a:ln/>
        </p:spPr>
        <p:txBody>
          <a:bodyPr wrap="none" rtlCol="0" anchor="t"/>
          <a:lstStyle/>
          <a:p>
            <a:pPr indent="0" marL="0">
              <a:lnSpc>
                <a:spcPts val="2396"/>
              </a:lnSpc>
              <a:buNone/>
            </a:pPr>
            <a:r>
              <a:rPr lang="en-US" sz="1497" dirty="0">
                <a:solidFill>
                  <a:srgbClr val="EEEFF5"/>
                </a:solidFill>
                <a:latin typeface="Montserrat" pitchFamily="34" charset="0"/>
                <a:ea typeface="Montserrat" pitchFamily="34" charset="-122"/>
                <a:cs typeface="Montserrat" pitchFamily="34" charset="-120"/>
              </a:rPr>
              <a:t>Dataset:</a:t>
            </a:r>
            <a:endParaRPr lang="en-US" sz="1497" dirty="0"/>
          </a:p>
        </p:txBody>
      </p:sp>
      <p:sp>
        <p:nvSpPr>
          <p:cNvPr id="15" name="Text 13"/>
          <p:cNvSpPr/>
          <p:nvPr/>
        </p:nvSpPr>
        <p:spPr>
          <a:xfrm>
            <a:off x="3169801" y="7401282"/>
            <a:ext cx="8899208" cy="304205"/>
          </a:xfrm>
          <a:prstGeom prst="rect">
            <a:avLst/>
          </a:prstGeom>
          <a:noFill/>
          <a:ln/>
        </p:spPr>
        <p:txBody>
          <a:bodyPr wrap="none" rtlCol="0" anchor="t"/>
          <a:lstStyle/>
          <a:p>
            <a:pPr algn="l" lvl="1" marL="685800" indent="-342900">
              <a:lnSpc>
                <a:spcPts val="2396"/>
              </a:lnSpc>
              <a:buSzPct val="100000"/>
              <a:buFont typeface="+mj-lt"/>
              <a:buAutoNum type="arabicPeriod" startAt="1"/>
            </a:pPr>
            <a:r>
              <a:rPr lang="en-US" sz="1497" dirty="0">
                <a:solidFill>
                  <a:srgbClr val="EEEFF5"/>
                </a:solidFill>
                <a:latin typeface="Montserrat" pitchFamily="34" charset="0"/>
                <a:ea typeface="Montserrat" pitchFamily="34" charset="-122"/>
                <a:cs typeface="Montserrat" pitchFamily="34" charset="-120"/>
              </a:rPr>
              <a:t>HDTB Data corpus taken from LTRC, IIIT Hyderabad </a:t>
            </a:r>
            <a:pPr algn="l" lvl="1" indent="0" marL="0">
              <a:lnSpc>
                <a:spcPts val="2396"/>
              </a:lnSpc>
              <a:buNone/>
            </a:pPr>
            <a:r>
              <a:rPr lang="en-US" sz="1497" u="sng" dirty="0">
                <a:solidFill>
                  <a:srgbClr val="60A9FF"/>
                </a:solidFill>
                <a:latin typeface="Montserrat" pitchFamily="34" charset="0"/>
                <a:ea typeface="Montserrat" pitchFamily="34" charset="-122"/>
                <a:cs typeface="Montserrat" pitchFamily="34" charset="-120"/>
                <a:hlinkClick r:id="rId10" invalidUrl="" action="" tgtFrame="" tooltip="" history="1" highlightClick="0" endSnd="0">
                  <a:extLst>
                    <a:ext uri="{A12FA001-AC4F-418D-AE19-62706E023703}">
                      <ahyp:hlinkClr xmlns:ahyp="http://schemas.microsoft.com/office/drawing/2018/hyperlinkcolor" val="tx"/>
                    </a:ext>
                  </a:extLst>
                </a:hlinkClick>
              </a:rPr>
              <a:t>https://ltrc.iiit.ac.in/treebank_H2014/</a:t>
            </a:r>
            <a:endParaRPr lang="en-US" sz="1497" dirty="0"/>
          </a:p>
        </p:txBody>
      </p:sp>
      <p:pic>
        <p:nvPicPr>
          <p:cNvPr id="16" name="Image 0" descr="preencoded.png">
            <a:hlinkClick r:id="rId12" tooltip=""/>
          </p:cNvPr>
          <p:cNvPicPr>
            <a:picLocks noChangeAspect="1"/>
          </p:cNvPicPr>
          <p:nvPr/>
        </p:nvPicPr>
        <p:blipFill>
          <a:blip r:embed="rId11"/>
          <a:stretch>
            <a:fillRect/>
          </a:stretch>
        </p:blipFill>
        <p:spPr>
          <a:xfrm>
            <a:off x="12242153" y="7589520"/>
            <a:ext cx="2296807" cy="5486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887385"/>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Thank You</a:t>
            </a:r>
            <a:endParaRPr lang="en-US" sz="4374" dirty="0"/>
          </a:p>
        </p:txBody>
      </p:sp>
      <p:sp>
        <p:nvSpPr>
          <p:cNvPr id="5" name="Text 3"/>
          <p:cNvSpPr/>
          <p:nvPr/>
        </p:nvSpPr>
        <p:spPr>
          <a:xfrm>
            <a:off x="1760220" y="4026098"/>
            <a:ext cx="111099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We would like to express our sincere gratitude for your time and attention during this presentation. Your feedback and insights have been invaluable in shaping our project's direction.</a:t>
            </a:r>
            <a:endParaRPr lang="en-US" sz="1750" dirty="0"/>
          </a:p>
        </p:txBody>
      </p:sp>
      <p:sp>
        <p:nvSpPr>
          <p:cNvPr id="6" name="Text 4"/>
          <p:cNvSpPr/>
          <p:nvPr/>
        </p:nvSpPr>
        <p:spPr>
          <a:xfrm>
            <a:off x="1760220" y="4986814"/>
            <a:ext cx="11109960" cy="355402"/>
          </a:xfrm>
          <a:prstGeom prst="rect">
            <a:avLst/>
          </a:prstGeom>
          <a:noFill/>
          <a:ln/>
        </p:spPr>
        <p:txBody>
          <a:bodyPr wrap="none" rtlCol="0" anchor="t"/>
          <a:lstStyle/>
          <a:p>
            <a:pPr indent="0" marL="0">
              <a:lnSpc>
                <a:spcPts val="2799"/>
              </a:lnSpc>
              <a:buNone/>
            </a:pP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866656"/>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Dependency Parser</a:t>
            </a:r>
            <a:endParaRPr lang="en-US" sz="4374" dirty="0"/>
          </a:p>
        </p:txBody>
      </p:sp>
      <p:sp>
        <p:nvSpPr>
          <p:cNvPr id="5" name="Text 3"/>
          <p:cNvSpPr/>
          <p:nvPr/>
        </p:nvSpPr>
        <p:spPr>
          <a:xfrm>
            <a:off x="1760220" y="2005370"/>
            <a:ext cx="11109960" cy="1777008"/>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 dependency parser analyzes the grammatical structure of a sentence, establishing relationships between "head" words and words that modify those heads. The figure below shows a dependency parse of a short sentence. The arrow from the word “दी” to the word “दीपक” indicates that “दीपक” modifies “दी”, and the label “Karta” assigned to the arrow describes the exact nature of the dependency.</a:t>
            </a:r>
            <a:endParaRPr lang="en-US" sz="1750" dirty="0"/>
          </a:p>
        </p:txBody>
      </p:sp>
      <p:pic>
        <p:nvPicPr>
          <p:cNvPr id="6" name="Image 0" descr="preencoded.png">    </p:cNvPr>
          <p:cNvPicPr>
            <a:picLocks noChangeAspect="1"/>
          </p:cNvPicPr>
          <p:nvPr/>
        </p:nvPicPr>
        <p:blipFill>
          <a:blip r:embed="rId1"/>
          <a:stretch>
            <a:fillRect/>
          </a:stretch>
        </p:blipFill>
        <p:spPr>
          <a:xfrm>
            <a:off x="3462457" y="4032290"/>
            <a:ext cx="7705487" cy="2369820"/>
          </a:xfrm>
          <a:prstGeom prst="rect">
            <a:avLst/>
          </a:prstGeom>
        </p:spPr>
      </p:pic>
      <p:sp>
        <p:nvSpPr>
          <p:cNvPr id="7" name="Text 4"/>
          <p:cNvSpPr/>
          <p:nvPr/>
        </p:nvSpPr>
        <p:spPr>
          <a:xfrm>
            <a:off x="1760220" y="6652022"/>
            <a:ext cx="111099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 dependency parsing mechanism can give a parsed dependency tree for a given sentence, which involves a set of relations over its words such that one is a ‘dependent’ of the other.</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143595"/>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Our Methodology</a:t>
            </a:r>
            <a:endParaRPr lang="en-US" sz="4374" dirty="0"/>
          </a:p>
        </p:txBody>
      </p:sp>
      <p:sp>
        <p:nvSpPr>
          <p:cNvPr id="5" name="Text 3"/>
          <p:cNvSpPr/>
          <p:nvPr/>
        </p:nvSpPr>
        <p:spPr>
          <a:xfrm>
            <a:off x="1760220" y="2282309"/>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We are using a</a:t>
            </a:r>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 Transition-based parsing approach</a:t>
            </a:r>
            <a:endParaRPr lang="en-US" sz="1750" dirty="0"/>
          </a:p>
        </p:txBody>
      </p:sp>
      <p:sp>
        <p:nvSpPr>
          <p:cNvPr id="6" name="Text 4"/>
          <p:cNvSpPr/>
          <p:nvPr/>
        </p:nvSpPr>
        <p:spPr>
          <a:xfrm>
            <a:off x="1760220" y="2887623"/>
            <a:ext cx="11109960" cy="1777008"/>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Transition-based Dependency Parsing: This parser creates sentence structures by reading words one by one. It uses a stack to track words being processed and a buffer for words to process. It applies three actions—LEFT-ARC, RIGHT-ARC, and SHIFT—to build the structure. A neural network decides which action to take based on the current state. The training uses an oracle to determine the correct actions for each step in the training data.</a:t>
            </a:r>
            <a:endParaRPr lang="en-US" sz="1750" dirty="0"/>
          </a:p>
        </p:txBody>
      </p:sp>
      <p:sp>
        <p:nvSpPr>
          <p:cNvPr id="7" name="Text 5"/>
          <p:cNvSpPr/>
          <p:nvPr/>
        </p:nvSpPr>
        <p:spPr>
          <a:xfrm>
            <a:off x="1760220" y="4914543"/>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Advantages of Transition-based Parsing:</a:t>
            </a:r>
            <a:endParaRPr lang="en-US" sz="1750" dirty="0"/>
          </a:p>
        </p:txBody>
      </p:sp>
      <p:sp>
        <p:nvSpPr>
          <p:cNvPr id="8" name="Text 6"/>
          <p:cNvSpPr/>
          <p:nvPr/>
        </p:nvSpPr>
        <p:spPr>
          <a:xfrm>
            <a:off x="1760220" y="5519857"/>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Faster processing.</a:t>
            </a:r>
            <a:endParaRPr lang="en-US" sz="1750" dirty="0"/>
          </a:p>
        </p:txBody>
      </p:sp>
      <p:sp>
        <p:nvSpPr>
          <p:cNvPr id="9" name="Text 7"/>
          <p:cNvSpPr/>
          <p:nvPr/>
        </p:nvSpPr>
        <p:spPr>
          <a:xfrm>
            <a:off x="1760220" y="6125170"/>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Easier implementation.</a:t>
            </a:r>
            <a:endParaRPr lang="en-US" sz="1750" dirty="0"/>
          </a:p>
        </p:txBody>
      </p:sp>
      <p:sp>
        <p:nvSpPr>
          <p:cNvPr id="10" name="Text 8"/>
          <p:cNvSpPr/>
          <p:nvPr/>
        </p:nvSpPr>
        <p:spPr>
          <a:xfrm>
            <a:off x="1760220" y="6730484"/>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Works well for incremental parsing.</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696164"/>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Dataset</a:t>
            </a:r>
            <a:endParaRPr lang="en-US" sz="4374" dirty="0"/>
          </a:p>
        </p:txBody>
      </p:sp>
      <p:sp>
        <p:nvSpPr>
          <p:cNvPr id="5" name="Text 3"/>
          <p:cNvSpPr/>
          <p:nvPr/>
        </p:nvSpPr>
        <p:spPr>
          <a:xfrm>
            <a:off x="1760220" y="2834878"/>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We are using </a:t>
            </a:r>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Hindi Dependency Treebank (HDTB)</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sp>
        <p:nvSpPr>
          <p:cNvPr id="6" name="Text 4"/>
          <p:cNvSpPr/>
          <p:nvPr/>
        </p:nvSpPr>
        <p:spPr>
          <a:xfrm>
            <a:off x="1760220" y="3440192"/>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Link to the dataset: </a:t>
            </a:r>
            <a:pPr indent="0" marL="0">
              <a:lnSpc>
                <a:spcPts val="2799"/>
              </a:lnSpc>
              <a:buNone/>
            </a:pPr>
            <a:r>
              <a:rPr lang="en-US" sz="1750" u="sng" dirty="0">
                <a:solidFill>
                  <a:srgbClr val="60A9FF"/>
                </a:solidFill>
                <a:latin typeface="Montserrat" pitchFamily="34" charset="0"/>
                <a:ea typeface="Montserrat" pitchFamily="34" charset="-122"/>
                <a:cs typeface="Montserrat"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https://ltrc.iiit.ac.in/treebank_H2014/</a:t>
            </a:r>
            <a:endParaRPr lang="en-US" sz="1750" dirty="0"/>
          </a:p>
        </p:txBody>
      </p:sp>
      <p:sp>
        <p:nvSpPr>
          <p:cNvPr id="7" name="Text 5"/>
          <p:cNvSpPr/>
          <p:nvPr/>
        </p:nvSpPr>
        <p:spPr>
          <a:xfrm>
            <a:off x="1760220" y="4045506"/>
            <a:ext cx="11109960" cy="2487811"/>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Hindi Dependency Treebank (HDTB) is a linguistic resource created to facilitate the study of the syntactic structure of Hindi sentences. It consists of manually annotated sentences with syntactic dependencies, providing a detailed analysis of the grammatical relationships between words in Hindi. The HDTB was developed by the Language Technology Research Center (LTRC) at the International Institute of Information Technology, Hyderabad (IIIT-H), India. Creating the HDTB aims to support research and development in natural language processing (NLP) tasks specific to Hindi, such as parsing, machine translation, information retrieval, and sentiment analysis.</a:t>
            </a:r>
            <a:endParaRPr lang="en-US" sz="1750" dirty="0"/>
          </a:p>
        </p:txBody>
      </p:sp>
      <p:pic>
        <p:nvPicPr>
          <p:cNvPr id="8" name="Image 0"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776526" y="745331"/>
            <a:ext cx="5898237" cy="647105"/>
          </a:xfrm>
          <a:prstGeom prst="rect">
            <a:avLst/>
          </a:prstGeom>
          <a:noFill/>
          <a:ln/>
        </p:spPr>
        <p:txBody>
          <a:bodyPr wrap="none" rtlCol="0" anchor="t"/>
          <a:lstStyle/>
          <a:p>
            <a:pPr indent="0" marL="0">
              <a:lnSpc>
                <a:spcPts val="5095"/>
              </a:lnSpc>
              <a:buNone/>
            </a:pPr>
            <a:r>
              <a:rPr lang="en-US" sz="4076" b="1" dirty="0">
                <a:solidFill>
                  <a:srgbClr val="60A9FF"/>
                </a:solidFill>
                <a:latin typeface="Barlow" pitchFamily="34" charset="0"/>
                <a:ea typeface="Barlow" pitchFamily="34" charset="-122"/>
                <a:cs typeface="Barlow" pitchFamily="34" charset="-120"/>
              </a:rPr>
              <a:t>Steps of Data Preparation</a:t>
            </a:r>
            <a:endParaRPr lang="en-US" sz="4076" dirty="0"/>
          </a:p>
        </p:txBody>
      </p:sp>
      <p:sp>
        <p:nvSpPr>
          <p:cNvPr id="5" name="Shape 3"/>
          <p:cNvSpPr/>
          <p:nvPr/>
        </p:nvSpPr>
        <p:spPr>
          <a:xfrm>
            <a:off x="7268647" y="1702951"/>
            <a:ext cx="93107" cy="5781199"/>
          </a:xfrm>
          <a:prstGeom prst="roundRect">
            <a:avLst>
              <a:gd name="adj" fmla="val 133433"/>
            </a:avLst>
          </a:prstGeom>
          <a:solidFill>
            <a:srgbClr val="282C32"/>
          </a:solidFill>
          <a:ln/>
        </p:spPr>
      </p:sp>
      <p:sp>
        <p:nvSpPr>
          <p:cNvPr id="6" name="Shape 4"/>
          <p:cNvSpPr/>
          <p:nvPr/>
        </p:nvSpPr>
        <p:spPr>
          <a:xfrm>
            <a:off x="7082314" y="1864757"/>
            <a:ext cx="465773" cy="465773"/>
          </a:xfrm>
          <a:prstGeom prst="roundRect">
            <a:avLst>
              <a:gd name="adj" fmla="val 26673"/>
            </a:avLst>
          </a:prstGeom>
          <a:solidFill>
            <a:srgbClr val="282C32"/>
          </a:solidFill>
          <a:ln/>
        </p:spPr>
      </p:sp>
      <p:sp>
        <p:nvSpPr>
          <p:cNvPr id="7" name="Text 5"/>
          <p:cNvSpPr/>
          <p:nvPr/>
        </p:nvSpPr>
        <p:spPr>
          <a:xfrm>
            <a:off x="7260193" y="1903452"/>
            <a:ext cx="110014" cy="388263"/>
          </a:xfrm>
          <a:prstGeom prst="rect">
            <a:avLst/>
          </a:prstGeom>
          <a:noFill/>
          <a:ln/>
        </p:spPr>
        <p:txBody>
          <a:bodyPr wrap="none" rtlCol="0" anchor="t"/>
          <a:lstStyle/>
          <a:p>
            <a:pPr algn="ctr" indent="0" marL="0">
              <a:lnSpc>
                <a:spcPts val="3057"/>
              </a:lnSpc>
              <a:buNone/>
            </a:pPr>
            <a:r>
              <a:rPr lang="en-US" sz="2446" b="1" dirty="0">
                <a:solidFill>
                  <a:srgbClr val="60A9FF"/>
                </a:solidFill>
                <a:latin typeface="Barlow" pitchFamily="34" charset="0"/>
                <a:ea typeface="Barlow" pitchFamily="34" charset="-122"/>
                <a:cs typeface="Barlow" pitchFamily="34" charset="-120"/>
              </a:rPr>
              <a:t>1</a:t>
            </a:r>
            <a:endParaRPr lang="en-US" sz="2446" dirty="0"/>
          </a:p>
        </p:txBody>
      </p:sp>
      <p:sp>
        <p:nvSpPr>
          <p:cNvPr id="8" name="Text 6"/>
          <p:cNvSpPr/>
          <p:nvPr/>
        </p:nvSpPr>
        <p:spPr>
          <a:xfrm>
            <a:off x="2515433" y="1910001"/>
            <a:ext cx="2646759" cy="323493"/>
          </a:xfrm>
          <a:prstGeom prst="rect">
            <a:avLst/>
          </a:prstGeom>
          <a:noFill/>
          <a:ln/>
        </p:spPr>
        <p:txBody>
          <a:bodyPr wrap="none" rtlCol="0" anchor="t"/>
          <a:lstStyle/>
          <a:p>
            <a:pPr algn="ctr" indent="0" marL="0">
              <a:lnSpc>
                <a:spcPts val="2547"/>
              </a:lnSpc>
              <a:buNone/>
            </a:pPr>
            <a:r>
              <a:rPr lang="en-US" sz="2038" b="1" dirty="0">
                <a:solidFill>
                  <a:srgbClr val="60A9FF"/>
                </a:solidFill>
                <a:latin typeface="Barlow" pitchFamily="34" charset="0"/>
                <a:ea typeface="Barlow" pitchFamily="34" charset="-122"/>
                <a:cs typeface="Barlow" pitchFamily="34" charset="-120"/>
              </a:rPr>
              <a:t>Manual Data Extraction</a:t>
            </a:r>
            <a:endParaRPr lang="en-US" sz="2038" dirty="0"/>
          </a:p>
        </p:txBody>
      </p:sp>
      <p:sp>
        <p:nvSpPr>
          <p:cNvPr id="9" name="Text 7"/>
          <p:cNvSpPr/>
          <p:nvPr/>
        </p:nvSpPr>
        <p:spPr>
          <a:xfrm>
            <a:off x="776526" y="2357676"/>
            <a:ext cx="6124575" cy="993696"/>
          </a:xfrm>
          <a:prstGeom prst="rect">
            <a:avLst/>
          </a:prstGeom>
          <a:noFill/>
          <a:ln/>
        </p:spPr>
        <p:txBody>
          <a:bodyPr wrap="square" rtlCol="0" anchor="t"/>
          <a:lstStyle/>
          <a:p>
            <a:pPr algn="l" indent="0" marL="0">
              <a:lnSpc>
                <a:spcPts val="2609"/>
              </a:lnSpc>
              <a:buNone/>
            </a:pPr>
            <a:r>
              <a:rPr lang="en-US" sz="1630" dirty="0">
                <a:solidFill>
                  <a:srgbClr val="EEEFF5"/>
                </a:solidFill>
                <a:latin typeface="Montserrat" pitchFamily="34" charset="0"/>
                <a:ea typeface="Montserrat" pitchFamily="34" charset="-122"/>
                <a:cs typeface="Montserrat" pitchFamily="34" charset="-120"/>
              </a:rPr>
              <a:t>Data was manually sourced and selected from from the "news_articles_and_heritage" section of LTRC (Language Technologies Research Centre), a division of LDC. </a:t>
            </a:r>
            <a:endParaRPr lang="en-US" sz="1630" dirty="0"/>
          </a:p>
        </p:txBody>
      </p:sp>
      <p:sp>
        <p:nvSpPr>
          <p:cNvPr id="10" name="Shape 8"/>
          <p:cNvSpPr/>
          <p:nvPr/>
        </p:nvSpPr>
        <p:spPr>
          <a:xfrm>
            <a:off x="7082314" y="2900005"/>
            <a:ext cx="465773" cy="465773"/>
          </a:xfrm>
          <a:prstGeom prst="roundRect">
            <a:avLst>
              <a:gd name="adj" fmla="val 26673"/>
            </a:avLst>
          </a:prstGeom>
          <a:solidFill>
            <a:srgbClr val="282C32"/>
          </a:solidFill>
          <a:ln/>
        </p:spPr>
      </p:sp>
      <p:sp>
        <p:nvSpPr>
          <p:cNvPr id="11" name="Text 9"/>
          <p:cNvSpPr/>
          <p:nvPr/>
        </p:nvSpPr>
        <p:spPr>
          <a:xfrm>
            <a:off x="7228165" y="2938701"/>
            <a:ext cx="173950" cy="388263"/>
          </a:xfrm>
          <a:prstGeom prst="rect">
            <a:avLst/>
          </a:prstGeom>
          <a:noFill/>
          <a:ln/>
        </p:spPr>
        <p:txBody>
          <a:bodyPr wrap="none" rtlCol="0" anchor="t"/>
          <a:lstStyle/>
          <a:p>
            <a:pPr algn="ctr" indent="0" marL="0">
              <a:lnSpc>
                <a:spcPts val="3057"/>
              </a:lnSpc>
              <a:buNone/>
            </a:pPr>
            <a:r>
              <a:rPr lang="en-US" sz="2446" b="1" dirty="0">
                <a:solidFill>
                  <a:srgbClr val="60A9FF"/>
                </a:solidFill>
                <a:latin typeface="Barlow" pitchFamily="34" charset="0"/>
                <a:ea typeface="Barlow" pitchFamily="34" charset="-122"/>
                <a:cs typeface="Barlow" pitchFamily="34" charset="-120"/>
              </a:rPr>
              <a:t>2</a:t>
            </a:r>
            <a:endParaRPr lang="en-US" sz="2446" dirty="0"/>
          </a:p>
        </p:txBody>
      </p:sp>
      <p:sp>
        <p:nvSpPr>
          <p:cNvPr id="12" name="Text 10"/>
          <p:cNvSpPr/>
          <p:nvPr/>
        </p:nvSpPr>
        <p:spPr>
          <a:xfrm>
            <a:off x="9240083" y="2945249"/>
            <a:ext cx="3102888" cy="323493"/>
          </a:xfrm>
          <a:prstGeom prst="rect">
            <a:avLst/>
          </a:prstGeom>
          <a:noFill/>
          <a:ln/>
        </p:spPr>
        <p:txBody>
          <a:bodyPr wrap="none" rtlCol="0" anchor="t"/>
          <a:lstStyle/>
          <a:p>
            <a:pPr algn="ctr" indent="0" marL="0">
              <a:lnSpc>
                <a:spcPts val="2547"/>
              </a:lnSpc>
              <a:buNone/>
            </a:pPr>
            <a:r>
              <a:rPr lang="en-US" sz="2038" b="1" dirty="0">
                <a:solidFill>
                  <a:srgbClr val="60A9FF"/>
                </a:solidFill>
                <a:latin typeface="Barlow" pitchFamily="34" charset="0"/>
                <a:ea typeface="Barlow" pitchFamily="34" charset="-122"/>
                <a:cs typeface="Barlow" pitchFamily="34" charset="-120"/>
              </a:rPr>
              <a:t>Simplified Data Extraction:</a:t>
            </a:r>
            <a:endParaRPr lang="en-US" sz="2038" dirty="0"/>
          </a:p>
        </p:txBody>
      </p:sp>
      <p:sp>
        <p:nvSpPr>
          <p:cNvPr id="13" name="Text 11"/>
          <p:cNvSpPr/>
          <p:nvPr/>
        </p:nvSpPr>
        <p:spPr>
          <a:xfrm>
            <a:off x="7729299" y="3392924"/>
            <a:ext cx="6124575" cy="993696"/>
          </a:xfrm>
          <a:prstGeom prst="rect">
            <a:avLst/>
          </a:prstGeom>
          <a:noFill/>
          <a:ln/>
        </p:spPr>
        <p:txBody>
          <a:bodyPr wrap="square" rtlCol="0" anchor="t"/>
          <a:lstStyle/>
          <a:p>
            <a:pPr algn="l" indent="0" marL="0">
              <a:lnSpc>
                <a:spcPts val="2609"/>
              </a:lnSpc>
              <a:buNone/>
            </a:pPr>
            <a:r>
              <a:rPr lang="en-US" sz="1630" dirty="0">
                <a:solidFill>
                  <a:srgbClr val="EEEFF5"/>
                </a:solidFill>
                <a:latin typeface="Montserrat" pitchFamily="34" charset="0"/>
                <a:ea typeface="Montserrat" pitchFamily="34" charset="-122"/>
                <a:cs typeface="Montserrat" pitchFamily="34" charset="-120"/>
              </a:rPr>
              <a:t>The next involves extraction of information about constituents, terminal nodes, sentences, parts of speech and other relevant information.</a:t>
            </a:r>
            <a:endParaRPr lang="en-US" sz="1630" dirty="0"/>
          </a:p>
        </p:txBody>
      </p:sp>
      <p:sp>
        <p:nvSpPr>
          <p:cNvPr id="14" name="Shape 12"/>
          <p:cNvSpPr/>
          <p:nvPr/>
        </p:nvSpPr>
        <p:spPr>
          <a:xfrm>
            <a:off x="7082314" y="3931206"/>
            <a:ext cx="465773" cy="465773"/>
          </a:xfrm>
          <a:prstGeom prst="roundRect">
            <a:avLst>
              <a:gd name="adj" fmla="val 26673"/>
            </a:avLst>
          </a:prstGeom>
          <a:solidFill>
            <a:srgbClr val="282C32"/>
          </a:solidFill>
          <a:ln/>
        </p:spPr>
      </p:sp>
      <p:sp>
        <p:nvSpPr>
          <p:cNvPr id="15" name="Text 13"/>
          <p:cNvSpPr/>
          <p:nvPr/>
        </p:nvSpPr>
        <p:spPr>
          <a:xfrm>
            <a:off x="7231261" y="3969901"/>
            <a:ext cx="167759" cy="388263"/>
          </a:xfrm>
          <a:prstGeom prst="rect">
            <a:avLst/>
          </a:prstGeom>
          <a:noFill/>
          <a:ln/>
        </p:spPr>
        <p:txBody>
          <a:bodyPr wrap="none" rtlCol="0" anchor="t"/>
          <a:lstStyle/>
          <a:p>
            <a:pPr algn="ctr" indent="0" marL="0">
              <a:lnSpc>
                <a:spcPts val="3057"/>
              </a:lnSpc>
              <a:buNone/>
            </a:pPr>
            <a:r>
              <a:rPr lang="en-US" sz="2446" b="1" dirty="0">
                <a:solidFill>
                  <a:srgbClr val="60A9FF"/>
                </a:solidFill>
                <a:latin typeface="Barlow" pitchFamily="34" charset="0"/>
                <a:ea typeface="Barlow" pitchFamily="34" charset="-122"/>
                <a:cs typeface="Barlow" pitchFamily="34" charset="-120"/>
              </a:rPr>
              <a:t>3</a:t>
            </a:r>
            <a:endParaRPr lang="en-US" sz="2446" dirty="0"/>
          </a:p>
        </p:txBody>
      </p:sp>
      <p:sp>
        <p:nvSpPr>
          <p:cNvPr id="16" name="Text 14"/>
          <p:cNvSpPr/>
          <p:nvPr/>
        </p:nvSpPr>
        <p:spPr>
          <a:xfrm>
            <a:off x="2544723" y="3976449"/>
            <a:ext cx="2588181" cy="323493"/>
          </a:xfrm>
          <a:prstGeom prst="rect">
            <a:avLst/>
          </a:prstGeom>
          <a:noFill/>
          <a:ln/>
        </p:spPr>
        <p:txBody>
          <a:bodyPr wrap="none" rtlCol="0" anchor="t"/>
          <a:lstStyle/>
          <a:p>
            <a:pPr algn="ctr" indent="0" marL="0">
              <a:lnSpc>
                <a:spcPts val="2547"/>
              </a:lnSpc>
              <a:buNone/>
            </a:pPr>
            <a:r>
              <a:rPr lang="en-US" sz="2038" b="1" dirty="0">
                <a:solidFill>
                  <a:srgbClr val="60A9FF"/>
                </a:solidFill>
                <a:latin typeface="Barlow" pitchFamily="34" charset="0"/>
                <a:ea typeface="Barlow" pitchFamily="34" charset="-122"/>
                <a:cs typeface="Barlow" pitchFamily="34" charset="-120"/>
              </a:rPr>
              <a:t>Extraction of head:</a:t>
            </a:r>
            <a:endParaRPr lang="en-US" sz="2038" dirty="0"/>
          </a:p>
        </p:txBody>
      </p:sp>
      <p:sp>
        <p:nvSpPr>
          <p:cNvPr id="17" name="Text 15"/>
          <p:cNvSpPr/>
          <p:nvPr/>
        </p:nvSpPr>
        <p:spPr>
          <a:xfrm>
            <a:off x="776526" y="4424124"/>
            <a:ext cx="6124575" cy="1324928"/>
          </a:xfrm>
          <a:prstGeom prst="rect">
            <a:avLst/>
          </a:prstGeom>
          <a:noFill/>
          <a:ln/>
        </p:spPr>
        <p:txBody>
          <a:bodyPr wrap="square" rtlCol="0" anchor="t"/>
          <a:lstStyle/>
          <a:p>
            <a:pPr algn="l" indent="0" marL="0">
              <a:lnSpc>
                <a:spcPts val="2609"/>
              </a:lnSpc>
              <a:buNone/>
            </a:pPr>
            <a:r>
              <a:rPr lang="en-US" sz="1630" dirty="0">
                <a:solidFill>
                  <a:srgbClr val="EEEFF5"/>
                </a:solidFill>
                <a:latin typeface="Montserrat" pitchFamily="34" charset="0"/>
                <a:ea typeface="Montserrat" pitchFamily="34" charset="-122"/>
                <a:cs typeface="Montserrat" pitchFamily="34" charset="-120"/>
              </a:rPr>
              <a:t>The corpus is divided into sentences and each sentence is divided into chunks. This step involves determining chunk heads based on their part-of-speech tags based on the predefined mapping.</a:t>
            </a:r>
            <a:endParaRPr lang="en-US" sz="1630" dirty="0"/>
          </a:p>
        </p:txBody>
      </p:sp>
      <p:sp>
        <p:nvSpPr>
          <p:cNvPr id="18" name="Shape 16"/>
          <p:cNvSpPr/>
          <p:nvPr/>
        </p:nvSpPr>
        <p:spPr>
          <a:xfrm>
            <a:off x="7082314" y="5128022"/>
            <a:ext cx="465773" cy="465773"/>
          </a:xfrm>
          <a:prstGeom prst="roundRect">
            <a:avLst>
              <a:gd name="adj" fmla="val 26673"/>
            </a:avLst>
          </a:prstGeom>
          <a:solidFill>
            <a:srgbClr val="282C32"/>
          </a:solidFill>
          <a:ln/>
        </p:spPr>
      </p:sp>
      <p:sp>
        <p:nvSpPr>
          <p:cNvPr id="19" name="Text 17"/>
          <p:cNvSpPr/>
          <p:nvPr/>
        </p:nvSpPr>
        <p:spPr>
          <a:xfrm>
            <a:off x="7221260" y="5166717"/>
            <a:ext cx="187881" cy="388263"/>
          </a:xfrm>
          <a:prstGeom prst="rect">
            <a:avLst/>
          </a:prstGeom>
          <a:noFill/>
          <a:ln/>
        </p:spPr>
        <p:txBody>
          <a:bodyPr wrap="none" rtlCol="0" anchor="t"/>
          <a:lstStyle/>
          <a:p>
            <a:pPr algn="ctr" indent="0" marL="0">
              <a:lnSpc>
                <a:spcPts val="3057"/>
              </a:lnSpc>
              <a:buNone/>
            </a:pPr>
            <a:r>
              <a:rPr lang="en-US" sz="2446" b="1" dirty="0">
                <a:solidFill>
                  <a:srgbClr val="60A9FF"/>
                </a:solidFill>
                <a:latin typeface="Barlow" pitchFamily="34" charset="0"/>
                <a:ea typeface="Barlow" pitchFamily="34" charset="-122"/>
                <a:cs typeface="Barlow" pitchFamily="34" charset="-120"/>
              </a:rPr>
              <a:t>4</a:t>
            </a:r>
            <a:endParaRPr lang="en-US" sz="2446" dirty="0"/>
          </a:p>
        </p:txBody>
      </p:sp>
      <p:sp>
        <p:nvSpPr>
          <p:cNvPr id="20" name="Text 18"/>
          <p:cNvSpPr/>
          <p:nvPr/>
        </p:nvSpPr>
        <p:spPr>
          <a:xfrm>
            <a:off x="7729299" y="5173266"/>
            <a:ext cx="3068003" cy="323493"/>
          </a:xfrm>
          <a:prstGeom prst="rect">
            <a:avLst/>
          </a:prstGeom>
          <a:noFill/>
          <a:ln/>
        </p:spPr>
        <p:txBody>
          <a:bodyPr wrap="none" rtlCol="0" anchor="t"/>
          <a:lstStyle/>
          <a:p>
            <a:pPr algn="l" indent="0" marL="0">
              <a:lnSpc>
                <a:spcPts val="2547"/>
              </a:lnSpc>
              <a:buNone/>
            </a:pPr>
            <a:r>
              <a:rPr lang="en-US" sz="2038" b="1" dirty="0">
                <a:solidFill>
                  <a:srgbClr val="60A9FF"/>
                </a:solidFill>
                <a:latin typeface="Barlow" pitchFamily="34" charset="0"/>
                <a:ea typeface="Barlow" pitchFamily="34" charset="-122"/>
                <a:cs typeface="Barlow" pitchFamily="34" charset="-120"/>
              </a:rPr>
              <a:t>Extraction of Dependency:</a:t>
            </a:r>
            <a:endParaRPr lang="en-US" sz="2038" dirty="0"/>
          </a:p>
        </p:txBody>
      </p:sp>
      <p:sp>
        <p:nvSpPr>
          <p:cNvPr id="21" name="Text 19"/>
          <p:cNvSpPr/>
          <p:nvPr/>
        </p:nvSpPr>
        <p:spPr>
          <a:xfrm>
            <a:off x="7729299" y="5620941"/>
            <a:ext cx="6124575" cy="1656159"/>
          </a:xfrm>
          <a:prstGeom prst="rect">
            <a:avLst/>
          </a:prstGeom>
          <a:noFill/>
          <a:ln/>
        </p:spPr>
        <p:txBody>
          <a:bodyPr wrap="square" rtlCol="0" anchor="t"/>
          <a:lstStyle/>
          <a:p>
            <a:pPr algn="l" indent="0" marL="0">
              <a:lnSpc>
                <a:spcPts val="2609"/>
              </a:lnSpc>
              <a:buNone/>
            </a:pPr>
            <a:r>
              <a:rPr lang="en-US" sz="1630" dirty="0">
                <a:solidFill>
                  <a:srgbClr val="EEEFF5"/>
                </a:solidFill>
                <a:latin typeface="Montserrat" pitchFamily="34" charset="0"/>
                <a:ea typeface="Montserrat" pitchFamily="34" charset="-122"/>
                <a:cs typeface="Montserrat" pitchFamily="34" charset="-120"/>
              </a:rPr>
              <a:t>Extraction of Dependency from the processed data for the data based on its chunk and removal of unknown and non-parsable dependency from our processed data. Then the processed data is parsed based on a transition based parsing approach.</a:t>
            </a:r>
            <a:endParaRPr lang="en-US" sz="1630"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10297954"/>
          </a:xfrm>
          <a:prstGeom prst="rect">
            <a:avLst/>
          </a:prstGeom>
          <a:solidFill>
            <a:srgbClr val="282C32"/>
          </a:solidFill>
          <a:ln/>
        </p:spPr>
      </p:sp>
      <p:sp>
        <p:nvSpPr>
          <p:cNvPr id="4" name="Text 2"/>
          <p:cNvSpPr/>
          <p:nvPr/>
        </p:nvSpPr>
        <p:spPr>
          <a:xfrm>
            <a:off x="3426738" y="427673"/>
            <a:ext cx="3976807" cy="486013"/>
          </a:xfrm>
          <a:prstGeom prst="rect">
            <a:avLst/>
          </a:prstGeom>
          <a:noFill/>
          <a:ln/>
        </p:spPr>
        <p:txBody>
          <a:bodyPr wrap="none" rtlCol="0" anchor="t"/>
          <a:lstStyle/>
          <a:p>
            <a:pPr indent="0" marL="0">
              <a:lnSpc>
                <a:spcPts val="3827"/>
              </a:lnSpc>
              <a:buNone/>
            </a:pPr>
            <a:r>
              <a:rPr lang="en-US" sz="3062" b="1" dirty="0">
                <a:solidFill>
                  <a:srgbClr val="60A9FF"/>
                </a:solidFill>
                <a:latin typeface="Barlow" pitchFamily="34" charset="0"/>
                <a:ea typeface="Barlow" pitchFamily="34" charset="-122"/>
                <a:cs typeface="Barlow" pitchFamily="34" charset="-120"/>
              </a:rPr>
              <a:t>Manual Data Extraction</a:t>
            </a:r>
            <a:endParaRPr lang="en-US" sz="3062" dirty="0"/>
          </a:p>
        </p:txBody>
      </p:sp>
      <p:sp>
        <p:nvSpPr>
          <p:cNvPr id="5" name="Text 3"/>
          <p:cNvSpPr/>
          <p:nvPr/>
        </p:nvSpPr>
        <p:spPr>
          <a:xfrm>
            <a:off x="3582233" y="1325523"/>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&lt;Sentence id='1'&gt;</a:t>
            </a:r>
            <a:endParaRPr lang="en-US" sz="1225" dirty="0"/>
          </a:p>
        </p:txBody>
      </p:sp>
      <p:sp>
        <p:nvSpPr>
          <p:cNvPr id="6" name="Text 4"/>
          <p:cNvSpPr/>
          <p:nvPr/>
        </p:nvSpPr>
        <p:spPr>
          <a:xfrm>
            <a:off x="3582233" y="1667470"/>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1 (( NP &lt;fs name='NP' drel='r6:NP2'&gt;</a:t>
            </a:r>
            <a:endParaRPr lang="en-US" sz="1225" dirty="0"/>
          </a:p>
        </p:txBody>
      </p:sp>
      <p:sp>
        <p:nvSpPr>
          <p:cNvPr id="7" name="Text 5"/>
          <p:cNvSpPr/>
          <p:nvPr/>
        </p:nvSpPr>
        <p:spPr>
          <a:xfrm>
            <a:off x="3582233" y="2009418"/>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1.1 यह DEM &lt;fs af='यह,pn,any,sg,3,d,,' posn='10' name='यह'&gt;</a:t>
            </a:r>
            <a:endParaRPr lang="en-US" sz="1225" dirty="0"/>
          </a:p>
        </p:txBody>
      </p:sp>
      <p:sp>
        <p:nvSpPr>
          <p:cNvPr id="8" name="Text 6"/>
          <p:cNvSpPr/>
          <p:nvPr/>
        </p:nvSpPr>
        <p:spPr>
          <a:xfrm>
            <a:off x="3582233" y="2351365"/>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1.2 एशिया NNP &lt;fs af='एशिया,n,m,sg,3,o,0,0' posn='20' name='एशिया'&gt;</a:t>
            </a:r>
            <a:endParaRPr lang="en-US" sz="1225" dirty="0"/>
          </a:p>
        </p:txBody>
      </p:sp>
      <p:sp>
        <p:nvSpPr>
          <p:cNvPr id="9" name="Text 7"/>
          <p:cNvSpPr/>
          <p:nvPr/>
        </p:nvSpPr>
        <p:spPr>
          <a:xfrm>
            <a:off x="3582233" y="2693313"/>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1.3 की PSP &lt;fs af='का,psp,f,pl,,o,,' posn='30' name='की'&gt;</a:t>
            </a:r>
            <a:endParaRPr lang="en-US" sz="1225" dirty="0"/>
          </a:p>
        </p:txBody>
      </p:sp>
      <p:sp>
        <p:nvSpPr>
          <p:cNvPr id="10" name="Text 8"/>
          <p:cNvSpPr/>
          <p:nvPr/>
        </p:nvSpPr>
        <p:spPr>
          <a:xfrm>
            <a:off x="3582233" y="3035260"/>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a:t>
            </a:r>
            <a:endParaRPr lang="en-US" sz="1225" dirty="0"/>
          </a:p>
        </p:txBody>
      </p:sp>
      <p:sp>
        <p:nvSpPr>
          <p:cNvPr id="11" name="Text 9"/>
          <p:cNvSpPr/>
          <p:nvPr/>
        </p:nvSpPr>
        <p:spPr>
          <a:xfrm>
            <a:off x="3582233" y="3377208"/>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2 (( NP &lt;fs name='NP2' drel='k7:VGF'&gt;</a:t>
            </a:r>
            <a:endParaRPr lang="en-US" sz="1225" dirty="0"/>
          </a:p>
        </p:txBody>
      </p:sp>
      <p:sp>
        <p:nvSpPr>
          <p:cNvPr id="12" name="Text 10"/>
          <p:cNvSpPr/>
          <p:nvPr/>
        </p:nvSpPr>
        <p:spPr>
          <a:xfrm>
            <a:off x="3582233" y="3719155"/>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2.1 सबसे INTF &lt;fs af='सबसे,avy,,,,,,' posn='40' name='सबसे'&gt;</a:t>
            </a:r>
            <a:endParaRPr lang="en-US" sz="1225" dirty="0"/>
          </a:p>
        </p:txBody>
      </p:sp>
      <p:sp>
        <p:nvSpPr>
          <p:cNvPr id="13" name="Text 11"/>
          <p:cNvSpPr/>
          <p:nvPr/>
        </p:nvSpPr>
        <p:spPr>
          <a:xfrm>
            <a:off x="3582233" y="4061103"/>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2.2 बड़ी JJ &lt;fs af='बड़ा,adj,f,pl,,o,,' posn='50' name='बड़ी'&gt;</a:t>
            </a:r>
            <a:endParaRPr lang="en-US" sz="1225" dirty="0"/>
          </a:p>
        </p:txBody>
      </p:sp>
      <p:sp>
        <p:nvSpPr>
          <p:cNvPr id="14" name="Text 12"/>
          <p:cNvSpPr/>
          <p:nvPr/>
        </p:nvSpPr>
        <p:spPr>
          <a:xfrm>
            <a:off x="3582233" y="4403050"/>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2.3 मस्जिदों NN &lt;fs af='मस्जिद,n,f,pl,3,o,0,0' posn='60' name='मस्जिदों'&gt;</a:t>
            </a:r>
            <a:endParaRPr lang="en-US" sz="1225" dirty="0"/>
          </a:p>
        </p:txBody>
      </p:sp>
      <p:sp>
        <p:nvSpPr>
          <p:cNvPr id="15" name="Text 13"/>
          <p:cNvSpPr/>
          <p:nvPr/>
        </p:nvSpPr>
        <p:spPr>
          <a:xfrm>
            <a:off x="3582233" y="4744998"/>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2.4 में PSP &lt;fs af='में,psp,,,,,,' posn='70' name='में'&gt;</a:t>
            </a:r>
            <a:endParaRPr lang="en-US" sz="1225" dirty="0"/>
          </a:p>
        </p:txBody>
      </p:sp>
      <p:sp>
        <p:nvSpPr>
          <p:cNvPr id="16" name="Text 14"/>
          <p:cNvSpPr/>
          <p:nvPr/>
        </p:nvSpPr>
        <p:spPr>
          <a:xfrm>
            <a:off x="3582233" y="5086945"/>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2.5 से PSP &lt;fs af='से,psp,,,,,,' posn='80' name='से'&gt;</a:t>
            </a:r>
            <a:endParaRPr lang="en-US" sz="1225" dirty="0"/>
          </a:p>
        </p:txBody>
      </p:sp>
      <p:sp>
        <p:nvSpPr>
          <p:cNvPr id="17" name="Text 15"/>
          <p:cNvSpPr/>
          <p:nvPr/>
        </p:nvSpPr>
        <p:spPr>
          <a:xfrm>
            <a:off x="3582233" y="5428893"/>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a:t>
            </a:r>
            <a:endParaRPr lang="en-US" sz="1225" dirty="0"/>
          </a:p>
        </p:txBody>
      </p:sp>
      <p:sp>
        <p:nvSpPr>
          <p:cNvPr id="18" name="Text 16"/>
          <p:cNvSpPr/>
          <p:nvPr/>
        </p:nvSpPr>
        <p:spPr>
          <a:xfrm>
            <a:off x="3582233" y="5770840"/>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3 (( NP &lt;fs name='NP3' drel='k1:VGF'&gt;</a:t>
            </a:r>
            <a:endParaRPr lang="en-US" sz="1225" dirty="0"/>
          </a:p>
        </p:txBody>
      </p:sp>
      <p:sp>
        <p:nvSpPr>
          <p:cNvPr id="19" name="Text 17"/>
          <p:cNvSpPr/>
          <p:nvPr/>
        </p:nvSpPr>
        <p:spPr>
          <a:xfrm>
            <a:off x="3582233" y="6112788"/>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3.1 एक QC &lt;fs af='एक,num,any,any,,any,,' posn='90' name='एक'&gt;</a:t>
            </a:r>
            <a:endParaRPr lang="en-US" sz="1225" dirty="0"/>
          </a:p>
        </p:txBody>
      </p:sp>
      <p:sp>
        <p:nvSpPr>
          <p:cNvPr id="20" name="Text 18"/>
          <p:cNvSpPr/>
          <p:nvPr/>
        </p:nvSpPr>
        <p:spPr>
          <a:xfrm>
            <a:off x="3582233" y="6454735"/>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a:t>
            </a:r>
            <a:endParaRPr lang="en-US" sz="1225" dirty="0"/>
          </a:p>
        </p:txBody>
      </p:sp>
      <p:sp>
        <p:nvSpPr>
          <p:cNvPr id="21" name="Text 19"/>
          <p:cNvSpPr/>
          <p:nvPr/>
        </p:nvSpPr>
        <p:spPr>
          <a:xfrm>
            <a:off x="3582233" y="6796683"/>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4 (( VGF &lt;fs name='VGF' voicetype='active' stype='declarative'&gt;</a:t>
            </a:r>
            <a:endParaRPr lang="en-US" sz="1225" dirty="0"/>
          </a:p>
        </p:txBody>
      </p:sp>
      <p:sp>
        <p:nvSpPr>
          <p:cNvPr id="22" name="Text 20"/>
          <p:cNvSpPr/>
          <p:nvPr/>
        </p:nvSpPr>
        <p:spPr>
          <a:xfrm>
            <a:off x="3582233" y="7138630"/>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4.1 है VM &lt;fs af='है,v,any,sg,3,,है,hE' posn='100' name='है'&gt;</a:t>
            </a:r>
            <a:endParaRPr lang="en-US" sz="1225" dirty="0"/>
          </a:p>
        </p:txBody>
      </p:sp>
      <p:sp>
        <p:nvSpPr>
          <p:cNvPr id="23" name="Text 21"/>
          <p:cNvSpPr/>
          <p:nvPr/>
        </p:nvSpPr>
        <p:spPr>
          <a:xfrm>
            <a:off x="3582233" y="7480578"/>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a:t>
            </a:r>
            <a:endParaRPr lang="en-US" sz="1225" dirty="0"/>
          </a:p>
        </p:txBody>
      </p:sp>
      <p:sp>
        <p:nvSpPr>
          <p:cNvPr id="24" name="Text 22"/>
          <p:cNvSpPr/>
          <p:nvPr/>
        </p:nvSpPr>
        <p:spPr>
          <a:xfrm>
            <a:off x="3582233" y="7822525"/>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5 (( BLK &lt;fs name='BLK' drel='rsym:VGF'&gt;</a:t>
            </a:r>
            <a:endParaRPr lang="en-US" sz="1225" dirty="0"/>
          </a:p>
        </p:txBody>
      </p:sp>
      <p:sp>
        <p:nvSpPr>
          <p:cNvPr id="25" name="Text 23"/>
          <p:cNvSpPr/>
          <p:nvPr/>
        </p:nvSpPr>
        <p:spPr>
          <a:xfrm>
            <a:off x="3582233" y="8164473"/>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5.1 । SYM &lt;fs af='।,punc,,,,,,' posn='110' name='।'&gt;</a:t>
            </a:r>
            <a:endParaRPr lang="en-US" sz="1225" dirty="0"/>
          </a:p>
        </p:txBody>
      </p:sp>
      <p:sp>
        <p:nvSpPr>
          <p:cNvPr id="26" name="Text 24"/>
          <p:cNvSpPr/>
          <p:nvPr/>
        </p:nvSpPr>
        <p:spPr>
          <a:xfrm>
            <a:off x="3582233" y="8506420"/>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a:t>
            </a:r>
            <a:endParaRPr lang="en-US" sz="1225" dirty="0"/>
          </a:p>
        </p:txBody>
      </p:sp>
      <p:sp>
        <p:nvSpPr>
          <p:cNvPr id="27" name="Text 25"/>
          <p:cNvSpPr/>
          <p:nvPr/>
        </p:nvSpPr>
        <p:spPr>
          <a:xfrm>
            <a:off x="3582233" y="8848368"/>
            <a:ext cx="7465933" cy="248722"/>
          </a:xfrm>
          <a:prstGeom prst="rect">
            <a:avLst/>
          </a:prstGeom>
          <a:noFill/>
          <a:ln/>
        </p:spPr>
        <p:txBody>
          <a:bodyPr wrap="non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&lt;/Sentence&gt;</a:t>
            </a:r>
            <a:endParaRPr lang="en-US" sz="1225" dirty="0"/>
          </a:p>
        </p:txBody>
      </p:sp>
      <p:sp>
        <p:nvSpPr>
          <p:cNvPr id="28" name="Text 26"/>
          <p:cNvSpPr/>
          <p:nvPr/>
        </p:nvSpPr>
        <p:spPr>
          <a:xfrm>
            <a:off x="3426738" y="9372838"/>
            <a:ext cx="7776924" cy="497443"/>
          </a:xfrm>
          <a:prstGeom prst="rect">
            <a:avLst/>
          </a:prstGeom>
          <a:noFill/>
          <a:ln/>
        </p:spPr>
        <p:txBody>
          <a:bodyPr wrap="square" rtlCol="0" anchor="t"/>
          <a:lstStyle/>
          <a:p>
            <a:pPr indent="0" marL="0">
              <a:lnSpc>
                <a:spcPts val="1960"/>
              </a:lnSpc>
              <a:buNone/>
            </a:pPr>
            <a:r>
              <a:rPr lang="en-US" sz="1225" dirty="0">
                <a:solidFill>
                  <a:srgbClr val="EEEFF5"/>
                </a:solidFill>
                <a:latin typeface="Montserrat" pitchFamily="34" charset="0"/>
                <a:ea typeface="Montserrat" pitchFamily="34" charset="-122"/>
                <a:cs typeface="Montserrat" pitchFamily="34" charset="-120"/>
              </a:rPr>
              <a:t>
</a:t>
            </a:r>
            <a:endParaRPr lang="en-US" sz="1225" dirty="0"/>
          </a:p>
        </p:txBody>
      </p:sp>
      <p:pic>
        <p:nvPicPr>
          <p:cNvPr id="2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3272433" y="444698"/>
            <a:ext cx="4700707" cy="505182"/>
          </a:xfrm>
          <a:prstGeom prst="rect">
            <a:avLst/>
          </a:prstGeom>
          <a:noFill/>
          <a:ln/>
        </p:spPr>
        <p:txBody>
          <a:bodyPr wrap="none" rtlCol="0" anchor="t"/>
          <a:lstStyle/>
          <a:p>
            <a:pPr indent="0" marL="0">
              <a:lnSpc>
                <a:spcPts val="3979"/>
              </a:lnSpc>
              <a:buNone/>
            </a:pPr>
            <a:r>
              <a:rPr lang="en-US" sz="3183" b="1" dirty="0">
                <a:solidFill>
                  <a:srgbClr val="60A9FF"/>
                </a:solidFill>
                <a:latin typeface="Barlow" pitchFamily="34" charset="0"/>
                <a:ea typeface="Barlow" pitchFamily="34" charset="-122"/>
                <a:cs typeface="Barlow" pitchFamily="34" charset="-120"/>
              </a:rPr>
              <a:t>Simplified Data Extraction</a:t>
            </a:r>
            <a:endParaRPr lang="en-US" sz="3183" dirty="0"/>
          </a:p>
        </p:txBody>
      </p:sp>
      <p:sp>
        <p:nvSpPr>
          <p:cNvPr id="5" name="Text 3"/>
          <p:cNvSpPr/>
          <p:nvPr/>
        </p:nvSpPr>
        <p:spPr>
          <a:xfrm>
            <a:off x="3434120" y="1377791"/>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&lt;Sentence id='1'&gt;</a:t>
            </a:r>
            <a:endParaRPr lang="en-US" sz="1273" dirty="0"/>
          </a:p>
        </p:txBody>
      </p:sp>
      <p:sp>
        <p:nvSpPr>
          <p:cNvPr id="6" name="Text 4"/>
          <p:cNvSpPr/>
          <p:nvPr/>
        </p:nvSpPr>
        <p:spPr>
          <a:xfrm>
            <a:off x="3434120" y="1733312"/>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H NP NP r6 NP2</a:t>
            </a:r>
            <a:endParaRPr lang="en-US" sz="1273" dirty="0"/>
          </a:p>
        </p:txBody>
      </p:sp>
      <p:sp>
        <p:nvSpPr>
          <p:cNvPr id="7" name="Text 5"/>
          <p:cNvSpPr/>
          <p:nvPr/>
        </p:nvSpPr>
        <p:spPr>
          <a:xfrm>
            <a:off x="3434120" y="2088833"/>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यह DEM यह</a:t>
            </a:r>
            <a:endParaRPr lang="en-US" sz="1273" dirty="0"/>
          </a:p>
        </p:txBody>
      </p:sp>
      <p:sp>
        <p:nvSpPr>
          <p:cNvPr id="8" name="Text 6"/>
          <p:cNvSpPr/>
          <p:nvPr/>
        </p:nvSpPr>
        <p:spPr>
          <a:xfrm>
            <a:off x="3434120" y="2444353"/>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एशिया NNP एशिया</a:t>
            </a:r>
            <a:endParaRPr lang="en-US" sz="1273" dirty="0"/>
          </a:p>
        </p:txBody>
      </p:sp>
      <p:sp>
        <p:nvSpPr>
          <p:cNvPr id="9" name="Text 7"/>
          <p:cNvSpPr/>
          <p:nvPr/>
        </p:nvSpPr>
        <p:spPr>
          <a:xfrm>
            <a:off x="3434120" y="2799874"/>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की PSP का</a:t>
            </a:r>
            <a:endParaRPr lang="en-US" sz="1273" dirty="0"/>
          </a:p>
        </p:txBody>
      </p:sp>
      <p:sp>
        <p:nvSpPr>
          <p:cNvPr id="10" name="Text 8"/>
          <p:cNvSpPr/>
          <p:nvPr/>
        </p:nvSpPr>
        <p:spPr>
          <a:xfrm>
            <a:off x="3434120" y="3155394"/>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H NP NP2 k7 VGF</a:t>
            </a:r>
            <a:endParaRPr lang="en-US" sz="1273" dirty="0"/>
          </a:p>
        </p:txBody>
      </p:sp>
      <p:sp>
        <p:nvSpPr>
          <p:cNvPr id="11" name="Text 9"/>
          <p:cNvSpPr/>
          <p:nvPr/>
        </p:nvSpPr>
        <p:spPr>
          <a:xfrm>
            <a:off x="3434120" y="3510915"/>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सबसे INTF सबसे</a:t>
            </a:r>
            <a:endParaRPr lang="en-US" sz="1273" dirty="0"/>
          </a:p>
        </p:txBody>
      </p:sp>
      <p:sp>
        <p:nvSpPr>
          <p:cNvPr id="12" name="Text 10"/>
          <p:cNvSpPr/>
          <p:nvPr/>
        </p:nvSpPr>
        <p:spPr>
          <a:xfrm>
            <a:off x="3434120" y="3866436"/>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बड़ी JJ बड़ा</a:t>
            </a:r>
            <a:endParaRPr lang="en-US" sz="1273" dirty="0"/>
          </a:p>
        </p:txBody>
      </p:sp>
      <p:sp>
        <p:nvSpPr>
          <p:cNvPr id="13" name="Text 11"/>
          <p:cNvSpPr/>
          <p:nvPr/>
        </p:nvSpPr>
        <p:spPr>
          <a:xfrm>
            <a:off x="3434120" y="4221956"/>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मस्जिदों NN मस्जिद</a:t>
            </a:r>
            <a:endParaRPr lang="en-US" sz="1273" dirty="0"/>
          </a:p>
        </p:txBody>
      </p:sp>
      <p:sp>
        <p:nvSpPr>
          <p:cNvPr id="14" name="Text 12"/>
          <p:cNvSpPr/>
          <p:nvPr/>
        </p:nvSpPr>
        <p:spPr>
          <a:xfrm>
            <a:off x="3434120" y="4577477"/>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में PSP में</a:t>
            </a:r>
            <a:endParaRPr lang="en-US" sz="1273" dirty="0"/>
          </a:p>
        </p:txBody>
      </p:sp>
      <p:sp>
        <p:nvSpPr>
          <p:cNvPr id="15" name="Text 13"/>
          <p:cNvSpPr/>
          <p:nvPr/>
        </p:nvSpPr>
        <p:spPr>
          <a:xfrm>
            <a:off x="3434120" y="4932998"/>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से PSP से</a:t>
            </a:r>
            <a:endParaRPr lang="en-US" sz="1273" dirty="0"/>
          </a:p>
        </p:txBody>
      </p:sp>
      <p:sp>
        <p:nvSpPr>
          <p:cNvPr id="16" name="Text 14"/>
          <p:cNvSpPr/>
          <p:nvPr/>
        </p:nvSpPr>
        <p:spPr>
          <a:xfrm>
            <a:off x="3434120" y="5288518"/>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H NP NP3 k1 VGF</a:t>
            </a:r>
            <a:endParaRPr lang="en-US" sz="1273" dirty="0"/>
          </a:p>
        </p:txBody>
      </p:sp>
      <p:sp>
        <p:nvSpPr>
          <p:cNvPr id="17" name="Text 15"/>
          <p:cNvSpPr/>
          <p:nvPr/>
        </p:nvSpPr>
        <p:spPr>
          <a:xfrm>
            <a:off x="3434120" y="5644039"/>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एक QC एक</a:t>
            </a:r>
            <a:endParaRPr lang="en-US" sz="1273" dirty="0"/>
          </a:p>
        </p:txBody>
      </p:sp>
      <p:sp>
        <p:nvSpPr>
          <p:cNvPr id="18" name="Text 16"/>
          <p:cNvSpPr/>
          <p:nvPr/>
        </p:nvSpPr>
        <p:spPr>
          <a:xfrm>
            <a:off x="3434120" y="5999559"/>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H VGF VGF NULL ROOT</a:t>
            </a:r>
            <a:endParaRPr lang="en-US" sz="1273" dirty="0"/>
          </a:p>
        </p:txBody>
      </p:sp>
      <p:sp>
        <p:nvSpPr>
          <p:cNvPr id="19" name="Text 17"/>
          <p:cNvSpPr/>
          <p:nvPr/>
        </p:nvSpPr>
        <p:spPr>
          <a:xfrm>
            <a:off x="3434120" y="6355080"/>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है VM है</a:t>
            </a:r>
            <a:endParaRPr lang="en-US" sz="1273" dirty="0"/>
          </a:p>
        </p:txBody>
      </p:sp>
      <p:sp>
        <p:nvSpPr>
          <p:cNvPr id="20" name="Text 18"/>
          <p:cNvSpPr/>
          <p:nvPr/>
        </p:nvSpPr>
        <p:spPr>
          <a:xfrm>
            <a:off x="3434120" y="6710601"/>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H BLK BLK rsym VGF</a:t>
            </a:r>
            <a:endParaRPr lang="en-US" sz="1273" dirty="0"/>
          </a:p>
        </p:txBody>
      </p:sp>
      <p:sp>
        <p:nvSpPr>
          <p:cNvPr id="21" name="Text 19"/>
          <p:cNvSpPr/>
          <p:nvPr/>
        </p:nvSpPr>
        <p:spPr>
          <a:xfrm>
            <a:off x="3434120" y="7066121"/>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T । SYM ।</a:t>
            </a:r>
            <a:endParaRPr lang="en-US" sz="1273" dirty="0"/>
          </a:p>
        </p:txBody>
      </p:sp>
      <p:sp>
        <p:nvSpPr>
          <p:cNvPr id="22" name="Text 20"/>
          <p:cNvSpPr/>
          <p:nvPr/>
        </p:nvSpPr>
        <p:spPr>
          <a:xfrm>
            <a:off x="3434120" y="7421642"/>
            <a:ext cx="7762042" cy="258604"/>
          </a:xfrm>
          <a:prstGeom prst="rect">
            <a:avLst/>
          </a:prstGeom>
          <a:noFill/>
          <a:ln/>
        </p:spPr>
        <p:txBody>
          <a:bodyPr wrap="none" rtlCol="0" anchor="t"/>
          <a:lstStyle/>
          <a:p>
            <a:pPr indent="0" marL="0">
              <a:lnSpc>
                <a:spcPts val="2037"/>
              </a:lnSpc>
              <a:buNone/>
            </a:pPr>
            <a:r>
              <a:rPr lang="en-US" sz="1273" dirty="0">
                <a:solidFill>
                  <a:srgbClr val="EEEFF5"/>
                </a:solidFill>
                <a:latin typeface="Montserrat" pitchFamily="34" charset="0"/>
                <a:ea typeface="Montserrat" pitchFamily="34" charset="-122"/>
                <a:cs typeface="Montserrat" pitchFamily="34" charset="-120"/>
              </a:rPr>
              <a:t>&lt;/Sentence&gt;</a:t>
            </a:r>
            <a:endParaRPr lang="en-US" sz="1273" dirty="0"/>
          </a:p>
        </p:txBody>
      </p:sp>
      <p:pic>
        <p:nvPicPr>
          <p:cNvPr id="2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249567"/>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Extraction of Head</a:t>
            </a:r>
            <a:endParaRPr lang="en-US" sz="4374" dirty="0"/>
          </a:p>
        </p:txBody>
      </p:sp>
      <p:sp>
        <p:nvSpPr>
          <p:cNvPr id="5" name="Text 3"/>
          <p:cNvSpPr/>
          <p:nvPr/>
        </p:nvSpPr>
        <p:spPr>
          <a:xfrm>
            <a:off x="1982391" y="3529132"/>
            <a:ext cx="1066561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H एशिया एशिया NP NNP NP r6 NP2</a:t>
            </a:r>
            <a:endParaRPr lang="en-US" sz="1750" dirty="0"/>
          </a:p>
        </p:txBody>
      </p:sp>
      <p:sp>
        <p:nvSpPr>
          <p:cNvPr id="6" name="Text 4"/>
          <p:cNvSpPr/>
          <p:nvPr/>
        </p:nvSpPr>
        <p:spPr>
          <a:xfrm>
            <a:off x="1982391" y="4017764"/>
            <a:ext cx="1066561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H मस्जिदों मस्जिद NP NN NP2 k7 VGF</a:t>
            </a:r>
            <a:endParaRPr lang="en-US" sz="1750" dirty="0"/>
          </a:p>
        </p:txBody>
      </p:sp>
      <p:sp>
        <p:nvSpPr>
          <p:cNvPr id="7" name="Text 5"/>
          <p:cNvSpPr/>
          <p:nvPr/>
        </p:nvSpPr>
        <p:spPr>
          <a:xfrm>
            <a:off x="1982391" y="4506397"/>
            <a:ext cx="1066561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H एक एक NP QC NP3 k1 VGF</a:t>
            </a:r>
            <a:endParaRPr lang="en-US" sz="1750" dirty="0"/>
          </a:p>
        </p:txBody>
      </p:sp>
      <p:sp>
        <p:nvSpPr>
          <p:cNvPr id="8" name="Text 6"/>
          <p:cNvSpPr/>
          <p:nvPr/>
        </p:nvSpPr>
        <p:spPr>
          <a:xfrm>
            <a:off x="1982391" y="4995029"/>
            <a:ext cx="1066561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H है है VGF VM VGF NULL ROOT</a:t>
            </a:r>
            <a:endParaRPr lang="en-US" sz="1750" dirty="0"/>
          </a:p>
        </p:txBody>
      </p:sp>
      <p:sp>
        <p:nvSpPr>
          <p:cNvPr id="9" name="Text 7"/>
          <p:cNvSpPr/>
          <p:nvPr/>
        </p:nvSpPr>
        <p:spPr>
          <a:xfrm>
            <a:off x="1982391" y="5483662"/>
            <a:ext cx="1066561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H । । BLK SYM BLK rsym VGF</a:t>
            </a: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2024-05-08T17:32:28Z</dcterms:created>
  <dcterms:modified xsi:type="dcterms:W3CDTF">2024-05-08T17:32:28Z</dcterms:modified>
</cp:coreProperties>
</file>