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2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0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9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03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7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9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9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3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0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0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6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45F411-045E-4FEC-B91C-88DBE27FF7E6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6EA2673-A3A6-4FB7-BE86-84BC26DFF4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1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99FD-ED84-566D-5996-7204D2A52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68303"/>
            <a:ext cx="8825658" cy="2232837"/>
          </a:xfrm>
        </p:spPr>
        <p:txBody>
          <a:bodyPr/>
          <a:lstStyle/>
          <a:p>
            <a:pPr algn="ctr"/>
            <a:r>
              <a:rPr lang="en-IN" dirty="0"/>
              <a:t>Page Replacement Policies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368A6-8477-D6C3-110D-C6E9CCA0D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AOS Project</a:t>
            </a:r>
          </a:p>
          <a:p>
            <a:r>
              <a:rPr lang="en-IN" dirty="0"/>
              <a:t>Made by – Aos_project_1234</a:t>
            </a:r>
          </a:p>
        </p:txBody>
      </p:sp>
    </p:spTree>
    <p:extLst>
      <p:ext uri="{BB962C8B-B14F-4D97-AF65-F5344CB8AC3E}">
        <p14:creationId xmlns:p14="http://schemas.microsoft.com/office/powerpoint/2010/main" val="217640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F90A-139F-2AA9-409C-A5C823EC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B8EC-A764-82FB-5883-EE78433AB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878917" cy="156298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Uses a circular list of pages and a reference bit and a hand moves through that list</a:t>
            </a:r>
          </a:p>
          <a:p>
            <a:r>
              <a:rPr lang="en-IN" dirty="0"/>
              <a:t>If reference bit is 0, new page is placed there and hand moves forward.</a:t>
            </a:r>
          </a:p>
          <a:p>
            <a:r>
              <a:rPr lang="en-IN" dirty="0"/>
              <a:t>If reference bit is 1, it is set to 0 and hand moves forward.</a:t>
            </a:r>
          </a:p>
          <a:p>
            <a:r>
              <a:rPr lang="en-IN" dirty="0"/>
              <a:t>Performs similarly to FIFO with second chance but more efficiently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86E17-CFD7-6164-56EA-26C5E33D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4253948"/>
            <a:ext cx="9878918" cy="1765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Realistic algorithm with good performance.</a:t>
            </a:r>
          </a:p>
          <a:p>
            <a:r>
              <a:rPr lang="en-IN" dirty="0"/>
              <a:t>Even if all bits are set to 1, it will loop around and remove pages like FIFO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Can suffer from Belady’s Anomaly.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53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57AF-94D1-635F-5C0B-44761434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WSClock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70FE-D495-C212-6AC9-C3C75490B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878917" cy="1300589"/>
          </a:xfrm>
        </p:spPr>
        <p:txBody>
          <a:bodyPr/>
          <a:lstStyle/>
          <a:p>
            <a:r>
              <a:rPr lang="en-IN" dirty="0"/>
              <a:t>Combines, working set and clock page replacement algorithms.</a:t>
            </a:r>
          </a:p>
          <a:p>
            <a:r>
              <a:rPr lang="en-IN" dirty="0"/>
              <a:t>Uses circular list of pages, with reference bit and time.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BF9E7-3C1A-432B-AD70-DE390864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904089"/>
            <a:ext cx="9878918" cy="23694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Gives good and efficient performance</a:t>
            </a:r>
          </a:p>
          <a:p>
            <a:r>
              <a:rPr lang="en-IN" dirty="0"/>
              <a:t>Also used in real world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Can be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28749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C40C-1CE3-3F3C-AB1A-53C67AC4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In First Out (FIFO)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DA6E-4CF6-221B-4909-28A2C80CB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878917" cy="11972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Uses a queue to replace the first page that entered the queue.</a:t>
            </a:r>
          </a:p>
          <a:p>
            <a:r>
              <a:rPr lang="en-IN" dirty="0"/>
              <a:t>The arrived page is placed in front of the queue and oldest page is at the back of the 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2ED16-D0A4-735F-4734-30C396D02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745064"/>
            <a:ext cx="9878918" cy="2274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Easy to implement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Can suffer from Belady’s Anomaly</a:t>
            </a:r>
          </a:p>
          <a:p>
            <a:r>
              <a:rPr lang="en-IN" dirty="0"/>
              <a:t>We have to keep track of all the pages</a:t>
            </a:r>
          </a:p>
          <a:p>
            <a:r>
              <a:rPr lang="en-IN" dirty="0"/>
              <a:t>Might throw out important pages</a:t>
            </a:r>
          </a:p>
        </p:txBody>
      </p:sp>
    </p:spTree>
    <p:extLst>
      <p:ext uri="{BB962C8B-B14F-4D97-AF65-F5344CB8AC3E}">
        <p14:creationId xmlns:p14="http://schemas.microsoft.com/office/powerpoint/2010/main" val="88186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C742-01E4-4E4D-041F-038A2181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FIFO with Second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1269-14AF-DA7A-CB2A-98FC1E992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9878917" cy="1046148"/>
          </a:xfrm>
        </p:spPr>
        <p:txBody>
          <a:bodyPr/>
          <a:lstStyle/>
          <a:p>
            <a:r>
              <a:rPr lang="en-IN" dirty="0"/>
              <a:t>Improves upon FIFO by using a reference bit.</a:t>
            </a:r>
          </a:p>
          <a:p>
            <a:r>
              <a:rPr lang="en-IN" dirty="0"/>
              <a:t>Reference bit prevents very frequently used pages from getting replaced.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56CD-6863-1881-16A7-C8E9B328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753016"/>
            <a:ext cx="9878918" cy="22667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Easy to implement</a:t>
            </a:r>
          </a:p>
          <a:p>
            <a:r>
              <a:rPr lang="en-IN" dirty="0"/>
              <a:t>Gives a good performance boost when compared to FIFO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Can suffer from Belady’s Anomaly</a:t>
            </a:r>
          </a:p>
        </p:txBody>
      </p:sp>
    </p:spTree>
    <p:extLst>
      <p:ext uri="{BB962C8B-B14F-4D97-AF65-F5344CB8AC3E}">
        <p14:creationId xmlns:p14="http://schemas.microsoft.com/office/powerpoint/2010/main" val="101529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C9E-DECB-F4ED-644A-316B75D8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BB16-0AC5-78A2-1697-E9C0A3F6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Practically, optimal page replacement is not viable.</a:t>
            </a:r>
          </a:p>
          <a:p>
            <a:r>
              <a:rPr lang="en-IN" dirty="0"/>
              <a:t>Different algorithms can be suited to different kinds of systems depending on storage available, number of processors, etc.</a:t>
            </a:r>
          </a:p>
          <a:p>
            <a:r>
              <a:rPr lang="en-IN" dirty="0"/>
              <a:t>Algorithms like Clock, LRU and its approximations, are widely used with modifications depending on use case.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90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4FE4-87B9-D05B-C3F4-7A3A71C3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070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59E8-D470-A822-F7C1-7FD10165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Replacement Policies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51FB-AEC8-DB8B-C421-86F1DD9816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Optimal</a:t>
            </a:r>
          </a:p>
          <a:p>
            <a:r>
              <a:rPr lang="en-IN" dirty="0"/>
              <a:t>Aging</a:t>
            </a:r>
          </a:p>
          <a:p>
            <a:r>
              <a:rPr lang="en-IN" dirty="0"/>
              <a:t>Not Frequently Used</a:t>
            </a:r>
          </a:p>
          <a:p>
            <a:r>
              <a:rPr lang="en-IN" dirty="0"/>
              <a:t>Not Recently Used</a:t>
            </a:r>
          </a:p>
          <a:p>
            <a:r>
              <a:rPr lang="en-IN" dirty="0"/>
              <a:t>Random</a:t>
            </a:r>
          </a:p>
          <a:p>
            <a:r>
              <a:rPr lang="en-IN" dirty="0"/>
              <a:t>Least Recently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B81D-9571-7DB9-DA01-B655B055D5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Working Set</a:t>
            </a:r>
          </a:p>
          <a:p>
            <a:r>
              <a:rPr lang="en-IN" dirty="0"/>
              <a:t>Clock</a:t>
            </a:r>
          </a:p>
          <a:p>
            <a:r>
              <a:rPr lang="en-IN" dirty="0"/>
              <a:t>WSClock</a:t>
            </a:r>
          </a:p>
          <a:p>
            <a:r>
              <a:rPr lang="en-IN" dirty="0"/>
              <a:t>First In First Out (FIFO)</a:t>
            </a:r>
          </a:p>
          <a:p>
            <a:r>
              <a:rPr lang="en-IN" dirty="0"/>
              <a:t>FIFO with Second Chance</a:t>
            </a:r>
          </a:p>
        </p:txBody>
      </p:sp>
    </p:spTree>
    <p:extLst>
      <p:ext uri="{BB962C8B-B14F-4D97-AF65-F5344CB8AC3E}">
        <p14:creationId xmlns:p14="http://schemas.microsoft.com/office/powerpoint/2010/main" val="32564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FF89-F090-F6F1-51E2-C442DF9F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7AD9-F7BA-0916-835C-E08226FC3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10333525" cy="825500"/>
          </a:xfrm>
        </p:spPr>
        <p:txBody>
          <a:bodyPr/>
          <a:lstStyle/>
          <a:p>
            <a:r>
              <a:rPr lang="en-IN" dirty="0"/>
              <a:t>Replaces the page which will be referenced furthest in the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0F58-F8ED-FCE6-1028-261D86E23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786" y="3301409"/>
            <a:ext cx="9928085" cy="271839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Gives lowest possible fault rate</a:t>
            </a:r>
          </a:p>
          <a:p>
            <a:r>
              <a:rPr lang="en-IN" dirty="0"/>
              <a:t>For any string, gives the best possible fault to hit ratio</a:t>
            </a:r>
          </a:p>
          <a:p>
            <a:r>
              <a:rPr lang="en-IN" dirty="0"/>
              <a:t>Provides a good measure to judge other page replacement policies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Practical implementation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107382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18DB-7891-05F1-4C39-5DBF7867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5323-73AA-47C8-43E1-72818C3E4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1"/>
            <a:ext cx="9878917" cy="10540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Uses shifting to increase age with time</a:t>
            </a:r>
          </a:p>
          <a:p>
            <a:r>
              <a:rPr lang="en-IN" dirty="0"/>
              <a:t>Page with lowest counter value is chosen to be removed</a:t>
            </a:r>
          </a:p>
          <a:p>
            <a:r>
              <a:rPr lang="en-IN" dirty="0"/>
              <a:t>Does an efficient job in approximating LRU page replacement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D84BA-88B1-8D81-6682-0FCEFEF3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4098850"/>
            <a:ext cx="9878918" cy="1920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Is efficient.</a:t>
            </a:r>
          </a:p>
          <a:p>
            <a:r>
              <a:rPr lang="en-IN" dirty="0"/>
              <a:t>Counter of different capacities can be implemented according to requirements.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Small counter size can limit the time tracked for pages</a:t>
            </a:r>
          </a:p>
        </p:txBody>
      </p:sp>
    </p:spTree>
    <p:extLst>
      <p:ext uri="{BB962C8B-B14F-4D97-AF65-F5344CB8AC3E}">
        <p14:creationId xmlns:p14="http://schemas.microsoft.com/office/powerpoint/2010/main" val="355269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C762-46A1-A03E-DD80-5B637C47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Frequently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670B-CBFF-9FB5-658E-EBCFB241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9878918" cy="13358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Keeps a counter to track the frequency of the pages utilised.</a:t>
            </a:r>
          </a:p>
          <a:p>
            <a:r>
              <a:rPr lang="en-IN" dirty="0"/>
              <a:t>Also known as Least Frequently Used.</a:t>
            </a:r>
          </a:p>
          <a:p>
            <a:r>
              <a:rPr lang="en-IN" dirty="0"/>
              <a:t>Frequency of swapped out page is set to 0 and frequency of swapped in page is set to 1.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2B9F-8D29-8FB4-0F55-9F4F34D3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4396562"/>
            <a:ext cx="9878918" cy="1623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Has higher hit rate than LRU and FIFO.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If frequency of page usage isn’t uniform through time, then less relevant pages can still remain in memory.</a:t>
            </a:r>
          </a:p>
        </p:txBody>
      </p:sp>
    </p:spTree>
    <p:extLst>
      <p:ext uri="{BB962C8B-B14F-4D97-AF65-F5344CB8AC3E}">
        <p14:creationId xmlns:p14="http://schemas.microsoft.com/office/powerpoint/2010/main" val="299791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5770-7680-FAF8-FF85-9114348E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Recently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4AAC-57CB-741D-6D8E-2390DEB9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878917" cy="761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Aims to approximate least recently used page replacement by using a modified bit. The referenced bit is set to 1 whenever a load page is referenced. Also, whenever a page is modified, then modified bit is set to 1.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95417-CE22-236A-FB87-25BB84C7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689498"/>
            <a:ext cx="9878918" cy="23303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Easy to implement.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Aging does a better job at approximating LRU page replacement.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4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9A73-1187-6F4B-F3F6-E9B1412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11D8-A7A1-81B6-C173-94EB9008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878917" cy="655379"/>
          </a:xfrm>
        </p:spPr>
        <p:txBody>
          <a:bodyPr/>
          <a:lstStyle/>
          <a:p>
            <a:r>
              <a:rPr lang="en-IN" dirty="0"/>
              <a:t>Chooses a random page to be replaced.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DB474-6F27-A279-3045-D27CD0F42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492795"/>
            <a:ext cx="9878918" cy="2950535"/>
          </a:xfrm>
        </p:spPr>
        <p:txBody>
          <a:bodyPr/>
          <a:lstStyle/>
          <a:p>
            <a:r>
              <a:rPr lang="en-IN" dirty="0"/>
              <a:t>Pros:-</a:t>
            </a:r>
          </a:p>
          <a:p>
            <a:r>
              <a:rPr lang="en-IN" dirty="0"/>
              <a:t>Easy to implement.</a:t>
            </a:r>
          </a:p>
          <a:p>
            <a:r>
              <a:rPr lang="en-IN" dirty="0"/>
              <a:t>Can be used to test other algorithms.</a:t>
            </a:r>
          </a:p>
          <a:p>
            <a:r>
              <a:rPr lang="en-IN" dirty="0"/>
              <a:t>O(1) space complexity.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Very high number of page faults</a:t>
            </a:r>
          </a:p>
          <a:p>
            <a:r>
              <a:rPr lang="en-IN" dirty="0"/>
              <a:t>Can still suffer from Belady’s Anomaly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12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20D4-9618-D0CA-8BF2-81B7EB71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Least Recently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3BA4-F886-58D3-7C86-70B44B30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1"/>
            <a:ext cx="9878917" cy="7069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Replaces the page that has not been used for the longest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0F0A-7F4B-3DA5-2BE5-920B06AA0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2" y="3381153"/>
            <a:ext cx="9878919" cy="263864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Gives excellent performance.</a:t>
            </a:r>
          </a:p>
          <a:p>
            <a:r>
              <a:rPr lang="en-IN" dirty="0"/>
              <a:t>Can judge approximate LRU algorithms against it.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Difficult </a:t>
            </a:r>
            <a:r>
              <a:rPr lang="en-IN"/>
              <a:t>to implement on an 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18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9903-7220-9E88-A69E-CF5C6C89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CD8-C14E-7487-F0B5-2797A1646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1"/>
            <a:ext cx="9878917" cy="1389026"/>
          </a:xfrm>
        </p:spPr>
        <p:txBody>
          <a:bodyPr/>
          <a:lstStyle/>
          <a:p>
            <a:r>
              <a:rPr lang="en-IN" dirty="0"/>
              <a:t>Working set is set of pages used by k most recent memory references.</a:t>
            </a:r>
          </a:p>
          <a:p>
            <a:r>
              <a:rPr lang="en-IN" dirty="0"/>
              <a:t>Start processes with 0 pages and loads only what is needed.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F416B-E0AD-BD27-7D14-A5F879C5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864334"/>
            <a:ext cx="9878918" cy="21554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Pros:-</a:t>
            </a:r>
          </a:p>
          <a:p>
            <a:r>
              <a:rPr lang="en-IN" dirty="0"/>
              <a:t>References tend to cluster, so decent in many scenarios.</a:t>
            </a:r>
          </a:p>
          <a:p>
            <a:pPr marL="0" indent="0">
              <a:buNone/>
            </a:pPr>
            <a:r>
              <a:rPr lang="en-IN" dirty="0"/>
              <a:t>Cons:-</a:t>
            </a:r>
          </a:p>
          <a:p>
            <a:r>
              <a:rPr lang="en-IN" dirty="0"/>
              <a:t>Somewhat expensive to implement</a:t>
            </a:r>
          </a:p>
          <a:p>
            <a:r>
              <a:rPr lang="en-IN" dirty="0"/>
              <a:t>Thrashing occurs till working set is loaded</a:t>
            </a:r>
          </a:p>
        </p:txBody>
      </p:sp>
    </p:spTree>
    <p:extLst>
      <p:ext uri="{BB962C8B-B14F-4D97-AF65-F5344CB8AC3E}">
        <p14:creationId xmlns:p14="http://schemas.microsoft.com/office/powerpoint/2010/main" val="158855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251</TotalTime>
  <Words>728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Page Replacement Policies Simulation</vt:lpstr>
      <vt:lpstr>Page Replacement Policies Made</vt:lpstr>
      <vt:lpstr>Optimal</vt:lpstr>
      <vt:lpstr>Aging</vt:lpstr>
      <vt:lpstr>Not Frequently Used</vt:lpstr>
      <vt:lpstr>Not Recently Used</vt:lpstr>
      <vt:lpstr>Random</vt:lpstr>
      <vt:lpstr>Least Recently Used</vt:lpstr>
      <vt:lpstr>Working Set</vt:lpstr>
      <vt:lpstr>Clock</vt:lpstr>
      <vt:lpstr>WSClock</vt:lpstr>
      <vt:lpstr>First In First Out (FIFO)</vt:lpstr>
      <vt:lpstr>FIFO with Second Chance</vt:lpstr>
      <vt:lpstr>Some things to consider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Replacement Policies Simulation</dc:title>
  <dc:creator>Jugnu Gill</dc:creator>
  <cp:lastModifiedBy>Jugnu Gill</cp:lastModifiedBy>
  <cp:revision>2</cp:revision>
  <dcterms:created xsi:type="dcterms:W3CDTF">2022-11-27T15:06:43Z</dcterms:created>
  <dcterms:modified xsi:type="dcterms:W3CDTF">2022-11-28T17:06:50Z</dcterms:modified>
</cp:coreProperties>
</file>