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6" r:id="rId6"/>
    <p:sldId id="265" r:id="rId7"/>
    <p:sldId id="259" r:id="rId8"/>
    <p:sldId id="269" r:id="rId9"/>
    <p:sldId id="268" r:id="rId10"/>
    <p:sldId id="270" r:id="rId11"/>
    <p:sldId id="272" r:id="rId12"/>
    <p:sldId id="271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jam Ozretic" initials="MO" lastIdx="1" clrIdx="0">
    <p:extLst>
      <p:ext uri="{19B8F6BF-5375-455C-9EA6-DF929625EA0E}">
        <p15:presenceInfo xmlns:p15="http://schemas.microsoft.com/office/powerpoint/2012/main" userId="f9317b14cc2d19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A00"/>
    <a:srgbClr val="00B050"/>
    <a:srgbClr val="FF2D2D"/>
    <a:srgbClr val="7030A0"/>
    <a:srgbClr val="A6A6A6"/>
    <a:srgbClr val="3444BA"/>
    <a:srgbClr val="196FBD"/>
    <a:srgbClr val="EA6B14"/>
    <a:srgbClr val="D7651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50DA-2939-4086-AD42-509A0036769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611F-DA9D-4A40-8E88-4394288BA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C611F-DA9D-4A40-8E88-4394288BA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137D-0518-4591-B03C-16C9ACA3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0301A-DE03-4013-A2AC-CCDFBF00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F176-588B-44EF-AAFA-C6EC3D7C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5A82-924B-4D37-8619-41E0B6CF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895B-7C80-45DE-8EEC-9EEF81EF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3C3C-679D-425A-B20A-628792AA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3B304-7939-4AF9-A3DE-4F1B075E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72E-4E5D-46FC-B72C-426A470B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1F2D-CBED-4C85-B307-30E7801C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F66B-CE77-4726-BF1C-9654AABB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BE392-811A-4C2E-98DE-43557A5B4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DE64-8C45-402E-B739-46DAE240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52EF-05A0-4ECB-ADD5-028023B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BA26-3C00-4B3C-A71E-EFC73306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0E20-2ED0-420C-A492-789FB8DF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341-4945-4552-9200-DB13913D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CE19-AFDA-4159-81E9-FABC473C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0394-300E-42B1-9A2E-21B1BF47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2E99-DCA2-4706-91F2-12611D6A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EE46-07F7-4666-9930-0FCCFFCE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735-B166-41DA-A2C9-48B27AD6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B3A0-B0F3-4086-959D-B05B1373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A47A-743F-4BA0-B7C4-CDB747F8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AB6A-6406-49D6-BD72-5B4264D3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9FF8-CD64-487C-9F27-FEF78DA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74C9-866A-4E84-910F-5EA2227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3442-338E-4C70-8834-EE9DFE9D8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D16AC-0B34-498E-9D5E-F1930BD0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BBB8B-E2FF-4C2E-90BE-4031A44E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1EA3-AF46-48B8-B3BE-9492DA1F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6663B-EAC9-4364-B9E2-E33B0757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A7B-DC3B-48DD-B7D3-0BDCC024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346C-BDC5-4500-90E6-42651648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F8C41-5492-4A07-8BE9-8143912C1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FCCE6-BF0B-48AC-8F65-6F3521809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BD3F-95A9-4CA4-9059-740BCDF9E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B97E9-27AE-43AB-89D8-C4FC90F8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5E75-04AA-4866-A2EA-59F27208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FC11-7C30-4FA7-800F-681A1D52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113-78E3-44EE-BCA6-7D3DAEB7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CADF-01A9-409A-BFA5-F530711F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78620-4607-48EA-97B4-7B89D8B2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71F0F-29D6-4E06-A0FE-E417FA8F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6FB83-8869-4B76-92B8-A905C807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3394A-B2D4-4FBA-B0A0-2038CF6C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8E323-A25B-4DCC-94E5-C99CD074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434-8EBD-4C49-B3FD-DE003950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B827-A542-480C-9C2B-AB0ED6DC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23D31-4FEF-40A5-9476-0F9567A6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EDF-BEFE-461F-AD0B-DA21BB99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1AAC1-432C-4547-98AC-CB3A4273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0489-1A94-4754-AAA8-ABD5E711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A5D1-3D02-447D-ABE6-6E19D0EB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B4C4E-FBAD-4556-88B3-AAD59E320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5920D-9408-4CB6-8EB8-6FFCC7CA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53A1-8712-43DA-8697-46F2A982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6790-DB76-4D22-A7A4-C6EBB73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4195-2583-435B-9C4F-F18BC274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7017-78DA-4BA9-B07F-4AB0BC0D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3005-467F-4F90-A6B3-85D8D8B3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CF7B-89FE-4477-BF44-D70265CAE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B92D-40BB-4834-851B-B3DC00AFE0B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0EC8-5515-446F-AF92-67C24CCD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223B-6F2D-440F-A429-40E644AF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06DD-2866-4731-B793-57E7D51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Volki312/cce283259d63e390596271ab18ff3c8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CB064-2B9B-4066-8A04-1AD2CDC33C8D}"/>
              </a:ext>
            </a:extLst>
          </p:cNvPr>
          <p:cNvSpPr txBox="1"/>
          <p:nvPr/>
        </p:nvSpPr>
        <p:spPr>
          <a:xfrm>
            <a:off x="763571" y="612743"/>
            <a:ext cx="6278251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Zašto</a:t>
            </a:r>
            <a:r>
              <a:rPr lang="en-US" sz="2800" dirty="0"/>
              <a:t> </a:t>
            </a:r>
            <a:r>
              <a:rPr lang="en-US" sz="2800" dirty="0" err="1"/>
              <a:t>uopće</a:t>
            </a:r>
            <a:r>
              <a:rPr lang="en-US" sz="2800" dirty="0"/>
              <a:t> </a:t>
            </a:r>
            <a:r>
              <a:rPr lang="en-US" sz="2800" dirty="0" err="1"/>
              <a:t>pričamo</a:t>
            </a:r>
            <a:r>
              <a:rPr lang="en-US" sz="2800" dirty="0"/>
              <a:t> o </a:t>
            </a:r>
            <a:r>
              <a:rPr lang="en-US" sz="2800" dirty="0" err="1"/>
              <a:t>Gitu</a:t>
            </a:r>
            <a:r>
              <a:rPr lang="en-US" sz="2800" dirty="0"/>
              <a:t>?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Zašto</a:t>
            </a:r>
            <a:r>
              <a:rPr lang="en-US" sz="2800" dirty="0"/>
              <a:t> </a:t>
            </a:r>
            <a:r>
              <a:rPr lang="en-US" sz="2800" dirty="0" err="1"/>
              <a:t>faksevi</a:t>
            </a:r>
            <a:r>
              <a:rPr lang="en-US" sz="2800" dirty="0"/>
              <a:t> </a:t>
            </a:r>
            <a:r>
              <a:rPr lang="en-US" sz="2800" dirty="0" err="1"/>
              <a:t>nemaju</a:t>
            </a:r>
            <a:r>
              <a:rPr lang="en-US" sz="2800" dirty="0"/>
              <a:t> Git u </a:t>
            </a:r>
            <a:r>
              <a:rPr lang="en-US" sz="2800" dirty="0" err="1"/>
              <a:t>kurikulumu</a:t>
            </a:r>
            <a:r>
              <a:rPr lang="en-US" sz="2800" dirty="0"/>
              <a:t>?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Zašto</a:t>
            </a:r>
            <a:r>
              <a:rPr lang="en-US" sz="2800" dirty="0"/>
              <a:t> </a:t>
            </a:r>
            <a:r>
              <a:rPr lang="en-US" sz="2800" dirty="0" err="1"/>
              <a:t>faksevi</a:t>
            </a:r>
            <a:r>
              <a:rPr lang="en-US" sz="2800" dirty="0"/>
              <a:t> </a:t>
            </a:r>
            <a:r>
              <a:rPr lang="en-US" sz="2800" dirty="0" err="1"/>
              <a:t>uvode</a:t>
            </a:r>
            <a:r>
              <a:rPr lang="en-US" sz="2800" dirty="0"/>
              <a:t> Git u </a:t>
            </a:r>
            <a:r>
              <a:rPr lang="en-US" sz="2800" dirty="0" err="1"/>
              <a:t>kurikulum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91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69251-1148-44B3-AFEC-733AAFEBC8E7}"/>
              </a:ext>
            </a:extLst>
          </p:cNvPr>
          <p:cNvSpPr txBox="1"/>
          <p:nvPr/>
        </p:nvSpPr>
        <p:spPr>
          <a:xfrm>
            <a:off x="641023" y="452487"/>
            <a:ext cx="272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Terminologija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FF7C6-C627-4702-A104-9D5E100719CE}"/>
              </a:ext>
            </a:extLst>
          </p:cNvPr>
          <p:cNvSpPr txBox="1"/>
          <p:nvPr/>
        </p:nvSpPr>
        <p:spPr>
          <a:xfrm>
            <a:off x="641023" y="1282968"/>
            <a:ext cx="443059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Repository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Private/Public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Local/Remote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Downstream/Upstream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Collaborator/Contributor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Clone/Fork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Merge/Fetch/Pull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Commit/Push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Issue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4130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D96772-06AA-4B09-A46B-C6D049B9A57C}"/>
              </a:ext>
            </a:extLst>
          </p:cNvPr>
          <p:cNvSpPr txBox="1"/>
          <p:nvPr/>
        </p:nvSpPr>
        <p:spPr>
          <a:xfrm>
            <a:off x="377071" y="169628"/>
            <a:ext cx="29503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50000"/>
            </a:pPr>
            <a:r>
              <a:rPr lang="en-US" sz="2800" b="1" dirty="0">
                <a:solidFill>
                  <a:srgbClr val="7030A0"/>
                </a:solidFill>
              </a:rPr>
              <a:t>■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Udaljeno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spremište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SzPct val="150000"/>
            </a:pPr>
            <a:r>
              <a:rPr lang="en-US" sz="2800" b="1" dirty="0">
                <a:solidFill>
                  <a:srgbClr val="3BCCFF"/>
                </a:solidFill>
              </a:rPr>
              <a:t>■</a:t>
            </a:r>
            <a:r>
              <a:rPr lang="en-US" sz="2400" b="1" dirty="0">
                <a:solidFill>
                  <a:srgbClr val="3BCCFF"/>
                </a:solidFill>
              </a:rPr>
              <a:t> </a:t>
            </a:r>
            <a:r>
              <a:rPr lang="en-US" sz="2400" b="1" dirty="0" err="1">
                <a:solidFill>
                  <a:srgbClr val="3BCCFF"/>
                </a:solidFill>
              </a:rPr>
              <a:t>Lokalno</a:t>
            </a:r>
            <a:r>
              <a:rPr lang="en-US" sz="2400" b="1" dirty="0">
                <a:solidFill>
                  <a:srgbClr val="3BCCFF"/>
                </a:solidFill>
              </a:rPr>
              <a:t> </a:t>
            </a:r>
            <a:r>
              <a:rPr lang="en-US" sz="2400" b="1" dirty="0" err="1">
                <a:solidFill>
                  <a:srgbClr val="3BCCFF"/>
                </a:solidFill>
              </a:rPr>
              <a:t>spremište</a:t>
            </a:r>
            <a:endParaRPr lang="en-US" sz="2400" b="1" dirty="0">
              <a:solidFill>
                <a:srgbClr val="3BCCFF"/>
              </a:solidFill>
            </a:endParaRPr>
          </a:p>
          <a:p>
            <a:pPr>
              <a:buSzPct val="150000"/>
            </a:pPr>
            <a:r>
              <a:rPr lang="en-US" sz="2800" b="1" dirty="0">
                <a:solidFill>
                  <a:srgbClr val="3444BA"/>
                </a:solidFill>
              </a:rPr>
              <a:t>■</a:t>
            </a:r>
            <a:r>
              <a:rPr lang="en-US" sz="2400" b="1" dirty="0">
                <a:solidFill>
                  <a:srgbClr val="3444BA"/>
                </a:solidFill>
              </a:rPr>
              <a:t> </a:t>
            </a:r>
            <a:r>
              <a:rPr lang="en-US" sz="2400" b="1" dirty="0" err="1">
                <a:solidFill>
                  <a:srgbClr val="3444BA"/>
                </a:solidFill>
              </a:rPr>
              <a:t>Radno</a:t>
            </a:r>
            <a:r>
              <a:rPr lang="en-US" sz="2400" b="1" dirty="0">
                <a:solidFill>
                  <a:srgbClr val="3444BA"/>
                </a:solidFill>
              </a:rPr>
              <a:t> </a:t>
            </a:r>
            <a:r>
              <a:rPr lang="en-US" sz="2400" b="1" dirty="0" err="1">
                <a:solidFill>
                  <a:srgbClr val="3444BA"/>
                </a:solidFill>
              </a:rPr>
              <a:t>okruženje</a:t>
            </a:r>
            <a:endParaRPr lang="en-US" sz="2400" b="1" dirty="0">
              <a:solidFill>
                <a:srgbClr val="3444BA"/>
              </a:solidFill>
            </a:endParaRPr>
          </a:p>
          <a:p>
            <a:pPr>
              <a:buSzPct val="150000"/>
            </a:pPr>
            <a:r>
              <a:rPr lang="en-US" sz="2800" b="1" dirty="0">
                <a:solidFill>
                  <a:srgbClr val="FF2D2D"/>
                </a:solidFill>
              </a:rPr>
              <a:t>■</a:t>
            </a:r>
            <a:r>
              <a:rPr lang="en-US" sz="2400" b="1" dirty="0">
                <a:solidFill>
                  <a:srgbClr val="FF2D2D"/>
                </a:solidFill>
              </a:rPr>
              <a:t> Push</a:t>
            </a:r>
          </a:p>
          <a:p>
            <a:pPr>
              <a:buSzPct val="150000"/>
            </a:pPr>
            <a:r>
              <a:rPr lang="en-US" sz="2800" b="1" dirty="0">
                <a:solidFill>
                  <a:srgbClr val="00B050"/>
                </a:solidFill>
              </a:rPr>
              <a:t>■</a:t>
            </a:r>
            <a:r>
              <a:rPr lang="en-US" sz="2400" b="1" dirty="0">
                <a:solidFill>
                  <a:srgbClr val="00B050"/>
                </a:solidFill>
              </a:rPr>
              <a:t> Pull</a:t>
            </a:r>
          </a:p>
          <a:p>
            <a:pPr>
              <a:buSzPct val="150000"/>
            </a:pPr>
            <a:r>
              <a:rPr lang="en-US" sz="2800" b="1" dirty="0">
                <a:solidFill>
                  <a:srgbClr val="EA6B14"/>
                </a:solidFill>
              </a:rPr>
              <a:t>■</a:t>
            </a:r>
            <a:r>
              <a:rPr lang="en-US" sz="2400" b="1" dirty="0">
                <a:solidFill>
                  <a:srgbClr val="EA6B14"/>
                </a:solidFill>
              </a:rPr>
              <a:t> Commit</a:t>
            </a:r>
          </a:p>
          <a:p>
            <a:pPr>
              <a:buSzPct val="150000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■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Clone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CF4D9-24BA-4BC3-9B14-9B7C8152F557}"/>
              </a:ext>
            </a:extLst>
          </p:cNvPr>
          <p:cNvSpPr/>
          <p:nvPr/>
        </p:nvSpPr>
        <p:spPr>
          <a:xfrm>
            <a:off x="2049859" y="4260915"/>
            <a:ext cx="2950358" cy="20738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0C9E5-E827-4BBA-AEA1-BF898ECF55BC}"/>
              </a:ext>
            </a:extLst>
          </p:cNvPr>
          <p:cNvSpPr txBox="1"/>
          <p:nvPr/>
        </p:nvSpPr>
        <p:spPr>
          <a:xfrm>
            <a:off x="2049859" y="4293309"/>
            <a:ext cx="295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UI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E092-79E8-4A83-855B-C53DB39C30F8}"/>
              </a:ext>
            </a:extLst>
          </p:cNvPr>
          <p:cNvSpPr/>
          <p:nvPr/>
        </p:nvSpPr>
        <p:spPr>
          <a:xfrm>
            <a:off x="2658012" y="4816529"/>
            <a:ext cx="1729113" cy="461665"/>
          </a:xfrm>
          <a:prstGeom prst="rect">
            <a:avLst/>
          </a:prstGeom>
          <a:noFill/>
          <a:ln w="38100"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3BCCFF"/>
                </a:solidFill>
              </a:rPr>
              <a:t>Lokalno</a:t>
            </a:r>
            <a:endParaRPr lang="en-US" b="1" dirty="0">
              <a:solidFill>
                <a:srgbClr val="3BCC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AC94E-81C7-493C-8078-A72772A8F30D}"/>
              </a:ext>
            </a:extLst>
          </p:cNvPr>
          <p:cNvSpPr/>
          <p:nvPr/>
        </p:nvSpPr>
        <p:spPr>
          <a:xfrm>
            <a:off x="2340505" y="5635200"/>
            <a:ext cx="2364125" cy="461665"/>
          </a:xfrm>
          <a:prstGeom prst="rect">
            <a:avLst/>
          </a:prstGeom>
          <a:noFill/>
          <a:ln w="38100">
            <a:solidFill>
              <a:srgbClr val="344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3444BA"/>
                </a:solidFill>
              </a:rPr>
              <a:t>Radno</a:t>
            </a:r>
            <a:r>
              <a:rPr lang="en-US" sz="2400" b="1" dirty="0">
                <a:solidFill>
                  <a:srgbClr val="3444BA"/>
                </a:solidFill>
              </a:rPr>
              <a:t> </a:t>
            </a:r>
            <a:r>
              <a:rPr lang="en-US" sz="2400" b="1" dirty="0" err="1">
                <a:solidFill>
                  <a:srgbClr val="3444BA"/>
                </a:solidFill>
              </a:rPr>
              <a:t>okruženje</a:t>
            </a:r>
            <a:endParaRPr lang="en-US" sz="2400" b="1" dirty="0">
              <a:solidFill>
                <a:srgbClr val="3444B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85CE0-5639-494F-A4EE-EDACF58F32B4}"/>
              </a:ext>
            </a:extLst>
          </p:cNvPr>
          <p:cNvSpPr txBox="1"/>
          <p:nvPr/>
        </p:nvSpPr>
        <p:spPr>
          <a:xfrm>
            <a:off x="0" y="1696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HEPI BRD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AB18BA-BBB3-483D-8867-E6FF1668B120}"/>
              </a:ext>
            </a:extLst>
          </p:cNvPr>
          <p:cNvSpPr txBox="1"/>
          <p:nvPr/>
        </p:nvSpPr>
        <p:spPr>
          <a:xfrm>
            <a:off x="253218" y="5696755"/>
            <a:ext cx="148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izbornik.cpp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E02B6A-380F-4BD8-A22E-8CA03C9246B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735149" y="5896810"/>
            <a:ext cx="52096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5842B6-2BF2-4BFB-B5B5-B8D955DEEA4E}"/>
              </a:ext>
            </a:extLst>
          </p:cNvPr>
          <p:cNvSpPr txBox="1"/>
          <p:nvPr/>
        </p:nvSpPr>
        <p:spPr>
          <a:xfrm>
            <a:off x="253218" y="4884972"/>
            <a:ext cx="148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A6B14"/>
                </a:solidFill>
              </a:rPr>
              <a:t>izbornik.cpp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63E723-AF27-4065-B04E-74BA0109064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735149" y="5085027"/>
            <a:ext cx="520960" cy="0"/>
          </a:xfrm>
          <a:prstGeom prst="straightConnector1">
            <a:avLst/>
          </a:prstGeom>
          <a:ln w="38100">
            <a:solidFill>
              <a:srgbClr val="EA6B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6E681-B3FE-4F3F-B2A3-F313281CD76E}"/>
              </a:ext>
            </a:extLst>
          </p:cNvPr>
          <p:cNvSpPr/>
          <p:nvPr/>
        </p:nvSpPr>
        <p:spPr>
          <a:xfrm>
            <a:off x="5608369" y="4260915"/>
            <a:ext cx="2950358" cy="20738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990429-F576-4C0C-8701-117BBC3D8539}"/>
              </a:ext>
            </a:extLst>
          </p:cNvPr>
          <p:cNvSpPr txBox="1"/>
          <p:nvPr/>
        </p:nvSpPr>
        <p:spPr>
          <a:xfrm>
            <a:off x="5608369" y="4293309"/>
            <a:ext cx="295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Gameplay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9BA0F-A5D9-4A87-9DAE-59EF663BE4C7}"/>
              </a:ext>
            </a:extLst>
          </p:cNvPr>
          <p:cNvSpPr/>
          <p:nvPr/>
        </p:nvSpPr>
        <p:spPr>
          <a:xfrm>
            <a:off x="6216522" y="4816529"/>
            <a:ext cx="1729113" cy="461665"/>
          </a:xfrm>
          <a:prstGeom prst="rect">
            <a:avLst/>
          </a:prstGeom>
          <a:noFill/>
          <a:ln w="38100"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3BCCFF"/>
                </a:solidFill>
              </a:rPr>
              <a:t>Lokalno</a:t>
            </a:r>
            <a:endParaRPr lang="en-US" b="1" dirty="0">
              <a:solidFill>
                <a:srgbClr val="3BCC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9486FB-B799-4348-9B0A-0FF2CC09CC90}"/>
              </a:ext>
            </a:extLst>
          </p:cNvPr>
          <p:cNvSpPr/>
          <p:nvPr/>
        </p:nvSpPr>
        <p:spPr>
          <a:xfrm>
            <a:off x="5899015" y="5635200"/>
            <a:ext cx="2364125" cy="461665"/>
          </a:xfrm>
          <a:prstGeom prst="rect">
            <a:avLst/>
          </a:prstGeom>
          <a:noFill/>
          <a:ln w="38100">
            <a:solidFill>
              <a:srgbClr val="344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3444BA"/>
                </a:solidFill>
              </a:rPr>
              <a:t>Radno</a:t>
            </a:r>
            <a:r>
              <a:rPr lang="en-US" sz="2400" b="1" dirty="0">
                <a:solidFill>
                  <a:srgbClr val="3444BA"/>
                </a:solidFill>
              </a:rPr>
              <a:t> </a:t>
            </a:r>
            <a:r>
              <a:rPr lang="en-US" sz="2400" b="1" dirty="0" err="1">
                <a:solidFill>
                  <a:srgbClr val="3444BA"/>
                </a:solidFill>
              </a:rPr>
              <a:t>okruženje</a:t>
            </a:r>
            <a:endParaRPr lang="en-US" sz="2400" b="1" dirty="0">
              <a:solidFill>
                <a:srgbClr val="3444B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C9A96C-C5B6-4522-8563-CF317BD8295B}"/>
              </a:ext>
            </a:extLst>
          </p:cNvPr>
          <p:cNvSpPr txBox="1"/>
          <p:nvPr/>
        </p:nvSpPr>
        <p:spPr>
          <a:xfrm>
            <a:off x="8890017" y="5696755"/>
            <a:ext cx="142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letenje.cpp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829902-FB06-45C2-B00E-0FC5EF145810}"/>
              </a:ext>
            </a:extLst>
          </p:cNvPr>
          <p:cNvCxnSpPr>
            <a:cxnSpLocks/>
          </p:cNvCxnSpPr>
          <p:nvPr/>
        </p:nvCxnSpPr>
        <p:spPr>
          <a:xfrm flipH="1">
            <a:off x="8369057" y="5896810"/>
            <a:ext cx="52096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DF69E2-289F-464C-B7F2-98FD3E859E5E}"/>
              </a:ext>
            </a:extLst>
          </p:cNvPr>
          <p:cNvSpPr txBox="1"/>
          <p:nvPr/>
        </p:nvSpPr>
        <p:spPr>
          <a:xfrm>
            <a:off x="8890016" y="4884972"/>
            <a:ext cx="142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A6B14"/>
                </a:solidFill>
              </a:rPr>
              <a:t>letenje.cpp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F215C2-F4E9-4FE4-BC41-46CC7E91504B}"/>
              </a:ext>
            </a:extLst>
          </p:cNvPr>
          <p:cNvCxnSpPr>
            <a:cxnSpLocks/>
          </p:cNvCxnSpPr>
          <p:nvPr/>
        </p:nvCxnSpPr>
        <p:spPr>
          <a:xfrm flipH="1">
            <a:off x="8369057" y="5111840"/>
            <a:ext cx="520960" cy="0"/>
          </a:xfrm>
          <a:prstGeom prst="straightConnector1">
            <a:avLst/>
          </a:prstGeom>
          <a:ln w="38100">
            <a:solidFill>
              <a:srgbClr val="EA6B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ED3E0ACA-758F-4612-84F3-B733C7B80507}"/>
              </a:ext>
            </a:extLst>
          </p:cNvPr>
          <p:cNvSpPr/>
          <p:nvPr/>
        </p:nvSpPr>
        <p:spPr>
          <a:xfrm>
            <a:off x="9499860" y="359803"/>
            <a:ext cx="1904215" cy="1489435"/>
          </a:xfrm>
          <a:prstGeom prst="cloud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26B01-D89D-403C-BE48-266E2F13DA5E}"/>
              </a:ext>
            </a:extLst>
          </p:cNvPr>
          <p:cNvSpPr/>
          <p:nvPr/>
        </p:nvSpPr>
        <p:spPr>
          <a:xfrm>
            <a:off x="10048971" y="689302"/>
            <a:ext cx="805991" cy="775410"/>
          </a:xfrm>
          <a:prstGeom prst="smileyFac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19D4F37-16B4-472C-96B5-8EF0B6ED307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4387126" y="1435978"/>
            <a:ext cx="5146863" cy="3611383"/>
          </a:xfrm>
          <a:prstGeom prst="curvedConnector3">
            <a:avLst>
              <a:gd name="adj1" fmla="val 78426"/>
            </a:avLst>
          </a:prstGeom>
          <a:ln w="38100">
            <a:solidFill>
              <a:srgbClr val="A6A6A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5242F7-179A-4A1B-A61B-4133D40C4E40}"/>
              </a:ext>
            </a:extLst>
          </p:cNvPr>
          <p:cNvCxnSpPr>
            <a:stCxn id="2" idx="1"/>
            <a:endCxn id="50" idx="3"/>
          </p:cNvCxnSpPr>
          <p:nvPr/>
        </p:nvCxnSpPr>
        <p:spPr>
          <a:xfrm rot="5400000">
            <a:off x="7598947" y="2194341"/>
            <a:ext cx="3199710" cy="2506333"/>
          </a:xfrm>
          <a:prstGeom prst="curvedConnector2">
            <a:avLst/>
          </a:prstGeom>
          <a:ln w="38100">
            <a:solidFill>
              <a:srgbClr val="A6A6A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DD415B-DA00-443F-9C84-5000021E371B}"/>
              </a:ext>
            </a:extLst>
          </p:cNvPr>
          <p:cNvCxnSpPr>
            <a:cxnSpLocks/>
          </p:cNvCxnSpPr>
          <p:nvPr/>
        </p:nvCxnSpPr>
        <p:spPr>
          <a:xfrm>
            <a:off x="6890994" y="443060"/>
            <a:ext cx="2809187" cy="2121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133F6FD-D6E5-4899-9746-DE37D12764E1}"/>
              </a:ext>
            </a:extLst>
          </p:cNvPr>
          <p:cNvCxnSpPr>
            <a:stCxn id="8" idx="1"/>
            <a:endCxn id="2" idx="2"/>
          </p:cNvCxnSpPr>
          <p:nvPr/>
        </p:nvCxnSpPr>
        <p:spPr>
          <a:xfrm rot="10800000" flipH="1">
            <a:off x="2658011" y="1104522"/>
            <a:ext cx="6847755" cy="3942841"/>
          </a:xfrm>
          <a:prstGeom prst="curvedConnector3">
            <a:avLst>
              <a:gd name="adj1" fmla="val -6505"/>
            </a:avLst>
          </a:prstGeom>
          <a:ln w="38100">
            <a:solidFill>
              <a:srgbClr val="FF2D2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0792E8C-9BDF-4CAA-A5EA-CF636DDB145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7945638" y="1104521"/>
            <a:ext cx="3456850" cy="4142897"/>
          </a:xfrm>
          <a:prstGeom prst="curvedConnector4">
            <a:avLst>
              <a:gd name="adj1" fmla="val -6613"/>
              <a:gd name="adj2" fmla="val 105406"/>
            </a:avLst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6">
            <a:extLst>
              <a:ext uri="{FF2B5EF4-FFF2-40B4-BE49-F238E27FC236}">
                <a16:creationId xmlns:a16="http://schemas.microsoft.com/office/drawing/2014/main" id="{CE95DF85-4557-4678-92B4-7C273DD9F077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H="1">
            <a:off x="6216521" y="1746160"/>
            <a:ext cx="3715269" cy="3301202"/>
          </a:xfrm>
          <a:prstGeom prst="curvedConnector3">
            <a:avLst>
              <a:gd name="adj1" fmla="val -6153"/>
            </a:avLst>
          </a:prstGeom>
          <a:ln w="38100">
            <a:solidFill>
              <a:srgbClr val="FF2D2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/>
      <p:bldP spid="8" grpId="0" animBg="1"/>
      <p:bldP spid="9" grpId="0" animBg="1"/>
      <p:bldP spid="18" grpId="0"/>
      <p:bldP spid="36" grpId="0"/>
      <p:bldP spid="38" grpId="0"/>
      <p:bldP spid="48" grpId="0" animBg="1"/>
      <p:bldP spid="49" grpId="0"/>
      <p:bldP spid="50" grpId="0" animBg="1"/>
      <p:bldP spid="51" grpId="0" animBg="1"/>
      <p:bldP spid="56" grpId="0"/>
      <p:bldP spid="58" grpId="0"/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B84E-9F55-47FF-A64D-4F6813F1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354296"/>
            <a:ext cx="7054005" cy="143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--amend</a:t>
            </a:r>
          </a:p>
          <a:p>
            <a:pPr marL="0" indent="0">
              <a:buNone/>
            </a:pPr>
            <a:r>
              <a:rPr lang="en-US" sz="2000" dirty="0"/>
              <a:t>$ git commit --amend -m "Nova </a:t>
            </a:r>
            <a:r>
              <a:rPr lang="en-US" sz="2000" dirty="0" err="1"/>
              <a:t>verzija</a:t>
            </a:r>
            <a:r>
              <a:rPr lang="en-US" sz="2000" dirty="0"/>
              <a:t>, </a:t>
            </a:r>
            <a:r>
              <a:rPr lang="en-US" sz="2000" dirty="0" err="1"/>
              <a:t>promijenjen</a:t>
            </a:r>
            <a:r>
              <a:rPr lang="en-US" sz="2000" dirty="0"/>
              <a:t> README.md“</a:t>
            </a:r>
          </a:p>
          <a:p>
            <a:pPr marL="0" indent="0">
              <a:buNone/>
            </a:pPr>
            <a:r>
              <a:rPr lang="en-US" sz="2000" dirty="0"/>
              <a:t>$ git commit --amend --no-edit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52B1900-C365-434C-979E-83494C04657C}"/>
              </a:ext>
            </a:extLst>
          </p:cNvPr>
          <p:cNvSpPr txBox="1"/>
          <p:nvPr/>
        </p:nvSpPr>
        <p:spPr>
          <a:xfrm>
            <a:off x="641023" y="452487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Zanimljive</a:t>
            </a:r>
            <a:r>
              <a:rPr lang="en-US" sz="3600" dirty="0"/>
              <a:t> </a:t>
            </a:r>
            <a:r>
              <a:rPr lang="en-US" sz="3600" dirty="0" err="1"/>
              <a:t>naredbe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2C9CA1-2EB4-478B-9993-35FBAAA7AB71}"/>
              </a:ext>
            </a:extLst>
          </p:cNvPr>
          <p:cNvSpPr txBox="1">
            <a:spLocks/>
          </p:cNvSpPr>
          <p:nvPr/>
        </p:nvSpPr>
        <p:spPr>
          <a:xfrm>
            <a:off x="641022" y="2785404"/>
            <a:ext cx="7054005" cy="143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color.ui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$ git config --global </a:t>
            </a:r>
            <a:r>
              <a:rPr lang="en-US" sz="2000" dirty="0" err="1"/>
              <a:t>color.ui</a:t>
            </a:r>
            <a:r>
              <a:rPr lang="en-US" sz="2000" dirty="0"/>
              <a:t> true</a:t>
            </a:r>
          </a:p>
          <a:p>
            <a:pPr marL="0" indent="0">
              <a:buNone/>
            </a:pPr>
            <a:r>
              <a:rPr lang="en-US" sz="2000" dirty="0"/>
              <a:t>$ git config --global </a:t>
            </a:r>
            <a:r>
              <a:rPr lang="en-US" sz="2000" dirty="0" err="1"/>
              <a:t>color.diff.meta</a:t>
            </a:r>
            <a:r>
              <a:rPr lang="en-US" sz="2000" dirty="0"/>
              <a:t> “blue black bold”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8C0224-83F0-484A-9712-60D9949E6489}"/>
              </a:ext>
            </a:extLst>
          </p:cNvPr>
          <p:cNvSpPr txBox="1">
            <a:spLocks/>
          </p:cNvSpPr>
          <p:nvPr/>
        </p:nvSpPr>
        <p:spPr>
          <a:xfrm>
            <a:off x="641022" y="4212714"/>
            <a:ext cx="7054005" cy="143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format</a:t>
            </a:r>
          </a:p>
          <a:p>
            <a:pPr marL="0" indent="0">
              <a:buNone/>
            </a:pPr>
            <a:r>
              <a:rPr lang="en-US" sz="2000" dirty="0"/>
              <a:t>$ git log --pretty=</a:t>
            </a:r>
            <a:r>
              <a:rPr lang="en-US" sz="2000" dirty="0" err="1"/>
              <a:t>oneline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 git config --global </a:t>
            </a:r>
            <a:r>
              <a:rPr lang="en-US" sz="2000" dirty="0" err="1"/>
              <a:t>format.pretty</a:t>
            </a:r>
            <a:r>
              <a:rPr lang="en-US" sz="2000" dirty="0"/>
              <a:t> “%h - %an, %</a:t>
            </a:r>
            <a:r>
              <a:rPr lang="en-US" sz="2000" dirty="0" err="1"/>
              <a:t>ar</a:t>
            </a:r>
            <a:r>
              <a:rPr lang="en-US" sz="2000" dirty="0"/>
              <a:t> : %s”</a:t>
            </a: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5798CB05-15F4-4C32-962C-83FDE8F3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27" y="106533"/>
            <a:ext cx="36004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B84E-9F55-47FF-A64D-4F6813F1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354296"/>
            <a:ext cx="7054005" cy="143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clean</a:t>
            </a:r>
          </a:p>
          <a:p>
            <a:pPr marL="0" indent="0">
              <a:buNone/>
            </a:pPr>
            <a:r>
              <a:rPr lang="en-US" sz="2000" dirty="0"/>
              <a:t>$ git clean -n</a:t>
            </a:r>
          </a:p>
          <a:p>
            <a:pPr marL="0" indent="0">
              <a:buNone/>
            </a:pPr>
            <a:r>
              <a:rPr lang="en-US" sz="2000" dirty="0"/>
              <a:t>$ git clean -f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52B1900-C365-434C-979E-83494C04657C}"/>
              </a:ext>
            </a:extLst>
          </p:cNvPr>
          <p:cNvSpPr txBox="1"/>
          <p:nvPr/>
        </p:nvSpPr>
        <p:spPr>
          <a:xfrm>
            <a:off x="641023" y="452487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Zanimljive</a:t>
            </a:r>
            <a:r>
              <a:rPr lang="en-US" sz="3600" dirty="0"/>
              <a:t> </a:t>
            </a:r>
            <a:r>
              <a:rPr lang="en-US" sz="3600" dirty="0" err="1"/>
              <a:t>naredbe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2B7ED6-363C-4E61-9C48-5FA7D26393FC}"/>
              </a:ext>
            </a:extLst>
          </p:cNvPr>
          <p:cNvSpPr txBox="1">
            <a:spLocks/>
          </p:cNvSpPr>
          <p:nvPr/>
        </p:nvSpPr>
        <p:spPr>
          <a:xfrm>
            <a:off x="641023" y="2785403"/>
            <a:ext cx="6927396" cy="105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$ git </a:t>
            </a:r>
            <a:r>
              <a:rPr lang="en-US" sz="2000" dirty="0" err="1"/>
              <a:t>gui</a:t>
            </a: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335435-64FE-477C-8A54-3615EF5109D9}"/>
              </a:ext>
            </a:extLst>
          </p:cNvPr>
          <p:cNvSpPr txBox="1">
            <a:spLocks/>
          </p:cNvSpPr>
          <p:nvPr/>
        </p:nvSpPr>
        <p:spPr>
          <a:xfrm>
            <a:off x="641023" y="3840479"/>
            <a:ext cx="6927396" cy="178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gitk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$ </a:t>
            </a:r>
            <a:r>
              <a:rPr lang="en-US" sz="2000" dirty="0" err="1"/>
              <a:t>gitk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gitk</a:t>
            </a:r>
            <a:r>
              <a:rPr lang="en-US" sz="2000" dirty="0"/>
              <a:t> </a:t>
            </a:r>
            <a:r>
              <a:rPr lang="en-US" sz="2000" dirty="0" err="1"/>
              <a:t>testna</a:t>
            </a:r>
            <a:r>
              <a:rPr lang="en-US" sz="2000" dirty="0"/>
              <a:t>-grana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gitk</a:t>
            </a:r>
            <a:r>
              <a:rPr lang="en-US" sz="2000" dirty="0"/>
              <a:t> all</a:t>
            </a:r>
          </a:p>
        </p:txBody>
      </p:sp>
    </p:spTree>
    <p:extLst>
      <p:ext uri="{BB962C8B-B14F-4D97-AF65-F5344CB8AC3E}">
        <p14:creationId xmlns:p14="http://schemas.microsoft.com/office/powerpoint/2010/main" val="36151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5347-0C82-4C7A-950E-E232E203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A2EB-A6A9-45DC-8907-EB17F416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merge </a:t>
            </a:r>
            <a:r>
              <a:rPr lang="en-US" dirty="0" err="1"/>
              <a:t>konflikta</a:t>
            </a:r>
            <a:endParaRPr lang="en-US" dirty="0"/>
          </a:p>
          <a:p>
            <a:r>
              <a:rPr lang="en-US" dirty="0"/>
              <a:t>Right click -&gt; open bash terminal</a:t>
            </a:r>
          </a:p>
          <a:p>
            <a:r>
              <a:rPr lang="en-US" dirty="0">
                <a:hlinkClick r:id="rId2"/>
              </a:rPr>
              <a:t>Git </a:t>
            </a:r>
            <a:r>
              <a:rPr lang="en-US" dirty="0" err="1">
                <a:hlinkClick r:id="rId2"/>
              </a:rPr>
              <a:t>aliasi</a:t>
            </a:r>
            <a:endParaRPr lang="en-US" dirty="0"/>
          </a:p>
          <a:p>
            <a:r>
              <a:rPr lang="en-US" dirty="0"/>
              <a:t>Git u VSC - </a:t>
            </a:r>
            <a:r>
              <a:rPr lang="en-US" dirty="0" err="1"/>
              <a:t>grane</a:t>
            </a:r>
            <a:r>
              <a:rPr lang="en-US" dirty="0"/>
              <a:t>, source control, </a:t>
            </a:r>
            <a:r>
              <a:rPr lang="en-US"/>
              <a:t>command palette…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kovni rezultat za git">
            <a:extLst>
              <a:ext uri="{FF2B5EF4-FFF2-40B4-BE49-F238E27FC236}">
                <a16:creationId xmlns:a16="http://schemas.microsoft.com/office/drawing/2014/main" id="{1C77B3C7-8671-4195-9C31-EC0E0FAB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19" y="1255730"/>
            <a:ext cx="4743852" cy="19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vezana slika">
            <a:extLst>
              <a:ext uri="{FF2B5EF4-FFF2-40B4-BE49-F238E27FC236}">
                <a16:creationId xmlns:a16="http://schemas.microsoft.com/office/drawing/2014/main" id="{A1EF545C-DA85-474D-B668-D4ACFEB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9" y="3234448"/>
            <a:ext cx="9008725" cy="299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0EB5D-320C-4F0E-82BF-AEAFF994143D}"/>
              </a:ext>
            </a:extLst>
          </p:cNvPr>
          <p:cNvSpPr txBox="1"/>
          <p:nvPr/>
        </p:nvSpPr>
        <p:spPr>
          <a:xfrm>
            <a:off x="694511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A8466-D750-48E6-8095-C851606EAED4}"/>
              </a:ext>
            </a:extLst>
          </p:cNvPr>
          <p:cNvSpPr txBox="1"/>
          <p:nvPr/>
        </p:nvSpPr>
        <p:spPr>
          <a:xfrm>
            <a:off x="1953766" y="557612"/>
            <a:ext cx="7188199" cy="1292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783" indent="-457189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Revision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i="1" dirty="0"/>
              <a:t>Source Control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0D1694-4A2A-419B-8598-A7C1A610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49" y="109194"/>
            <a:ext cx="5916233" cy="663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94E8FB-4557-4C9D-8690-40D0F219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04" y="3127864"/>
            <a:ext cx="4179091" cy="23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0EB5D-320C-4F0E-82BF-AEAFF994143D}"/>
              </a:ext>
            </a:extLst>
          </p:cNvPr>
          <p:cNvSpPr txBox="1"/>
          <p:nvPr/>
        </p:nvSpPr>
        <p:spPr>
          <a:xfrm>
            <a:off x="694511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A8466-D750-48E6-8095-C851606EAED4}"/>
              </a:ext>
            </a:extLst>
          </p:cNvPr>
          <p:cNvSpPr txBox="1"/>
          <p:nvPr/>
        </p:nvSpPr>
        <p:spPr>
          <a:xfrm>
            <a:off x="1953766" y="557612"/>
            <a:ext cx="7188199" cy="1292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783" indent="-457189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Version rollback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i="1" dirty="0"/>
              <a:t>revert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6351F-E593-4A45-9478-B705DB08E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0" y="2167338"/>
            <a:ext cx="5456048" cy="4280709"/>
          </a:xfrm>
          <a:prstGeom prst="rect">
            <a:avLst/>
          </a:prstGeom>
        </p:spPr>
      </p:pic>
      <p:pic>
        <p:nvPicPr>
          <p:cNvPr id="2050" name="Picture 2" descr="Povezana slika">
            <a:extLst>
              <a:ext uri="{FF2B5EF4-FFF2-40B4-BE49-F238E27FC236}">
                <a16:creationId xmlns:a16="http://schemas.microsoft.com/office/drawing/2014/main" id="{1AE9C065-8F27-4144-9A51-A81B01C27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45" y="239978"/>
            <a:ext cx="4324351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C63368-3444-4C00-AE88-F5C84A828B61}"/>
              </a:ext>
            </a:extLst>
          </p:cNvPr>
          <p:cNvSpPr txBox="1"/>
          <p:nvPr/>
        </p:nvSpPr>
        <p:spPr>
          <a:xfrm>
            <a:off x="3170147" y="5010626"/>
            <a:ext cx="2140651" cy="990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!= VCS</a:t>
            </a:r>
          </a:p>
        </p:txBody>
      </p:sp>
      <p:pic>
        <p:nvPicPr>
          <p:cNvPr id="9" name="Picture 2" descr="Slikovni rezultat za git">
            <a:extLst>
              <a:ext uri="{FF2B5EF4-FFF2-40B4-BE49-F238E27FC236}">
                <a16:creationId xmlns:a16="http://schemas.microsoft.com/office/drawing/2014/main" id="{FABE270C-2305-4A76-96C5-32FA3440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34" y="5030195"/>
            <a:ext cx="1915166" cy="79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550111" cy="415353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2" y="0"/>
            <a:ext cx="86415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C52E1-0C0F-4FB0-8ED9-2DD8ECDA2B9E}"/>
              </a:ext>
            </a:extLst>
          </p:cNvPr>
          <p:cNvSpPr txBox="1"/>
          <p:nvPr/>
        </p:nvSpPr>
        <p:spPr>
          <a:xfrm>
            <a:off x="3170147" y="5010626"/>
            <a:ext cx="2140651" cy="990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!= VCS</a:t>
            </a:r>
          </a:p>
        </p:txBody>
      </p:sp>
      <p:sp>
        <p:nvSpPr>
          <p:cNvPr id="147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Povezana slika">
            <a:extLst>
              <a:ext uri="{FF2B5EF4-FFF2-40B4-BE49-F238E27FC236}">
                <a16:creationId xmlns:a16="http://schemas.microsoft.com/office/drawing/2014/main" id="{7DEA1A22-54D7-4420-8889-C445D098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0" y="320231"/>
            <a:ext cx="2221520" cy="22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4" y="1"/>
            <a:ext cx="3693492" cy="2106383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 descr="Povezana slika">
            <a:extLst>
              <a:ext uri="{FF2B5EF4-FFF2-40B4-BE49-F238E27FC236}">
                <a16:creationId xmlns:a16="http://schemas.microsoft.com/office/drawing/2014/main" id="{4B8B96F5-77C7-4BA0-AD1A-D14F2057F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08" y="259448"/>
            <a:ext cx="2843365" cy="9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5" y="2616377"/>
            <a:ext cx="3711057" cy="4251099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6" descr="Slikovni rezultat za mercurial vcs">
            <a:extLst>
              <a:ext uri="{FF2B5EF4-FFF2-40B4-BE49-F238E27FC236}">
                <a16:creationId xmlns:a16="http://schemas.microsoft.com/office/drawing/2014/main" id="{51C0FA34-9736-4B1C-B922-31C3DBF0F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2448" r="2902" b="2925"/>
          <a:stretch/>
        </p:blipFill>
        <p:spPr bwMode="auto">
          <a:xfrm>
            <a:off x="9361457" y="3315554"/>
            <a:ext cx="2687432" cy="32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Slikovni rezultat za subversion svn">
            <a:extLst>
              <a:ext uri="{FF2B5EF4-FFF2-40B4-BE49-F238E27FC236}">
                <a16:creationId xmlns:a16="http://schemas.microsoft.com/office/drawing/2014/main" id="{777980C9-F091-4F39-96F3-FEED3912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09" y="1315409"/>
            <a:ext cx="2647609" cy="15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likovni rezultat za git">
            <a:extLst>
              <a:ext uri="{FF2B5EF4-FFF2-40B4-BE49-F238E27FC236}">
                <a16:creationId xmlns:a16="http://schemas.microsoft.com/office/drawing/2014/main" id="{428A9DFA-5A9D-4A35-87A5-BD1C6231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34" y="5030195"/>
            <a:ext cx="1915166" cy="79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E7DF0-0E3B-4069-A1D4-DDCE00F9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0"/>
            <a:ext cx="682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vezana slika">
            <a:extLst>
              <a:ext uri="{FF2B5EF4-FFF2-40B4-BE49-F238E27FC236}">
                <a16:creationId xmlns:a16="http://schemas.microsoft.com/office/drawing/2014/main" id="{947E9D8A-6C46-43FE-BE5E-E6FBC243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827504"/>
            <a:ext cx="3683111" cy="12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0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vezana slika">
            <a:extLst>
              <a:ext uri="{FF2B5EF4-FFF2-40B4-BE49-F238E27FC236}">
                <a16:creationId xmlns:a16="http://schemas.microsoft.com/office/drawing/2014/main" id="{022ECB8D-8119-40EF-9379-8C7663B4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827504"/>
            <a:ext cx="3683111" cy="12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vezana slika">
            <a:extLst>
              <a:ext uri="{FF2B5EF4-FFF2-40B4-BE49-F238E27FC236}">
                <a16:creationId xmlns:a16="http://schemas.microsoft.com/office/drawing/2014/main" id="{82A09A9E-DA09-43EB-87C8-AD65AC404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81" y="313080"/>
            <a:ext cx="2061973" cy="22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Slikovni rezultat za sourceforge">
            <a:extLst>
              <a:ext uri="{FF2B5EF4-FFF2-40B4-BE49-F238E27FC236}">
                <a16:creationId xmlns:a16="http://schemas.microsoft.com/office/drawing/2014/main" id="{9F2CE180-1163-4FD5-8E5A-5ED0E6F1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6" y="4134827"/>
            <a:ext cx="6839378" cy="11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Slikovni rezultat za bitbucket">
            <a:extLst>
              <a:ext uri="{FF2B5EF4-FFF2-40B4-BE49-F238E27FC236}">
                <a16:creationId xmlns:a16="http://schemas.microsoft.com/office/drawing/2014/main" id="{AFCFDAF1-71D7-4558-9837-4B034C47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308" y="313080"/>
            <a:ext cx="3312786" cy="33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Slikovni rezultat za gitkraken">
            <a:extLst>
              <a:ext uri="{FF2B5EF4-FFF2-40B4-BE49-F238E27FC236}">
                <a16:creationId xmlns:a16="http://schemas.microsoft.com/office/drawing/2014/main" id="{0A9DC6F9-8B0F-4595-881C-4582CD46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96" y="4163967"/>
            <a:ext cx="2227687" cy="22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238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Mirjam Ozretic</dc:creator>
  <cp:lastModifiedBy>Josip Volarević</cp:lastModifiedBy>
  <cp:revision>43</cp:revision>
  <dcterms:created xsi:type="dcterms:W3CDTF">2019-03-24T08:31:25Z</dcterms:created>
  <dcterms:modified xsi:type="dcterms:W3CDTF">2020-03-06T20:51:07Z</dcterms:modified>
</cp:coreProperties>
</file>