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</p:sldIdLst>
  <p:sldSz cx="18288000" cy="10287000"/>
  <p:notesSz cx="10287000" cy="18288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oto Sans" panose="020B0502040504020204" pitchFamily="34" charset="0"/>
      <p:regular r:id="rId15"/>
      <p:bold r:id="rId16"/>
      <p:italic r:id="rId17"/>
      <p:boldItalic r:id="rId18"/>
    </p:embeddedFont>
    <p:embeddedFont>
      <p:font typeface="Noto Sans Light" panose="020B0402040504020204" pitchFamily="34" charset="0"/>
      <p:regular r:id="rId19"/>
      <p:bold r:id="rId20"/>
      <p:italic r:id="rId21"/>
      <p:boldItalic r:id="rId22"/>
    </p:embeddedFont>
    <p:embeddedFont>
      <p:font typeface="Noto Sans Medium" panose="020B060204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C83BB0-BBFF-4F1F-AD40-3DE124E41487}">
  <a:tblStyle styleId="{F0C83BB0-BBFF-4F1F-AD40-3DE124E4148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55" d="100"/>
          <a:sy n="55" d="100"/>
        </p:scale>
        <p:origin x="1056" y="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4872" y="2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-9152206" y="-4954990"/>
            <a:ext cx="36571429" cy="23221239"/>
            <a:chOff x="-9152206" y="-4952084"/>
            <a:chExt cx="36571429" cy="23221239"/>
          </a:xfrm>
        </p:grpSpPr>
        <p:pic>
          <p:nvPicPr>
            <p:cNvPr id="85" name="Google Shape;85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1031606"/>
              <a:ext cx="18285714" cy="116106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" name="Google Shape;8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4458314" y="7780125"/>
            <a:ext cx="1361311" cy="2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727149" y="4441899"/>
            <a:ext cx="1562476" cy="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1843981" y="3520924"/>
            <a:ext cx="1980488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자율주행자동차제작-1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dirty="0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L298N </a:t>
            </a:r>
            <a:r>
              <a:rPr lang="en-US" sz="4600" b="1" dirty="0" err="1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DC모터</a:t>
            </a:r>
            <a:r>
              <a:rPr lang="en-US" sz="4600" b="1" dirty="0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4600" b="1" dirty="0" err="1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드라이버</a:t>
            </a:r>
            <a:r>
              <a:rPr lang="en-US" sz="4600" b="1" dirty="0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4600" b="1" dirty="0" err="1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사용법</a:t>
            </a:r>
            <a:r>
              <a:rPr lang="en-US" sz="6000" b="1" dirty="0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5340190" y="7075010"/>
            <a:ext cx="4418331" cy="102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424835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한라대학교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424835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미래모빌리티공학과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5340190" y="8048648"/>
            <a:ext cx="4418331" cy="648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최준혁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4"/>
          <p:cNvGrpSpPr/>
          <p:nvPr/>
        </p:nvGrpSpPr>
        <p:grpSpPr>
          <a:xfrm>
            <a:off x="-9152206" y="-5119432"/>
            <a:ext cx="36571429" cy="23221239"/>
            <a:chOff x="-9152206" y="-4952084"/>
            <a:chExt cx="36571429" cy="23221239"/>
          </a:xfrm>
        </p:grpSpPr>
        <p:pic>
          <p:nvPicPr>
            <p:cNvPr id="98" name="Google Shape;98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1031606"/>
              <a:ext cx="18285714" cy="116106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" name="Google Shape;1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9785108" y="5965181"/>
            <a:ext cx="4822784" cy="2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675548" y="5984205"/>
            <a:ext cx="4822784" cy="2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4649898" y="1886429"/>
            <a:ext cx="8985928" cy="100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목 차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-1416939" y="5469239"/>
            <a:ext cx="898592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1 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24835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L298N 사양</a:t>
            </a:r>
            <a:endParaRPr sz="1800" b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649898" y="5469239"/>
            <a:ext cx="898592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2</a:t>
            </a:r>
            <a:endParaRPr lang="ko-KR" altLang="en-US" sz="2400" b="1" dirty="0">
              <a:solidFill>
                <a:srgbClr val="424835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400" b="1" dirty="0">
              <a:solidFill>
                <a:srgbClr val="424835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ctr"/>
            <a:r>
              <a:rPr lang="en-US" altLang="ko-Kore-KR" sz="2400" b="1" dirty="0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L298N </a:t>
            </a:r>
            <a:r>
              <a:rPr lang="ko-KR" altLang="en-US" sz="2400" b="1" dirty="0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연결</a:t>
            </a:r>
          </a:p>
        </p:txBody>
      </p:sp>
      <p:sp>
        <p:nvSpPr>
          <p:cNvPr id="105" name="Google Shape;105;p14"/>
          <p:cNvSpPr txBox="1"/>
          <p:nvPr/>
        </p:nvSpPr>
        <p:spPr>
          <a:xfrm>
            <a:off x="10719012" y="5469239"/>
            <a:ext cx="898592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endParaRPr sz="2400" b="1" dirty="0">
              <a:solidFill>
                <a:srgbClr val="424835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424835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ore-KR" sz="2400" b="1" dirty="0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L</a:t>
            </a:r>
            <a:r>
              <a:rPr lang="en-US" altLang="ko-KR" sz="2400" b="1" dirty="0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298N </a:t>
            </a:r>
            <a:r>
              <a:rPr lang="ko-KR" altLang="en-US" sz="2400" b="1" dirty="0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사용법</a:t>
            </a:r>
            <a:endParaRPr lang="ko-KR" altLang="en-US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9142857" y="-1826966"/>
            <a:ext cx="36571429" cy="14050718"/>
            <a:chOff x="-9142857" y="-1826965"/>
            <a:chExt cx="36571429" cy="14050718"/>
          </a:xfrm>
        </p:grpSpPr>
        <p:pic>
          <p:nvPicPr>
            <p:cNvPr id="111" name="Google Shape;111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1685714"/>
              <a:ext cx="18285714" cy="702535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3" name="Google Shape;113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5630178" y="5187680"/>
            <a:ext cx="7025359" cy="2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-778012" y="3579952"/>
            <a:ext cx="1181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649898" y="648333"/>
            <a:ext cx="898592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L298N 사양</a:t>
            </a:r>
            <a:endParaRPr sz="3800" b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171429" y="4463743"/>
            <a:ext cx="1183949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Work Mode: H bridge drive (dual-channel)</a:t>
            </a:r>
            <a:b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2400" b="0" i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Main Control Chip: L298N</a:t>
            </a:r>
            <a:b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2400" b="0" i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Logic Voltage: 5V</a:t>
            </a:r>
            <a:b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2400" b="0" i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Drive Voltage: 5V-35V</a:t>
            </a:r>
            <a:b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2400" b="0" i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Logic Current: 0mA-36mA</a:t>
            </a:r>
            <a:b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2400" b="0" i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Drive Current: 2A(MAX single-bridge)</a:t>
            </a:r>
            <a:b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2400" b="0" i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Storage Temperature: -20° to +135°</a:t>
            </a:r>
            <a:b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2400" b="0" i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Max. Power: 25W</a:t>
            </a:r>
            <a:b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2400" b="0" i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Size: 4.5*4.5*2.8cm</a:t>
            </a:r>
            <a:b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2400" b="0" i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Weight: 27g(approx.)</a:t>
            </a:r>
            <a:endParaRPr sz="1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17" name="Google Shape;117;p15" descr="아두이노 L298N 모터드라이버로 DC모터 제어하기 : 네이버 블로그"/>
          <p:cNvPicPr preferRelativeResize="0"/>
          <p:nvPr/>
        </p:nvPicPr>
        <p:blipFill rotWithShape="1">
          <a:blip r:embed="rId6">
            <a:alphaModFix/>
          </a:blip>
          <a:srcRect r="10778"/>
          <a:stretch/>
        </p:blipFill>
        <p:spPr>
          <a:xfrm>
            <a:off x="10491023" y="1685713"/>
            <a:ext cx="6289606" cy="7025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-9142857" y="-1826964"/>
            <a:ext cx="36571429" cy="14050718"/>
            <a:chOff x="-9142857" y="-1826965"/>
            <a:chExt cx="36571429" cy="14050718"/>
          </a:xfrm>
        </p:grpSpPr>
        <p:pic>
          <p:nvPicPr>
            <p:cNvPr id="123" name="Google Shape;123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1685714"/>
              <a:ext cx="18285714" cy="702535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5" name="Google Shape;125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5630178" y="5187680"/>
            <a:ext cx="7025359" cy="2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4649898" y="648333"/>
            <a:ext cx="898592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L298N 사양</a:t>
            </a:r>
            <a:endParaRPr sz="3800" b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1171429" y="4463743"/>
            <a:ext cx="1183949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Work Mode: H bridge drive (dual-channel)</a:t>
            </a:r>
            <a:b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2400" b="0" i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Main Control Chip: L298N</a:t>
            </a:r>
            <a:b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2400" b="0" i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Logic Voltage: 5V</a:t>
            </a:r>
            <a:b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2400" b="0" i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Drive Voltage: 5V-35V</a:t>
            </a:r>
            <a:b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2400" b="0" i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Logic Current: 0mA-36mA</a:t>
            </a:r>
            <a:b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2400" b="0" i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Drive Current: 2A(MAX single-bridge)</a:t>
            </a:r>
            <a:b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2400" b="0" i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Storage Temperature: -20° to +135°</a:t>
            </a:r>
            <a:b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2400" b="0" i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Max. Power: 25W</a:t>
            </a:r>
            <a:b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2400" b="0" i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Size: 4.5*4.5*2.8cm</a:t>
            </a:r>
            <a:b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2400" b="0" i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Weight: 27g(approx.)</a:t>
            </a:r>
            <a:endParaRPr sz="1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2916" y="1685715"/>
            <a:ext cx="6111185" cy="7025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7"/>
          <p:cNvGrpSpPr/>
          <p:nvPr/>
        </p:nvGrpSpPr>
        <p:grpSpPr>
          <a:xfrm>
            <a:off x="-9142857" y="-1826964"/>
            <a:ext cx="36571429" cy="14050718"/>
            <a:chOff x="-9142857" y="-1826965"/>
            <a:chExt cx="36571429" cy="14050718"/>
          </a:xfrm>
        </p:grpSpPr>
        <p:pic>
          <p:nvPicPr>
            <p:cNvPr id="134" name="Google Shape;134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1685714"/>
              <a:ext cx="18285714" cy="702535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6" name="Google Shape;136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5630178" y="5187680"/>
            <a:ext cx="7025359" cy="2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4649898" y="648333"/>
            <a:ext cx="898592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ore-KR" sz="3800" b="1" dirty="0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L</a:t>
            </a:r>
            <a:r>
              <a:rPr lang="en-US" altLang="ko-KR" sz="3800" b="1" dirty="0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298N </a:t>
            </a:r>
            <a:r>
              <a:rPr lang="ko-KR" altLang="en-US" sz="3800" b="1" dirty="0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연결</a:t>
            </a:r>
            <a:endParaRPr lang="ko-KR" alt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7956416" y="8534887"/>
            <a:ext cx="74673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https://myoungjinkim.github.io/arduino/arduino-rc-car-part2/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7" descr="회로도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81801" y="1863353"/>
            <a:ext cx="8337599" cy="66700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140;p17"/>
          <p:cNvGraphicFramePr/>
          <p:nvPr/>
        </p:nvGraphicFramePr>
        <p:xfrm>
          <a:off x="593955" y="1839556"/>
          <a:ext cx="7772400" cy="6669950"/>
        </p:xfrm>
        <a:graphic>
          <a:graphicData uri="http://schemas.openxmlformats.org/drawingml/2006/table">
            <a:tbl>
              <a:tblPr firstRow="1" bandRow="1">
                <a:noFill/>
                <a:tableStyleId>{F0C83BB0-BBFF-4F1F-AD40-3DE124E41487}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아두이노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L298N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외부전원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5V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5V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12V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GND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GND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외부 전지 홀더 (-)극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디지털 핀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ENA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디지털 핀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디지털 핀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디지털 핀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디지털 핀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디지털 핀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ENB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OUT1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모터A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OUT2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모터A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OUT3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모터B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6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OUT4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모터B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0"/>
          <p:cNvGrpSpPr/>
          <p:nvPr/>
        </p:nvGrpSpPr>
        <p:grpSpPr>
          <a:xfrm>
            <a:off x="-9142857" y="-1826965"/>
            <a:ext cx="36571429" cy="14050718"/>
            <a:chOff x="-9142857" y="-1826965"/>
            <a:chExt cx="36571429" cy="14050718"/>
          </a:xfrm>
        </p:grpSpPr>
        <p:pic>
          <p:nvPicPr>
            <p:cNvPr id="171" name="Google Shape;17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1685714"/>
              <a:ext cx="18285714" cy="702535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3" name="Google Shape;173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5630178" y="5187680"/>
            <a:ext cx="7025359" cy="2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-1255566" y="2447471"/>
            <a:ext cx="11810928" cy="63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사용법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4649898" y="648333"/>
            <a:ext cx="8985928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L</a:t>
            </a:r>
            <a:r>
              <a:rPr lang="en-US" altLang="ko-KR" sz="3800" b="1" dirty="0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298N</a:t>
            </a:r>
            <a:r>
              <a:rPr lang="ko-KR" altLang="en-US" sz="3800" b="1" dirty="0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 연결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626452" y="3154682"/>
            <a:ext cx="8261657" cy="518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Output A, Output B : DC</a:t>
            </a:r>
            <a:r>
              <a:rPr lang="ko-KR" alt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모터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연</a:t>
            </a:r>
            <a:r>
              <a:rPr lang="ko-KR" alt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결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+12V Power </a:t>
            </a:r>
            <a:r>
              <a:rPr lang="en-US" altLang="ko-KR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:</a:t>
            </a:r>
            <a:r>
              <a:rPr lang="ko-KR" alt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메인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전원</a:t>
            </a:r>
            <a:r>
              <a:rPr lang="ko-KR" alt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연결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- Power GND :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공통</a:t>
            </a:r>
            <a:r>
              <a:rPr lang="ko-KR" alt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접지</a:t>
            </a:r>
            <a:r>
              <a:rPr lang="ko-KR" alt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단자</a:t>
            </a:r>
            <a:r>
              <a:rPr lang="en-US" altLang="ko-KR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.</a:t>
            </a:r>
            <a:r>
              <a:rPr lang="ko-KR" alt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아두이노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GND</a:t>
            </a:r>
            <a:r>
              <a:rPr lang="ko-KR" alt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단자와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+12V전원의 GND</a:t>
            </a:r>
            <a:r>
              <a:rPr lang="ko-KR" alt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를</a:t>
            </a:r>
            <a:r>
              <a:rPr lang="ko-KR" alt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함께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연결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- 5V Enable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점퍼스위치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: 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내장되어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있는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5V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정전압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Regulator를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가동시킬지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여부를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선택하는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점퍼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- +5V단자 : </a:t>
            </a:r>
            <a:r>
              <a:rPr lang="ko-KR" alt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점퍼스위치에 따라 사용 여부 결정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-A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Enable과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B Enable</a:t>
            </a:r>
            <a:r>
              <a:rPr lang="ko-KR" alt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: PWM</a:t>
            </a:r>
            <a:r>
              <a:rPr lang="ko-KR" alt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제어를 통해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각각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모터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A와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B의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출력</a:t>
            </a:r>
            <a:r>
              <a:rPr lang="ko-KR" alt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 제어</a:t>
            </a:r>
            <a:endParaRPr lang="en-US" sz="2400" dirty="0">
              <a:solidFill>
                <a:schemeClr val="dk1"/>
              </a:solidFill>
              <a:highlight>
                <a:srgbClr val="FFFFFF"/>
              </a:highlight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-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Input</a:t>
            </a:r>
            <a:r>
              <a:rPr lang="ko-KR" alt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단자 </a:t>
            </a:r>
            <a:r>
              <a:rPr lang="en-US" altLang="ko-KR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: </a:t>
            </a:r>
            <a:r>
              <a:rPr lang="ko-KR" alt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방향을 제어하기 위한 신호선</a:t>
            </a:r>
            <a:endParaRPr lang="en-US" altLang="ko-KR" sz="2400" dirty="0">
              <a:solidFill>
                <a:schemeClr val="dk1"/>
              </a:solidFill>
              <a:highlight>
                <a:srgbClr val="FFFFFF"/>
              </a:highlight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IN1</a:t>
            </a:r>
            <a:r>
              <a:rPr lang="ko-KR" alt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과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IN2</a:t>
            </a:r>
            <a:r>
              <a:rPr lang="ko-KR" alt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는 모터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A</a:t>
            </a:r>
            <a:r>
              <a:rPr lang="ko-KR" alt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의 방향</a:t>
            </a:r>
            <a:r>
              <a:rPr lang="en-US" altLang="ko-KR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,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IN3</a:t>
            </a:r>
            <a:r>
              <a:rPr lang="ko-KR" alt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와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IN4</a:t>
            </a:r>
            <a:r>
              <a:rPr lang="ko-KR" alt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는 모터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B</a:t>
            </a:r>
            <a:r>
              <a:rPr lang="ko-KR" altLang="en-US" sz="2400" dirty="0">
                <a:solidFill>
                  <a:schemeClr val="dk1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의 방향 제어</a:t>
            </a:r>
            <a:endParaRPr sz="2400" dirty="0">
              <a:solidFill>
                <a:srgbClr val="424835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83350" y="2507575"/>
            <a:ext cx="5410200" cy="53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7956416" y="8534887"/>
            <a:ext cx="7467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https://makernambo.com/61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-9142857" y="-1826965"/>
            <a:ext cx="36571429" cy="14050718"/>
            <a:chOff x="-9142857" y="-1826965"/>
            <a:chExt cx="36571429" cy="14050718"/>
          </a:xfrm>
        </p:grpSpPr>
        <p:pic>
          <p:nvPicPr>
            <p:cNvPr id="146" name="Google Shape;146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1685714"/>
              <a:ext cx="18285714" cy="702535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8" name="Google Shape;14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5630178" y="5187680"/>
            <a:ext cx="7025359" cy="2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-1255566" y="2256144"/>
            <a:ext cx="11810928" cy="63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사용법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649898" y="648333"/>
            <a:ext cx="8985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L298N </a:t>
            </a:r>
            <a:r>
              <a:rPr lang="en-US" sz="3800" b="1" dirty="0" err="1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사용법</a:t>
            </a:r>
            <a:endParaRPr sz="3800" b="1" dirty="0">
              <a:solidFill>
                <a:srgbClr val="424835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698598" y="4069734"/>
            <a:ext cx="790260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26 ~52 line : </a:t>
            </a:r>
            <a:r>
              <a:rPr lang="ko-KR" altLang="en-US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모터 </a:t>
            </a:r>
            <a:r>
              <a:rPr lang="en-US" sz="2400" dirty="0" err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진행방향</a:t>
            </a:r>
            <a:r>
              <a:rPr lang="ko-KR" altLang="en-US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제어</a:t>
            </a:r>
            <a:endParaRPr sz="2400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28~33 : A,B </a:t>
            </a:r>
            <a:r>
              <a:rPr lang="ko-KR" altLang="en-US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모터 전진</a:t>
            </a:r>
            <a:r>
              <a:rPr lang="en-US" altLang="ko-KR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- Forward</a:t>
            </a:r>
            <a:endParaRPr sz="2400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34~39 : A</a:t>
            </a:r>
            <a:r>
              <a:rPr lang="ko-KR" altLang="en-US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모터는 전진</a:t>
            </a:r>
            <a:r>
              <a:rPr lang="en-US" altLang="ko-KR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,</a:t>
            </a:r>
            <a:r>
              <a:rPr lang="ko-KR" altLang="en-US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altLang="ko-KR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B</a:t>
            </a:r>
            <a:r>
              <a:rPr lang="ko-KR" altLang="en-US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모터 후진</a:t>
            </a:r>
            <a:r>
              <a:rPr lang="en-US" altLang="ko-KR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- CW</a:t>
            </a:r>
            <a:endParaRPr lang="ko-KR" altLang="en-US" sz="2400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40~45 : A </a:t>
            </a:r>
            <a:r>
              <a:rPr lang="ko-KR" altLang="en-US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모터는 후진</a:t>
            </a:r>
            <a:r>
              <a:rPr lang="en-US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,B </a:t>
            </a:r>
            <a:r>
              <a:rPr lang="en-US" sz="2400" dirty="0" err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모터는</a:t>
            </a:r>
            <a:r>
              <a:rPr lang="en-US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ko-KR" altLang="en-US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전진 </a:t>
            </a:r>
            <a:r>
              <a:rPr lang="en-US" altLang="ko-KR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</a:t>
            </a:r>
            <a:r>
              <a:rPr lang="ko-KR" altLang="en-US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altLang="ko-KR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CCW</a:t>
            </a:r>
            <a:endParaRPr sz="2400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56~51 : A,B </a:t>
            </a:r>
            <a:r>
              <a:rPr lang="en-US" sz="2400" dirty="0" err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모터</a:t>
            </a:r>
            <a:r>
              <a:rPr lang="en-US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둘</a:t>
            </a:r>
            <a:r>
              <a:rPr lang="en-US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다</a:t>
            </a:r>
            <a:r>
              <a:rPr lang="en-US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ko-KR" altLang="en-US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후진</a:t>
            </a:r>
            <a:r>
              <a:rPr lang="en-US" altLang="ko-KR" sz="24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- Backward</a:t>
            </a:r>
            <a:endParaRPr sz="2400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424835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69822" y="3095625"/>
            <a:ext cx="5166650" cy="31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 rotWithShape="1">
          <a:blip r:embed="rId7">
            <a:alphaModFix/>
          </a:blip>
          <a:srcRect t="70643" r="24248"/>
          <a:stretch/>
        </p:blipFill>
        <p:spPr>
          <a:xfrm>
            <a:off x="14009625" y="3169800"/>
            <a:ext cx="4142150" cy="30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/>
        </p:nvSpPr>
        <p:spPr>
          <a:xfrm>
            <a:off x="2285714" y="4712676"/>
            <a:ext cx="13714287" cy="159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424835"/>
                </a:solidFill>
                <a:latin typeface="Noto Sans"/>
                <a:ea typeface="Noto Sans"/>
                <a:cs typeface="Noto Sans"/>
                <a:sym typeface="Noto Sans"/>
              </a:rPr>
              <a:t>감사합니다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Macintosh PowerPoint</Application>
  <PresentationFormat>사용자 지정</PresentationFormat>
  <Paragraphs>69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Noto Sans Light</vt:lpstr>
      <vt:lpstr>Calibri</vt:lpstr>
      <vt:lpstr>Noto Sans</vt:lpstr>
      <vt:lpstr>Arial</vt:lpstr>
      <vt:lpstr>Noto Sans Medium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최준혁</cp:lastModifiedBy>
  <cp:revision>1</cp:revision>
  <dcterms:modified xsi:type="dcterms:W3CDTF">2023-05-27T02:02:25Z</dcterms:modified>
</cp:coreProperties>
</file>