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9" r:id="rId4"/>
    <p:sldId id="261" r:id="rId5"/>
    <p:sldId id="269" r:id="rId6"/>
    <p:sldId id="263" r:id="rId7"/>
    <p:sldId id="270" r:id="rId8"/>
    <p:sldId id="264" r:id="rId9"/>
    <p:sldId id="271" r:id="rId10"/>
    <p:sldId id="266" r:id="rId11"/>
    <p:sldId id="272" r:id="rId12"/>
    <p:sldId id="267" r:id="rId13"/>
    <p:sldId id="273" r:id="rId14"/>
    <p:sldId id="268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FFFFFF"/>
    <a:srgbClr val="F49484"/>
    <a:srgbClr val="595959"/>
    <a:srgbClr val="979797"/>
    <a:srgbClr val="787878"/>
    <a:srgbClr val="E0E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ja-JP" sz="2200" dirty="0">
                <a:solidFill>
                  <a:schemeClr val="tx1"/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ＩＴ企業における解雇人数</a:t>
            </a:r>
            <a:endParaRPr lang="zh-TW" sz="2200" dirty="0">
              <a:solidFill>
                <a:schemeClr val="tx1"/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人数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2023 JAN</c:v>
                </c:pt>
                <c:pt idx="8">
                  <c:v>FEB</c:v>
                </c:pt>
                <c:pt idx="9">
                  <c:v>MAR</c:v>
                </c:pt>
                <c:pt idx="10">
                  <c:v>PR</c:v>
                </c:pt>
                <c:pt idx="11">
                  <c:v>MAY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29359</c:v>
                </c:pt>
                <c:pt idx="1">
                  <c:v>21731</c:v>
                </c:pt>
                <c:pt idx="2">
                  <c:v>21465</c:v>
                </c:pt>
                <c:pt idx="3">
                  <c:v>10855</c:v>
                </c:pt>
                <c:pt idx="4">
                  <c:v>24214</c:v>
                </c:pt>
                <c:pt idx="5">
                  <c:v>51160</c:v>
                </c:pt>
                <c:pt idx="6">
                  <c:v>40486</c:v>
                </c:pt>
                <c:pt idx="7">
                  <c:v>108338</c:v>
                </c:pt>
                <c:pt idx="8">
                  <c:v>50740</c:v>
                </c:pt>
                <c:pt idx="9">
                  <c:v>62038</c:v>
                </c:pt>
                <c:pt idx="10">
                  <c:v>30281</c:v>
                </c:pt>
                <c:pt idx="11">
                  <c:v>49108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50-4A08-B605-51006B68E88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667301023"/>
        <c:axId val="1667298143"/>
      </c:barChart>
      <c:catAx>
        <c:axId val="1667301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67298143"/>
        <c:crosses val="autoZero"/>
        <c:auto val="1"/>
        <c:lblAlgn val="ctr"/>
        <c:lblOffset val="100"/>
        <c:noMultiLvlLbl val="0"/>
      </c:catAx>
      <c:valAx>
        <c:axId val="1667298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67301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EDEDED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Mono CJK JP Bold" panose="020B0800000000000000" pitchFamily="34" charset="-128"/>
                <a:ea typeface="Noto Sans Mono CJK JP Bold" panose="020B0800000000000000" pitchFamily="34" charset="-128"/>
                <a:cs typeface="+mj-cs"/>
              </a:defRPr>
            </a:pPr>
            <a:r>
              <a:rPr lang="ja-JP" dirty="0">
                <a:solidFill>
                  <a:schemeClr val="tx1"/>
                </a:solidFill>
                <a:latin typeface="Noto Sans Mono CJK JP Bold" panose="020B0800000000000000" pitchFamily="34" charset="-128"/>
                <a:ea typeface="Noto Sans Mono CJK JP Bold" panose="020B0800000000000000" pitchFamily="34" charset="-128"/>
              </a:rPr>
              <a:t>情報通信サービス産業売上</a:t>
            </a:r>
            <a:endParaRPr lang="zh-TW" dirty="0">
              <a:solidFill>
                <a:schemeClr val="tx1"/>
              </a:solidFill>
              <a:latin typeface="Noto Sans Mono CJK JP Bold" panose="020B0800000000000000" pitchFamily="34" charset="-128"/>
              <a:ea typeface="Noto Sans Mono CJK JP Bold" panose="020B0800000000000000" pitchFamily="34" charset="-128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Noto Sans Mono CJK JP Bold" panose="020B0800000000000000" pitchFamily="34" charset="-128"/>
              <a:ea typeface="Noto Sans Mono CJK JP Bold" panose="020B0800000000000000" pitchFamily="34" charset="-128"/>
              <a:cs typeface="+mj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億円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Sheet1!$A$5:$A$24</c:f>
              <c:numCache>
                <c:formatCode>General</c:formatCode>
                <c:ptCount val="20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  <c:pt idx="12">
                  <c:v>2015</c:v>
                </c:pt>
                <c:pt idx="13">
                  <c:v>2016</c:v>
                </c:pt>
                <c:pt idx="14">
                  <c:v>2017</c:v>
                </c:pt>
                <c:pt idx="15">
                  <c:v>2018</c:v>
                </c:pt>
                <c:pt idx="16">
                  <c:v>2019</c:v>
                </c:pt>
                <c:pt idx="17">
                  <c:v>2020</c:v>
                </c:pt>
                <c:pt idx="18">
                  <c:v>2021</c:v>
                </c:pt>
                <c:pt idx="19">
                  <c:v>2022</c:v>
                </c:pt>
              </c:numCache>
            </c:numRef>
          </c:cat>
          <c:val>
            <c:numRef>
              <c:f>Sheet1!$B$5:$B$24</c:f>
              <c:numCache>
                <c:formatCode>#,##0_);[Red]\(#,##0\)</c:formatCode>
                <c:ptCount val="20"/>
                <c:pt idx="0">
                  <c:v>89924</c:v>
                </c:pt>
                <c:pt idx="1">
                  <c:v>96396</c:v>
                </c:pt>
                <c:pt idx="2">
                  <c:v>97268</c:v>
                </c:pt>
                <c:pt idx="3">
                  <c:v>109355</c:v>
                </c:pt>
                <c:pt idx="4">
                  <c:v>111844</c:v>
                </c:pt>
                <c:pt idx="5">
                  <c:v>112038</c:v>
                </c:pt>
                <c:pt idx="6">
                  <c:v>105350</c:v>
                </c:pt>
                <c:pt idx="7">
                  <c:v>101504</c:v>
                </c:pt>
                <c:pt idx="8">
                  <c:v>98807</c:v>
                </c:pt>
                <c:pt idx="9">
                  <c:v>101202</c:v>
                </c:pt>
                <c:pt idx="10">
                  <c:v>103265</c:v>
                </c:pt>
                <c:pt idx="11">
                  <c:v>106328</c:v>
                </c:pt>
                <c:pt idx="12">
                  <c:v>107967.5</c:v>
                </c:pt>
                <c:pt idx="13">
                  <c:v>109930</c:v>
                </c:pt>
                <c:pt idx="14">
                  <c:v>113216</c:v>
                </c:pt>
                <c:pt idx="15">
                  <c:v>115838</c:v>
                </c:pt>
                <c:pt idx="16">
                  <c:v>120643</c:v>
                </c:pt>
                <c:pt idx="17">
                  <c:v>129102</c:v>
                </c:pt>
                <c:pt idx="18">
                  <c:v>152970</c:v>
                </c:pt>
                <c:pt idx="19">
                  <c:v>159982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88-4F92-8E14-E5AD7A533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10416"/>
        <c:axId val="13304176"/>
      </c:lineChart>
      <c:catAx>
        <c:axId val="1331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304176"/>
        <c:crosses val="autoZero"/>
        <c:auto val="1"/>
        <c:lblAlgn val="ctr"/>
        <c:lblOffset val="100"/>
        <c:noMultiLvlLbl val="0"/>
      </c:catAx>
      <c:valAx>
        <c:axId val="13304176"/>
        <c:scaling>
          <c:orientation val="minMax"/>
          <c:min val="6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310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1355-CFE2-D9B4-3F2F-BFF163D41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488B6-E504-5776-5B5F-832D67C79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388FB-FAA0-1C32-6026-C6A0A551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DE44-27D9-472A-8801-7B98CE6B0D56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4F923-91E6-226B-6E04-E73635C8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1519A-6C88-17C6-2B38-7AA0EDEA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7D68-1BBC-40F5-B192-306AFA3193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90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F9C6-6E07-C077-A272-0BD417AE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7FCEB-C350-271E-2286-DD1F6D02E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86D7B-19F8-B7E2-947B-58BCCCEE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DE44-27D9-472A-8801-7B98CE6B0D56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937DE-4404-EBB8-0338-26D4FC470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8CE61-E810-05AE-988F-A171ECBD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7D68-1BBC-40F5-B192-306AFA3193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17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13FCA-3DEC-9927-05D2-42AA5DF26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6FC85-5650-741A-DA39-0D26272E4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1C34C-8738-C402-172C-D75CF331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DE44-27D9-472A-8801-7B98CE6B0D56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8A3F-4EC0-8B4A-5873-21891DC3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13BDD-0825-1B00-2B4A-A065A860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7D68-1BBC-40F5-B192-306AFA3193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00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DF54-5764-96D2-9C66-70F7859A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61BE-D90E-54CF-BD0F-6A7CCAEF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FE0F7-6F09-196E-C057-52735E42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DE44-27D9-472A-8801-7B98CE6B0D56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411C3-C76C-86B5-2523-2D27EEE3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BD68B-3D72-D056-3EB4-C64FF1EE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7D68-1BBC-40F5-B192-306AFA3193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75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CA26-2EB0-993E-D7B9-EA6478EC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9AF96-1843-B7DF-9371-5FCDB0186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DAEFD-4553-5442-5084-56CEA385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DE44-27D9-472A-8801-7B98CE6B0D56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344B-5406-8CA4-9227-25F776FB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A8944-6A0D-104C-070D-A514F603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7D68-1BBC-40F5-B192-306AFA3193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60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28BC-79B2-5C4D-CA10-13308DB5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420F4-0D25-8271-AE03-8DEDF7224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E4E6F-6951-FCF4-BE5A-F784C76E8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BF5F5-4466-1D9A-8BE4-2AECCD09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DE44-27D9-472A-8801-7B98CE6B0D56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2F4DE-1CE6-906B-2377-3643E07F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3DB36-AA83-2BBE-EC2F-DFFB639F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7D68-1BBC-40F5-B192-306AFA3193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15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9B30-5A7B-4B19-6423-27B22666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B4D51-3738-C929-7DA0-AEC37C434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0D6EB-C321-C018-9308-5F6E69BA5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34383-37A8-B725-6CD5-52122C7A9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B77CE-E070-0F72-1F62-71D4617EC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CAAFD-A9C9-AB06-F66F-48DF33D6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DE44-27D9-472A-8801-7B98CE6B0D56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43095-4A77-DE25-BE66-F11307F6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9EF847-248B-63BA-6F69-F42AA851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7D68-1BBC-40F5-B192-306AFA3193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00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3890-D398-8F99-DF11-E7147450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52EE6-069C-DCFE-7389-8063A348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DE44-27D9-472A-8801-7B98CE6B0D56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CEB6D-3CA1-AA26-C231-0B59D5DC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F6CBE-4280-E902-4AF9-6DF5CB3B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7D68-1BBC-40F5-B192-306AFA3193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49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97BCC-0D46-07CD-4CCE-C8C87423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DE44-27D9-472A-8801-7B98CE6B0D56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D1F4B-7392-49CB-38B4-3693EB2D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B5642-3723-779A-FF5F-C5AD31EF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7D68-1BBC-40F5-B192-306AFA3193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65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D3BE-941B-9BCB-D0EE-152834A3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E1BA-6387-15F4-7488-DA14A696F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39354-E305-E798-B68F-D74576C81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DD221-7CF3-3BD4-8EFA-92C98B19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DE44-27D9-472A-8801-7B98CE6B0D56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56E5F-DE8C-C9D1-10AF-3D8EB8A1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3648B-4B52-CBFB-489A-88EF622B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7D68-1BBC-40F5-B192-306AFA3193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18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8DEA-F429-7CD9-8E13-9822FCCA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CF492-C9A9-9689-D9F8-6535964F9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BB873-34ED-C72B-6B38-94E11752C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0EE5A-7415-BA3A-C20B-28311F60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DE44-27D9-472A-8801-7B98CE6B0D56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38F92-9EAC-DBB2-542F-21DF50D5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4A6A1-2960-8411-8A1F-CC3B04B9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7D68-1BBC-40F5-B192-306AFA3193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8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766AE6-183D-5EF7-C0AF-D239F2239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E7CB0-3469-5221-A633-C172EAF5F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81E7D-E5DE-DD7E-287A-514F9A3DB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ADE44-27D9-472A-8801-7B98CE6B0D56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54073-3804-040F-A8E4-ACAC09167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32BE9-1D0B-010B-1DCE-B1AB35D54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37D68-1BBC-40F5-B192-306AFA3193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51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hdphoto" Target="../media/hdphoto9.wdp"/><Relationship Id="rId5" Type="http://schemas.microsoft.com/office/2007/relationships/hdphoto" Target="../media/hdphoto6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8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1DB072-B135-3B81-5E98-D9C8B6492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0630" y="3833951"/>
            <a:ext cx="3090739" cy="403058"/>
          </a:xfrm>
        </p:spPr>
        <p:txBody>
          <a:bodyPr>
            <a:normAutofit lnSpcReduction="10000"/>
          </a:bodyPr>
          <a:lstStyle/>
          <a:p>
            <a:r>
              <a:rPr lang="en-US" altLang="ja-JP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Google </a:t>
            </a:r>
            <a:r>
              <a:rPr lang="ja-JP" altLang="en-US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社を例として</a:t>
            </a:r>
            <a:endParaRPr lang="en-US" altLang="ja-JP" dirty="0">
              <a:latin typeface="Noto Sans CJK JP Regular" panose="020B0500000000000000" pitchFamily="34" charset="-128"/>
              <a:ea typeface="Noto Sans CJK JP Regular" panose="020B0500000000000000" pitchFamily="34" charset="-128"/>
            </a:endParaRPr>
          </a:p>
          <a:p>
            <a:endParaRPr lang="zh-TW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C8CE1-A9D7-7043-D46A-309F62912594}"/>
              </a:ext>
            </a:extLst>
          </p:cNvPr>
          <p:cNvSpPr txBox="1"/>
          <p:nvPr/>
        </p:nvSpPr>
        <p:spPr>
          <a:xfrm>
            <a:off x="3917656" y="58293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Noto Sans CJK JP Thin" panose="020B0200000000000000" pitchFamily="34" charset="-128"/>
                <a:ea typeface="Noto Sans CJK JP Thin" panose="020B0200000000000000" pitchFamily="34" charset="-128"/>
              </a:rPr>
              <a:t>情報理工学系研究科　システム情報専攻</a:t>
            </a:r>
            <a:br>
              <a:rPr lang="en-US" altLang="zh-TW" dirty="0">
                <a:latin typeface="Noto Sans CJK JP Thin" panose="020B0200000000000000" pitchFamily="34" charset="-128"/>
                <a:ea typeface="Noto Sans CJK JP Thin" panose="020B0200000000000000" pitchFamily="34" charset="-128"/>
              </a:rPr>
            </a:br>
            <a:r>
              <a:rPr lang="en-US" altLang="zh-TW" dirty="0">
                <a:latin typeface="Noto Sans CJK JP Thin" panose="020B0200000000000000" pitchFamily="34" charset="-128"/>
                <a:ea typeface="Noto Sans CJK JP Thin" panose="020B0200000000000000" pitchFamily="34" charset="-128"/>
              </a:rPr>
              <a:t>48-236313 </a:t>
            </a:r>
            <a:r>
              <a:rPr lang="zh-TW" altLang="en-US" dirty="0">
                <a:latin typeface="Noto Sans CJK JP Thin" panose="020B0200000000000000" pitchFamily="34" charset="-128"/>
                <a:ea typeface="Noto Sans CJK JP Thin" panose="020B0200000000000000" pitchFamily="34" charset="-128"/>
              </a:rPr>
              <a:t>江 松穎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37C2D7-D3B1-0FD2-6C67-208A99573656}"/>
              </a:ext>
            </a:extLst>
          </p:cNvPr>
          <p:cNvSpPr txBox="1"/>
          <p:nvPr/>
        </p:nvSpPr>
        <p:spPr>
          <a:xfrm>
            <a:off x="4144815" y="3024049"/>
            <a:ext cx="3902367" cy="809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760"/>
              </a:lnSpc>
            </a:pPr>
            <a:r>
              <a:rPr lang="ja-JP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rPr>
              <a:t>ＩＴ業界研究</a:t>
            </a:r>
            <a:endParaRPr lang="zh-TW" altLang="en-US" sz="4800" dirty="0">
              <a:latin typeface="Noto Sans CJK JP Medium" panose="020B0600000000000000" pitchFamily="34" charset="-128"/>
              <a:ea typeface="Noto Sans CJK JP Medium" panose="020B0600000000000000" pitchFamily="34" charset="-128"/>
              <a:cs typeface="Noto Sans Disp SemCond ExtBd" panose="020B09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6588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9A0EC8-5250-B698-FB8D-139AAE812BA1}"/>
              </a:ext>
            </a:extLst>
          </p:cNvPr>
          <p:cNvSpPr/>
          <p:nvPr/>
        </p:nvSpPr>
        <p:spPr>
          <a:xfrm>
            <a:off x="501633" y="531284"/>
            <a:ext cx="111978" cy="738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71EEBB-14ED-22FE-CA13-14F168780FCB}"/>
              </a:ext>
            </a:extLst>
          </p:cNvPr>
          <p:cNvSpPr txBox="1"/>
          <p:nvPr/>
        </p:nvSpPr>
        <p:spPr>
          <a:xfrm flipH="1">
            <a:off x="3674723" y="3020527"/>
            <a:ext cx="4842554" cy="809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altLang="ja-JP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rPr>
              <a:t>Google </a:t>
            </a:r>
            <a:r>
              <a:rPr lang="ja-JP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rPr>
              <a:t>社の概要</a:t>
            </a:r>
            <a:endParaRPr lang="zh-TW" altLang="en-US" sz="4800" dirty="0">
              <a:solidFill>
                <a:schemeClr val="bg1"/>
              </a:solidFill>
              <a:latin typeface="Noto Sans CJK JP Medium" panose="020B0600000000000000" pitchFamily="34" charset="-128"/>
              <a:ea typeface="Noto Sans CJK JP Medium" panose="020B0600000000000000" pitchFamily="34" charset="-128"/>
              <a:cs typeface="Noto Sans Disp SemCond ExtBd" panose="020B0902040504020204" pitchFamily="34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AEB994-D24B-1941-62F6-F4E4DF427B04}"/>
              </a:ext>
            </a:extLst>
          </p:cNvPr>
          <p:cNvGrpSpPr/>
          <p:nvPr/>
        </p:nvGrpSpPr>
        <p:grpSpPr>
          <a:xfrm>
            <a:off x="435094" y="1680915"/>
            <a:ext cx="1796682" cy="1620000"/>
            <a:chOff x="413292" y="1524504"/>
            <a:chExt cx="1796682" cy="16200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985ACB-8A9E-D6B3-CA08-CE898A712D5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01633" y="1524504"/>
              <a:ext cx="1620000" cy="16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1D3A16-6DCF-24A8-560B-EC1F85846504}"/>
                </a:ext>
              </a:extLst>
            </p:cNvPr>
            <p:cNvSpPr txBox="1"/>
            <p:nvPr/>
          </p:nvSpPr>
          <p:spPr>
            <a:xfrm>
              <a:off x="501633" y="1846886"/>
              <a:ext cx="16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dirty="0"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従業員数</a:t>
              </a:r>
              <a:endParaRPr lang="zh-TW" altLang="en-US" sz="2000" dirty="0">
                <a:latin typeface="Noto Sans CJK JP Light" panose="020B0300000000000000" pitchFamily="34" charset="-128"/>
                <a:ea typeface="Noto Sans CJK JP Light" panose="020B0300000000000000" pitchFamily="34" charset="-128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79F9AD-B604-2EDA-4958-52B671F8200B}"/>
                </a:ext>
              </a:extLst>
            </p:cNvPr>
            <p:cNvSpPr txBox="1"/>
            <p:nvPr/>
          </p:nvSpPr>
          <p:spPr>
            <a:xfrm>
              <a:off x="413292" y="2364890"/>
              <a:ext cx="17966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accent6">
                      <a:lumMod val="75000"/>
                    </a:schemeClr>
                  </a:solidFill>
                  <a:latin typeface="Noto Sans CJK JP Bold" panose="020B0800000000000000" pitchFamily="34" charset="-128"/>
                  <a:ea typeface="Noto Sans CJK JP Bold" panose="020B0800000000000000" pitchFamily="34" charset="-128"/>
                </a:rPr>
                <a:t>190711</a:t>
              </a:r>
              <a:r>
                <a:rPr lang="ja-JP" altLang="en-US" sz="1400" dirty="0"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人</a:t>
              </a:r>
              <a:endParaRPr lang="zh-TW" altLang="en-US" sz="2800" dirty="0">
                <a:latin typeface="Noto Sans CJK JP Light" panose="020B0300000000000000" pitchFamily="34" charset="-128"/>
                <a:ea typeface="Noto Sans CJK JP Light" panose="020B0300000000000000" pitchFamily="34" charset="-128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D5D87A6-45CF-37EF-DF1C-E3D6F89ABF47}"/>
              </a:ext>
            </a:extLst>
          </p:cNvPr>
          <p:cNvSpPr txBox="1"/>
          <p:nvPr/>
        </p:nvSpPr>
        <p:spPr>
          <a:xfrm>
            <a:off x="5415178" y="985705"/>
            <a:ext cx="1087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2023</a:t>
            </a:r>
            <a:r>
              <a:rPr lang="ja-JP" altLang="en-US" sz="1050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 </a:t>
            </a:r>
            <a:r>
              <a:rPr lang="en-US" altLang="ja-JP" sz="1050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Q1</a:t>
            </a:r>
            <a:endParaRPr lang="zh-TW" altLang="en-US" sz="1050" dirty="0">
              <a:latin typeface="Noto Sans CJK JP Regular" panose="020B0500000000000000" pitchFamily="34" charset="-128"/>
              <a:ea typeface="Noto Sans CJK JP Regular" panose="020B0500000000000000" pitchFamily="34" charset="-128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2487CD-B732-886D-F645-D3E02299B825}"/>
              </a:ext>
            </a:extLst>
          </p:cNvPr>
          <p:cNvGrpSpPr/>
          <p:nvPr/>
        </p:nvGrpSpPr>
        <p:grpSpPr>
          <a:xfrm>
            <a:off x="2088140" y="3342960"/>
            <a:ext cx="1796682" cy="1620000"/>
            <a:chOff x="413292" y="1540943"/>
            <a:chExt cx="1796682" cy="162000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3A48D7-E292-F09E-BA85-240169A7217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01633" y="1540943"/>
              <a:ext cx="1620000" cy="16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001E21-78BB-21A8-07FE-D94E724E8A0D}"/>
                </a:ext>
              </a:extLst>
            </p:cNvPr>
            <p:cNvSpPr txBox="1"/>
            <p:nvPr/>
          </p:nvSpPr>
          <p:spPr>
            <a:xfrm>
              <a:off x="501633" y="1846886"/>
              <a:ext cx="16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dirty="0"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資産総額</a:t>
              </a:r>
              <a:endParaRPr lang="zh-TW" altLang="en-US" sz="2000" dirty="0">
                <a:latin typeface="Noto Sans CJK JP Light" panose="020B0300000000000000" pitchFamily="34" charset="-128"/>
                <a:ea typeface="Noto Sans CJK JP Light" panose="020B03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B741BE-7730-2C96-EFD0-B49944505179}"/>
                </a:ext>
              </a:extLst>
            </p:cNvPr>
            <p:cNvSpPr txBox="1"/>
            <p:nvPr/>
          </p:nvSpPr>
          <p:spPr>
            <a:xfrm>
              <a:off x="413292" y="2364890"/>
              <a:ext cx="17966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accent6">
                      <a:lumMod val="75000"/>
                    </a:schemeClr>
                  </a:solidFill>
                  <a:latin typeface="Noto Sans CJK JP Bold" panose="020B0800000000000000" pitchFamily="34" charset="-128"/>
                  <a:ea typeface="Noto Sans CJK JP Bold" panose="020B0800000000000000" pitchFamily="34" charset="-128"/>
                </a:rPr>
                <a:t>3695</a:t>
              </a:r>
              <a:r>
                <a:rPr lang="ja-JP" altLang="en-US" sz="1400" dirty="0"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億ドル</a:t>
              </a:r>
              <a:endParaRPr lang="zh-TW" altLang="en-US" sz="2800" dirty="0">
                <a:latin typeface="Noto Sans CJK JP Light" panose="020B0300000000000000" pitchFamily="34" charset="-128"/>
                <a:ea typeface="Noto Sans CJK JP Light" panose="020B0300000000000000" pitchFamily="34" charset="-128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59DCBB6-96CB-B785-48B9-C51742F21A3D}"/>
              </a:ext>
            </a:extLst>
          </p:cNvPr>
          <p:cNvGrpSpPr/>
          <p:nvPr/>
        </p:nvGrpSpPr>
        <p:grpSpPr>
          <a:xfrm>
            <a:off x="435094" y="3336895"/>
            <a:ext cx="1796682" cy="1620000"/>
            <a:chOff x="413292" y="1524504"/>
            <a:chExt cx="1796682" cy="16200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BF9D12-57C3-BFA2-86F4-34364CA095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01633" y="1524504"/>
              <a:ext cx="1620000" cy="16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BBCD50-9F39-939E-DE89-70633B4F854B}"/>
                </a:ext>
              </a:extLst>
            </p:cNvPr>
            <p:cNvSpPr txBox="1"/>
            <p:nvPr/>
          </p:nvSpPr>
          <p:spPr>
            <a:xfrm>
              <a:off x="501633" y="1846886"/>
              <a:ext cx="16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dirty="0"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当期純利益</a:t>
              </a:r>
              <a:endParaRPr lang="zh-TW" altLang="en-US" sz="2000" dirty="0">
                <a:latin typeface="Noto Sans CJK JP Light" panose="020B0300000000000000" pitchFamily="34" charset="-128"/>
                <a:ea typeface="Noto Sans CJK JP Light" panose="020B0300000000000000" pitchFamily="34" charset="-128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92C41D-F973-3C68-E7A0-58D6CAB6C035}"/>
                </a:ext>
              </a:extLst>
            </p:cNvPr>
            <p:cNvSpPr txBox="1"/>
            <p:nvPr/>
          </p:nvSpPr>
          <p:spPr>
            <a:xfrm>
              <a:off x="413292" y="2364890"/>
              <a:ext cx="17966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accent6">
                      <a:lumMod val="75000"/>
                    </a:schemeClr>
                  </a:solidFill>
                  <a:latin typeface="Noto Sans CJK JP Bold" panose="020B0800000000000000" pitchFamily="34" charset="-128"/>
                  <a:ea typeface="Noto Sans CJK JP Bold" panose="020B0800000000000000" pitchFamily="34" charset="-128"/>
                </a:rPr>
                <a:t>1505</a:t>
              </a:r>
              <a:r>
                <a:rPr lang="ja-JP" altLang="en-US" sz="1400" dirty="0"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億ドル</a:t>
              </a:r>
              <a:endParaRPr lang="zh-TW" altLang="en-US" sz="2800" dirty="0">
                <a:latin typeface="Noto Sans CJK JP Light" panose="020B0300000000000000" pitchFamily="34" charset="-128"/>
                <a:ea typeface="Noto Sans CJK JP Light" panose="020B0300000000000000" pitchFamily="34" charset="-128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9EC447B-EE66-E8C1-0335-6BD841B5539C}"/>
              </a:ext>
            </a:extLst>
          </p:cNvPr>
          <p:cNvGrpSpPr/>
          <p:nvPr/>
        </p:nvGrpSpPr>
        <p:grpSpPr>
          <a:xfrm>
            <a:off x="501633" y="4987281"/>
            <a:ext cx="1641802" cy="1620000"/>
            <a:chOff x="501633" y="4987281"/>
            <a:chExt cx="1641802" cy="162000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094A33-9BA9-7EAE-0DA6-DEBD625C5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23435" y="4987281"/>
              <a:ext cx="1620000" cy="16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FD54B0-29F0-1EDE-C977-11DB4DF3F9A3}"/>
                </a:ext>
              </a:extLst>
            </p:cNvPr>
            <p:cNvSpPr txBox="1"/>
            <p:nvPr/>
          </p:nvSpPr>
          <p:spPr>
            <a:xfrm>
              <a:off x="501633" y="5213084"/>
              <a:ext cx="162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当期純利益</a:t>
              </a:r>
              <a:br>
                <a:rPr lang="en-US" altLang="zh-TW" sz="2000" dirty="0"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</a:br>
              <a:r>
                <a:rPr lang="zh-TW" altLang="en-US" sz="2000" dirty="0"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成長率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96D795A-50A7-499E-9146-774EDD8EE086}"/>
                </a:ext>
              </a:extLst>
            </p:cNvPr>
            <p:cNvGrpSpPr/>
            <p:nvPr/>
          </p:nvGrpSpPr>
          <p:grpSpPr>
            <a:xfrm>
              <a:off x="683351" y="5925389"/>
              <a:ext cx="1300168" cy="523220"/>
              <a:chOff x="2973602" y="4585624"/>
              <a:chExt cx="1300168" cy="52322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29D8CBF-A1BF-4B54-DFCF-C162C64E6C2C}"/>
                  </a:ext>
                </a:extLst>
              </p:cNvPr>
              <p:cNvSpPr txBox="1"/>
              <p:nvPr/>
            </p:nvSpPr>
            <p:spPr>
              <a:xfrm>
                <a:off x="2973602" y="4585624"/>
                <a:ext cx="11004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800" dirty="0">
                    <a:solidFill>
                      <a:schemeClr val="accent6">
                        <a:lumMod val="75000"/>
                      </a:schemeClr>
                    </a:solidFill>
                    <a:latin typeface="Noto Sans CJK JP Bold" panose="020B0800000000000000" pitchFamily="34" charset="-128"/>
                    <a:ea typeface="Noto Sans CJK JP Bold" panose="020B0800000000000000" pitchFamily="34" charset="-128"/>
                  </a:rPr>
                  <a:t>8.43</a:t>
                </a:r>
                <a:r>
                  <a:rPr lang="en-US" altLang="ja-JP" sz="1400" dirty="0">
                    <a:latin typeface="Noto Sans CJK JP Light" panose="020B0300000000000000" pitchFamily="34" charset="-128"/>
                    <a:ea typeface="Noto Sans CJK JP Light" panose="020B0300000000000000" pitchFamily="34" charset="-128"/>
                  </a:rPr>
                  <a:t>%</a:t>
                </a:r>
                <a:endParaRPr lang="zh-TW" altLang="en-US" sz="2800" dirty="0">
                  <a:latin typeface="Noto Sans CJK JP Light" panose="020B0300000000000000" pitchFamily="34" charset="-128"/>
                  <a:ea typeface="Noto Sans CJK JP Light" panose="020B0300000000000000" pitchFamily="34" charset="-128"/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EDE73F2B-7DF9-9D3F-779D-F7CE30807BB7}"/>
                  </a:ext>
                </a:extLst>
              </p:cNvPr>
              <p:cNvGrpSpPr/>
              <p:nvPr/>
            </p:nvGrpSpPr>
            <p:grpSpPr>
              <a:xfrm>
                <a:off x="4003060" y="4707594"/>
                <a:ext cx="270710" cy="279280"/>
                <a:chOff x="6148137" y="3149720"/>
                <a:chExt cx="270710" cy="279280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590F76B-CE91-B3B9-0CCC-5DA07A68AB02}"/>
                    </a:ext>
                  </a:extLst>
                </p:cNvPr>
                <p:cNvSpPr/>
                <p:nvPr/>
              </p:nvSpPr>
              <p:spPr>
                <a:xfrm>
                  <a:off x="6148137" y="3149720"/>
                  <a:ext cx="270710" cy="27928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Arrow: Down 39">
                  <a:extLst>
                    <a:ext uri="{FF2B5EF4-FFF2-40B4-BE49-F238E27FC236}">
                      <a16:creationId xmlns:a16="http://schemas.microsoft.com/office/drawing/2014/main" id="{399FBC1C-E1CA-E4E2-9CD8-3A3EE16AD3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02492" y="3219915"/>
                  <a:ext cx="162000" cy="162000"/>
                </a:xfrm>
                <a:prstGeom prst="downArrow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6C7BAC-0E23-C75B-C7C7-3CF3200A9A2A}"/>
              </a:ext>
            </a:extLst>
          </p:cNvPr>
          <p:cNvGrpSpPr/>
          <p:nvPr/>
        </p:nvGrpSpPr>
        <p:grpSpPr>
          <a:xfrm>
            <a:off x="2088140" y="1689595"/>
            <a:ext cx="1796682" cy="1620000"/>
            <a:chOff x="413292" y="1524504"/>
            <a:chExt cx="1796682" cy="162000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6EBD4D1-80D1-B305-A0AA-4BAEE93E1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01633" y="1524504"/>
              <a:ext cx="1620000" cy="16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5F8FE5F-E873-44D2-E3D3-8ABFFD945B67}"/>
                </a:ext>
              </a:extLst>
            </p:cNvPr>
            <p:cNvSpPr txBox="1"/>
            <p:nvPr/>
          </p:nvSpPr>
          <p:spPr>
            <a:xfrm>
              <a:off x="501633" y="1846886"/>
              <a:ext cx="16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dirty="0"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オフィス数</a:t>
              </a:r>
              <a:endParaRPr lang="zh-TW" altLang="en-US" sz="2000" dirty="0">
                <a:latin typeface="Noto Sans CJK JP Light" panose="020B0300000000000000" pitchFamily="34" charset="-128"/>
                <a:ea typeface="Noto Sans CJK JP Light" panose="020B0300000000000000" pitchFamily="34" charset="-128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7D8EC1-8599-24CF-E54D-B13DB2FD1E51}"/>
                </a:ext>
              </a:extLst>
            </p:cNvPr>
            <p:cNvSpPr txBox="1"/>
            <p:nvPr/>
          </p:nvSpPr>
          <p:spPr>
            <a:xfrm>
              <a:off x="413292" y="2364890"/>
              <a:ext cx="17966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accent6">
                      <a:lumMod val="75000"/>
                    </a:schemeClr>
                  </a:solidFill>
                  <a:latin typeface="Noto Sans CJK JP Bold" panose="020B0800000000000000" pitchFamily="34" charset="-128"/>
                  <a:ea typeface="Noto Sans CJK JP Bold" panose="020B0800000000000000" pitchFamily="34" charset="-128"/>
                </a:rPr>
                <a:t>87</a:t>
              </a:r>
              <a:r>
                <a:rPr lang="ja-JP" altLang="en-US" sz="1400" dirty="0"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カ所</a:t>
              </a:r>
              <a:endParaRPr lang="zh-TW" altLang="en-US" sz="2800" dirty="0">
                <a:latin typeface="Noto Sans CJK JP Light" panose="020B0300000000000000" pitchFamily="34" charset="-128"/>
                <a:ea typeface="Noto Sans CJK JP Light" panose="020B0300000000000000" pitchFamily="34" charset="-128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F8938F3-CD65-7990-88EA-16D27FE13CD7}"/>
              </a:ext>
            </a:extLst>
          </p:cNvPr>
          <p:cNvGrpSpPr/>
          <p:nvPr/>
        </p:nvGrpSpPr>
        <p:grpSpPr>
          <a:xfrm>
            <a:off x="2151478" y="4987281"/>
            <a:ext cx="1644510" cy="1620000"/>
            <a:chOff x="2151478" y="4987281"/>
            <a:chExt cx="1644510" cy="162000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24C7314-835C-6B07-0FA4-D34F3D2BF6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75988" y="4987281"/>
              <a:ext cx="1620000" cy="16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E1DA25-970E-B6C9-CCFF-74FCBF31303B}"/>
                </a:ext>
              </a:extLst>
            </p:cNvPr>
            <p:cNvSpPr txBox="1"/>
            <p:nvPr/>
          </p:nvSpPr>
          <p:spPr>
            <a:xfrm>
              <a:off x="2151478" y="5208131"/>
              <a:ext cx="162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dirty="0"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資産総額</a:t>
              </a:r>
              <a:br>
                <a:rPr lang="en-US" altLang="zh-TW" sz="2000" dirty="0"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</a:br>
              <a:r>
                <a:rPr lang="zh-TW" altLang="en-US" sz="2000" dirty="0"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成長率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D621457-3541-4137-9316-BA466F984974}"/>
                </a:ext>
              </a:extLst>
            </p:cNvPr>
            <p:cNvSpPr txBox="1"/>
            <p:nvPr/>
          </p:nvSpPr>
          <p:spPr>
            <a:xfrm>
              <a:off x="2333196" y="5920436"/>
              <a:ext cx="11004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accent6">
                      <a:lumMod val="75000"/>
                    </a:schemeClr>
                  </a:solidFill>
                  <a:latin typeface="Noto Sans CJK JP Bold" panose="020B0800000000000000" pitchFamily="34" charset="-128"/>
                  <a:ea typeface="Noto Sans CJK JP Bold" panose="020B0800000000000000" pitchFamily="34" charset="-128"/>
                </a:rPr>
                <a:t>1.39</a:t>
              </a:r>
              <a:r>
                <a:rPr lang="en-US" altLang="ja-JP" sz="1400" dirty="0"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%</a:t>
              </a:r>
              <a:endParaRPr lang="zh-TW" altLang="en-US" sz="2800" dirty="0">
                <a:latin typeface="Noto Sans CJK JP Light" panose="020B0300000000000000" pitchFamily="34" charset="-128"/>
                <a:ea typeface="Noto Sans CJK JP Light" panose="020B0300000000000000" pitchFamily="34" charset="-128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6C4D3E0-ED5F-ED73-D0F0-52632DAC130B}"/>
                </a:ext>
              </a:extLst>
            </p:cNvPr>
            <p:cNvGrpSpPr/>
            <p:nvPr/>
          </p:nvGrpSpPr>
          <p:grpSpPr>
            <a:xfrm>
              <a:off x="3344115" y="6047359"/>
              <a:ext cx="270710" cy="279280"/>
              <a:chOff x="5113736" y="4711092"/>
              <a:chExt cx="270710" cy="27928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45F0A6D-4FBE-3F84-E943-4F54DDAA3429}"/>
                  </a:ext>
                </a:extLst>
              </p:cNvPr>
              <p:cNvSpPr/>
              <p:nvPr/>
            </p:nvSpPr>
            <p:spPr>
              <a:xfrm>
                <a:off x="5113736" y="4711092"/>
                <a:ext cx="270710" cy="279280"/>
              </a:xfrm>
              <a:prstGeom prst="ellipse">
                <a:avLst/>
              </a:prstGeom>
              <a:solidFill>
                <a:srgbClr val="F49484"/>
              </a:solidFill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Arrow: Down 61">
                <a:extLst>
                  <a:ext uri="{FF2B5EF4-FFF2-40B4-BE49-F238E27FC236}">
                    <a16:creationId xmlns:a16="http://schemas.microsoft.com/office/drawing/2014/main" id="{FE8D8581-F55A-AD09-55B5-DED86FDE1A6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168091" y="4769732"/>
                <a:ext cx="162000" cy="162000"/>
              </a:xfrm>
              <a:prstGeom prst="downArrow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58FE050F-278E-5963-2859-8D02A4E9A5F3}"/>
              </a:ext>
            </a:extLst>
          </p:cNvPr>
          <p:cNvSpPr txBox="1"/>
          <p:nvPr/>
        </p:nvSpPr>
        <p:spPr>
          <a:xfrm>
            <a:off x="4664850" y="2326352"/>
            <a:ext cx="560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ネットサービス</a:t>
            </a:r>
            <a:br>
              <a:rPr lang="en-US" altLang="ja-JP" dirty="0"/>
            </a:br>
            <a:r>
              <a:rPr lang="en-US" altLang="ja-JP" dirty="0"/>
              <a:t>	Gmail</a:t>
            </a:r>
            <a:r>
              <a:rPr lang="ja-JP" altLang="en-US" dirty="0"/>
              <a:t>・</a:t>
            </a:r>
            <a:r>
              <a:rPr lang="en-US" altLang="ja-JP" dirty="0"/>
              <a:t>Google Classroom</a:t>
            </a:r>
            <a:r>
              <a:rPr lang="ja-JP" altLang="en-US" dirty="0"/>
              <a:t>・</a:t>
            </a:r>
            <a:r>
              <a:rPr lang="en-US" altLang="ja-JP" dirty="0"/>
              <a:t>YouTube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00DAE4-5A9B-2034-BE3C-99E9CBD83CBB}"/>
              </a:ext>
            </a:extLst>
          </p:cNvPr>
          <p:cNvSpPr txBox="1"/>
          <p:nvPr/>
        </p:nvSpPr>
        <p:spPr>
          <a:xfrm>
            <a:off x="4664850" y="3139390"/>
            <a:ext cx="6097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ソフトウェア</a:t>
            </a:r>
            <a:br>
              <a:rPr lang="en-US" altLang="ja-JP" dirty="0"/>
            </a:br>
            <a:r>
              <a:rPr lang="en-US" altLang="ja-JP" dirty="0"/>
              <a:t>	Google Chrome</a:t>
            </a:r>
            <a:r>
              <a:rPr lang="ja-JP" altLang="en-US" dirty="0"/>
              <a:t>・</a:t>
            </a:r>
            <a:r>
              <a:rPr lang="en-US" altLang="ja-JP" dirty="0"/>
              <a:t>Android</a:t>
            </a:r>
            <a:r>
              <a:rPr lang="ja-JP" altLang="en-US" dirty="0"/>
              <a:t> ・ </a:t>
            </a:r>
            <a:r>
              <a:rPr lang="en-US" altLang="ja-JP" dirty="0"/>
              <a:t>Chrome OS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35E6C7D-4270-34E3-A7A6-27EE69DEB12E}"/>
              </a:ext>
            </a:extLst>
          </p:cNvPr>
          <p:cNvSpPr txBox="1"/>
          <p:nvPr/>
        </p:nvSpPr>
        <p:spPr>
          <a:xfrm>
            <a:off x="4664850" y="3958487"/>
            <a:ext cx="61745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ハードウェア</a:t>
            </a:r>
            <a:br>
              <a:rPr lang="en-US" altLang="ja-JP" dirty="0"/>
            </a:br>
            <a:r>
              <a:rPr lang="en-US" altLang="ja-JP" dirty="0"/>
              <a:t>	Google Tensor</a:t>
            </a:r>
            <a:r>
              <a:rPr lang="ja-JP" altLang="en-US" dirty="0"/>
              <a:t> ・ </a:t>
            </a:r>
            <a:r>
              <a:rPr lang="en-US" altLang="ja-JP" dirty="0"/>
              <a:t>Google Pixel</a:t>
            </a:r>
            <a:r>
              <a:rPr lang="ja-JP" altLang="en-US" dirty="0"/>
              <a:t> ・ </a:t>
            </a:r>
            <a:r>
              <a:rPr lang="en-US" altLang="ja-JP" dirty="0"/>
              <a:t>Chromebook </a:t>
            </a:r>
            <a:endParaRPr lang="zh-TW" alt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964D79C-A149-E841-51FC-E9C8E9B0C534}"/>
              </a:ext>
            </a:extLst>
          </p:cNvPr>
          <p:cNvCxnSpPr>
            <a:cxnSpLocks/>
          </p:cNvCxnSpPr>
          <p:nvPr/>
        </p:nvCxnSpPr>
        <p:spPr>
          <a:xfrm>
            <a:off x="4274836" y="1680915"/>
            <a:ext cx="0" cy="4917686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19682F3-AEA4-65D6-82D9-5B0F3C13564F}"/>
              </a:ext>
            </a:extLst>
          </p:cNvPr>
          <p:cNvSpPr txBox="1"/>
          <p:nvPr/>
        </p:nvSpPr>
        <p:spPr>
          <a:xfrm>
            <a:off x="4664850" y="1654223"/>
            <a:ext cx="535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分類にとらわれず、</a:t>
            </a:r>
            <a:endParaRPr lang="en-US" altLang="ja-JP" dirty="0"/>
          </a:p>
          <a:p>
            <a:r>
              <a:rPr lang="ja-JP" altLang="en-US" dirty="0"/>
              <a:t>様々な業種・プロダクトの経営・開発をしている</a:t>
            </a:r>
            <a:endParaRPr lang="zh-TW" alt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E54DD0F-1B35-FE6D-4B5A-19CC9E3C3FFC}"/>
              </a:ext>
            </a:extLst>
          </p:cNvPr>
          <p:cNvGrpSpPr/>
          <p:nvPr/>
        </p:nvGrpSpPr>
        <p:grpSpPr>
          <a:xfrm>
            <a:off x="4753191" y="4995961"/>
            <a:ext cx="1317459" cy="1611320"/>
            <a:chOff x="4753191" y="4995961"/>
            <a:chExt cx="1317459" cy="161132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2B76A05-52FD-2689-32C6-1F2EB5B8860B}"/>
                </a:ext>
              </a:extLst>
            </p:cNvPr>
            <p:cNvSpPr/>
            <p:nvPr/>
          </p:nvSpPr>
          <p:spPr>
            <a:xfrm>
              <a:off x="4753192" y="4995961"/>
              <a:ext cx="1317458" cy="161132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89" name="Picture 88" descr="A grey apple with a bite taken out of it&#10;&#10;Description automatically generated with medium confidence">
              <a:extLst>
                <a:ext uri="{FF2B5EF4-FFF2-40B4-BE49-F238E27FC236}">
                  <a16:creationId xmlns:a16="http://schemas.microsoft.com/office/drawing/2014/main" id="{E97F706F-058E-51E3-7A3E-E5F42A2C0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77" t="1793" r="27280" b="1627"/>
            <a:stretch/>
          </p:blipFill>
          <p:spPr>
            <a:xfrm>
              <a:off x="5111921" y="5072941"/>
              <a:ext cx="600000" cy="72000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901E426-3851-72CD-AAE8-9E1B92918D0A}"/>
                </a:ext>
              </a:extLst>
            </p:cNvPr>
            <p:cNvSpPr txBox="1"/>
            <p:nvPr/>
          </p:nvSpPr>
          <p:spPr>
            <a:xfrm>
              <a:off x="4842989" y="5825166"/>
              <a:ext cx="1144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Apple</a:t>
              </a:r>
              <a:endParaRPr lang="zh-TW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A5F0796-A656-74AA-4549-E63FC38CC868}"/>
                </a:ext>
              </a:extLst>
            </p:cNvPr>
            <p:cNvSpPr txBox="1"/>
            <p:nvPr/>
          </p:nvSpPr>
          <p:spPr>
            <a:xfrm>
              <a:off x="5915329" y="4995961"/>
              <a:ext cx="78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LG Smart UI Bold" panose="020B0800000101010101" pitchFamily="34" charset="-127"/>
                  <a:ea typeface="LG Smart UI Bold" panose="020B0800000101010101" pitchFamily="34" charset="-127"/>
                </a:rPr>
                <a:t>1</a:t>
              </a:r>
              <a:endParaRPr lang="zh-TW" altLang="en-US" dirty="0">
                <a:latin typeface="LG Smart UI Bold" panose="020B0800000101010101" pitchFamily="34" charset="-127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D07BC32-938E-D592-5741-0D277EE5AEF6}"/>
                </a:ext>
              </a:extLst>
            </p:cNvPr>
            <p:cNvSpPr txBox="1"/>
            <p:nvPr/>
          </p:nvSpPr>
          <p:spPr>
            <a:xfrm>
              <a:off x="4753191" y="6266937"/>
              <a:ext cx="13049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chemeClr val="accent6">
                      <a:lumMod val="75000"/>
                    </a:schemeClr>
                  </a:solidFill>
                  <a:latin typeface="Noto Sans CJK JP Bold" panose="020B0800000000000000" pitchFamily="34" charset="-128"/>
                  <a:ea typeface="Noto Sans CJK JP Bold" panose="020B0800000000000000" pitchFamily="34" charset="-128"/>
                </a:rPr>
                <a:t>2.755</a:t>
              </a:r>
              <a:r>
                <a:rPr lang="ja-JP" altLang="en-US" sz="1400" dirty="0"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兆ドル</a:t>
              </a:r>
              <a:endParaRPr lang="zh-TW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794044B-F7FB-2900-72BA-49004829722F}"/>
              </a:ext>
            </a:extLst>
          </p:cNvPr>
          <p:cNvGrpSpPr/>
          <p:nvPr/>
        </p:nvGrpSpPr>
        <p:grpSpPr>
          <a:xfrm>
            <a:off x="6103764" y="4995961"/>
            <a:ext cx="1317458" cy="1611320"/>
            <a:chOff x="6103764" y="4995961"/>
            <a:chExt cx="1317458" cy="161132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E3559F2-3C57-CC28-57BA-AE6448E88A09}"/>
                </a:ext>
              </a:extLst>
            </p:cNvPr>
            <p:cNvSpPr/>
            <p:nvPr/>
          </p:nvSpPr>
          <p:spPr>
            <a:xfrm>
              <a:off x="6103764" y="4995961"/>
              <a:ext cx="1317458" cy="161132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3" name="Picture 92" descr="A picture containing rectangle, colorfulness, screenshot, square&#10;&#10;Description automatically generated">
              <a:extLst>
                <a:ext uri="{FF2B5EF4-FFF2-40B4-BE49-F238E27FC236}">
                  <a16:creationId xmlns:a16="http://schemas.microsoft.com/office/drawing/2014/main" id="{8DE8CE2D-881F-72F5-9DB4-B6660C59CC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07" t="2183" r="23055" b="2630"/>
            <a:stretch/>
          </p:blipFill>
          <p:spPr>
            <a:xfrm>
              <a:off x="6402493" y="5072941"/>
              <a:ext cx="720000" cy="720000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1B348C0-2ED8-47F0-7F74-C637548D7E86}"/>
                </a:ext>
              </a:extLst>
            </p:cNvPr>
            <p:cNvSpPr txBox="1"/>
            <p:nvPr/>
          </p:nvSpPr>
          <p:spPr>
            <a:xfrm>
              <a:off x="6190303" y="5802271"/>
              <a:ext cx="1144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Microsoft</a:t>
              </a:r>
              <a:endParaRPr lang="zh-TW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8A4466-D4CB-3DB3-5A63-831D2D4B5EDD}"/>
                </a:ext>
              </a:extLst>
            </p:cNvPr>
            <p:cNvSpPr txBox="1"/>
            <p:nvPr/>
          </p:nvSpPr>
          <p:spPr>
            <a:xfrm>
              <a:off x="7277914" y="4997591"/>
              <a:ext cx="78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LG Smart UI SemiBold" panose="020B0700000101010101" pitchFamily="34" charset="-127"/>
                  <a:ea typeface="LG Smart UI SemiBold" panose="020B0700000101010101" pitchFamily="34" charset="-127"/>
                </a:rPr>
                <a:t>2</a:t>
              </a:r>
              <a:endParaRPr lang="zh-TW" altLang="en-US" dirty="0">
                <a:latin typeface="LG Smart UI SemiBold" panose="020B0700000101010101" pitchFamily="34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2EBFA17-57AF-DBD7-0E92-681CE7295B30}"/>
                </a:ext>
              </a:extLst>
            </p:cNvPr>
            <p:cNvSpPr txBox="1"/>
            <p:nvPr/>
          </p:nvSpPr>
          <p:spPr>
            <a:xfrm>
              <a:off x="6103764" y="6266937"/>
              <a:ext cx="13049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chemeClr val="accent6">
                      <a:lumMod val="75000"/>
                    </a:schemeClr>
                  </a:solidFill>
                  <a:latin typeface="Noto Sans CJK JP Bold" panose="020B0800000000000000" pitchFamily="34" charset="-128"/>
                  <a:ea typeface="Noto Sans CJK JP Bold" panose="020B0800000000000000" pitchFamily="34" charset="-128"/>
                </a:rPr>
                <a:t>2.367</a:t>
              </a:r>
              <a:r>
                <a:rPr lang="ja-JP" altLang="en-US" sz="1400" dirty="0"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兆ドル</a:t>
              </a:r>
              <a:endParaRPr lang="zh-TW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D03D93C-2602-16E6-2645-F8ACD7585B73}"/>
              </a:ext>
            </a:extLst>
          </p:cNvPr>
          <p:cNvGrpSpPr/>
          <p:nvPr/>
        </p:nvGrpSpPr>
        <p:grpSpPr>
          <a:xfrm>
            <a:off x="7454336" y="4995961"/>
            <a:ext cx="1323091" cy="1611320"/>
            <a:chOff x="7454336" y="4995961"/>
            <a:chExt cx="1323091" cy="161132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2D06C3B-82B9-9CC5-067B-F057713414FA}"/>
                </a:ext>
              </a:extLst>
            </p:cNvPr>
            <p:cNvSpPr/>
            <p:nvPr/>
          </p:nvSpPr>
          <p:spPr>
            <a:xfrm>
              <a:off x="7454336" y="4995961"/>
              <a:ext cx="1317458" cy="161132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5" name="Picture 84" descr="A picture containing screenshot, colorfulness, graphics, graphic design&#10;&#10;Description automatically generated">
              <a:extLst>
                <a:ext uri="{FF2B5EF4-FFF2-40B4-BE49-F238E27FC236}">
                  <a16:creationId xmlns:a16="http://schemas.microsoft.com/office/drawing/2014/main" id="{E5269400-1EFF-EB55-3567-2D53365FD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3065" y="5081621"/>
              <a:ext cx="720000" cy="720000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306C933-65D0-E8B9-5EF0-EEF74DB43657}"/>
                </a:ext>
              </a:extLst>
            </p:cNvPr>
            <p:cNvSpPr txBox="1"/>
            <p:nvPr/>
          </p:nvSpPr>
          <p:spPr>
            <a:xfrm>
              <a:off x="7542176" y="5784222"/>
              <a:ext cx="11443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Saudi Aramco</a:t>
              </a:r>
              <a:endParaRPr lang="zh-TW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7CE2C6E-83A3-B2E0-BD13-6819FF06CFA2}"/>
                </a:ext>
              </a:extLst>
            </p:cNvPr>
            <p:cNvSpPr txBox="1"/>
            <p:nvPr/>
          </p:nvSpPr>
          <p:spPr>
            <a:xfrm>
              <a:off x="8616473" y="4997591"/>
              <a:ext cx="78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LG Smart UI SemiBold" panose="020B0700000101010101" pitchFamily="34" charset="-127"/>
                  <a:ea typeface="LG Smart UI SemiBold" panose="020B0700000101010101" pitchFamily="34" charset="-127"/>
                </a:rPr>
                <a:t>3</a:t>
              </a:r>
              <a:endParaRPr lang="zh-TW" altLang="en-US" dirty="0">
                <a:latin typeface="LG Smart UI SemiBold" panose="020B0700000101010101" pitchFamily="34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A89A6F1-6CCA-D4D3-3854-6D2C7EFB31C4}"/>
                </a:ext>
              </a:extLst>
            </p:cNvPr>
            <p:cNvSpPr txBox="1"/>
            <p:nvPr/>
          </p:nvSpPr>
          <p:spPr>
            <a:xfrm>
              <a:off x="7459969" y="6266937"/>
              <a:ext cx="13174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chemeClr val="accent6">
                      <a:lumMod val="75000"/>
                    </a:schemeClr>
                  </a:solidFill>
                  <a:latin typeface="Noto Sans CJK JP Bold" panose="020B0800000000000000" pitchFamily="34" charset="-128"/>
                  <a:ea typeface="Noto Sans CJK JP Bold" panose="020B0800000000000000" pitchFamily="34" charset="-128"/>
                </a:rPr>
                <a:t>2.091</a:t>
              </a:r>
              <a:r>
                <a:rPr lang="ja-JP" altLang="en-US" sz="1400" dirty="0"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兆ドル</a:t>
              </a:r>
              <a:endParaRPr lang="zh-TW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E8C22C2-935F-BB28-C8D6-B917F9C2C9FC}"/>
              </a:ext>
            </a:extLst>
          </p:cNvPr>
          <p:cNvGrpSpPr/>
          <p:nvPr/>
        </p:nvGrpSpPr>
        <p:grpSpPr>
          <a:xfrm>
            <a:off x="8804908" y="4995961"/>
            <a:ext cx="1317458" cy="1616972"/>
            <a:chOff x="8804908" y="4995961"/>
            <a:chExt cx="1317458" cy="1616972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41CDB9-0D5C-0C80-FC28-41EBC7176867}"/>
                </a:ext>
              </a:extLst>
            </p:cNvPr>
            <p:cNvSpPr/>
            <p:nvPr/>
          </p:nvSpPr>
          <p:spPr>
            <a:xfrm>
              <a:off x="8804908" y="4995961"/>
              <a:ext cx="1317458" cy="161132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1" name="Picture 90" descr="A picture containing graphics, colorfulness, circle, graphic design&#10;&#10;Description automatically generated">
              <a:extLst>
                <a:ext uri="{FF2B5EF4-FFF2-40B4-BE49-F238E27FC236}">
                  <a16:creationId xmlns:a16="http://schemas.microsoft.com/office/drawing/2014/main" id="{AE3BF827-A2D6-1B67-3FA7-9610401A93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54" t="2160" r="23356" b="1626"/>
            <a:stretch/>
          </p:blipFill>
          <p:spPr>
            <a:xfrm>
              <a:off x="9103637" y="5081621"/>
              <a:ext cx="720000" cy="720000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98F14E6-E197-863D-CCA9-ABADC28CE0F5}"/>
                </a:ext>
              </a:extLst>
            </p:cNvPr>
            <p:cNvSpPr txBox="1"/>
            <p:nvPr/>
          </p:nvSpPr>
          <p:spPr>
            <a:xfrm>
              <a:off x="8896143" y="5784223"/>
              <a:ext cx="11443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Alphabet</a:t>
              </a:r>
            </a:p>
            <a:p>
              <a:pPr algn="ctr"/>
              <a:r>
                <a:rPr lang="en-US" altLang="zh-TW" sz="1400" dirty="0"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(Google)</a:t>
              </a:r>
              <a:endParaRPr lang="zh-TW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17C02D5-55A8-CFBB-F8B6-6953E2C39889}"/>
                </a:ext>
              </a:extLst>
            </p:cNvPr>
            <p:cNvSpPr txBox="1"/>
            <p:nvPr/>
          </p:nvSpPr>
          <p:spPr>
            <a:xfrm>
              <a:off x="9943291" y="4995961"/>
              <a:ext cx="78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LG Smart UI SemiBold" panose="020B0700000101010101" pitchFamily="34" charset="-127"/>
                  <a:ea typeface="LG Smart UI SemiBold" panose="020B0700000101010101" pitchFamily="34" charset="-127"/>
                </a:rPr>
                <a:t>4</a:t>
              </a:r>
              <a:endParaRPr lang="zh-TW" altLang="en-US" dirty="0">
                <a:latin typeface="LG Smart UI SemiBold" panose="020B0700000101010101" pitchFamily="34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4C071DC-51B9-6B9C-885B-A4702B1E839D}"/>
                </a:ext>
              </a:extLst>
            </p:cNvPr>
            <p:cNvSpPr txBox="1"/>
            <p:nvPr/>
          </p:nvSpPr>
          <p:spPr>
            <a:xfrm>
              <a:off x="8811159" y="6274379"/>
              <a:ext cx="13049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chemeClr val="accent6">
                      <a:lumMod val="75000"/>
                    </a:schemeClr>
                  </a:solidFill>
                  <a:latin typeface="Noto Sans CJK JP Bold" panose="020B0800000000000000" pitchFamily="34" charset="-128"/>
                  <a:ea typeface="Noto Sans CJK JP Bold" panose="020B0800000000000000" pitchFamily="34" charset="-128"/>
                </a:rPr>
                <a:t>1.560</a:t>
              </a:r>
              <a:r>
                <a:rPr lang="ja-JP" altLang="en-US" sz="1400" dirty="0"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兆ドル</a:t>
              </a:r>
              <a:endParaRPr lang="zh-TW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AD36189-0EF1-F15E-3053-5070E725A183}"/>
              </a:ext>
            </a:extLst>
          </p:cNvPr>
          <p:cNvGrpSpPr/>
          <p:nvPr/>
        </p:nvGrpSpPr>
        <p:grpSpPr>
          <a:xfrm>
            <a:off x="10155480" y="4995961"/>
            <a:ext cx="1317458" cy="1611320"/>
            <a:chOff x="10155480" y="4995961"/>
            <a:chExt cx="1317458" cy="161132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2D2C3C1-782B-C10B-BC46-D114B6CE35A2}"/>
                </a:ext>
              </a:extLst>
            </p:cNvPr>
            <p:cNvSpPr/>
            <p:nvPr/>
          </p:nvSpPr>
          <p:spPr>
            <a:xfrm>
              <a:off x="10155480" y="4995961"/>
              <a:ext cx="1317458" cy="161132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7" name="Picture 86" descr="A picture containing graphics&#10;&#10;Description automatically generated">
              <a:extLst>
                <a:ext uri="{FF2B5EF4-FFF2-40B4-BE49-F238E27FC236}">
                  <a16:creationId xmlns:a16="http://schemas.microsoft.com/office/drawing/2014/main" id="{0A2C9851-4319-3FBE-4F54-BBD694F4A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4209" y="5089210"/>
              <a:ext cx="720000" cy="720000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A8C6885-E1DF-0003-1873-44E4440BAB25}"/>
                </a:ext>
              </a:extLst>
            </p:cNvPr>
            <p:cNvSpPr txBox="1"/>
            <p:nvPr/>
          </p:nvSpPr>
          <p:spPr>
            <a:xfrm>
              <a:off x="10242019" y="5792941"/>
              <a:ext cx="1144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Amazon</a:t>
              </a:r>
              <a:endParaRPr lang="zh-TW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C06CB43-B9F7-AF8A-1916-BBD62EB0AFB8}"/>
                </a:ext>
              </a:extLst>
            </p:cNvPr>
            <p:cNvSpPr txBox="1"/>
            <p:nvPr/>
          </p:nvSpPr>
          <p:spPr>
            <a:xfrm>
              <a:off x="11312930" y="4995961"/>
              <a:ext cx="78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LG Smart UI SemiBold" panose="020B0700000101010101" pitchFamily="34" charset="-127"/>
                  <a:ea typeface="LG Smart UI SemiBold" panose="020B0700000101010101" pitchFamily="34" charset="-127"/>
                </a:rPr>
                <a:t>5</a:t>
              </a:r>
              <a:endParaRPr lang="zh-TW" altLang="en-US" dirty="0">
                <a:latin typeface="LG Smart UI SemiBold" panose="020B0700000101010101" pitchFamily="34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36D24C6-A74C-23E4-48A3-D800EA3A50E5}"/>
                </a:ext>
              </a:extLst>
            </p:cNvPr>
            <p:cNvSpPr txBox="1"/>
            <p:nvPr/>
          </p:nvSpPr>
          <p:spPr>
            <a:xfrm>
              <a:off x="10167983" y="6266937"/>
              <a:ext cx="13049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chemeClr val="accent6">
                      <a:lumMod val="75000"/>
                    </a:schemeClr>
                  </a:solidFill>
                  <a:latin typeface="Noto Sans CJK JP Bold" panose="020B0800000000000000" pitchFamily="34" charset="-128"/>
                  <a:ea typeface="Noto Sans CJK JP Bold" panose="020B0800000000000000" pitchFamily="34" charset="-128"/>
                </a:rPr>
                <a:t>1.192</a:t>
              </a:r>
              <a:r>
                <a:rPr lang="ja-JP" altLang="en-US" sz="1400" dirty="0"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兆ドル</a:t>
              </a:r>
              <a:endParaRPr lang="zh-TW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74A4F200-C83A-50E9-1FF2-FE64BA6B4F2A}"/>
              </a:ext>
            </a:extLst>
          </p:cNvPr>
          <p:cNvSpPr txBox="1"/>
          <p:nvPr/>
        </p:nvSpPr>
        <p:spPr>
          <a:xfrm>
            <a:off x="5843625" y="4673462"/>
            <a:ext cx="453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世界企業時価総額ランキング</a:t>
            </a:r>
            <a:endParaRPr lang="zh-TW" altLang="en-US" dirty="0"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290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46 L -0.25182 -0.36875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91" y="-184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"/>
                            </p:stCondLst>
                            <p:childTnLst>
                              <p:par>
                                <p:cTn id="8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8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1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4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7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0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"/>
                            </p:stCondLst>
                            <p:childTnLst>
                              <p:par>
                                <p:cTn id="15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182 -0.36875 L -1.04167E-6 2.96296E-6 " pathEditMode="relative" rAng="0" ptsTypes="AA">
                                      <p:cBhvr>
                                        <p:cTn id="1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17" y="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  <p:bldP spid="20" grpId="0"/>
      <p:bldP spid="20" grpId="1"/>
      <p:bldP spid="64" grpId="0"/>
      <p:bldP spid="64" grpId="1"/>
      <p:bldP spid="66" grpId="0"/>
      <p:bldP spid="66" grpId="1"/>
      <p:bldP spid="68" grpId="0"/>
      <p:bldP spid="68" grpId="1"/>
      <p:bldP spid="77" grpId="0"/>
      <p:bldP spid="77" grpId="1"/>
      <p:bldP spid="112" grpId="0"/>
      <p:bldP spid="11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B282092-EF6C-1926-6EB4-CBD9FDAA6AD6}"/>
              </a:ext>
            </a:extLst>
          </p:cNvPr>
          <p:cNvGrpSpPr/>
          <p:nvPr/>
        </p:nvGrpSpPr>
        <p:grpSpPr>
          <a:xfrm>
            <a:off x="2927183" y="-483156"/>
            <a:ext cx="6337634" cy="6054346"/>
            <a:chOff x="2927182" y="334990"/>
            <a:chExt cx="6337634" cy="605434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48FC5F-CCED-D989-6F48-DFE74918C72F}"/>
                </a:ext>
              </a:extLst>
            </p:cNvPr>
            <p:cNvSpPr txBox="1"/>
            <p:nvPr/>
          </p:nvSpPr>
          <p:spPr>
            <a:xfrm>
              <a:off x="3527571" y="2084408"/>
              <a:ext cx="5136856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ＩＴ</a:t>
              </a:r>
              <a:r>
                <a:rPr lang="zh-TW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業界の</a:t>
              </a: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現状</a:t>
              </a: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＿</a:t>
              </a:r>
              <a:endParaRPr lang="zh-TW" altLang="en-US" sz="48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04A28C-043D-5764-6161-D292DC456737}"/>
                </a:ext>
              </a:extLst>
            </p:cNvPr>
            <p:cNvSpPr txBox="1"/>
            <p:nvPr/>
          </p:nvSpPr>
          <p:spPr>
            <a:xfrm>
              <a:off x="3527571" y="2959117"/>
              <a:ext cx="5136856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ＩＴ</a:t>
              </a:r>
              <a:r>
                <a:rPr lang="zh-TW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業界の</a:t>
              </a: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動き</a:t>
              </a: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＿</a:t>
              </a:r>
              <a:endParaRPr lang="zh-TW" altLang="en-US" sz="48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C9BC75-C708-05CD-FEEB-0BC236C20D73}"/>
                </a:ext>
              </a:extLst>
            </p:cNvPr>
            <p:cNvSpPr txBox="1"/>
            <p:nvPr/>
          </p:nvSpPr>
          <p:spPr>
            <a:xfrm flipH="1">
              <a:off x="3527571" y="1209699"/>
              <a:ext cx="5136856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ＩＴ</a:t>
              </a:r>
              <a:r>
                <a:rPr lang="zh-TW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業界の</a:t>
              </a: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仕組み</a:t>
              </a:r>
              <a:endParaRPr lang="zh-TW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EC1ED7-76E6-3353-6747-E70CA7E5B906}"/>
                </a:ext>
              </a:extLst>
            </p:cNvPr>
            <p:cNvSpPr txBox="1"/>
            <p:nvPr/>
          </p:nvSpPr>
          <p:spPr>
            <a:xfrm>
              <a:off x="3629401" y="334990"/>
              <a:ext cx="4933198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ＩＴ業界研究</a:t>
              </a:r>
              <a:endParaRPr lang="zh-TW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CA7D03-D61E-BD34-FFEF-0B6F9CF38249}"/>
                </a:ext>
              </a:extLst>
            </p:cNvPr>
            <p:cNvSpPr txBox="1"/>
            <p:nvPr/>
          </p:nvSpPr>
          <p:spPr>
            <a:xfrm>
              <a:off x="2927182" y="4705995"/>
              <a:ext cx="6337634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en-US" altLang="ja-JP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Google </a:t>
              </a: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社の</a:t>
              </a: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理念</a:t>
              </a:r>
              <a:endParaRPr lang="zh-TW" altLang="en-US" sz="48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16F33B-42FE-EF81-39ED-2ADEFD105DC8}"/>
                </a:ext>
              </a:extLst>
            </p:cNvPr>
            <p:cNvSpPr txBox="1"/>
            <p:nvPr/>
          </p:nvSpPr>
          <p:spPr>
            <a:xfrm>
              <a:off x="3396391" y="3832556"/>
              <a:ext cx="5399216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en-US" altLang="ja-JP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Google </a:t>
              </a: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社の</a:t>
              </a: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概要</a:t>
              </a:r>
              <a:endParaRPr lang="zh-TW" altLang="en-US" sz="48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921C0C-4774-7651-70EE-B865486DDA23}"/>
                </a:ext>
              </a:extLst>
            </p:cNvPr>
            <p:cNvSpPr txBox="1"/>
            <p:nvPr/>
          </p:nvSpPr>
          <p:spPr>
            <a:xfrm flipH="1">
              <a:off x="4784635" y="5579434"/>
              <a:ext cx="2622727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志望理由</a:t>
              </a:r>
              <a:endParaRPr lang="zh-TW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6457E40-343C-93EA-ABD2-4EFE21F0334C}"/>
              </a:ext>
            </a:extLst>
          </p:cNvPr>
          <p:cNvSpPr/>
          <p:nvPr/>
        </p:nvSpPr>
        <p:spPr>
          <a:xfrm>
            <a:off x="0" y="0"/>
            <a:ext cx="12192000" cy="30240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FFFFFF">
                  <a:alpha val="70000"/>
                </a:srgbClr>
              </a:gs>
              <a:gs pos="92000">
                <a:srgbClr val="FFFFFF">
                  <a:alpha val="60000"/>
                </a:srgbClr>
              </a:gs>
              <a:gs pos="57000">
                <a:schemeClr val="bg1"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DC6232-C65F-5449-B6A2-F8332F3DC094}"/>
              </a:ext>
            </a:extLst>
          </p:cNvPr>
          <p:cNvSpPr/>
          <p:nvPr/>
        </p:nvSpPr>
        <p:spPr>
          <a:xfrm>
            <a:off x="-1" y="3831073"/>
            <a:ext cx="12192000" cy="30240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FFFFFF">
                  <a:alpha val="70000"/>
                </a:srgbClr>
              </a:gs>
              <a:gs pos="92000">
                <a:srgbClr val="FFFFFF">
                  <a:alpha val="60000"/>
                </a:srgbClr>
              </a:gs>
              <a:gs pos="57000">
                <a:schemeClr val="bg1"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91A57-823A-CC6B-B7F6-B9DADCC5A4DA}"/>
              </a:ext>
            </a:extLst>
          </p:cNvPr>
          <p:cNvSpPr txBox="1"/>
          <p:nvPr/>
        </p:nvSpPr>
        <p:spPr>
          <a:xfrm>
            <a:off x="3653465" y="3000076"/>
            <a:ext cx="36350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rPr>
              <a:t>Google </a:t>
            </a:r>
            <a:r>
              <a:rPr lang="ja-JP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rPr>
              <a:t>社の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66220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00013 -0.1270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D42E09-10B4-1750-3851-62F4751B41FD}"/>
              </a:ext>
            </a:extLst>
          </p:cNvPr>
          <p:cNvSpPr txBox="1"/>
          <p:nvPr/>
        </p:nvSpPr>
        <p:spPr>
          <a:xfrm>
            <a:off x="613611" y="1678728"/>
            <a:ext cx="10805863" cy="4878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ja-JP" altLang="en-US" i="0" dirty="0">
                <a:effectLst/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ユーザーに焦点を絞れば、他のものはみな後からついてくる。</a:t>
            </a:r>
            <a:endParaRPr lang="en-US" altLang="ja-JP" i="0" dirty="0">
              <a:effectLst/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en-US" altLang="ja-JP" i="0" dirty="0">
                <a:effectLst/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1</a:t>
            </a:r>
            <a:r>
              <a:rPr lang="ja-JP" altLang="en-US" i="0" dirty="0">
                <a:effectLst/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つのことをとことん極めてうまくやるのが一番。</a:t>
            </a:r>
            <a:endParaRPr lang="en-US" altLang="ja-JP" i="0" dirty="0">
              <a:effectLst/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ja-JP" altLang="en-US" i="0" dirty="0">
                <a:effectLst/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遅いより速いほうがいい。</a:t>
            </a:r>
            <a:endParaRPr lang="en-US" altLang="ja-JP" i="0" dirty="0">
              <a:effectLst/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ja-JP" altLang="en-US" i="0" dirty="0">
                <a:effectLst/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ウェブ上の民主主義は機能します。</a:t>
            </a:r>
            <a:endParaRPr lang="en-US" altLang="ja-JP" i="0" dirty="0">
              <a:effectLst/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ja-JP" altLang="en-US" i="0" dirty="0">
                <a:effectLst/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情報を探したくなるのはパソコンの前にいるときだけではない。</a:t>
            </a:r>
            <a:endParaRPr lang="en-US" altLang="ja-JP" i="0" dirty="0">
              <a:effectLst/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ja-JP" altLang="en-US" i="0" dirty="0">
                <a:effectLst/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悪事を働かなくてもお金は稼げる。</a:t>
            </a:r>
            <a:endParaRPr lang="en-US" altLang="ja-JP" i="0" dirty="0">
              <a:effectLst/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ja-JP" altLang="en-US" i="0" dirty="0">
                <a:effectLst/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世の中にはまだまだ情報があふれている。</a:t>
            </a:r>
            <a:endParaRPr lang="en-US" altLang="ja-JP" i="0" dirty="0">
              <a:effectLst/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ja-JP" altLang="en-US" i="0" dirty="0">
                <a:effectLst/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情報のニーズはすべての国境を越える。</a:t>
            </a:r>
            <a:endParaRPr lang="en-US" altLang="ja-JP" i="0" dirty="0">
              <a:effectLst/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ja-JP" altLang="en-US" i="0" dirty="0">
                <a:effectLst/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スーツがなくても真剣に仕事はできる。</a:t>
            </a:r>
            <a:endParaRPr lang="en-US" altLang="ja-JP" i="0" dirty="0">
              <a:effectLst/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ja-JP" altLang="en-US" i="0" dirty="0">
                <a:effectLst/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「すばらしい」では足りない。</a:t>
            </a:r>
            <a:endParaRPr lang="zh-TW" altLang="en-US" dirty="0"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2C1111-812A-A246-4262-2B562C837F11}"/>
              </a:ext>
            </a:extLst>
          </p:cNvPr>
          <p:cNvSpPr/>
          <p:nvPr/>
        </p:nvSpPr>
        <p:spPr>
          <a:xfrm>
            <a:off x="501633" y="523141"/>
            <a:ext cx="111978" cy="738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E4EB2-853D-534B-A3E1-864B53B51D80}"/>
              </a:ext>
            </a:extLst>
          </p:cNvPr>
          <p:cNvSpPr txBox="1"/>
          <p:nvPr/>
        </p:nvSpPr>
        <p:spPr>
          <a:xfrm flipH="1">
            <a:off x="3689762" y="3024049"/>
            <a:ext cx="4812475" cy="809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altLang="ja-JP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rPr>
              <a:t>Google </a:t>
            </a:r>
            <a:r>
              <a:rPr lang="ja-JP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rPr>
              <a:t>社の理念</a:t>
            </a:r>
            <a:endParaRPr lang="zh-TW" altLang="en-US" sz="4800" dirty="0">
              <a:solidFill>
                <a:schemeClr val="bg1"/>
              </a:solidFill>
              <a:latin typeface="Noto Sans CJK JP Medium" panose="020B0600000000000000" pitchFamily="34" charset="-128"/>
              <a:ea typeface="Noto Sans CJK JP Medium" panose="020B0600000000000000" pitchFamily="34" charset="-128"/>
              <a:cs typeface="Noto Sans Disp SemCond ExtBd" panose="020B0902040504020204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0CDB4-AE16-805B-1EFA-58CFEE513F19}"/>
              </a:ext>
            </a:extLst>
          </p:cNvPr>
          <p:cNvSpPr txBox="1"/>
          <p:nvPr/>
        </p:nvSpPr>
        <p:spPr>
          <a:xfrm>
            <a:off x="6750031" y="488146"/>
            <a:ext cx="46730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0" i="0" dirty="0">
                <a:solidFill>
                  <a:srgbClr val="4A4A4A"/>
                </a:solidFill>
                <a:effectLst/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世界中の情報を</a:t>
            </a:r>
            <a:r>
              <a:rPr lang="ja-JP" altLang="en-US" sz="1400" i="0" dirty="0">
                <a:solidFill>
                  <a:schemeClr val="accent6">
                    <a:lumMod val="50000"/>
                  </a:schemeClr>
                </a:solidFill>
                <a:effectLst/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素早く正確に</a:t>
            </a:r>
            <a:r>
              <a:rPr lang="ja-JP" altLang="en-US" sz="1400" b="0" i="0" dirty="0">
                <a:solidFill>
                  <a:srgbClr val="4A4A4A"/>
                </a:solidFill>
                <a:effectLst/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を整理し</a:t>
            </a:r>
            <a:endParaRPr lang="en-US" altLang="ja-JP" sz="1400" b="0" i="0" dirty="0">
              <a:solidFill>
                <a:srgbClr val="4A4A4A"/>
              </a:solidFill>
              <a:effectLst/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  <a:p>
            <a:r>
              <a:rPr lang="ja-JP" altLang="en-US" sz="1400" b="0" i="0" dirty="0">
                <a:solidFill>
                  <a:srgbClr val="4A4A4A"/>
                </a:solidFill>
                <a:effectLst/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世界中の人々がアクセスできて使えるようにするという</a:t>
            </a:r>
            <a:endParaRPr lang="en-US" altLang="ja-JP" sz="1400" b="0" i="0" dirty="0">
              <a:solidFill>
                <a:srgbClr val="4A4A4A"/>
              </a:solidFill>
              <a:effectLst/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  <a:p>
            <a:r>
              <a:rPr lang="en-US" altLang="ja-JP" sz="1400" b="0" i="0" dirty="0">
                <a:solidFill>
                  <a:srgbClr val="4A4A4A"/>
                </a:solidFill>
                <a:effectLst/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Google </a:t>
            </a:r>
            <a:r>
              <a:rPr lang="ja-JP" altLang="en-US" sz="1400" b="0" i="0" dirty="0">
                <a:solidFill>
                  <a:srgbClr val="4A4A4A"/>
                </a:solidFill>
                <a:effectLst/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の使命</a:t>
            </a:r>
            <a:endParaRPr lang="zh-TW" altLang="en-US" sz="1400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91208-BF1E-032B-52FA-817BF85840FE}"/>
              </a:ext>
            </a:extLst>
          </p:cNvPr>
          <p:cNvSpPr txBox="1"/>
          <p:nvPr/>
        </p:nvSpPr>
        <p:spPr>
          <a:xfrm>
            <a:off x="5441971" y="4431405"/>
            <a:ext cx="6378173" cy="21258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　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求める人物像</a:t>
            </a:r>
            <a:endParaRPr lang="en-US" altLang="ja-JP" dirty="0">
              <a:solidFill>
                <a:schemeClr val="accent6">
                  <a:lumMod val="75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「職務にとって適任で、さまざまなことに秀でている人」</a:t>
            </a:r>
            <a:endParaRPr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「大きな挑戦を好み、大きな変化を歓迎する人」</a:t>
            </a:r>
            <a:br>
              <a:rPr lang="en-US" altLang="ja-JP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</a:br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「チームワークが得意な人」</a:t>
            </a:r>
            <a:endParaRPr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「</a:t>
            </a:r>
            <a:r>
              <a:rPr lang="en-US" altLang="ja-JP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Google </a:t>
            </a:r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らしさがある人」</a:t>
            </a:r>
            <a:endParaRPr lang="zh-TW" altLang="en-US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512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234 -0.36921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17" y="-184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234 -0.36921 L -6.25E-7 4.07407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0" y="1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  <p:bldP spid="4" grpId="1" animBg="1"/>
      <p:bldP spid="5" grpId="0"/>
      <p:bldP spid="5" grpId="1"/>
      <p:bldP spid="6" grpId="0"/>
      <p:bldP spid="6" grpId="1"/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B282092-EF6C-1926-6EB4-CBD9FDAA6AD6}"/>
              </a:ext>
            </a:extLst>
          </p:cNvPr>
          <p:cNvGrpSpPr/>
          <p:nvPr/>
        </p:nvGrpSpPr>
        <p:grpSpPr>
          <a:xfrm>
            <a:off x="2927183" y="-1351492"/>
            <a:ext cx="6337634" cy="6054346"/>
            <a:chOff x="2927182" y="334990"/>
            <a:chExt cx="6337634" cy="605434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48FC5F-CCED-D989-6F48-DFE74918C72F}"/>
                </a:ext>
              </a:extLst>
            </p:cNvPr>
            <p:cNvSpPr txBox="1"/>
            <p:nvPr/>
          </p:nvSpPr>
          <p:spPr>
            <a:xfrm>
              <a:off x="3527571" y="2084408"/>
              <a:ext cx="5136856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ＩＴ</a:t>
              </a:r>
              <a:r>
                <a:rPr lang="zh-TW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業界の</a:t>
              </a: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現状</a:t>
              </a: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＿</a:t>
              </a:r>
              <a:endParaRPr lang="zh-TW" altLang="en-US" sz="48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04A28C-043D-5764-6161-D292DC456737}"/>
                </a:ext>
              </a:extLst>
            </p:cNvPr>
            <p:cNvSpPr txBox="1"/>
            <p:nvPr/>
          </p:nvSpPr>
          <p:spPr>
            <a:xfrm>
              <a:off x="3527571" y="2959117"/>
              <a:ext cx="5136856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ＩＴ</a:t>
              </a:r>
              <a:r>
                <a:rPr lang="zh-TW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業界の</a:t>
              </a: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動き</a:t>
              </a: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＿</a:t>
              </a:r>
              <a:endParaRPr lang="zh-TW" altLang="en-US" sz="48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C9BC75-C708-05CD-FEEB-0BC236C20D73}"/>
                </a:ext>
              </a:extLst>
            </p:cNvPr>
            <p:cNvSpPr txBox="1"/>
            <p:nvPr/>
          </p:nvSpPr>
          <p:spPr>
            <a:xfrm flipH="1">
              <a:off x="3527571" y="1209699"/>
              <a:ext cx="5136856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ＩＴ</a:t>
              </a:r>
              <a:r>
                <a:rPr lang="zh-TW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業界の</a:t>
              </a: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仕組み</a:t>
              </a:r>
              <a:endParaRPr lang="zh-TW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EC1ED7-76E6-3353-6747-E70CA7E5B906}"/>
                </a:ext>
              </a:extLst>
            </p:cNvPr>
            <p:cNvSpPr txBox="1"/>
            <p:nvPr/>
          </p:nvSpPr>
          <p:spPr>
            <a:xfrm>
              <a:off x="3629401" y="334990"/>
              <a:ext cx="4933198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ＩＴ業界研究</a:t>
              </a:r>
              <a:endParaRPr lang="zh-TW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CA7D03-D61E-BD34-FFEF-0B6F9CF38249}"/>
                </a:ext>
              </a:extLst>
            </p:cNvPr>
            <p:cNvSpPr txBox="1"/>
            <p:nvPr/>
          </p:nvSpPr>
          <p:spPr>
            <a:xfrm>
              <a:off x="2927182" y="4705995"/>
              <a:ext cx="6337634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en-US" altLang="ja-JP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Google </a:t>
              </a: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社の理念</a:t>
              </a:r>
              <a:endParaRPr lang="zh-TW" altLang="en-US" sz="48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16F33B-42FE-EF81-39ED-2ADEFD105DC8}"/>
                </a:ext>
              </a:extLst>
            </p:cNvPr>
            <p:cNvSpPr txBox="1"/>
            <p:nvPr/>
          </p:nvSpPr>
          <p:spPr>
            <a:xfrm>
              <a:off x="3396391" y="3832556"/>
              <a:ext cx="5399216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en-US" altLang="ja-JP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Google </a:t>
              </a: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社の</a:t>
              </a: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概要</a:t>
              </a:r>
              <a:endParaRPr lang="zh-TW" altLang="en-US" sz="48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921C0C-4774-7651-70EE-B865486DDA23}"/>
                </a:ext>
              </a:extLst>
            </p:cNvPr>
            <p:cNvSpPr txBox="1"/>
            <p:nvPr/>
          </p:nvSpPr>
          <p:spPr>
            <a:xfrm flipH="1">
              <a:off x="4784635" y="5579434"/>
              <a:ext cx="2622727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志望理由</a:t>
              </a:r>
              <a:endParaRPr lang="zh-TW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6457E40-343C-93EA-ABD2-4EFE21F0334C}"/>
              </a:ext>
            </a:extLst>
          </p:cNvPr>
          <p:cNvSpPr/>
          <p:nvPr/>
        </p:nvSpPr>
        <p:spPr>
          <a:xfrm>
            <a:off x="0" y="0"/>
            <a:ext cx="12192000" cy="30240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FFFFFF">
                  <a:alpha val="70000"/>
                </a:srgbClr>
              </a:gs>
              <a:gs pos="92000">
                <a:srgbClr val="FFFFFF">
                  <a:alpha val="60000"/>
                </a:srgbClr>
              </a:gs>
              <a:gs pos="57000">
                <a:schemeClr val="bg1"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DC6232-C65F-5449-B6A2-F8332F3DC094}"/>
              </a:ext>
            </a:extLst>
          </p:cNvPr>
          <p:cNvSpPr/>
          <p:nvPr/>
        </p:nvSpPr>
        <p:spPr>
          <a:xfrm>
            <a:off x="-1" y="3833951"/>
            <a:ext cx="12192000" cy="30240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FFFFFF">
                  <a:alpha val="70000"/>
                </a:srgbClr>
              </a:gs>
              <a:gs pos="92000">
                <a:srgbClr val="FFFFFF">
                  <a:alpha val="60000"/>
                </a:srgbClr>
              </a:gs>
              <a:gs pos="57000">
                <a:schemeClr val="bg1"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925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00013 -0.1275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82D06CF-0892-8A9D-5B25-CD3991984A00}"/>
              </a:ext>
            </a:extLst>
          </p:cNvPr>
          <p:cNvSpPr txBox="1"/>
          <p:nvPr/>
        </p:nvSpPr>
        <p:spPr>
          <a:xfrm>
            <a:off x="501630" y="3134593"/>
            <a:ext cx="11156967" cy="1398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業務上の知識以外も成長させられる</a:t>
            </a:r>
            <a:br>
              <a:rPr lang="en-US" altLang="ja-JP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</a:br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「２０％ルール」とは、</a:t>
            </a:r>
            <a:endParaRPr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  <a:p>
            <a:pPr>
              <a:lnSpc>
                <a:spcPct val="120000"/>
              </a:lnSpc>
            </a:pPr>
            <a:r>
              <a:rPr lang="ja-JP" altLang="en-US" b="1" dirty="0"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二割の勤務時間を自分のプロジェクトに費やしても構わない</a:t>
            </a:r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というルール。</a:t>
            </a:r>
            <a:endParaRPr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  <a:p>
            <a:pPr>
              <a:lnSpc>
                <a:spcPct val="120000"/>
              </a:lnSpc>
            </a:pPr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全ての時間を会社に縛られず、自分なりの方向に人として成長できる。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D36E6-1542-131E-0439-50AF1D2DE3C9}"/>
              </a:ext>
            </a:extLst>
          </p:cNvPr>
          <p:cNvSpPr txBox="1"/>
          <p:nvPr/>
        </p:nvSpPr>
        <p:spPr>
          <a:xfrm flipH="1">
            <a:off x="4784636" y="3024049"/>
            <a:ext cx="2622727" cy="809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760"/>
              </a:lnSpc>
            </a:pPr>
            <a:r>
              <a:rPr lang="ja-JP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rPr>
              <a:t>志望理由</a:t>
            </a:r>
            <a:endParaRPr lang="zh-TW" altLang="en-US" sz="4800" dirty="0">
              <a:latin typeface="Noto Sans CJK JP Medium" panose="020B0600000000000000" pitchFamily="34" charset="-128"/>
              <a:ea typeface="Noto Sans CJK JP Medium" panose="020B0600000000000000" pitchFamily="34" charset="-128"/>
              <a:cs typeface="Noto Sans Disp SemCond ExtBd" panose="020B0902040504020204" pitchFamily="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74E82F-E716-4955-973E-A68658E43528}"/>
              </a:ext>
            </a:extLst>
          </p:cNvPr>
          <p:cNvSpPr/>
          <p:nvPr/>
        </p:nvSpPr>
        <p:spPr>
          <a:xfrm>
            <a:off x="501633" y="531284"/>
            <a:ext cx="111978" cy="738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7870C-A26F-5E96-5AF1-E93B03894BAE}"/>
              </a:ext>
            </a:extLst>
          </p:cNvPr>
          <p:cNvSpPr txBox="1"/>
          <p:nvPr/>
        </p:nvSpPr>
        <p:spPr>
          <a:xfrm>
            <a:off x="501633" y="1454062"/>
            <a:ext cx="11156967" cy="1731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専門知識を活用できる製品とその発展性</a:t>
            </a:r>
            <a:br>
              <a:rPr lang="en-US" altLang="ja-JP" dirty="0"/>
            </a:br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システム情報専攻かつ、「東大でＯＳの研究をするならここ」の研究室所属で、</a:t>
            </a:r>
            <a:endParaRPr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  <a:p>
            <a:pPr>
              <a:lnSpc>
                <a:spcPct val="120000"/>
              </a:lnSpc>
            </a:pPr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将来もオペレーティングシステムに関する仕事がしたい。</a:t>
            </a:r>
            <a:endParaRPr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  <a:p>
            <a:pPr>
              <a:lnSpc>
                <a:spcPct val="120000"/>
              </a:lnSpc>
            </a:pPr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コロナ禍以来のオンライン化につれ、教育現場のデバイス需要を満たす</a:t>
            </a:r>
            <a:r>
              <a:rPr lang="en-US" altLang="ja-JP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 Chromebook </a:t>
            </a:r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と、</a:t>
            </a:r>
            <a:endParaRPr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  <a:p>
            <a:pPr>
              <a:lnSpc>
                <a:spcPct val="120000"/>
              </a:lnSpc>
            </a:pPr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搭載している </a:t>
            </a:r>
            <a:r>
              <a:rPr lang="en-US" altLang="ja-JP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Chrome OS </a:t>
            </a:r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開発に人必要となっている。</a:t>
            </a:r>
            <a:endParaRPr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F3D526-BE8E-2FE0-8D5C-4194BEB24479}"/>
              </a:ext>
            </a:extLst>
          </p:cNvPr>
          <p:cNvSpPr txBox="1"/>
          <p:nvPr/>
        </p:nvSpPr>
        <p:spPr>
          <a:xfrm>
            <a:off x="501627" y="4448164"/>
            <a:ext cx="11156967" cy="1066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報酬も福利厚生がトップレベル</a:t>
            </a:r>
            <a:br>
              <a:rPr lang="en-US" altLang="ja-JP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</a:br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業界平均を大幅に上回る給料と充実した福利厚生で、</a:t>
            </a:r>
            <a:endParaRPr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  <a:p>
            <a:pPr>
              <a:lnSpc>
                <a:spcPct val="120000"/>
              </a:lnSpc>
            </a:pPr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自分自身の成長も家族へのサポートも十分に配慮できる。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CD4DB-C23F-284F-8C99-B681D0F807D0}"/>
              </a:ext>
            </a:extLst>
          </p:cNvPr>
          <p:cNvSpPr txBox="1"/>
          <p:nvPr/>
        </p:nvSpPr>
        <p:spPr>
          <a:xfrm>
            <a:off x="501624" y="5454806"/>
            <a:ext cx="11156967" cy="1066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常に新分野・新事業を拡げている将来性は広い</a:t>
            </a:r>
            <a:br>
              <a:rPr lang="en-US" altLang="ja-JP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</a:br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サイバーセキュリティ会社「</a:t>
            </a:r>
            <a:r>
              <a:rPr lang="en-US" altLang="ja-JP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Chronicle</a:t>
            </a:r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」、環境にやさしい木材を用いる建築会社「</a:t>
            </a:r>
            <a:r>
              <a:rPr lang="en-US" altLang="ja-JP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Mass Timber Building Factory</a:t>
            </a:r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」など、ＩＴ分野内外に触れられ、一つの分野にとらわれない。</a:t>
            </a:r>
          </a:p>
        </p:txBody>
      </p:sp>
    </p:spTree>
    <p:extLst>
      <p:ext uri="{BB962C8B-B14F-4D97-AF65-F5344CB8AC3E}">
        <p14:creationId xmlns:p14="http://schemas.microsoft.com/office/powerpoint/2010/main" val="117405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34167 -0.36852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83" y="-1842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4" grpId="0" animBg="1"/>
      <p:bldP spid="6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B282092-EF6C-1926-6EB4-CBD9FDAA6AD6}"/>
              </a:ext>
            </a:extLst>
          </p:cNvPr>
          <p:cNvGrpSpPr/>
          <p:nvPr/>
        </p:nvGrpSpPr>
        <p:grpSpPr>
          <a:xfrm>
            <a:off x="2927181" y="3024049"/>
            <a:ext cx="6337634" cy="6054346"/>
            <a:chOff x="2927182" y="334990"/>
            <a:chExt cx="6337634" cy="605434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48FC5F-CCED-D989-6F48-DFE74918C72F}"/>
                </a:ext>
              </a:extLst>
            </p:cNvPr>
            <p:cNvSpPr txBox="1"/>
            <p:nvPr/>
          </p:nvSpPr>
          <p:spPr>
            <a:xfrm>
              <a:off x="3527571" y="2084408"/>
              <a:ext cx="5136856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ＩＴ</a:t>
              </a:r>
              <a:r>
                <a:rPr lang="zh-TW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業界の</a:t>
              </a: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現状</a:t>
              </a: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＿</a:t>
              </a:r>
              <a:endParaRPr lang="zh-TW" altLang="en-US" sz="48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04A28C-043D-5764-6161-D292DC456737}"/>
                </a:ext>
              </a:extLst>
            </p:cNvPr>
            <p:cNvSpPr txBox="1"/>
            <p:nvPr/>
          </p:nvSpPr>
          <p:spPr>
            <a:xfrm>
              <a:off x="3527571" y="2959117"/>
              <a:ext cx="5136856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ＩＴ</a:t>
              </a:r>
              <a:r>
                <a:rPr lang="zh-TW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業界の</a:t>
              </a: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動き</a:t>
              </a: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＿</a:t>
              </a:r>
              <a:endParaRPr lang="zh-TW" altLang="en-US" sz="48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C9BC75-C708-05CD-FEEB-0BC236C20D73}"/>
                </a:ext>
              </a:extLst>
            </p:cNvPr>
            <p:cNvSpPr txBox="1"/>
            <p:nvPr/>
          </p:nvSpPr>
          <p:spPr>
            <a:xfrm flipH="1">
              <a:off x="3527571" y="1209699"/>
              <a:ext cx="5136856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ＩＴ</a:t>
              </a:r>
              <a:r>
                <a:rPr lang="zh-TW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業界の</a:t>
              </a: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仕組み</a:t>
              </a:r>
              <a:endParaRPr lang="zh-TW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EC1ED7-76E6-3353-6747-E70CA7E5B906}"/>
                </a:ext>
              </a:extLst>
            </p:cNvPr>
            <p:cNvSpPr txBox="1"/>
            <p:nvPr/>
          </p:nvSpPr>
          <p:spPr>
            <a:xfrm>
              <a:off x="3629401" y="334990"/>
              <a:ext cx="4933198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ＩＴ業界研究</a:t>
              </a:r>
              <a:endParaRPr lang="zh-TW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CA7D03-D61E-BD34-FFEF-0B6F9CF38249}"/>
                </a:ext>
              </a:extLst>
            </p:cNvPr>
            <p:cNvSpPr txBox="1"/>
            <p:nvPr/>
          </p:nvSpPr>
          <p:spPr>
            <a:xfrm>
              <a:off x="2927182" y="4705995"/>
              <a:ext cx="6337634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en-US" altLang="ja-JP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Google </a:t>
              </a: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社の</a:t>
              </a: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概要</a:t>
              </a:r>
              <a:endParaRPr lang="zh-TW" altLang="en-US" sz="48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16F33B-42FE-EF81-39ED-2ADEFD105DC8}"/>
                </a:ext>
              </a:extLst>
            </p:cNvPr>
            <p:cNvSpPr txBox="1"/>
            <p:nvPr/>
          </p:nvSpPr>
          <p:spPr>
            <a:xfrm>
              <a:off x="3396391" y="3832556"/>
              <a:ext cx="5399216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en-US" altLang="ja-JP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Google </a:t>
              </a: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社の概要</a:t>
              </a:r>
              <a:endParaRPr lang="zh-TW" altLang="en-US" sz="48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921C0C-4774-7651-70EE-B865486DDA23}"/>
                </a:ext>
              </a:extLst>
            </p:cNvPr>
            <p:cNvSpPr txBox="1"/>
            <p:nvPr/>
          </p:nvSpPr>
          <p:spPr>
            <a:xfrm flipH="1">
              <a:off x="4784635" y="5579434"/>
              <a:ext cx="2622727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志望理由</a:t>
              </a:r>
              <a:endParaRPr lang="zh-TW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6457E40-343C-93EA-ABD2-4EFE21F0334C}"/>
              </a:ext>
            </a:extLst>
          </p:cNvPr>
          <p:cNvSpPr/>
          <p:nvPr/>
        </p:nvSpPr>
        <p:spPr>
          <a:xfrm>
            <a:off x="0" y="0"/>
            <a:ext cx="12192000" cy="30240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FFFFFF">
                  <a:alpha val="70000"/>
                </a:srgbClr>
              </a:gs>
              <a:gs pos="92000">
                <a:srgbClr val="FFFFFF">
                  <a:alpha val="60000"/>
                </a:srgbClr>
              </a:gs>
              <a:gs pos="57000">
                <a:schemeClr val="bg1"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DC6232-C65F-5449-B6A2-F8332F3DC094}"/>
              </a:ext>
            </a:extLst>
          </p:cNvPr>
          <p:cNvSpPr/>
          <p:nvPr/>
        </p:nvSpPr>
        <p:spPr>
          <a:xfrm>
            <a:off x="-2" y="3832556"/>
            <a:ext cx="12192000" cy="30240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FFFFFF">
                  <a:alpha val="70000"/>
                </a:srgbClr>
              </a:gs>
              <a:gs pos="92000">
                <a:srgbClr val="FFFFFF">
                  <a:alpha val="60000"/>
                </a:srgbClr>
              </a:gs>
              <a:gs pos="57000">
                <a:schemeClr val="bg1"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48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-0.1280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396F38-B789-F230-385D-022BCCCA4842}"/>
              </a:ext>
            </a:extLst>
          </p:cNvPr>
          <p:cNvSpPr/>
          <p:nvPr/>
        </p:nvSpPr>
        <p:spPr>
          <a:xfrm>
            <a:off x="501633" y="531284"/>
            <a:ext cx="111978" cy="738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1F5612-6BCB-11C1-A8A6-F3200D863BFE}"/>
              </a:ext>
            </a:extLst>
          </p:cNvPr>
          <p:cNvSpPr txBox="1"/>
          <p:nvPr/>
        </p:nvSpPr>
        <p:spPr>
          <a:xfrm>
            <a:off x="6096000" y="602770"/>
            <a:ext cx="521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　様々な情報技術扱う業界の総称で、</a:t>
            </a:r>
            <a:br>
              <a:rPr lang="en-US" altLang="ja-JP" dirty="0"/>
            </a:br>
            <a:r>
              <a:rPr lang="ja-JP" altLang="en-US" dirty="0"/>
              <a:t>「ソフトウェア業界」、「情報処理業界」とでも</a:t>
            </a:r>
            <a:endParaRPr lang="zh-TW" alt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E546462-5C5D-067F-423A-867D0392F967}"/>
              </a:ext>
            </a:extLst>
          </p:cNvPr>
          <p:cNvGrpSpPr/>
          <p:nvPr/>
        </p:nvGrpSpPr>
        <p:grpSpPr>
          <a:xfrm>
            <a:off x="2411610" y="1791334"/>
            <a:ext cx="3420929" cy="2446331"/>
            <a:chOff x="2463752" y="1849593"/>
            <a:chExt cx="3420929" cy="24463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275D170-4B01-477A-0121-2EFB6468E9BD}"/>
                </a:ext>
              </a:extLst>
            </p:cNvPr>
            <p:cNvGrpSpPr/>
            <p:nvPr/>
          </p:nvGrpSpPr>
          <p:grpSpPr>
            <a:xfrm>
              <a:off x="3274217" y="1849593"/>
              <a:ext cx="1800000" cy="1800000"/>
              <a:chOff x="2978784" y="1820154"/>
              <a:chExt cx="1800000" cy="18000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B79CD02-AA90-3F9A-9B4C-CFD0660EE2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78784" y="1820154"/>
                <a:ext cx="1800000" cy="180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5" name="Picture 14" descr="A picture containing black, darkness&#10;&#10;Description automatically generated">
                <a:extLst>
                  <a:ext uri="{FF2B5EF4-FFF2-40B4-BE49-F238E27FC236}">
                    <a16:creationId xmlns:a16="http://schemas.microsoft.com/office/drawing/2014/main" id="{66E34ED2-EE94-FE8D-6449-8CF60CAF2E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1500"/>
                        </a14:imgEffect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8784" y="2180154"/>
                <a:ext cx="1080000" cy="1080000"/>
              </a:xfrm>
              <a:prstGeom prst="rect">
                <a:avLst/>
              </a:prstGeom>
              <a:noFill/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B928393-AB67-C9BC-D4C1-B559DD0BF7F4}"/>
                </a:ext>
              </a:extLst>
            </p:cNvPr>
            <p:cNvSpPr txBox="1"/>
            <p:nvPr/>
          </p:nvSpPr>
          <p:spPr>
            <a:xfrm>
              <a:off x="2463752" y="3649593"/>
              <a:ext cx="34209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latin typeface="Noto Sans CJK JP Thin" panose="020B0200000000000000" pitchFamily="34" charset="-128"/>
                  <a:ea typeface="Noto Sans CJK JP Thin" panose="020B0200000000000000" pitchFamily="34" charset="-128"/>
                </a:rPr>
                <a:t>パッケージ・プラットフォーム</a:t>
              </a:r>
              <a:endParaRPr lang="en-US" altLang="ja-JP" dirty="0">
                <a:latin typeface="Noto Sans CJK JP Thin" panose="020B0200000000000000" pitchFamily="34" charset="-128"/>
                <a:ea typeface="Noto Sans CJK JP Thin" panose="020B0200000000000000" pitchFamily="34" charset="-128"/>
              </a:endParaRPr>
            </a:p>
            <a:p>
              <a:pPr algn="ctr"/>
              <a:r>
                <a:rPr lang="en-US" altLang="ja-JP" dirty="0">
                  <a:latin typeface="Noto Sans CJK JP Thin" panose="020B0200000000000000" pitchFamily="34" charset="-128"/>
                  <a:ea typeface="Noto Sans CJK JP Thin" panose="020B0200000000000000" pitchFamily="34" charset="-128"/>
                </a:rPr>
                <a:t>Package</a:t>
              </a:r>
              <a:r>
                <a:rPr lang="ja-JP" altLang="en-US" dirty="0">
                  <a:latin typeface="Noto Sans CJK JP Thin" panose="020B0200000000000000" pitchFamily="34" charset="-128"/>
                  <a:ea typeface="Noto Sans CJK JP Thin" panose="020B0200000000000000" pitchFamily="34" charset="-128"/>
                </a:rPr>
                <a:t>・</a:t>
              </a:r>
              <a:r>
                <a:rPr lang="en-US" altLang="ja-JP" dirty="0">
                  <a:latin typeface="Noto Sans CJK JP Thin" panose="020B0200000000000000" pitchFamily="34" charset="-128"/>
                  <a:ea typeface="Noto Sans CJK JP Thin" panose="020B0200000000000000" pitchFamily="34" charset="-128"/>
                </a:rPr>
                <a:t>Platform</a:t>
              </a:r>
              <a:endParaRPr lang="zh-TW" altLang="en-US" dirty="0">
                <a:latin typeface="Noto Sans CJK JP Thin" panose="020B0200000000000000" pitchFamily="34" charset="-128"/>
                <a:ea typeface="Noto Sans CJK JP Thin" panose="020B0200000000000000" pitchFamily="34" charset="-128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DE76F3C-148A-571C-5885-E65BBE0706AF}"/>
              </a:ext>
            </a:extLst>
          </p:cNvPr>
          <p:cNvGrpSpPr/>
          <p:nvPr/>
        </p:nvGrpSpPr>
        <p:grpSpPr>
          <a:xfrm>
            <a:off x="7169927" y="1791334"/>
            <a:ext cx="1800000" cy="2454674"/>
            <a:chOff x="7117785" y="1849593"/>
            <a:chExt cx="1800000" cy="245467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E1643FF-6CE3-7055-655D-B6DBE550681A}"/>
                </a:ext>
              </a:extLst>
            </p:cNvPr>
            <p:cNvGrpSpPr/>
            <p:nvPr/>
          </p:nvGrpSpPr>
          <p:grpSpPr>
            <a:xfrm>
              <a:off x="7117785" y="1849593"/>
              <a:ext cx="1800000" cy="1800000"/>
              <a:chOff x="7413216" y="1820154"/>
              <a:chExt cx="1800000" cy="18000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4B85BAF-2576-84E4-833D-16970032C8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13216" y="1820154"/>
                <a:ext cx="1800000" cy="180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3" name="Picture 12" descr="A picture containing black, darkness&#10;&#10;Description automatically generated">
                <a:extLst>
                  <a:ext uri="{FF2B5EF4-FFF2-40B4-BE49-F238E27FC236}">
                    <a16:creationId xmlns:a16="http://schemas.microsoft.com/office/drawing/2014/main" id="{EED2FE2C-33E1-5AFC-592C-6B367F48E5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3216" y="2180154"/>
                <a:ext cx="1080000" cy="1080000"/>
              </a:xfrm>
              <a:prstGeom prst="rect">
                <a:avLst/>
              </a:prstGeom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180BB9-DF1A-3741-C534-1A419131F475}"/>
                </a:ext>
              </a:extLst>
            </p:cNvPr>
            <p:cNvSpPr txBox="1"/>
            <p:nvPr/>
          </p:nvSpPr>
          <p:spPr>
            <a:xfrm>
              <a:off x="7231293" y="3657936"/>
              <a:ext cx="1572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latin typeface="Noto Sans CJK JP Thin" panose="020B0200000000000000" pitchFamily="34" charset="-128"/>
                  <a:ea typeface="Noto Sans CJK JP Thin" panose="020B0200000000000000" pitchFamily="34" charset="-128"/>
                </a:rPr>
                <a:t>ハードウェア</a:t>
              </a:r>
              <a:br>
                <a:rPr lang="en-US" altLang="ja-JP" dirty="0">
                  <a:latin typeface="Noto Sans CJK JP Thin" panose="020B0200000000000000" pitchFamily="34" charset="-128"/>
                  <a:ea typeface="Noto Sans CJK JP Thin" panose="020B0200000000000000" pitchFamily="34" charset="-128"/>
                </a:rPr>
              </a:br>
              <a:r>
                <a:rPr lang="en-US" altLang="ja-JP" dirty="0">
                  <a:latin typeface="Noto Sans CJK JP Thin" panose="020B0200000000000000" pitchFamily="34" charset="-128"/>
                  <a:ea typeface="Noto Sans CJK JP Thin" panose="020B0200000000000000" pitchFamily="34" charset="-128"/>
                </a:rPr>
                <a:t>Hardware</a:t>
              </a:r>
              <a:endParaRPr lang="zh-TW" altLang="en-US" dirty="0">
                <a:latin typeface="Noto Sans CJK JP Thin" panose="020B0200000000000000" pitchFamily="34" charset="-128"/>
                <a:ea typeface="Noto Sans CJK JP Thin" panose="020B0200000000000000" pitchFamily="34" charset="-128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C1F4962-BFD8-9C46-D481-455285FD6273}"/>
              </a:ext>
            </a:extLst>
          </p:cNvPr>
          <p:cNvGrpSpPr/>
          <p:nvPr/>
        </p:nvGrpSpPr>
        <p:grpSpPr>
          <a:xfrm>
            <a:off x="2928492" y="4304267"/>
            <a:ext cx="2387164" cy="2446331"/>
            <a:chOff x="1058852" y="4099122"/>
            <a:chExt cx="2387164" cy="244633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2E69DDB-BF35-7EE0-AC32-489F5E05F4C4}"/>
                </a:ext>
              </a:extLst>
            </p:cNvPr>
            <p:cNvGrpSpPr/>
            <p:nvPr/>
          </p:nvGrpSpPr>
          <p:grpSpPr>
            <a:xfrm>
              <a:off x="1352434" y="4099122"/>
              <a:ext cx="1800000" cy="1800000"/>
              <a:chOff x="1159183" y="4099122"/>
              <a:chExt cx="1800000" cy="180000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8CA22A8-D0E9-F294-7FC1-B2AD2385F2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9183" y="4099122"/>
                <a:ext cx="1800000" cy="180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1" name="Picture 10" descr="A picture containing black, darkness&#10;&#10;Description automatically generated">
                <a:extLst>
                  <a:ext uri="{FF2B5EF4-FFF2-40B4-BE49-F238E27FC236}">
                    <a16:creationId xmlns:a16="http://schemas.microsoft.com/office/drawing/2014/main" id="{0ACB39B8-3514-A742-B1F9-43D0C889A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9183" y="4459122"/>
                <a:ext cx="1080000" cy="1080000"/>
              </a:xfrm>
              <a:prstGeom prst="rect">
                <a:avLst/>
              </a:prstGeom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DC0412D-CCA4-9A71-0538-071AA4A3F108}"/>
                </a:ext>
              </a:extLst>
            </p:cNvPr>
            <p:cNvSpPr txBox="1"/>
            <p:nvPr/>
          </p:nvSpPr>
          <p:spPr>
            <a:xfrm>
              <a:off x="1058852" y="5899122"/>
              <a:ext cx="2387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latin typeface="Noto Sans CJK JP Thin" panose="020B0200000000000000" pitchFamily="34" charset="-128"/>
                  <a:ea typeface="Noto Sans CJK JP Thin" panose="020B0200000000000000" pitchFamily="34" charset="-128"/>
                </a:rPr>
                <a:t>情報処理サービス</a:t>
              </a:r>
              <a:br>
                <a:rPr lang="en-US" altLang="ja-JP" dirty="0">
                  <a:latin typeface="Noto Sans CJK JP Thin" panose="020B0200000000000000" pitchFamily="34" charset="-128"/>
                  <a:ea typeface="Noto Sans CJK JP Thin" panose="020B0200000000000000" pitchFamily="34" charset="-128"/>
                </a:rPr>
              </a:br>
              <a:r>
                <a:rPr lang="en-US" altLang="ja-JP" dirty="0">
                  <a:latin typeface="Noto Sans CJK JP Thin" panose="020B0200000000000000" pitchFamily="34" charset="-128"/>
                  <a:ea typeface="Noto Sans CJK JP Thin" panose="020B0200000000000000" pitchFamily="34" charset="-128"/>
                </a:rPr>
                <a:t>System Integration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38C8D64-F06F-F817-FE43-5BBBBEDC29D1}"/>
              </a:ext>
            </a:extLst>
          </p:cNvPr>
          <p:cNvGrpSpPr/>
          <p:nvPr/>
        </p:nvGrpSpPr>
        <p:grpSpPr>
          <a:xfrm>
            <a:off x="6876346" y="4304883"/>
            <a:ext cx="2470167" cy="2445715"/>
            <a:chOff x="4819415" y="4158000"/>
            <a:chExt cx="2470167" cy="244571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2E0F605-5F3A-7E1A-15B4-326E9B9FD7C3}"/>
                </a:ext>
              </a:extLst>
            </p:cNvPr>
            <p:cNvGrpSpPr/>
            <p:nvPr/>
          </p:nvGrpSpPr>
          <p:grpSpPr>
            <a:xfrm>
              <a:off x="5196000" y="4158000"/>
              <a:ext cx="1800000" cy="1800000"/>
              <a:chOff x="5196000" y="4099122"/>
              <a:chExt cx="1800000" cy="18000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9A8831E-D505-1542-1331-8CAA1D0621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96000" y="4099122"/>
                <a:ext cx="1800000" cy="180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7" name="Picture 16" descr="A picture containing black, darkness&#10;&#10;Description automatically generated">
                <a:extLst>
                  <a:ext uri="{FF2B5EF4-FFF2-40B4-BE49-F238E27FC236}">
                    <a16:creationId xmlns:a16="http://schemas.microsoft.com/office/drawing/2014/main" id="{8E9A9A13-A477-F975-B23E-56A301B1F8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6000" y="4459122"/>
                <a:ext cx="1080000" cy="1080000"/>
              </a:xfrm>
              <a:prstGeom prst="rect">
                <a:avLst/>
              </a:prstGeom>
            </p:spPr>
          </p:pic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5EAAA6-0CB2-6D6A-5184-B0E5BDFCE088}"/>
                </a:ext>
              </a:extLst>
            </p:cNvPr>
            <p:cNvSpPr txBox="1"/>
            <p:nvPr/>
          </p:nvSpPr>
          <p:spPr>
            <a:xfrm>
              <a:off x="4819415" y="5957384"/>
              <a:ext cx="24701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latin typeface="Noto Sans CJK JP Thin" panose="020B0200000000000000" pitchFamily="34" charset="-128"/>
                  <a:ea typeface="Noto Sans CJK JP Thin" panose="020B0200000000000000" pitchFamily="34" charset="-128"/>
                </a:rPr>
                <a:t>ウェブサービス</a:t>
              </a:r>
              <a:br>
                <a:rPr lang="en-US" altLang="ja-JP" dirty="0">
                  <a:latin typeface="Noto Sans CJK JP Thin" panose="020B0200000000000000" pitchFamily="34" charset="-128"/>
                  <a:ea typeface="Noto Sans CJK JP Thin" panose="020B0200000000000000" pitchFamily="34" charset="-128"/>
                </a:rPr>
              </a:br>
              <a:r>
                <a:rPr lang="en-US" altLang="ja-JP" dirty="0">
                  <a:latin typeface="Noto Sans CJK JP Thin" panose="020B0200000000000000" pitchFamily="34" charset="-128"/>
                  <a:ea typeface="Noto Sans CJK JP Thin" panose="020B0200000000000000" pitchFamily="34" charset="-128"/>
                </a:rPr>
                <a:t>Web Service</a:t>
              </a:r>
              <a:endParaRPr lang="zh-TW" altLang="en-US" dirty="0">
                <a:latin typeface="Noto Sans CJK JP Thin" panose="020B0200000000000000" pitchFamily="34" charset="-128"/>
                <a:ea typeface="Noto Sans CJK JP Thin" panose="020B0200000000000000" pitchFamily="34" charset="-128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5A8DF47-3804-6EA5-C634-9081B0E923F8}"/>
              </a:ext>
            </a:extLst>
          </p:cNvPr>
          <p:cNvSpPr txBox="1"/>
          <p:nvPr/>
        </p:nvSpPr>
        <p:spPr>
          <a:xfrm flipH="1">
            <a:off x="3527572" y="3024049"/>
            <a:ext cx="5136856" cy="809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760"/>
              </a:lnSpc>
            </a:pPr>
            <a:r>
              <a:rPr lang="ja-JP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rPr>
              <a:t>ＩＴ</a:t>
            </a:r>
            <a:r>
              <a:rPr lang="zh-TW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rPr>
              <a:t>業界の</a:t>
            </a:r>
            <a:r>
              <a:rPr lang="ja-JP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rPr>
              <a:t>仕組み</a:t>
            </a:r>
            <a:endParaRPr lang="zh-TW" altLang="en-US" sz="4800" dirty="0">
              <a:latin typeface="Noto Sans CJK JP Medium" panose="020B0600000000000000" pitchFamily="34" charset="-128"/>
              <a:ea typeface="Noto Sans CJK JP Medium" panose="020B0600000000000000" pitchFamily="34" charset="-128"/>
              <a:cs typeface="Noto Sans Disp SemCond ExtBd" panose="020B09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674432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3151 -0.36875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76" y="-1844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E88AC3-A089-F029-21B4-62BDC0313D21}"/>
              </a:ext>
            </a:extLst>
          </p:cNvPr>
          <p:cNvSpPr txBox="1"/>
          <p:nvPr/>
        </p:nvSpPr>
        <p:spPr>
          <a:xfrm>
            <a:off x="4122073" y="3351663"/>
            <a:ext cx="7637111" cy="29126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>
                <a:solidFill>
                  <a:schemeClr val="accent6">
                    <a:lumMod val="75000"/>
                  </a:schemeClr>
                </a:solidFill>
                <a:latin typeface="Noto Sans Mono CJK JP Bold" panose="020B0800000000000000" pitchFamily="34" charset="-128"/>
                <a:ea typeface="Noto Sans Mono CJK JP Bold" panose="020B0800000000000000" pitchFamily="34" charset="-128"/>
              </a:rPr>
              <a:t>業務ソフトウェア販売</a:t>
            </a:r>
            <a:endParaRPr lang="en-US" altLang="ja-JP" sz="1600" dirty="0">
              <a:solidFill>
                <a:schemeClr val="accent6">
                  <a:lumMod val="75000"/>
                </a:schemeClr>
              </a:solidFill>
              <a:latin typeface="Noto Sans Mono CJK JP Bold" panose="020B0800000000000000" pitchFamily="34" charset="-128"/>
              <a:ea typeface="Noto Sans Mono CJK JP Bold" panose="020B08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業務用ソフト、ＯＳを開発販売。</a:t>
            </a:r>
            <a:r>
              <a:rPr lang="en-US" altLang="ja-JP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Microsoft</a:t>
            </a: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（</a:t>
            </a:r>
            <a:r>
              <a:rPr lang="en-US" altLang="ja-JP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Windows</a:t>
            </a: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）など</a:t>
            </a:r>
            <a:endParaRPr lang="en-US" altLang="ja-JP" sz="1400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  <a:latin typeface="Noto Sans Mono CJK JP Bold" panose="020B0800000000000000" pitchFamily="34" charset="-128"/>
                <a:ea typeface="Noto Sans Mono CJK JP Bold" panose="020B0800000000000000" pitchFamily="34" charset="-128"/>
              </a:rPr>
              <a:t>SaaS (Software as a Service)</a:t>
            </a:r>
          </a:p>
          <a:p>
            <a:pPr>
              <a:lnSpc>
                <a:spcPct val="150000"/>
              </a:lnSpc>
            </a:pP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クラウド経由でサービスを提供。</a:t>
            </a:r>
            <a:r>
              <a:rPr lang="en-US" altLang="ja-JP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Google</a:t>
            </a: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（</a:t>
            </a:r>
            <a:r>
              <a:rPr lang="en-US" altLang="ja-JP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Gmail</a:t>
            </a: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）など</a:t>
            </a:r>
            <a:endParaRPr lang="en-US" altLang="ja-JP" sz="1400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>
                <a:solidFill>
                  <a:schemeClr val="accent6">
                    <a:lumMod val="75000"/>
                  </a:schemeClr>
                </a:solidFill>
                <a:latin typeface="Noto Sans Mono CJK JP Bold" panose="020B0800000000000000" pitchFamily="34" charset="-128"/>
                <a:ea typeface="Noto Sans Mono CJK JP Bold" panose="020B0800000000000000" pitchFamily="34" charset="-128"/>
              </a:rPr>
              <a:t>ゲームソフト</a:t>
            </a:r>
            <a:br>
              <a:rPr lang="en-US" altLang="ja-JP" sz="1600" dirty="0">
                <a:latin typeface="Noto Sans Mono CJK JP Bold" panose="020B0800000000000000" pitchFamily="34" charset="-128"/>
                <a:ea typeface="Noto Sans Mono CJK JP Bold" panose="020B0800000000000000" pitchFamily="34" charset="-128"/>
              </a:rPr>
            </a:b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自社開発したゲームを販売。</a:t>
            </a:r>
            <a:r>
              <a:rPr lang="en-US" altLang="ja-JP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SQUARE ENIX</a:t>
            </a: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（</a:t>
            </a:r>
            <a:r>
              <a:rPr lang="en-US" altLang="ja-JP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FINAL FANTASY</a:t>
            </a: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）・</a:t>
            </a:r>
            <a:r>
              <a:rPr lang="en-US" altLang="ja-JP" sz="1400" dirty="0" err="1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Cygames</a:t>
            </a:r>
            <a:r>
              <a:rPr lang="en-US" altLang="ja-JP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 </a:t>
            </a: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（ウマ娘）など</a:t>
            </a:r>
            <a:endParaRPr lang="en-US" altLang="ja-JP" sz="1600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>
                <a:solidFill>
                  <a:schemeClr val="accent6">
                    <a:lumMod val="75000"/>
                  </a:schemeClr>
                </a:solidFill>
                <a:latin typeface="Noto Sans Mono CJK JP Bold" panose="020B0800000000000000" pitchFamily="34" charset="-128"/>
                <a:ea typeface="Noto Sans Mono CJK JP Bold" panose="020B0800000000000000" pitchFamily="34" charset="-128"/>
              </a:rPr>
              <a:t>通信インフラサービス</a:t>
            </a:r>
            <a:br>
              <a:rPr lang="en-US" altLang="ja-JP" sz="1600" dirty="0">
                <a:latin typeface="Noto Sans Mono CJK JP Bold" panose="020B0800000000000000" pitchFamily="34" charset="-128"/>
                <a:ea typeface="Noto Sans Mono CJK JP Bold" panose="020B0800000000000000" pitchFamily="34" charset="-128"/>
              </a:rPr>
            </a:b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通信回線の提供と、通信に関連するサービス。</a:t>
            </a:r>
            <a:r>
              <a:rPr lang="en-US" altLang="ja-JP" sz="1400" dirty="0" err="1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NTTdocomo</a:t>
            </a: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・</a:t>
            </a:r>
            <a:r>
              <a:rPr lang="en-US" altLang="ja-JP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Softbank</a:t>
            </a: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など</a:t>
            </a:r>
            <a:endParaRPr lang="zh-TW" altLang="en-US" sz="1600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981506-FBFD-FD36-8DDC-6C5C13C67F40}"/>
              </a:ext>
            </a:extLst>
          </p:cNvPr>
          <p:cNvSpPr txBox="1"/>
          <p:nvPr/>
        </p:nvSpPr>
        <p:spPr>
          <a:xfrm>
            <a:off x="4122073" y="3173839"/>
            <a:ext cx="7637111" cy="322359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>
                <a:solidFill>
                  <a:schemeClr val="accent6">
                    <a:lumMod val="75000"/>
                  </a:schemeClr>
                </a:solidFill>
                <a:latin typeface="Noto Sans Mono CJK JP Bold" panose="020B0800000000000000" pitchFamily="34" charset="-128"/>
                <a:ea typeface="Noto Sans Mono CJK JP Bold" panose="020B0800000000000000" pitchFamily="34" charset="-128"/>
              </a:rPr>
              <a:t>インターネット通販サービス</a:t>
            </a:r>
            <a:br>
              <a:rPr lang="en-US" altLang="ja-JP" sz="1600" dirty="0">
                <a:latin typeface="Noto Sans Mono CJK JP Bold" panose="020B0800000000000000" pitchFamily="34" charset="-128"/>
                <a:ea typeface="Noto Sans Mono CJK JP Bold" panose="020B0800000000000000" pitchFamily="34" charset="-128"/>
              </a:rPr>
            </a:b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自社他社製構わず商品の販売。</a:t>
            </a:r>
            <a:r>
              <a:rPr lang="en-US" altLang="ja-JP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Amazon</a:t>
            </a: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・楽天など</a:t>
            </a:r>
            <a:br>
              <a:rPr lang="en-US" altLang="ja-JP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</a:br>
            <a:r>
              <a:rPr lang="ja-JP" altLang="en-US" sz="1600" dirty="0">
                <a:solidFill>
                  <a:schemeClr val="accent6">
                    <a:lumMod val="75000"/>
                  </a:schemeClr>
                </a:solidFill>
                <a:latin typeface="Noto Sans Mono CJK JP Bold" panose="020B0800000000000000" pitchFamily="34" charset="-128"/>
                <a:ea typeface="Noto Sans Mono CJK JP Bold" panose="020B0800000000000000" pitchFamily="34" charset="-128"/>
              </a:rPr>
              <a:t>コンテンツ提供サービス</a:t>
            </a:r>
            <a:br>
              <a:rPr lang="en-US" altLang="ja-JP" sz="1600" dirty="0">
                <a:latin typeface="Noto Sans Mono CJK JP Bold" panose="020B0800000000000000" pitchFamily="34" charset="-128"/>
                <a:ea typeface="Noto Sans Mono CJK JP Bold" panose="020B0800000000000000" pitchFamily="34" charset="-128"/>
              </a:rPr>
            </a:b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音楽、書籍、動画のデータ販売。定額サブスクリプションも。</a:t>
            </a:r>
            <a:r>
              <a:rPr lang="en-US" altLang="ja-JP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Netflix</a:t>
            </a: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・</a:t>
            </a:r>
            <a:r>
              <a:rPr lang="en-US" altLang="ja-JP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Amazon Kindle </a:t>
            </a: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など</a:t>
            </a:r>
            <a:endParaRPr lang="en-US" altLang="ja-JP" sz="1400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>
                <a:solidFill>
                  <a:schemeClr val="accent6">
                    <a:lumMod val="75000"/>
                  </a:schemeClr>
                </a:solidFill>
                <a:latin typeface="Noto Sans Mono CJK JP Bold" panose="020B0800000000000000" pitchFamily="34" charset="-128"/>
                <a:ea typeface="Noto Sans Mono CJK JP Bold" panose="020B0800000000000000" pitchFamily="34" charset="-128"/>
              </a:rPr>
              <a:t>マッチング・シェアリングサービス</a:t>
            </a:r>
            <a:br>
              <a:rPr lang="en-US" altLang="ja-JP" sz="1600" dirty="0">
                <a:latin typeface="Noto Sans Mono CJK JP Bold" panose="020B0800000000000000" pitchFamily="34" charset="-128"/>
                <a:ea typeface="Noto Sans Mono CJK JP Bold" panose="020B0800000000000000" pitchFamily="34" charset="-128"/>
              </a:rPr>
            </a:b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条件に合う個人同士、もしくは製品と個人を結びづくサービス。メルカリ、</a:t>
            </a:r>
            <a:r>
              <a:rPr lang="en-US" altLang="ja-JP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Uber EATS</a:t>
            </a: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など</a:t>
            </a:r>
            <a:br>
              <a:rPr lang="en-US" altLang="ja-JP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</a:br>
            <a:r>
              <a:rPr lang="ja-JP" altLang="en-US" sz="1600" dirty="0">
                <a:solidFill>
                  <a:schemeClr val="accent6">
                    <a:lumMod val="75000"/>
                  </a:schemeClr>
                </a:solidFill>
                <a:latin typeface="Noto Sans Mono CJK JP Bold" panose="020B0800000000000000" pitchFamily="34" charset="-128"/>
                <a:ea typeface="Noto Sans Mono CJK JP Bold" panose="020B0800000000000000" pitchFamily="34" charset="-128"/>
              </a:rPr>
              <a:t>検索エンジン・ポータルサイト</a:t>
            </a:r>
            <a:br>
              <a:rPr lang="en-US" altLang="ja-JP" sz="1600" dirty="0">
                <a:latin typeface="Noto Sans Mono CJK JP Bold" panose="020B0800000000000000" pitchFamily="34" charset="-128"/>
                <a:ea typeface="Noto Sans Mono CJK JP Bold" panose="020B0800000000000000" pitchFamily="34" charset="-128"/>
              </a:rPr>
            </a:b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情報提供サービス。</a:t>
            </a:r>
            <a:r>
              <a:rPr lang="en-US" altLang="ja-JP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Google</a:t>
            </a: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・リクルートなど</a:t>
            </a:r>
            <a:br>
              <a:rPr lang="en-US" altLang="ja-JP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</a:b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Noto Sans Mono CJK JP Bold" panose="020B0800000000000000" pitchFamily="34" charset="-128"/>
                <a:ea typeface="Noto Sans Mono CJK JP Bold" panose="020B0800000000000000" pitchFamily="34" charset="-128"/>
              </a:rPr>
              <a:t>フィンテック・インターネット金融</a:t>
            </a:r>
            <a:br>
              <a:rPr lang="en-US" altLang="ja-JP" sz="1400" dirty="0">
                <a:latin typeface="Noto Sans Mono CJK JP Bold" panose="020B0800000000000000" pitchFamily="34" charset="-128"/>
                <a:ea typeface="Noto Sans Mono CJK JP Bold" panose="020B0800000000000000" pitchFamily="34" charset="-128"/>
              </a:rPr>
            </a:b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キャッシュレス決済や個人間送金のサービスを提供する会社。</a:t>
            </a:r>
            <a:r>
              <a:rPr lang="en-US" altLang="ja-JP" sz="1400" dirty="0" err="1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PayPay</a:t>
            </a: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など</a:t>
            </a:r>
            <a:endParaRPr lang="zh-TW" altLang="en-US" sz="1600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5B64C5-2129-93E9-5019-FBA3FCA505A9}"/>
              </a:ext>
            </a:extLst>
          </p:cNvPr>
          <p:cNvSpPr txBox="1"/>
          <p:nvPr/>
        </p:nvSpPr>
        <p:spPr>
          <a:xfrm>
            <a:off x="4122073" y="3361436"/>
            <a:ext cx="7637111" cy="29126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>
                <a:solidFill>
                  <a:schemeClr val="accent6">
                    <a:lumMod val="75000"/>
                  </a:schemeClr>
                </a:solidFill>
                <a:latin typeface="Noto Sans Mono CJK JP Bold" panose="020B0800000000000000" pitchFamily="34" charset="-128"/>
                <a:ea typeface="Noto Sans Mono CJK JP Bold" panose="020B0800000000000000" pitchFamily="34" charset="-128"/>
              </a:rPr>
              <a:t>ＰＣ・スマートフォンメーカー</a:t>
            </a:r>
            <a:br>
              <a:rPr lang="en-US" altLang="ja-JP" sz="1600" dirty="0">
                <a:latin typeface="Noto Sans Mono CJK JP Bold" panose="020B0800000000000000" pitchFamily="34" charset="-128"/>
                <a:ea typeface="Noto Sans Mono CJK JP Bold" panose="020B0800000000000000" pitchFamily="34" charset="-128"/>
              </a:rPr>
            </a:br>
            <a:r>
              <a:rPr lang="en-US" altLang="ja-JP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Apple</a:t>
            </a: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・</a:t>
            </a:r>
            <a:r>
              <a:rPr lang="en-US" altLang="ja-JP" sz="1400" dirty="0" err="1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nvidia</a:t>
            </a: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・</a:t>
            </a:r>
            <a:r>
              <a:rPr lang="en-US" altLang="ja-JP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Dell </a:t>
            </a: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など</a:t>
            </a:r>
            <a:endParaRPr lang="en-US" altLang="ja-JP" sz="1400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>
                <a:solidFill>
                  <a:schemeClr val="accent6">
                    <a:lumMod val="75000"/>
                  </a:schemeClr>
                </a:solidFill>
                <a:latin typeface="Noto Sans Mono CJK JP Bold" panose="020B0800000000000000" pitchFamily="34" charset="-128"/>
                <a:ea typeface="Noto Sans Mono CJK JP Bold" panose="020B0800000000000000" pitchFamily="34" charset="-128"/>
              </a:rPr>
              <a:t>電子機器メーカー</a:t>
            </a:r>
            <a:br>
              <a:rPr lang="en-US" altLang="ja-JP" sz="1600" dirty="0">
                <a:latin typeface="Noto Sans Mono CJK JP Bold" panose="020B0800000000000000" pitchFamily="34" charset="-128"/>
                <a:ea typeface="Noto Sans Mono CJK JP Bold" panose="020B0800000000000000" pitchFamily="34" charset="-128"/>
              </a:rPr>
            </a:br>
            <a:r>
              <a:rPr lang="ja-JP" altLang="en-US" sz="16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三菱電機</a:t>
            </a: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・</a:t>
            </a:r>
            <a:r>
              <a:rPr lang="en-US" altLang="ja-JP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Panasonic </a:t>
            </a: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など</a:t>
            </a:r>
            <a:endParaRPr lang="zh-TW" altLang="en-US" sz="1600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27FF89-CB4B-4EC8-28E2-C0E7102C2995}"/>
              </a:ext>
            </a:extLst>
          </p:cNvPr>
          <p:cNvSpPr txBox="1"/>
          <p:nvPr/>
        </p:nvSpPr>
        <p:spPr>
          <a:xfrm>
            <a:off x="4122073" y="3351663"/>
            <a:ext cx="7637111" cy="29126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Noto Sans Mono CJK JP Bold" panose="020B0800000000000000" pitchFamily="34" charset="-128"/>
                <a:ea typeface="Noto Sans Mono CJK JP Bold" panose="020B0800000000000000" pitchFamily="34" charset="-128"/>
              </a:rPr>
              <a:t>メーカー系 </a:t>
            </a:r>
            <a:r>
              <a:rPr lang="en-US" altLang="ja-JP" sz="1400" dirty="0" err="1">
                <a:solidFill>
                  <a:schemeClr val="accent6">
                    <a:lumMod val="75000"/>
                  </a:schemeClr>
                </a:solidFill>
                <a:latin typeface="Noto Sans Mono CJK JP Bold" panose="020B0800000000000000" pitchFamily="34" charset="-128"/>
                <a:ea typeface="Noto Sans Mono CJK JP Bold" panose="020B0800000000000000" pitchFamily="34" charset="-128"/>
              </a:rPr>
              <a:t>SIer</a:t>
            </a:r>
            <a:br>
              <a:rPr lang="en-US" altLang="ja-JP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</a:b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自社または系列社の製品を使うシステムの提案。日立製作所・富士通など</a:t>
            </a:r>
            <a:br>
              <a:rPr lang="en-US" altLang="ja-JP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</a:br>
            <a:r>
              <a:rPr lang="ja-JP" altLang="en-US" sz="1600" dirty="0">
                <a:solidFill>
                  <a:schemeClr val="accent6">
                    <a:lumMod val="75000"/>
                  </a:schemeClr>
                </a:solidFill>
                <a:latin typeface="Noto Sans Mono CJK JP Bold" panose="020B0800000000000000" pitchFamily="34" charset="-128"/>
                <a:ea typeface="Noto Sans Mono CJK JP Bold" panose="020B0800000000000000" pitchFamily="34" charset="-128"/>
              </a:rPr>
              <a:t>ユーザー系 </a:t>
            </a:r>
            <a:r>
              <a:rPr lang="en-US" altLang="ja-JP" sz="1400" dirty="0" err="1">
                <a:solidFill>
                  <a:schemeClr val="accent6">
                    <a:lumMod val="75000"/>
                  </a:schemeClr>
                </a:solidFill>
                <a:latin typeface="Noto Sans Mono CJK JP Bold" panose="020B0800000000000000" pitchFamily="34" charset="-128"/>
                <a:ea typeface="Noto Sans Mono CJK JP Bold" panose="020B0800000000000000" pitchFamily="34" charset="-128"/>
              </a:rPr>
              <a:t>SIer</a:t>
            </a:r>
            <a:br>
              <a:rPr lang="en-US" altLang="ja-JP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</a:b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親会社もあるが、外部の依頼も受ける会社。野村総合研究所・</a:t>
            </a:r>
            <a:r>
              <a:rPr lang="en-US" altLang="ja-JP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NTT</a:t>
            </a: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データなど</a:t>
            </a:r>
            <a:endParaRPr lang="en-US" altLang="ja-JP" sz="1400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Noto Sans Mono CJK JP Bold" panose="020B0800000000000000" pitchFamily="34" charset="-128"/>
                <a:ea typeface="Noto Sans Mono CJK JP Bold" panose="020B0800000000000000" pitchFamily="34" charset="-128"/>
              </a:rPr>
              <a:t>独立系 </a:t>
            </a:r>
            <a:r>
              <a:rPr lang="en-US" altLang="ja-JP" sz="1400" dirty="0" err="1">
                <a:solidFill>
                  <a:schemeClr val="accent6">
                    <a:lumMod val="75000"/>
                  </a:schemeClr>
                </a:solidFill>
                <a:latin typeface="Noto Sans Mono CJK JP Bold" panose="020B0800000000000000" pitchFamily="34" charset="-128"/>
                <a:ea typeface="Noto Sans Mono CJK JP Bold" panose="020B0800000000000000" pitchFamily="34" charset="-128"/>
              </a:rPr>
              <a:t>SIer</a:t>
            </a:r>
            <a:br>
              <a:rPr lang="en-US" altLang="ja-JP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</a:br>
            <a:r>
              <a:rPr lang="en-US" altLang="ja-JP" sz="1400" dirty="0" err="1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SIer</a:t>
            </a:r>
            <a:r>
              <a:rPr lang="en-US" altLang="ja-JP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 </a:t>
            </a:r>
            <a:r>
              <a:rPr lang="ja-JP" altLang="en-US" sz="14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を目的として設立された会社、自由度高め。日本ユニシスなど</a:t>
            </a:r>
            <a:endParaRPr lang="zh-TW" altLang="en-US" sz="1600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751274-C46D-6B6D-7FE2-358A9F4B29C1}"/>
              </a:ext>
            </a:extLst>
          </p:cNvPr>
          <p:cNvSpPr/>
          <p:nvPr/>
        </p:nvSpPr>
        <p:spPr>
          <a:xfrm>
            <a:off x="501633" y="531284"/>
            <a:ext cx="111978" cy="738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CD77F-FEA8-60DC-27A7-D9B61A2A03A4}"/>
              </a:ext>
            </a:extLst>
          </p:cNvPr>
          <p:cNvSpPr txBox="1"/>
          <p:nvPr/>
        </p:nvSpPr>
        <p:spPr>
          <a:xfrm>
            <a:off x="721454" y="495357"/>
            <a:ext cx="5105525" cy="809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760"/>
              </a:lnSpc>
            </a:pPr>
            <a:r>
              <a:rPr lang="ja-JP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rPr>
              <a:t>ＩＴ</a:t>
            </a:r>
            <a:r>
              <a:rPr lang="zh-TW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rPr>
              <a:t>業界の</a:t>
            </a:r>
            <a:r>
              <a:rPr lang="ja-JP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rPr>
              <a:t>仕組み</a:t>
            </a:r>
            <a:endParaRPr lang="zh-TW" altLang="en-US" sz="4800" dirty="0">
              <a:latin typeface="Noto Sans CJK JP Medium" panose="020B0600000000000000" pitchFamily="34" charset="-128"/>
              <a:ea typeface="Noto Sans CJK JP Medium" panose="020B0600000000000000" pitchFamily="34" charset="-128"/>
              <a:cs typeface="Noto Sans Disp SemCond ExtBd" panose="020B0902040504020204" pitchFamily="34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9DC81F-D9BD-F770-391D-6EEA960EA3C8}"/>
              </a:ext>
            </a:extLst>
          </p:cNvPr>
          <p:cNvGrpSpPr/>
          <p:nvPr/>
        </p:nvGrpSpPr>
        <p:grpSpPr>
          <a:xfrm>
            <a:off x="2411610" y="1791334"/>
            <a:ext cx="3420929" cy="2446331"/>
            <a:chOff x="2463752" y="1849593"/>
            <a:chExt cx="3420929" cy="244633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33E842A-7697-63EA-0EC4-FDED3CF8386F}"/>
                </a:ext>
              </a:extLst>
            </p:cNvPr>
            <p:cNvGrpSpPr/>
            <p:nvPr/>
          </p:nvGrpSpPr>
          <p:grpSpPr>
            <a:xfrm>
              <a:off x="3274217" y="1849593"/>
              <a:ext cx="1800000" cy="1800000"/>
              <a:chOff x="2978784" y="1820154"/>
              <a:chExt cx="1800000" cy="18000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5D835A3-6B60-F529-A2F3-AD90E7CBE9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78784" y="1820154"/>
                <a:ext cx="1800000" cy="180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9" name="Picture 28" descr="A picture containing black, darkness&#10;&#10;Description automatically generated">
                <a:extLst>
                  <a:ext uri="{FF2B5EF4-FFF2-40B4-BE49-F238E27FC236}">
                    <a16:creationId xmlns:a16="http://schemas.microsoft.com/office/drawing/2014/main" id="{89110F8B-145B-ECD1-9CBA-1BA27DFAC0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1500"/>
                        </a14:imgEffect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8784" y="2180154"/>
                <a:ext cx="1080000" cy="1080000"/>
              </a:xfrm>
              <a:prstGeom prst="rect">
                <a:avLst/>
              </a:prstGeom>
              <a:noFill/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FA0ACF8-8165-ECEE-495F-660317DE538C}"/>
                </a:ext>
              </a:extLst>
            </p:cNvPr>
            <p:cNvSpPr txBox="1"/>
            <p:nvPr/>
          </p:nvSpPr>
          <p:spPr>
            <a:xfrm>
              <a:off x="2463752" y="3649593"/>
              <a:ext cx="34209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latin typeface="Noto Sans CJK JP Thin" panose="020B0200000000000000" pitchFamily="34" charset="-128"/>
                  <a:ea typeface="Noto Sans CJK JP Thin" panose="020B0200000000000000" pitchFamily="34" charset="-128"/>
                </a:rPr>
                <a:t>パッケージ・プラットフォーム</a:t>
              </a:r>
              <a:endParaRPr lang="en-US" altLang="ja-JP" dirty="0">
                <a:latin typeface="Noto Sans CJK JP Thin" panose="020B0200000000000000" pitchFamily="34" charset="-128"/>
                <a:ea typeface="Noto Sans CJK JP Thin" panose="020B0200000000000000" pitchFamily="34" charset="-128"/>
              </a:endParaRPr>
            </a:p>
            <a:p>
              <a:pPr algn="ctr"/>
              <a:r>
                <a:rPr lang="en-US" altLang="ja-JP" dirty="0">
                  <a:latin typeface="Noto Sans CJK JP Thin" panose="020B0200000000000000" pitchFamily="34" charset="-128"/>
                  <a:ea typeface="Noto Sans CJK JP Thin" panose="020B0200000000000000" pitchFamily="34" charset="-128"/>
                </a:rPr>
                <a:t>Package</a:t>
              </a:r>
              <a:r>
                <a:rPr lang="ja-JP" altLang="en-US" dirty="0">
                  <a:latin typeface="Noto Sans CJK JP Thin" panose="020B0200000000000000" pitchFamily="34" charset="-128"/>
                  <a:ea typeface="Noto Sans CJK JP Thin" panose="020B0200000000000000" pitchFamily="34" charset="-128"/>
                </a:rPr>
                <a:t>・</a:t>
              </a:r>
              <a:r>
                <a:rPr lang="en-US" altLang="ja-JP" dirty="0">
                  <a:latin typeface="Noto Sans CJK JP Thin" panose="020B0200000000000000" pitchFamily="34" charset="-128"/>
                  <a:ea typeface="Noto Sans CJK JP Thin" panose="020B0200000000000000" pitchFamily="34" charset="-128"/>
                </a:rPr>
                <a:t>Platform</a:t>
              </a:r>
              <a:endParaRPr lang="zh-TW" altLang="en-US" dirty="0">
                <a:latin typeface="Noto Sans CJK JP Thin" panose="020B0200000000000000" pitchFamily="34" charset="-128"/>
                <a:ea typeface="Noto Sans CJK JP Thin" panose="020B0200000000000000" pitchFamily="34" charset="-128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E46EC8-BD0A-41D7-8420-BC3DAE2F010A}"/>
              </a:ext>
            </a:extLst>
          </p:cNvPr>
          <p:cNvGrpSpPr/>
          <p:nvPr/>
        </p:nvGrpSpPr>
        <p:grpSpPr>
          <a:xfrm>
            <a:off x="7169927" y="1791334"/>
            <a:ext cx="1800000" cy="2454674"/>
            <a:chOff x="7117785" y="1849593"/>
            <a:chExt cx="1800000" cy="245467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C5E99AB-6834-8B33-1DD8-9BFFE6DB7254}"/>
                </a:ext>
              </a:extLst>
            </p:cNvPr>
            <p:cNvGrpSpPr/>
            <p:nvPr/>
          </p:nvGrpSpPr>
          <p:grpSpPr>
            <a:xfrm>
              <a:off x="7117785" y="1849593"/>
              <a:ext cx="1800000" cy="1800000"/>
              <a:chOff x="7413216" y="1820154"/>
              <a:chExt cx="1800000" cy="180000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612E250-6129-6DD7-0ACA-D776A4FA3B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13216" y="1820154"/>
                <a:ext cx="1800000" cy="180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4" name="Picture 33" descr="A picture containing black, darkness&#10;&#10;Description automatically generated">
                <a:extLst>
                  <a:ext uri="{FF2B5EF4-FFF2-40B4-BE49-F238E27FC236}">
                    <a16:creationId xmlns:a16="http://schemas.microsoft.com/office/drawing/2014/main" id="{0D7088E4-11C5-4991-59E0-7E87C13A78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3216" y="2180154"/>
                <a:ext cx="1080000" cy="1080000"/>
              </a:xfrm>
              <a:prstGeom prst="rect">
                <a:avLst/>
              </a:prstGeom>
            </p:spPr>
          </p:pic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2BCCBFB-347A-FD89-F6B5-873DBD4E4BEB}"/>
                </a:ext>
              </a:extLst>
            </p:cNvPr>
            <p:cNvSpPr txBox="1"/>
            <p:nvPr/>
          </p:nvSpPr>
          <p:spPr>
            <a:xfrm>
              <a:off x="7231293" y="3657936"/>
              <a:ext cx="1572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latin typeface="Noto Sans CJK JP Thin" panose="020B0200000000000000" pitchFamily="34" charset="-128"/>
                  <a:ea typeface="Noto Sans CJK JP Thin" panose="020B0200000000000000" pitchFamily="34" charset="-128"/>
                </a:rPr>
                <a:t>ハードウェア</a:t>
              </a:r>
              <a:br>
                <a:rPr lang="en-US" altLang="ja-JP" dirty="0">
                  <a:latin typeface="Noto Sans CJK JP Thin" panose="020B0200000000000000" pitchFamily="34" charset="-128"/>
                  <a:ea typeface="Noto Sans CJK JP Thin" panose="020B0200000000000000" pitchFamily="34" charset="-128"/>
                </a:rPr>
              </a:br>
              <a:r>
                <a:rPr lang="en-US" altLang="ja-JP" dirty="0">
                  <a:latin typeface="Noto Sans CJK JP Thin" panose="020B0200000000000000" pitchFamily="34" charset="-128"/>
                  <a:ea typeface="Noto Sans CJK JP Thin" panose="020B0200000000000000" pitchFamily="34" charset="-128"/>
                </a:rPr>
                <a:t>Hardware</a:t>
              </a:r>
              <a:endParaRPr lang="zh-TW" altLang="en-US" dirty="0">
                <a:latin typeface="Noto Sans CJK JP Thin" panose="020B0200000000000000" pitchFamily="34" charset="-128"/>
                <a:ea typeface="Noto Sans CJK JP Thin" panose="020B0200000000000000" pitchFamily="34" charset="-128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56D7342-4B79-989D-80CE-B64CFF49BDF2}"/>
              </a:ext>
            </a:extLst>
          </p:cNvPr>
          <p:cNvGrpSpPr/>
          <p:nvPr/>
        </p:nvGrpSpPr>
        <p:grpSpPr>
          <a:xfrm>
            <a:off x="2928492" y="4304267"/>
            <a:ext cx="2387164" cy="2446331"/>
            <a:chOff x="1058852" y="4099122"/>
            <a:chExt cx="2387164" cy="244633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67D268F-1ADC-F038-050B-CE2BD1ECB323}"/>
                </a:ext>
              </a:extLst>
            </p:cNvPr>
            <p:cNvGrpSpPr/>
            <p:nvPr/>
          </p:nvGrpSpPr>
          <p:grpSpPr>
            <a:xfrm>
              <a:off x="1352434" y="4099122"/>
              <a:ext cx="1800000" cy="1800000"/>
              <a:chOff x="1159183" y="4099122"/>
              <a:chExt cx="1800000" cy="180000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8373844-40BB-0EDE-9DE7-BB6B2B6698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9183" y="4099122"/>
                <a:ext cx="1800000" cy="180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9" name="Picture 38" descr="A picture containing black, darkness&#10;&#10;Description automatically generated">
                <a:extLst>
                  <a:ext uri="{FF2B5EF4-FFF2-40B4-BE49-F238E27FC236}">
                    <a16:creationId xmlns:a16="http://schemas.microsoft.com/office/drawing/2014/main" id="{FA69C6C4-CC96-7DE3-13B6-E87EB8D62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9183" y="4459122"/>
                <a:ext cx="1080000" cy="1080000"/>
              </a:xfrm>
              <a:prstGeom prst="rect">
                <a:avLst/>
              </a:prstGeom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D50EED5-5F2F-AAAD-6533-48931EDEDBEC}"/>
                </a:ext>
              </a:extLst>
            </p:cNvPr>
            <p:cNvSpPr txBox="1"/>
            <p:nvPr/>
          </p:nvSpPr>
          <p:spPr>
            <a:xfrm>
              <a:off x="1058852" y="5899122"/>
              <a:ext cx="2387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latin typeface="Noto Sans CJK JP Thin" panose="020B0200000000000000" pitchFamily="34" charset="-128"/>
                  <a:ea typeface="Noto Sans CJK JP Thin" panose="020B0200000000000000" pitchFamily="34" charset="-128"/>
                </a:rPr>
                <a:t>情報処理サービス</a:t>
              </a:r>
              <a:br>
                <a:rPr lang="en-US" altLang="ja-JP" dirty="0">
                  <a:latin typeface="Noto Sans CJK JP Thin" panose="020B0200000000000000" pitchFamily="34" charset="-128"/>
                  <a:ea typeface="Noto Sans CJK JP Thin" panose="020B0200000000000000" pitchFamily="34" charset="-128"/>
                </a:rPr>
              </a:br>
              <a:r>
                <a:rPr lang="en-US" altLang="ja-JP" dirty="0">
                  <a:latin typeface="Noto Sans CJK JP Thin" panose="020B0200000000000000" pitchFamily="34" charset="-128"/>
                  <a:ea typeface="Noto Sans CJK JP Thin" panose="020B0200000000000000" pitchFamily="34" charset="-128"/>
                </a:rPr>
                <a:t>System Integration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24D57E-32B8-2315-2E24-417C3F22C367}"/>
              </a:ext>
            </a:extLst>
          </p:cNvPr>
          <p:cNvGrpSpPr/>
          <p:nvPr/>
        </p:nvGrpSpPr>
        <p:grpSpPr>
          <a:xfrm>
            <a:off x="6876346" y="4304883"/>
            <a:ext cx="2470167" cy="2445715"/>
            <a:chOff x="4819415" y="4158000"/>
            <a:chExt cx="2470167" cy="244571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CEC01F5-ED16-C1A0-DC4D-659F0E049017}"/>
                </a:ext>
              </a:extLst>
            </p:cNvPr>
            <p:cNvGrpSpPr/>
            <p:nvPr/>
          </p:nvGrpSpPr>
          <p:grpSpPr>
            <a:xfrm>
              <a:off x="5196000" y="4158000"/>
              <a:ext cx="1800000" cy="1800000"/>
              <a:chOff x="5196000" y="4099122"/>
              <a:chExt cx="1800000" cy="180000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C815F78-9312-7E5F-897E-B4FC6A4BA9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96000" y="4099122"/>
                <a:ext cx="1800000" cy="180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44" name="Picture 43" descr="A picture containing black, darkness&#10;&#10;Description automatically generated">
                <a:extLst>
                  <a:ext uri="{FF2B5EF4-FFF2-40B4-BE49-F238E27FC236}">
                    <a16:creationId xmlns:a16="http://schemas.microsoft.com/office/drawing/2014/main" id="{7F616864-859C-893D-55ED-A55B031F78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6000" y="4459122"/>
                <a:ext cx="1080000" cy="1080000"/>
              </a:xfrm>
              <a:prstGeom prst="rect">
                <a:avLst/>
              </a:prstGeom>
            </p:spPr>
          </p:pic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B245716-A928-9B90-12C6-7444A47DFF1B}"/>
                </a:ext>
              </a:extLst>
            </p:cNvPr>
            <p:cNvSpPr txBox="1"/>
            <p:nvPr/>
          </p:nvSpPr>
          <p:spPr>
            <a:xfrm>
              <a:off x="4819415" y="5957384"/>
              <a:ext cx="24701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latin typeface="Noto Sans CJK JP Thin" panose="020B0200000000000000" pitchFamily="34" charset="-128"/>
                  <a:ea typeface="Noto Sans CJK JP Thin" panose="020B0200000000000000" pitchFamily="34" charset="-128"/>
                </a:rPr>
                <a:t>ウェブサービス</a:t>
              </a:r>
              <a:br>
                <a:rPr lang="en-US" altLang="ja-JP" dirty="0">
                  <a:latin typeface="Noto Sans CJK JP Thin" panose="020B0200000000000000" pitchFamily="34" charset="-128"/>
                  <a:ea typeface="Noto Sans CJK JP Thin" panose="020B0200000000000000" pitchFamily="34" charset="-128"/>
                </a:rPr>
              </a:br>
              <a:r>
                <a:rPr lang="en-US" altLang="ja-JP" dirty="0">
                  <a:latin typeface="Noto Sans CJK JP Thin" panose="020B0200000000000000" pitchFamily="34" charset="-128"/>
                  <a:ea typeface="Noto Sans CJK JP Thin" panose="020B0200000000000000" pitchFamily="34" charset="-128"/>
                </a:rPr>
                <a:t>Web Service</a:t>
              </a:r>
              <a:endParaRPr lang="zh-TW" altLang="en-US" dirty="0">
                <a:latin typeface="Noto Sans CJK JP Thin" panose="020B0200000000000000" pitchFamily="34" charset="-128"/>
                <a:ea typeface="Noto Sans CJK JP Thin" panose="020B0200000000000000" pitchFamily="34" charset="-128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DE8CA70-5CFA-8A3C-5FF6-49681CFA7809}"/>
              </a:ext>
            </a:extLst>
          </p:cNvPr>
          <p:cNvSpPr txBox="1"/>
          <p:nvPr/>
        </p:nvSpPr>
        <p:spPr>
          <a:xfrm>
            <a:off x="4122073" y="1870969"/>
            <a:ext cx="7019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オペレーティングシステム（</a:t>
            </a:r>
            <a:r>
              <a:rPr lang="en-US" altLang="ja-JP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Windows</a:t>
            </a:r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・</a:t>
            </a:r>
            <a:r>
              <a:rPr lang="en-US" altLang="ja-JP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Mac</a:t>
            </a:r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など）や、</a:t>
            </a:r>
            <a:br>
              <a:rPr lang="en-US" altLang="ja-JP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</a:br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個別目的にのためのソフトウェア（</a:t>
            </a:r>
            <a:r>
              <a:rPr lang="en-US" altLang="ja-JP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Excel</a:t>
            </a:r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など）などを</a:t>
            </a:r>
            <a:br>
              <a:rPr lang="en-US" altLang="ja-JP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</a:br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開発し、様々「パッケージ」を販売する業種。</a:t>
            </a:r>
            <a:br>
              <a:rPr lang="en-US" altLang="ja-JP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</a:br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通信事業もこの分類にお属する。</a:t>
            </a:r>
            <a:endParaRPr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6B3E44-991C-26B6-0EF0-CD87BDCAB2DB}"/>
              </a:ext>
            </a:extLst>
          </p:cNvPr>
          <p:cNvCxnSpPr/>
          <p:nvPr/>
        </p:nvCxnSpPr>
        <p:spPr>
          <a:xfrm>
            <a:off x="3913889" y="1870969"/>
            <a:ext cx="0" cy="4393334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B17E29-B413-702E-F046-422D4F0D601A}"/>
              </a:ext>
            </a:extLst>
          </p:cNvPr>
          <p:cNvSpPr txBox="1"/>
          <p:nvPr/>
        </p:nvSpPr>
        <p:spPr>
          <a:xfrm>
            <a:off x="4122073" y="1880742"/>
            <a:ext cx="7019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ＰＣ、スマートフォンメーカ、周辺機器の製作など、</a:t>
            </a:r>
            <a:endParaRPr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  <a:p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回路、機械、設備、施設を提供する業種。</a:t>
            </a:r>
            <a:br>
              <a:rPr lang="en-US" altLang="ja-JP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</a:br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内蔵ソフトの開発も。</a:t>
            </a:r>
            <a:endParaRPr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4B93C5-5A05-91D8-6F32-CBB22B195EA8}"/>
              </a:ext>
            </a:extLst>
          </p:cNvPr>
          <p:cNvCxnSpPr/>
          <p:nvPr/>
        </p:nvCxnSpPr>
        <p:spPr>
          <a:xfrm>
            <a:off x="3913889" y="1880742"/>
            <a:ext cx="0" cy="4393334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584D4FD-7BE2-2F9A-8CD5-9BD77E4C0DC8}"/>
              </a:ext>
            </a:extLst>
          </p:cNvPr>
          <p:cNvSpPr txBox="1"/>
          <p:nvPr/>
        </p:nvSpPr>
        <p:spPr>
          <a:xfrm>
            <a:off x="4122073" y="1870969"/>
            <a:ext cx="7019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依頼者の依頼通り、要件定義からシステム構成開発まで全て請け負うサービスを提供する業種。「</a:t>
            </a:r>
            <a:r>
              <a:rPr lang="en-US" altLang="ja-JP" dirty="0" err="1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SIer</a:t>
            </a:r>
            <a:r>
              <a:rPr lang="en-US" altLang="ja-JP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 (System Integration-er)</a:t>
            </a:r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」と呼ぶ。</a:t>
            </a:r>
            <a:endParaRPr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31FB494-0AF4-7D54-979C-A52B42DBF4C2}"/>
              </a:ext>
            </a:extLst>
          </p:cNvPr>
          <p:cNvCxnSpPr/>
          <p:nvPr/>
        </p:nvCxnSpPr>
        <p:spPr>
          <a:xfrm>
            <a:off x="3913889" y="1870969"/>
            <a:ext cx="0" cy="4393334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97DF213-4C95-FCCF-DCC8-048B99232404}"/>
              </a:ext>
            </a:extLst>
          </p:cNvPr>
          <p:cNvSpPr txBox="1"/>
          <p:nvPr/>
        </p:nvSpPr>
        <p:spPr>
          <a:xfrm>
            <a:off x="4122073" y="1696511"/>
            <a:ext cx="7019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「ＩＴ企業」をイメージするならこれ。</a:t>
            </a:r>
            <a:br>
              <a:rPr lang="en-US" altLang="ja-JP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</a:br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ウェブブラウザやアプリを使って利用できるインターネットサービスを提供する業種。</a:t>
            </a:r>
            <a:endParaRPr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  <a:p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ＩＴの最大手「ＧＡＦＡ四社」は全てこのカテゴリー。</a:t>
            </a:r>
            <a:endParaRPr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8FC322-DCD6-D418-3636-EDD34D7B5A23}"/>
              </a:ext>
            </a:extLst>
          </p:cNvPr>
          <p:cNvCxnSpPr>
            <a:cxnSpLocks/>
          </p:cNvCxnSpPr>
          <p:nvPr/>
        </p:nvCxnSpPr>
        <p:spPr>
          <a:xfrm>
            <a:off x="3913889" y="1744579"/>
            <a:ext cx="0" cy="483067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7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L 0.77591 -0.0009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89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48148E-6 L 0.77422 -0.37014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11" y="-185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19193 0.0018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96" y="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1.09974 -0.3666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87" y="-1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4293 -0.00255 L -0.5155 0.00162 " pathEditMode="relative" rAng="0" ptsTypes="AA">
                                      <p:cBhvr>
                                        <p:cTn id="4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40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75404 -0.36829 L -0.19154 -0.36412 " pathEditMode="relative" rAng="0" ptsTypes="AA">
                                      <p:cBhvr>
                                        <p:cTn id="7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9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42605 -0.3713 L -0.51875 -0.36482 " pathEditMode="relative" rAng="0" ptsTypes="AA">
                                      <p:cBhvr>
                                        <p:cTn id="9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40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"/>
                            </p:stCondLst>
                            <p:childTnLst>
                              <p:par>
                                <p:cTn id="10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 L 0.23151 0.36875 " pathEditMode="relative" rAng="0" ptsTypes="AA">
                                      <p:cBhvr>
                                        <p:cTn id="12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76" y="18426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8" grpId="0"/>
      <p:bldP spid="48" grpId="1"/>
      <p:bldP spid="22" grpId="0"/>
      <p:bldP spid="22" grpId="1"/>
      <p:bldP spid="45" grpId="0"/>
      <p:bldP spid="45" grpId="1"/>
      <p:bldP spid="2" grpId="0" animBg="1"/>
      <p:bldP spid="3" grpId="0"/>
      <p:bldP spid="4" grpId="0"/>
      <p:bldP spid="4" grpId="1"/>
      <p:bldP spid="21" grpId="0"/>
      <p:bldP spid="21" grpId="1"/>
      <p:bldP spid="24" grpId="0"/>
      <p:bldP spid="24" grpId="1"/>
      <p:bldP spid="47" grpId="0"/>
      <p:bldP spid="4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B282092-EF6C-1926-6EB4-CBD9FDAA6AD6}"/>
              </a:ext>
            </a:extLst>
          </p:cNvPr>
          <p:cNvGrpSpPr/>
          <p:nvPr/>
        </p:nvGrpSpPr>
        <p:grpSpPr>
          <a:xfrm>
            <a:off x="2927180" y="2157774"/>
            <a:ext cx="6337634" cy="6054346"/>
            <a:chOff x="2927182" y="334990"/>
            <a:chExt cx="6337634" cy="605434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48FC5F-CCED-D989-6F48-DFE74918C72F}"/>
                </a:ext>
              </a:extLst>
            </p:cNvPr>
            <p:cNvSpPr txBox="1"/>
            <p:nvPr/>
          </p:nvSpPr>
          <p:spPr>
            <a:xfrm>
              <a:off x="3527571" y="2084408"/>
              <a:ext cx="5136856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ＩＴ</a:t>
              </a:r>
              <a:r>
                <a:rPr lang="zh-TW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業界の</a:t>
              </a: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現状</a:t>
              </a: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＿</a:t>
              </a:r>
              <a:endParaRPr lang="zh-TW" altLang="en-US" sz="48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04A28C-043D-5764-6161-D292DC456737}"/>
                </a:ext>
              </a:extLst>
            </p:cNvPr>
            <p:cNvSpPr txBox="1"/>
            <p:nvPr/>
          </p:nvSpPr>
          <p:spPr>
            <a:xfrm>
              <a:off x="3527571" y="2959117"/>
              <a:ext cx="5136856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ＩＴ</a:t>
              </a:r>
              <a:r>
                <a:rPr lang="zh-TW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業界の</a:t>
              </a: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動き</a:t>
              </a: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＿</a:t>
              </a:r>
              <a:endParaRPr lang="zh-TW" altLang="en-US" sz="48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C9BC75-C708-05CD-FEEB-0BC236C20D73}"/>
                </a:ext>
              </a:extLst>
            </p:cNvPr>
            <p:cNvSpPr txBox="1"/>
            <p:nvPr/>
          </p:nvSpPr>
          <p:spPr>
            <a:xfrm flipH="1">
              <a:off x="3527571" y="1209699"/>
              <a:ext cx="5136856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ＩＴ</a:t>
              </a:r>
              <a:r>
                <a:rPr lang="zh-TW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業界の</a:t>
              </a: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仕組み</a:t>
              </a:r>
              <a:endParaRPr lang="zh-TW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EC1ED7-76E6-3353-6747-E70CA7E5B906}"/>
                </a:ext>
              </a:extLst>
            </p:cNvPr>
            <p:cNvSpPr txBox="1"/>
            <p:nvPr/>
          </p:nvSpPr>
          <p:spPr>
            <a:xfrm>
              <a:off x="3629401" y="334990"/>
              <a:ext cx="4933198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ＩＴ業界研究</a:t>
              </a:r>
              <a:endParaRPr lang="zh-TW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CA7D03-D61E-BD34-FFEF-0B6F9CF38249}"/>
                </a:ext>
              </a:extLst>
            </p:cNvPr>
            <p:cNvSpPr txBox="1"/>
            <p:nvPr/>
          </p:nvSpPr>
          <p:spPr>
            <a:xfrm>
              <a:off x="2927182" y="4705995"/>
              <a:ext cx="6337634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en-US" altLang="ja-JP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Google </a:t>
              </a: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社の</a:t>
              </a: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理念</a:t>
              </a:r>
              <a:endParaRPr lang="zh-TW" altLang="en-US" sz="48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16F33B-42FE-EF81-39ED-2ADEFD105DC8}"/>
                </a:ext>
              </a:extLst>
            </p:cNvPr>
            <p:cNvSpPr txBox="1"/>
            <p:nvPr/>
          </p:nvSpPr>
          <p:spPr>
            <a:xfrm>
              <a:off x="3396391" y="3832556"/>
              <a:ext cx="5399216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en-US" altLang="ja-JP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Google </a:t>
              </a: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社の</a:t>
              </a: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概要</a:t>
              </a:r>
              <a:endParaRPr lang="zh-TW" altLang="en-US" sz="48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921C0C-4774-7651-70EE-B865486DDA23}"/>
                </a:ext>
              </a:extLst>
            </p:cNvPr>
            <p:cNvSpPr txBox="1"/>
            <p:nvPr/>
          </p:nvSpPr>
          <p:spPr>
            <a:xfrm flipH="1">
              <a:off x="4784635" y="5579434"/>
              <a:ext cx="2622727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志望理由</a:t>
              </a:r>
              <a:endParaRPr lang="zh-TW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6457E40-343C-93EA-ABD2-4EFE21F0334C}"/>
              </a:ext>
            </a:extLst>
          </p:cNvPr>
          <p:cNvSpPr/>
          <p:nvPr/>
        </p:nvSpPr>
        <p:spPr>
          <a:xfrm>
            <a:off x="0" y="0"/>
            <a:ext cx="12192000" cy="30240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FFFFFF">
                  <a:alpha val="70000"/>
                </a:srgbClr>
              </a:gs>
              <a:gs pos="92000">
                <a:srgbClr val="FFFFFF">
                  <a:alpha val="60000"/>
                </a:srgbClr>
              </a:gs>
              <a:gs pos="57000">
                <a:schemeClr val="bg1"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DC6232-C65F-5449-B6A2-F8332F3DC094}"/>
              </a:ext>
            </a:extLst>
          </p:cNvPr>
          <p:cNvSpPr/>
          <p:nvPr/>
        </p:nvSpPr>
        <p:spPr>
          <a:xfrm>
            <a:off x="-2" y="3832556"/>
            <a:ext cx="12192000" cy="30240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FFFFFF">
                  <a:alpha val="70000"/>
                </a:srgbClr>
              </a:gs>
              <a:gs pos="92000">
                <a:srgbClr val="FFFFFF">
                  <a:alpha val="60000"/>
                </a:srgbClr>
              </a:gs>
              <a:gs pos="57000">
                <a:schemeClr val="bg1"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F30A7B-4A91-44BD-E06E-4C366FF3AEC6}"/>
              </a:ext>
            </a:extLst>
          </p:cNvPr>
          <p:cNvSpPr txBox="1"/>
          <p:nvPr/>
        </p:nvSpPr>
        <p:spPr>
          <a:xfrm>
            <a:off x="3569680" y="3008016"/>
            <a:ext cx="32861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rPr>
              <a:t>ＩＴ</a:t>
            </a:r>
            <a:r>
              <a:rPr lang="zh-TW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rPr>
              <a:t>業界の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932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00078 -0.1270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5AC1F226-0779-9A82-E8F8-C2B94C48E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122756"/>
              </p:ext>
            </p:extLst>
          </p:nvPr>
        </p:nvGraphicFramePr>
        <p:xfrm>
          <a:off x="1096879" y="2252560"/>
          <a:ext cx="10208004" cy="2569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8F286B6-2336-9FD5-D069-13703B0E7A2E}"/>
              </a:ext>
            </a:extLst>
          </p:cNvPr>
          <p:cNvSpPr/>
          <p:nvPr/>
        </p:nvSpPr>
        <p:spPr>
          <a:xfrm>
            <a:off x="501633" y="531284"/>
            <a:ext cx="111978" cy="738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5E363-4B6B-FDF1-C462-45296D1AAE36}"/>
              </a:ext>
            </a:extLst>
          </p:cNvPr>
          <p:cNvSpPr txBox="1"/>
          <p:nvPr/>
        </p:nvSpPr>
        <p:spPr>
          <a:xfrm flipH="1">
            <a:off x="3527572" y="3024049"/>
            <a:ext cx="5136856" cy="809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760"/>
              </a:lnSpc>
            </a:pPr>
            <a:r>
              <a:rPr lang="ja-JP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rPr>
              <a:t>ＩＴ</a:t>
            </a:r>
            <a:r>
              <a:rPr lang="zh-TW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rPr>
              <a:t>業界の</a:t>
            </a:r>
            <a:r>
              <a:rPr lang="ja-JP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rPr>
              <a:t>現状</a:t>
            </a:r>
            <a:r>
              <a:rPr lang="ja-JP" altLang="en-US" sz="48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rPr>
              <a:t>＿</a:t>
            </a:r>
            <a:endParaRPr lang="zh-TW" altLang="en-US" sz="4800" dirty="0">
              <a:solidFill>
                <a:schemeClr val="bg1"/>
              </a:solidFill>
              <a:latin typeface="Noto Sans CJK JP Medium" panose="020B0600000000000000" pitchFamily="34" charset="-128"/>
              <a:ea typeface="Noto Sans CJK JP Medium" panose="020B0600000000000000" pitchFamily="34" charset="-128"/>
              <a:cs typeface="Noto Sans Disp SemCond ExtBd" panose="020B0902040504020204" pitchFamily="34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93C5C21-B254-1736-7857-48F58FF6CB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5602969"/>
              </p:ext>
            </p:extLst>
          </p:nvPr>
        </p:nvGraphicFramePr>
        <p:xfrm>
          <a:off x="1096880" y="3097741"/>
          <a:ext cx="4608596" cy="3341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A3B8BFA8-EAAE-17A4-7394-BE0E7C9C4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357958"/>
              </p:ext>
            </p:extLst>
          </p:nvPr>
        </p:nvGraphicFramePr>
        <p:xfrm>
          <a:off x="6096000" y="3677835"/>
          <a:ext cx="5208883" cy="27610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7380">
                  <a:extLst>
                    <a:ext uri="{9D8B030D-6E8A-4147-A177-3AD203B41FA5}">
                      <a16:colId xmlns:a16="http://schemas.microsoft.com/office/drawing/2014/main" val="136245614"/>
                    </a:ext>
                  </a:extLst>
                </a:gridCol>
                <a:gridCol w="2516315">
                  <a:extLst>
                    <a:ext uri="{9D8B030D-6E8A-4147-A177-3AD203B41FA5}">
                      <a16:colId xmlns:a16="http://schemas.microsoft.com/office/drawing/2014/main" val="275964767"/>
                    </a:ext>
                  </a:extLst>
                </a:gridCol>
                <a:gridCol w="956337">
                  <a:extLst>
                    <a:ext uri="{9D8B030D-6E8A-4147-A177-3AD203B41FA5}">
                      <a16:colId xmlns:a16="http://schemas.microsoft.com/office/drawing/2014/main" val="3025243489"/>
                    </a:ext>
                  </a:extLst>
                </a:gridCol>
                <a:gridCol w="1108851">
                  <a:extLst>
                    <a:ext uri="{9D8B030D-6E8A-4147-A177-3AD203B41FA5}">
                      <a16:colId xmlns:a16="http://schemas.microsoft.com/office/drawing/2014/main" val="27207073"/>
                    </a:ext>
                  </a:extLst>
                </a:gridCol>
              </a:tblGrid>
              <a:tr h="306785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0" dirty="0">
                          <a:latin typeface="Noto Sans Mono CJK JP Bold" panose="020B0800000000000000" pitchFamily="34" charset="-128"/>
                          <a:ea typeface="Noto Sans Mono CJK JP Bold" panose="020B0800000000000000" pitchFamily="34" charset="-128"/>
                        </a:rPr>
                        <a:t>順位</a:t>
                      </a:r>
                      <a:endParaRPr lang="zh-TW" altLang="en-US" sz="1400" b="0" dirty="0">
                        <a:latin typeface="Noto Sans Mono CJK JP Bold" panose="020B0800000000000000" pitchFamily="34" charset="-128"/>
                        <a:ea typeface="Noto Sans Mono CJK JP Bold" panose="020B08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0" dirty="0">
                          <a:latin typeface="Noto Sans Mono CJK JP Bold" panose="020B0800000000000000" pitchFamily="34" charset="-128"/>
                          <a:ea typeface="Noto Sans Mono CJK JP Bold" panose="020B0800000000000000" pitchFamily="34" charset="-128"/>
                        </a:rPr>
                        <a:t>企業名</a:t>
                      </a:r>
                      <a:endParaRPr lang="zh-TW" altLang="en-US" sz="1400" b="0" dirty="0">
                        <a:latin typeface="Noto Sans Mono CJK JP Bold" panose="020B0800000000000000" pitchFamily="34" charset="-128"/>
                        <a:ea typeface="Noto Sans Mono CJK JP Bold" panose="020B08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0" dirty="0">
                          <a:latin typeface="Noto Sans Mono CJK JP Bold" panose="020B0800000000000000" pitchFamily="34" charset="-128"/>
                          <a:ea typeface="Noto Sans Mono CJK JP Bold" panose="020B0800000000000000" pitchFamily="34" charset="-128"/>
                        </a:rPr>
                        <a:t>平均年収</a:t>
                      </a:r>
                      <a:endParaRPr lang="zh-TW" altLang="en-US" sz="1400" b="0" dirty="0">
                        <a:latin typeface="Noto Sans Mono CJK JP Bold" panose="020B0800000000000000" pitchFamily="34" charset="-128"/>
                        <a:ea typeface="Noto Sans Mono CJK JP Bold" panose="020B08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0" dirty="0">
                          <a:latin typeface="Noto Sans Mono CJK JP Bold" panose="020B0800000000000000" pitchFamily="34" charset="-128"/>
                          <a:ea typeface="Noto Sans Mono CJK JP Bold" panose="020B0800000000000000" pitchFamily="34" charset="-128"/>
                        </a:rPr>
                        <a:t>トレンド</a:t>
                      </a:r>
                      <a:endParaRPr lang="zh-TW" altLang="en-US" sz="1400" b="0" dirty="0">
                        <a:latin typeface="Noto Sans Mono CJK JP Bold" panose="020B0800000000000000" pitchFamily="34" charset="-128"/>
                        <a:ea typeface="Noto Sans Mono CJK JP Bold" panose="020B08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078781"/>
                  </a:ext>
                </a:extLst>
              </a:tr>
              <a:tr h="306785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0" dirty="0">
                          <a:latin typeface="Noto Sans CJK JP Light" panose="020B0300000000000000" pitchFamily="34" charset="-128"/>
                          <a:ea typeface="Noto Sans CJK JP Light" panose="020B0300000000000000" pitchFamily="34" charset="-128"/>
                        </a:rPr>
                        <a:t>１</a:t>
                      </a:r>
                      <a:endParaRPr lang="zh-TW" altLang="en-US" sz="1400" b="0" dirty="0">
                        <a:latin typeface="Noto Sans CJK JP Light" panose="020B0300000000000000" pitchFamily="34" charset="-128"/>
                        <a:ea typeface="Noto Sans CJK JP Light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0" dirty="0">
                          <a:latin typeface="Noto Sans CJK JP Light" panose="020B0300000000000000" pitchFamily="34" charset="-128"/>
                          <a:ea typeface="Noto Sans CJK JP Light" panose="020B0300000000000000" pitchFamily="34" charset="-128"/>
                        </a:rPr>
                        <a:t>野村総合研究所</a:t>
                      </a:r>
                      <a:endParaRPr lang="zh-TW" altLang="en-US" sz="1400" b="0" dirty="0">
                        <a:latin typeface="Noto Sans CJK JP Light" panose="020B0300000000000000" pitchFamily="34" charset="-128"/>
                        <a:ea typeface="Noto Sans CJK JP Light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0" dirty="0">
                          <a:latin typeface="Noto Sans CJK JP Light" panose="020B0300000000000000" pitchFamily="34" charset="-128"/>
                          <a:ea typeface="Noto Sans CJK JP Light" panose="020B0300000000000000" pitchFamily="34" charset="-128"/>
                        </a:rPr>
                        <a:t>1,232</a:t>
                      </a:r>
                      <a:endParaRPr lang="zh-TW" altLang="en-US" sz="1400" b="0" dirty="0">
                        <a:latin typeface="Noto Sans CJK JP Light" panose="020B0300000000000000" pitchFamily="34" charset="-128"/>
                        <a:ea typeface="Noto Sans CJK JP Light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latin typeface="Noto Sans CJK JP Light" panose="020B0300000000000000" pitchFamily="34" charset="-128"/>
                        <a:ea typeface="Noto Sans CJK JP Light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46204"/>
                  </a:ext>
                </a:extLst>
              </a:tr>
              <a:tr h="306785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0" dirty="0">
                          <a:latin typeface="Noto Sans CJK JP Light" panose="020B0300000000000000" pitchFamily="34" charset="-128"/>
                          <a:ea typeface="Noto Sans CJK JP Light" panose="020B0300000000000000" pitchFamily="34" charset="-128"/>
                        </a:rPr>
                        <a:t>２</a:t>
                      </a:r>
                      <a:endParaRPr lang="zh-TW" altLang="en-US" sz="1400" b="0" dirty="0">
                        <a:latin typeface="Noto Sans CJK JP Light" panose="020B0300000000000000" pitchFamily="34" charset="-128"/>
                        <a:ea typeface="Noto Sans CJK JP Light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0" dirty="0">
                          <a:latin typeface="Noto Sans CJK JP Light" panose="020B0300000000000000" pitchFamily="34" charset="-128"/>
                          <a:ea typeface="Noto Sans CJK JP Light" panose="020B0300000000000000" pitchFamily="34" charset="-128"/>
                        </a:rPr>
                        <a:t>三菱総合研究所</a:t>
                      </a:r>
                      <a:endParaRPr lang="zh-TW" altLang="en-US" sz="1400" b="0" dirty="0">
                        <a:latin typeface="Noto Sans CJK JP Light" panose="020B0300000000000000" pitchFamily="34" charset="-128"/>
                        <a:ea typeface="Noto Sans CJK JP Light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Noto Sans CJK JP Light" panose="020B0300000000000000" pitchFamily="34" charset="-128"/>
                          <a:ea typeface="Noto Sans CJK JP Light" panose="020B0300000000000000" pitchFamily="34" charset="-128"/>
                        </a:rPr>
                        <a:t>1,111</a:t>
                      </a:r>
                      <a:endParaRPr lang="zh-TW" altLang="en-US" sz="1400" b="0" dirty="0">
                        <a:latin typeface="Noto Sans CJK JP Light" panose="020B0300000000000000" pitchFamily="34" charset="-128"/>
                        <a:ea typeface="Noto Sans CJK JP Light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latin typeface="Noto Sans CJK JP Light" panose="020B0300000000000000" pitchFamily="34" charset="-128"/>
                        <a:ea typeface="Noto Sans CJK JP Light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800059"/>
                  </a:ext>
                </a:extLst>
              </a:tr>
              <a:tr h="306785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0" dirty="0">
                          <a:latin typeface="Noto Sans CJK JP Light" panose="020B0300000000000000" pitchFamily="34" charset="-128"/>
                          <a:ea typeface="Noto Sans CJK JP Light" panose="020B0300000000000000" pitchFamily="34" charset="-128"/>
                        </a:rPr>
                        <a:t>３</a:t>
                      </a:r>
                      <a:endParaRPr lang="zh-TW" altLang="en-US" sz="1400" b="0" dirty="0">
                        <a:latin typeface="Noto Sans CJK JP Light" panose="020B0300000000000000" pitchFamily="34" charset="-128"/>
                        <a:ea typeface="Noto Sans CJK JP Light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0" dirty="0">
                          <a:latin typeface="Noto Sans CJK JP Light" panose="020B0300000000000000" pitchFamily="34" charset="-128"/>
                          <a:ea typeface="Noto Sans CJK JP Light" panose="020B0300000000000000" pitchFamily="34" charset="-128"/>
                        </a:rPr>
                        <a:t>SRA</a:t>
                      </a:r>
                      <a:r>
                        <a:rPr lang="ja-JP" altLang="en-US" sz="1400" b="0" dirty="0">
                          <a:latin typeface="Noto Sans CJK JP Light" panose="020B0300000000000000" pitchFamily="34" charset="-128"/>
                          <a:ea typeface="Noto Sans CJK JP Light" panose="020B0300000000000000" pitchFamily="34" charset="-128"/>
                        </a:rPr>
                        <a:t>ホールディングス</a:t>
                      </a:r>
                      <a:endParaRPr lang="zh-TW" altLang="en-US" sz="1400" b="0" dirty="0">
                        <a:latin typeface="Noto Sans CJK JP Light" panose="020B0300000000000000" pitchFamily="34" charset="-128"/>
                        <a:ea typeface="Noto Sans CJK JP Light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Noto Sans CJK JP Light" panose="020B0300000000000000" pitchFamily="34" charset="-128"/>
                          <a:ea typeface="Noto Sans CJK JP Light" panose="020B0300000000000000" pitchFamily="34" charset="-128"/>
                        </a:rPr>
                        <a:t>1,080</a:t>
                      </a:r>
                      <a:endParaRPr lang="zh-TW" altLang="en-US" sz="1400" b="0" dirty="0">
                        <a:latin typeface="Noto Sans CJK JP Light" panose="020B0300000000000000" pitchFamily="34" charset="-128"/>
                        <a:ea typeface="Noto Sans CJK JP Light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latin typeface="Noto Sans CJK JP Light" panose="020B0300000000000000" pitchFamily="34" charset="-128"/>
                        <a:ea typeface="Noto Sans CJK JP Light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031586"/>
                  </a:ext>
                </a:extLst>
              </a:tr>
              <a:tr h="306785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0" dirty="0">
                          <a:latin typeface="Noto Sans CJK JP Light" panose="020B0300000000000000" pitchFamily="34" charset="-128"/>
                          <a:ea typeface="Noto Sans CJK JP Light" panose="020B0300000000000000" pitchFamily="34" charset="-128"/>
                        </a:rPr>
                        <a:t>４</a:t>
                      </a:r>
                      <a:endParaRPr lang="zh-TW" altLang="en-US" sz="1400" b="0" dirty="0">
                        <a:latin typeface="Noto Sans CJK JP Light" panose="020B0300000000000000" pitchFamily="34" charset="-128"/>
                        <a:ea typeface="Noto Sans CJK JP Light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0" dirty="0">
                          <a:latin typeface="Noto Sans CJK JP Light" panose="020B0300000000000000" pitchFamily="34" charset="-128"/>
                          <a:ea typeface="Noto Sans CJK JP Light" panose="020B0300000000000000" pitchFamily="34" charset="-128"/>
                        </a:rPr>
                        <a:t>電通国際情報サービス</a:t>
                      </a:r>
                      <a:endParaRPr lang="zh-TW" altLang="en-US" sz="1400" b="0" dirty="0">
                        <a:latin typeface="Noto Sans CJK JP Light" panose="020B0300000000000000" pitchFamily="34" charset="-128"/>
                        <a:ea typeface="Noto Sans CJK JP Light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Noto Sans CJK JP Light" panose="020B0300000000000000" pitchFamily="34" charset="-128"/>
                          <a:ea typeface="Noto Sans CJK JP Light" panose="020B0300000000000000" pitchFamily="34" charset="-128"/>
                        </a:rPr>
                        <a:t>1,057</a:t>
                      </a:r>
                      <a:endParaRPr lang="zh-TW" altLang="en-US" sz="1400" b="0" dirty="0">
                        <a:latin typeface="Noto Sans CJK JP Light" panose="020B0300000000000000" pitchFamily="34" charset="-128"/>
                        <a:ea typeface="Noto Sans CJK JP Light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latin typeface="Noto Sans CJK JP Light" panose="020B0300000000000000" pitchFamily="34" charset="-128"/>
                        <a:ea typeface="Noto Sans CJK JP Light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789357"/>
                  </a:ext>
                </a:extLst>
              </a:tr>
              <a:tr h="306785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0" dirty="0">
                          <a:latin typeface="Noto Sans CJK JP Light" panose="020B0300000000000000" pitchFamily="34" charset="-128"/>
                          <a:ea typeface="Noto Sans CJK JP Light" panose="020B0300000000000000" pitchFamily="34" charset="-128"/>
                        </a:rPr>
                        <a:t>５</a:t>
                      </a:r>
                      <a:endParaRPr lang="zh-TW" altLang="en-US" sz="1400" b="0" dirty="0">
                        <a:latin typeface="Noto Sans CJK JP Light" panose="020B0300000000000000" pitchFamily="34" charset="-128"/>
                        <a:ea typeface="Noto Sans CJK JP Light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latin typeface="Noto Sans CJK JP Light" panose="020B0300000000000000" pitchFamily="34" charset="-128"/>
                          <a:ea typeface="Noto Sans CJK JP Light" panose="020B0300000000000000" pitchFamily="34" charset="-128"/>
                        </a:rPr>
                        <a:t>Alinside</a:t>
                      </a:r>
                      <a:endParaRPr lang="zh-TW" altLang="en-US" sz="1400" b="0" dirty="0">
                        <a:latin typeface="Noto Sans CJK JP Light" panose="020B0300000000000000" pitchFamily="34" charset="-128"/>
                        <a:ea typeface="Noto Sans CJK JP Light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Noto Sans CJK JP Light" panose="020B0300000000000000" pitchFamily="34" charset="-128"/>
                          <a:ea typeface="Noto Sans CJK JP Light" panose="020B0300000000000000" pitchFamily="34" charset="-128"/>
                        </a:rPr>
                        <a:t>1,013</a:t>
                      </a:r>
                      <a:endParaRPr lang="zh-TW" altLang="en-US" sz="1400" b="0" dirty="0">
                        <a:latin typeface="Noto Sans CJK JP Light" panose="020B0300000000000000" pitchFamily="34" charset="-128"/>
                        <a:ea typeface="Noto Sans CJK JP Light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latin typeface="Noto Sans CJK JP Light" panose="020B0300000000000000" pitchFamily="34" charset="-128"/>
                        <a:ea typeface="Noto Sans CJK JP Light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253490"/>
                  </a:ext>
                </a:extLst>
              </a:tr>
              <a:tr h="3067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Noto Sans CJK JP Light" panose="020B0300000000000000" pitchFamily="34" charset="-128"/>
                          <a:ea typeface="Noto Sans CJK JP Light" panose="020B0300000000000000" pitchFamily="34" charset="-128"/>
                        </a:rPr>
                        <a:t>12</a:t>
                      </a:r>
                      <a:endParaRPr lang="zh-TW" altLang="en-US" sz="1400" b="0" dirty="0">
                        <a:latin typeface="Noto Sans CJK JP Light" panose="020B0300000000000000" pitchFamily="34" charset="-128"/>
                        <a:ea typeface="Noto Sans CJK JP Light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0" dirty="0">
                          <a:latin typeface="Noto Sans CJK JP Light" panose="020B0300000000000000" pitchFamily="34" charset="-128"/>
                          <a:ea typeface="Noto Sans CJK JP Light" panose="020B0300000000000000" pitchFamily="34" charset="-128"/>
                        </a:rPr>
                        <a:t>日立製作所</a:t>
                      </a:r>
                      <a:endParaRPr lang="zh-TW" altLang="en-US" sz="1400" b="0" dirty="0">
                        <a:latin typeface="Noto Sans CJK JP Light" panose="020B0300000000000000" pitchFamily="34" charset="-128"/>
                        <a:ea typeface="Noto Sans CJK JP Light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0" dirty="0">
                          <a:latin typeface="Noto Sans CJK JP Light" panose="020B0300000000000000" pitchFamily="34" charset="-128"/>
                          <a:ea typeface="Noto Sans CJK JP Light" panose="020B0300000000000000" pitchFamily="34" charset="-128"/>
                        </a:rPr>
                        <a:t>896</a:t>
                      </a:r>
                      <a:endParaRPr lang="zh-TW" altLang="en-US" sz="1400" b="0" dirty="0">
                        <a:latin typeface="Noto Sans CJK JP Light" panose="020B0300000000000000" pitchFamily="34" charset="-128"/>
                        <a:ea typeface="Noto Sans CJK JP Light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latin typeface="Noto Sans CJK JP Light" panose="020B0300000000000000" pitchFamily="34" charset="-128"/>
                        <a:ea typeface="Noto Sans CJK JP Light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87571"/>
                  </a:ext>
                </a:extLst>
              </a:tr>
              <a:tr h="3067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Noto Sans CJK JP Light" panose="020B0300000000000000" pitchFamily="34" charset="-128"/>
                          <a:ea typeface="Noto Sans CJK JP Light" panose="020B0300000000000000" pitchFamily="34" charset="-128"/>
                        </a:rPr>
                        <a:t>16</a:t>
                      </a:r>
                      <a:endParaRPr lang="zh-TW" altLang="en-US" sz="1400" b="0" dirty="0">
                        <a:latin typeface="Noto Sans CJK JP Light" panose="020B0300000000000000" pitchFamily="34" charset="-128"/>
                        <a:ea typeface="Noto Sans CJK JP Light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0" dirty="0">
                          <a:latin typeface="Noto Sans CJK JP Light" panose="020B0300000000000000" pitchFamily="34" charset="-128"/>
                          <a:ea typeface="Noto Sans CJK JP Light" panose="020B0300000000000000" pitchFamily="34" charset="-128"/>
                        </a:rPr>
                        <a:t>富士通</a:t>
                      </a:r>
                      <a:endParaRPr lang="zh-TW" altLang="en-US" sz="1400" b="0" dirty="0">
                        <a:latin typeface="Noto Sans CJK JP Light" panose="020B0300000000000000" pitchFamily="34" charset="-128"/>
                        <a:ea typeface="Noto Sans CJK JP Light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0" dirty="0">
                          <a:latin typeface="Noto Sans CJK JP Light" panose="020B0300000000000000" pitchFamily="34" charset="-128"/>
                          <a:ea typeface="Noto Sans CJK JP Light" panose="020B0300000000000000" pitchFamily="34" charset="-128"/>
                        </a:rPr>
                        <a:t>859</a:t>
                      </a:r>
                      <a:endParaRPr lang="zh-TW" altLang="en-US" sz="1400" b="0" dirty="0">
                        <a:latin typeface="Noto Sans CJK JP Light" panose="020B0300000000000000" pitchFamily="34" charset="-128"/>
                        <a:ea typeface="Noto Sans CJK JP Light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latin typeface="Noto Sans CJK JP Light" panose="020B0300000000000000" pitchFamily="34" charset="-128"/>
                        <a:ea typeface="Noto Sans CJK JP Light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47724"/>
                  </a:ext>
                </a:extLst>
              </a:tr>
              <a:tr h="3067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Noto Sans CJK JP Light" panose="020B0300000000000000" pitchFamily="34" charset="-128"/>
                          <a:ea typeface="Noto Sans CJK JP Light" panose="020B0300000000000000" pitchFamily="34" charset="-128"/>
                        </a:rPr>
                        <a:t>18</a:t>
                      </a:r>
                      <a:endParaRPr lang="zh-TW" altLang="en-US" sz="1400" b="0" dirty="0">
                        <a:latin typeface="Noto Sans CJK JP Light" panose="020B0300000000000000" pitchFamily="34" charset="-128"/>
                        <a:ea typeface="Noto Sans CJK JP Light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0" dirty="0">
                          <a:latin typeface="Noto Sans CJK JP Light" panose="020B0300000000000000" pitchFamily="34" charset="-128"/>
                          <a:ea typeface="Noto Sans CJK JP Light" panose="020B0300000000000000" pitchFamily="34" charset="-128"/>
                        </a:rPr>
                        <a:t>ＮＴＴデータ</a:t>
                      </a:r>
                      <a:endParaRPr lang="zh-TW" altLang="en-US" sz="1400" b="0" dirty="0">
                        <a:latin typeface="Noto Sans CJK JP Light" panose="020B0300000000000000" pitchFamily="34" charset="-128"/>
                        <a:ea typeface="Noto Sans CJK JP Light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0" dirty="0">
                          <a:latin typeface="Noto Sans CJK JP Light" panose="020B0300000000000000" pitchFamily="34" charset="-128"/>
                          <a:ea typeface="Noto Sans CJK JP Light" panose="020B0300000000000000" pitchFamily="34" charset="-128"/>
                        </a:rPr>
                        <a:t>852</a:t>
                      </a:r>
                      <a:endParaRPr lang="zh-TW" altLang="en-US" sz="1400" b="0" dirty="0">
                        <a:latin typeface="Noto Sans CJK JP Light" panose="020B0300000000000000" pitchFamily="34" charset="-128"/>
                        <a:ea typeface="Noto Sans CJK JP Light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latin typeface="Noto Sans CJK JP Light" panose="020B0300000000000000" pitchFamily="34" charset="-128"/>
                        <a:ea typeface="Noto Sans CJK JP Light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30833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9D9DA1A-1A41-37BE-1655-B14C3489CBE3}"/>
              </a:ext>
            </a:extLst>
          </p:cNvPr>
          <p:cNvSpPr txBox="1"/>
          <p:nvPr/>
        </p:nvSpPr>
        <p:spPr>
          <a:xfrm>
            <a:off x="6168380" y="3213556"/>
            <a:ext cx="5064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200" dirty="0">
                <a:solidFill>
                  <a:schemeClr val="tx1"/>
                </a:solidFill>
                <a:latin typeface="Noto Sans Mono CJK JP Bold" panose="020B0800000000000000" pitchFamily="34" charset="-128"/>
                <a:ea typeface="Noto Sans Mono CJK JP Bold" panose="020B0800000000000000" pitchFamily="34" charset="-128"/>
              </a:rPr>
              <a:t>日本国内ＩＴ企業平均年収ランキング</a:t>
            </a:r>
            <a:endParaRPr lang="zh-TW" altLang="zh-TW" sz="2200" dirty="0">
              <a:solidFill>
                <a:schemeClr val="tx1"/>
              </a:solidFill>
              <a:latin typeface="Noto Sans Mono CJK JP Bold" panose="020B0800000000000000" pitchFamily="34" charset="-128"/>
              <a:ea typeface="Noto Sans Mono CJK JP Bold" panose="020B0800000000000000" pitchFamily="34" charset="-128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5D53F45-D8BA-8E9E-DB64-A2DCF5AD9990}"/>
              </a:ext>
            </a:extLst>
          </p:cNvPr>
          <p:cNvSpPr/>
          <p:nvPr/>
        </p:nvSpPr>
        <p:spPr>
          <a:xfrm>
            <a:off x="10708004" y="5867580"/>
            <a:ext cx="216568" cy="20854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98DF19C-308A-0797-DAAA-AB31A71A053B}"/>
              </a:ext>
            </a:extLst>
          </p:cNvPr>
          <p:cNvSpPr/>
          <p:nvPr/>
        </p:nvSpPr>
        <p:spPr>
          <a:xfrm>
            <a:off x="10703280" y="5563487"/>
            <a:ext cx="216568" cy="20854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C136989-365B-0A25-E1CF-420066B2843D}"/>
              </a:ext>
            </a:extLst>
          </p:cNvPr>
          <p:cNvSpPr/>
          <p:nvPr/>
        </p:nvSpPr>
        <p:spPr>
          <a:xfrm>
            <a:off x="10703280" y="6167710"/>
            <a:ext cx="216568" cy="20854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8D0530D-A2E5-67CC-99B7-91D0703DC898}"/>
              </a:ext>
            </a:extLst>
          </p:cNvPr>
          <p:cNvSpPr/>
          <p:nvPr/>
        </p:nvSpPr>
        <p:spPr>
          <a:xfrm>
            <a:off x="10703280" y="4954093"/>
            <a:ext cx="216568" cy="20854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3BE2DAD-3647-3AD9-1869-7C8BC0009453}"/>
              </a:ext>
            </a:extLst>
          </p:cNvPr>
          <p:cNvSpPr/>
          <p:nvPr/>
        </p:nvSpPr>
        <p:spPr>
          <a:xfrm>
            <a:off x="10703280" y="4653963"/>
            <a:ext cx="216568" cy="20854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2F63915-27DD-8CE9-AEFD-81E97E4101F4}"/>
              </a:ext>
            </a:extLst>
          </p:cNvPr>
          <p:cNvSpPr/>
          <p:nvPr/>
        </p:nvSpPr>
        <p:spPr>
          <a:xfrm>
            <a:off x="10703280" y="4047155"/>
            <a:ext cx="216568" cy="20854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ADAC847-A59A-93A5-A3F3-6E8D0F19BEAF}"/>
              </a:ext>
            </a:extLst>
          </p:cNvPr>
          <p:cNvSpPr/>
          <p:nvPr/>
        </p:nvSpPr>
        <p:spPr>
          <a:xfrm rot="16200000">
            <a:off x="10687036" y="5255383"/>
            <a:ext cx="216568" cy="20854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19CFC70-37CD-D9FE-1A77-E1C6B15B897F}"/>
              </a:ext>
            </a:extLst>
          </p:cNvPr>
          <p:cNvSpPr/>
          <p:nvPr/>
        </p:nvSpPr>
        <p:spPr>
          <a:xfrm rot="16200000">
            <a:off x="10687036" y="4332814"/>
            <a:ext cx="216568" cy="20854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E4E34A-7AB8-5D8A-5FAA-CE8985448F6E}"/>
              </a:ext>
            </a:extLst>
          </p:cNvPr>
          <p:cNvSpPr txBox="1"/>
          <p:nvPr/>
        </p:nvSpPr>
        <p:spPr>
          <a:xfrm>
            <a:off x="1376426" y="1695360"/>
            <a:ext cx="9718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世界では、解雇・雇用減少で就職は困難になっている傾向も</a:t>
            </a:r>
            <a:endParaRPr lang="zh-TW" altLang="en-US" sz="2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1170D2-E234-8FDE-DA18-65D27478F3A7}"/>
              </a:ext>
            </a:extLst>
          </p:cNvPr>
          <p:cNvGrpSpPr/>
          <p:nvPr/>
        </p:nvGrpSpPr>
        <p:grpSpPr>
          <a:xfrm>
            <a:off x="6200881" y="4818567"/>
            <a:ext cx="1486155" cy="1943499"/>
            <a:chOff x="2380854" y="-204858"/>
            <a:chExt cx="1486155" cy="194349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00A882-E78C-C9AA-AD8B-BD83E18580A8}"/>
                </a:ext>
              </a:extLst>
            </p:cNvPr>
            <p:cNvSpPr txBox="1"/>
            <p:nvPr/>
          </p:nvSpPr>
          <p:spPr>
            <a:xfrm>
              <a:off x="2380854" y="1092310"/>
              <a:ext cx="1486155" cy="64633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chemeClr val="bg1"/>
                  </a:solidFill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Byte Dance</a:t>
              </a:r>
            </a:p>
            <a:p>
              <a:pPr algn="ctr"/>
              <a:r>
                <a:rPr lang="en-US" altLang="ja-JP" dirty="0">
                  <a:solidFill>
                    <a:schemeClr val="bg1"/>
                  </a:solidFill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13,000</a:t>
              </a:r>
              <a:r>
                <a:rPr lang="ja-JP" altLang="en-US" dirty="0">
                  <a:solidFill>
                    <a:schemeClr val="bg1"/>
                  </a:solidFill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人</a:t>
              </a:r>
              <a:endParaRPr lang="zh-TW" altLang="en-US" dirty="0">
                <a:solidFill>
                  <a:schemeClr val="bg1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96E2466-6E1E-FE6F-7BB3-4C9406D83760}"/>
                </a:ext>
              </a:extLst>
            </p:cNvPr>
            <p:cNvCxnSpPr>
              <a:cxnSpLocks/>
            </p:cNvCxnSpPr>
            <p:nvPr/>
          </p:nvCxnSpPr>
          <p:spPr>
            <a:xfrm>
              <a:off x="3123931" y="-204858"/>
              <a:ext cx="0" cy="1307301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743D020-10FF-2BC2-801E-616D7882A282}"/>
              </a:ext>
            </a:extLst>
          </p:cNvPr>
          <p:cNvGrpSpPr/>
          <p:nvPr/>
        </p:nvGrpSpPr>
        <p:grpSpPr>
          <a:xfrm>
            <a:off x="7087200" y="4822486"/>
            <a:ext cx="1108810" cy="1207357"/>
            <a:chOff x="4596663" y="418512"/>
            <a:chExt cx="1108810" cy="12073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9B64C2-45B6-C869-0BB3-41F74B454715}"/>
                </a:ext>
              </a:extLst>
            </p:cNvPr>
            <p:cNvSpPr txBox="1"/>
            <p:nvPr/>
          </p:nvSpPr>
          <p:spPr>
            <a:xfrm>
              <a:off x="4596663" y="979538"/>
              <a:ext cx="1108810" cy="64633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chemeClr val="bg1"/>
                  </a:solidFill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Amazon</a:t>
              </a:r>
            </a:p>
            <a:p>
              <a:pPr algn="ctr"/>
              <a:r>
                <a:rPr lang="en-US" altLang="ja-JP" dirty="0">
                  <a:solidFill>
                    <a:schemeClr val="bg1"/>
                  </a:solidFill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18,000</a:t>
              </a:r>
              <a:r>
                <a:rPr lang="ja-JP" altLang="en-US" dirty="0">
                  <a:solidFill>
                    <a:schemeClr val="bg1"/>
                  </a:solidFill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人</a:t>
              </a:r>
              <a:endParaRPr lang="zh-TW" altLang="en-US" dirty="0">
                <a:solidFill>
                  <a:schemeClr val="bg1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CCC63CF-49D5-8515-F418-EEBA496BD045}"/>
                </a:ext>
              </a:extLst>
            </p:cNvPr>
            <p:cNvCxnSpPr/>
            <p:nvPr/>
          </p:nvCxnSpPr>
          <p:spPr>
            <a:xfrm>
              <a:off x="5141225" y="418512"/>
              <a:ext cx="0" cy="561026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416969-2715-53B5-7075-4A8CB3F77F54}"/>
              </a:ext>
            </a:extLst>
          </p:cNvPr>
          <p:cNvGrpSpPr/>
          <p:nvPr/>
        </p:nvGrpSpPr>
        <p:grpSpPr>
          <a:xfrm>
            <a:off x="8301431" y="4822486"/>
            <a:ext cx="1858879" cy="1219699"/>
            <a:chOff x="6596440" y="418512"/>
            <a:chExt cx="1858879" cy="121969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C9A03F-8FAE-598D-658C-04792D62F388}"/>
                </a:ext>
              </a:extLst>
            </p:cNvPr>
            <p:cNvSpPr txBox="1"/>
            <p:nvPr/>
          </p:nvSpPr>
          <p:spPr>
            <a:xfrm>
              <a:off x="6596440" y="991880"/>
              <a:ext cx="1858879" cy="64633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solidFill>
                    <a:schemeClr val="bg1"/>
                  </a:solidFill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アクセンチュア</a:t>
              </a:r>
              <a:endParaRPr lang="en-US" altLang="ja-JP" dirty="0">
                <a:solidFill>
                  <a:schemeClr val="bg1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endParaRPr>
            </a:p>
            <a:p>
              <a:pPr algn="ctr"/>
              <a:r>
                <a:rPr lang="en-US" altLang="ja-JP" dirty="0">
                  <a:solidFill>
                    <a:schemeClr val="bg1"/>
                  </a:solidFill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18,000</a:t>
              </a:r>
              <a:r>
                <a:rPr lang="ja-JP" altLang="en-US" dirty="0">
                  <a:solidFill>
                    <a:schemeClr val="bg1"/>
                  </a:solidFill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人</a:t>
              </a:r>
              <a:endParaRPr lang="zh-TW" altLang="en-US" dirty="0">
                <a:solidFill>
                  <a:schemeClr val="bg1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3C9590D-F144-6A50-F5A8-BAEC812CAF53}"/>
                </a:ext>
              </a:extLst>
            </p:cNvPr>
            <p:cNvCxnSpPr/>
            <p:nvPr/>
          </p:nvCxnSpPr>
          <p:spPr>
            <a:xfrm>
              <a:off x="7525879" y="418512"/>
              <a:ext cx="0" cy="561026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BFE6B2-F109-06C6-852C-E3FAB9223708}"/>
              </a:ext>
            </a:extLst>
          </p:cNvPr>
          <p:cNvGrpSpPr/>
          <p:nvPr/>
        </p:nvGrpSpPr>
        <p:grpSpPr>
          <a:xfrm>
            <a:off x="5385040" y="4818567"/>
            <a:ext cx="1421917" cy="1207357"/>
            <a:chOff x="9153839" y="575099"/>
            <a:chExt cx="1421917" cy="12073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9C2E28-E9AD-ACB9-B56C-B2F317A51715}"/>
                </a:ext>
              </a:extLst>
            </p:cNvPr>
            <p:cNvSpPr txBox="1"/>
            <p:nvPr/>
          </p:nvSpPr>
          <p:spPr>
            <a:xfrm>
              <a:off x="9153839" y="1136125"/>
              <a:ext cx="1421917" cy="64633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chemeClr val="bg1"/>
                  </a:solidFill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Meta</a:t>
              </a:r>
            </a:p>
            <a:p>
              <a:pPr algn="ctr"/>
              <a:r>
                <a:rPr lang="ja-JP" altLang="en-US" dirty="0">
                  <a:solidFill>
                    <a:schemeClr val="bg1"/>
                  </a:solidFill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 </a:t>
              </a:r>
              <a:r>
                <a:rPr lang="en-US" altLang="ja-JP" dirty="0">
                  <a:solidFill>
                    <a:schemeClr val="bg1"/>
                  </a:solidFill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11,000</a:t>
              </a:r>
              <a:r>
                <a:rPr lang="ja-JP" altLang="en-US" dirty="0">
                  <a:solidFill>
                    <a:schemeClr val="bg1"/>
                  </a:solidFill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人</a:t>
              </a:r>
              <a:endParaRPr lang="zh-TW" altLang="en-US" dirty="0">
                <a:solidFill>
                  <a:schemeClr val="bg1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925E41F-F944-F3F4-16B7-E784F54E7D95}"/>
                </a:ext>
              </a:extLst>
            </p:cNvPr>
            <p:cNvCxnSpPr/>
            <p:nvPr/>
          </p:nvCxnSpPr>
          <p:spPr>
            <a:xfrm>
              <a:off x="9867444" y="575099"/>
              <a:ext cx="0" cy="561026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7262E2D-2B77-B7C9-5C21-3CD895548A81}"/>
              </a:ext>
            </a:extLst>
          </p:cNvPr>
          <p:cNvSpPr txBox="1"/>
          <p:nvPr/>
        </p:nvSpPr>
        <p:spPr>
          <a:xfrm>
            <a:off x="1096879" y="1590900"/>
            <a:ext cx="9998242" cy="143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コロナ禍により、各分野の各種ビジネスには停滞</a:t>
            </a:r>
            <a:endParaRPr lang="en-US" altLang="ja-JP" sz="2000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リモートワーク・オンライン業務を推進のため、ＩＴ投資が積極的に行われている</a:t>
            </a:r>
            <a:endParaRPr lang="en-US" altLang="ja-JP" sz="2000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近年日本国内では緩やかな上昇トレンド、</a:t>
            </a:r>
            <a:r>
              <a:rPr lang="ja-JP" altLang="en-US" sz="2000" dirty="0"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国内総生産（</a:t>
            </a:r>
            <a:r>
              <a:rPr lang="en-US" altLang="ja-JP" sz="2000" dirty="0"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GDP</a:t>
            </a:r>
            <a:r>
              <a:rPr lang="ja-JP" altLang="en-US" sz="2000" dirty="0"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）は約</a:t>
            </a:r>
            <a:r>
              <a:rPr lang="en-US" altLang="ja-JP" sz="2000" dirty="0"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51</a:t>
            </a:r>
            <a:r>
              <a:rPr lang="ja-JP" altLang="en-US" sz="2000" dirty="0"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兆円</a:t>
            </a:r>
            <a:endParaRPr lang="en-US" altLang="ja-JP" sz="2000" dirty="0"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28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6.2963E-6 L -0.23151 -0.36875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76" y="-1844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"/>
                            </p:stCondLst>
                            <p:childTnLst>
                              <p:par>
                                <p:cTn id="1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0"/>
                            </p:stCondLst>
                            <p:childTnLst>
                              <p:par>
                                <p:cTn id="1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51 -0.36875 L 2.08333E-7 4.07407E-6 " pathEditMode="relative" rAng="0" ptsTypes="AA">
                                      <p:cBhvr>
                                        <p:cTn id="1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  <p:bldGraphic spid="20" grpId="1">
        <p:bldAsOne/>
      </p:bldGraphic>
      <p:bldP spid="2" grpId="0" animBg="1"/>
      <p:bldP spid="2" grpId="1" animBg="1"/>
      <p:bldP spid="4" grpId="0"/>
      <p:bldP spid="4" grpId="1"/>
      <p:bldGraphic spid="13" grpId="0">
        <p:bldAsOne/>
      </p:bldGraphic>
      <p:bldGraphic spid="13" grpId="1">
        <p:bldAsOne/>
      </p:bldGraphic>
      <p:bldP spid="19" grpId="0"/>
      <p:bldP spid="19" grpId="1"/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4" grpId="0" animBg="1"/>
      <p:bldP spid="14" grpId="1" animBg="1"/>
      <p:bldP spid="15" grpId="0"/>
      <p:bldP spid="15" grpId="1"/>
      <p:bldP spid="5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B282092-EF6C-1926-6EB4-CBD9FDAA6AD6}"/>
              </a:ext>
            </a:extLst>
          </p:cNvPr>
          <p:cNvGrpSpPr/>
          <p:nvPr/>
        </p:nvGrpSpPr>
        <p:grpSpPr>
          <a:xfrm>
            <a:off x="2927180" y="1285485"/>
            <a:ext cx="6337634" cy="6054346"/>
            <a:chOff x="2927182" y="334990"/>
            <a:chExt cx="6337634" cy="605434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48FC5F-CCED-D989-6F48-DFE74918C72F}"/>
                </a:ext>
              </a:extLst>
            </p:cNvPr>
            <p:cNvSpPr txBox="1"/>
            <p:nvPr/>
          </p:nvSpPr>
          <p:spPr>
            <a:xfrm>
              <a:off x="3527571" y="2084408"/>
              <a:ext cx="5136856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ＩＴ</a:t>
              </a:r>
              <a:r>
                <a:rPr lang="zh-TW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業界の</a:t>
              </a: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現状</a:t>
              </a: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＿</a:t>
              </a:r>
              <a:endParaRPr lang="zh-TW" altLang="en-US" sz="48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04A28C-043D-5764-6161-D292DC456737}"/>
                </a:ext>
              </a:extLst>
            </p:cNvPr>
            <p:cNvSpPr txBox="1"/>
            <p:nvPr/>
          </p:nvSpPr>
          <p:spPr>
            <a:xfrm>
              <a:off x="3527571" y="2959117"/>
              <a:ext cx="5136856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ＩＴ</a:t>
              </a:r>
              <a:r>
                <a:rPr lang="zh-TW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業界の</a:t>
              </a: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動き</a:t>
              </a: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＿</a:t>
              </a:r>
              <a:endParaRPr lang="zh-TW" altLang="en-US" sz="48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C9BC75-C708-05CD-FEEB-0BC236C20D73}"/>
                </a:ext>
              </a:extLst>
            </p:cNvPr>
            <p:cNvSpPr txBox="1"/>
            <p:nvPr/>
          </p:nvSpPr>
          <p:spPr>
            <a:xfrm flipH="1">
              <a:off x="3527571" y="1209699"/>
              <a:ext cx="5136856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ＩＴ</a:t>
              </a:r>
              <a:r>
                <a:rPr lang="zh-TW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業界の</a:t>
              </a: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仕組み</a:t>
              </a:r>
              <a:endParaRPr lang="zh-TW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EC1ED7-76E6-3353-6747-E70CA7E5B906}"/>
                </a:ext>
              </a:extLst>
            </p:cNvPr>
            <p:cNvSpPr txBox="1"/>
            <p:nvPr/>
          </p:nvSpPr>
          <p:spPr>
            <a:xfrm>
              <a:off x="3629401" y="334990"/>
              <a:ext cx="4933198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ＩＴ業界研究</a:t>
              </a:r>
              <a:endParaRPr lang="zh-TW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CA7D03-D61E-BD34-FFEF-0B6F9CF38249}"/>
                </a:ext>
              </a:extLst>
            </p:cNvPr>
            <p:cNvSpPr txBox="1"/>
            <p:nvPr/>
          </p:nvSpPr>
          <p:spPr>
            <a:xfrm>
              <a:off x="2927182" y="4705995"/>
              <a:ext cx="6337634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en-US" altLang="ja-JP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Google </a:t>
              </a: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社の</a:t>
              </a: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理念</a:t>
              </a:r>
              <a:endParaRPr lang="zh-TW" altLang="en-US" sz="48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16F33B-42FE-EF81-39ED-2ADEFD105DC8}"/>
                </a:ext>
              </a:extLst>
            </p:cNvPr>
            <p:cNvSpPr txBox="1"/>
            <p:nvPr/>
          </p:nvSpPr>
          <p:spPr>
            <a:xfrm>
              <a:off x="3396391" y="3832556"/>
              <a:ext cx="5399216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en-US" altLang="ja-JP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Google </a:t>
              </a: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社の概要</a:t>
              </a:r>
              <a:endParaRPr lang="zh-TW" altLang="en-US" sz="48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921C0C-4774-7651-70EE-B865486DDA23}"/>
                </a:ext>
              </a:extLst>
            </p:cNvPr>
            <p:cNvSpPr txBox="1"/>
            <p:nvPr/>
          </p:nvSpPr>
          <p:spPr>
            <a:xfrm flipH="1">
              <a:off x="4784635" y="5579434"/>
              <a:ext cx="2622727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志望理由</a:t>
              </a:r>
              <a:endParaRPr lang="zh-TW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6457E40-343C-93EA-ABD2-4EFE21F0334C}"/>
              </a:ext>
            </a:extLst>
          </p:cNvPr>
          <p:cNvSpPr/>
          <p:nvPr/>
        </p:nvSpPr>
        <p:spPr>
          <a:xfrm>
            <a:off x="0" y="0"/>
            <a:ext cx="12192000" cy="30240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FFFFFF">
                  <a:alpha val="70000"/>
                </a:srgbClr>
              </a:gs>
              <a:gs pos="92000">
                <a:srgbClr val="FFFFFF">
                  <a:alpha val="60000"/>
                </a:srgbClr>
              </a:gs>
              <a:gs pos="57000">
                <a:schemeClr val="bg1"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DC6232-C65F-5449-B6A2-F8332F3DC094}"/>
              </a:ext>
            </a:extLst>
          </p:cNvPr>
          <p:cNvSpPr/>
          <p:nvPr/>
        </p:nvSpPr>
        <p:spPr>
          <a:xfrm>
            <a:off x="-3" y="3833951"/>
            <a:ext cx="12192000" cy="30240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FFFFFF">
                  <a:alpha val="70000"/>
                </a:srgbClr>
              </a:gs>
              <a:gs pos="92000">
                <a:srgbClr val="FFFFFF">
                  <a:alpha val="60000"/>
                </a:srgbClr>
              </a:gs>
              <a:gs pos="57000">
                <a:schemeClr val="bg1"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5C4769-0331-765C-4A4A-A72397AEA86E}"/>
              </a:ext>
            </a:extLst>
          </p:cNvPr>
          <p:cNvSpPr txBox="1"/>
          <p:nvPr/>
        </p:nvSpPr>
        <p:spPr>
          <a:xfrm>
            <a:off x="3569680" y="3008016"/>
            <a:ext cx="32861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rPr>
              <a:t>ＩＴ</a:t>
            </a:r>
            <a:r>
              <a:rPr lang="zh-TW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rPr>
              <a:t>業界の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2346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.00039 -0.1289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3E3BE8-357F-88CB-0DB4-57DF728103F5}"/>
              </a:ext>
            </a:extLst>
          </p:cNvPr>
          <p:cNvSpPr/>
          <p:nvPr/>
        </p:nvSpPr>
        <p:spPr>
          <a:xfrm>
            <a:off x="501633" y="531284"/>
            <a:ext cx="111978" cy="738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5C387-0ABB-53BE-0679-7207CEA62472}"/>
              </a:ext>
            </a:extLst>
          </p:cNvPr>
          <p:cNvSpPr txBox="1"/>
          <p:nvPr/>
        </p:nvSpPr>
        <p:spPr>
          <a:xfrm flipH="1">
            <a:off x="3527572" y="3024049"/>
            <a:ext cx="5136856" cy="809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760"/>
              </a:lnSpc>
            </a:pPr>
            <a:r>
              <a:rPr lang="ja-JP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rPr>
              <a:t>ＩＴ</a:t>
            </a:r>
            <a:r>
              <a:rPr lang="zh-TW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rPr>
              <a:t>業界の</a:t>
            </a:r>
            <a:r>
              <a:rPr lang="ja-JP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rPr>
              <a:t>動き</a:t>
            </a:r>
            <a:r>
              <a:rPr lang="ja-JP" altLang="en-US" sz="48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rPr>
              <a:t>＿</a:t>
            </a:r>
            <a:endParaRPr lang="zh-TW" altLang="en-US" sz="4800" dirty="0">
              <a:solidFill>
                <a:schemeClr val="bg1"/>
              </a:solidFill>
              <a:latin typeface="Noto Sans CJK JP Medium" panose="020B0600000000000000" pitchFamily="34" charset="-128"/>
              <a:ea typeface="Noto Sans CJK JP Medium" panose="020B0600000000000000" pitchFamily="34" charset="-128"/>
              <a:cs typeface="Noto Sans Disp SemCond ExtBd" panose="020B0902040504020204" pitchFamily="34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E7F37A-626D-1F24-E2D5-C28A28411716}"/>
              </a:ext>
            </a:extLst>
          </p:cNvPr>
          <p:cNvGrpSpPr/>
          <p:nvPr/>
        </p:nvGrpSpPr>
        <p:grpSpPr>
          <a:xfrm>
            <a:off x="1958546" y="4333602"/>
            <a:ext cx="8540511" cy="936173"/>
            <a:chOff x="1958546" y="4333602"/>
            <a:chExt cx="8540511" cy="93617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B2503C-50DD-477A-F640-F00A243207C4}"/>
                </a:ext>
              </a:extLst>
            </p:cNvPr>
            <p:cNvSpPr txBox="1"/>
            <p:nvPr/>
          </p:nvSpPr>
          <p:spPr>
            <a:xfrm>
              <a:off x="3066549" y="4333602"/>
              <a:ext cx="743250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ja-JP" altLang="en-US" i="0" dirty="0">
                  <a:solidFill>
                    <a:schemeClr val="accent6">
                      <a:lumMod val="75000"/>
                    </a:schemeClr>
                  </a:solidFill>
                  <a:effectLst/>
                  <a:latin typeface="Noto Sans CJK JP Bold" panose="020B0800000000000000" pitchFamily="34" charset="-128"/>
                  <a:ea typeface="Noto Sans CJK JP Bold" panose="020B0800000000000000" pitchFamily="34" charset="-128"/>
                </a:rPr>
                <a:t>クラウド化の進行</a:t>
              </a:r>
            </a:p>
            <a:p>
              <a:pPr algn="l" fontAlgn="base"/>
              <a:r>
                <a:rPr lang="ja-JP" altLang="en-US" i="0" dirty="0">
                  <a:solidFill>
                    <a:srgbClr val="222222"/>
                  </a:solidFill>
                  <a:effectLst/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情報をクラウドに置く傾向。</a:t>
              </a:r>
              <a:endParaRPr lang="en-US" altLang="ja-JP" i="0" dirty="0">
                <a:solidFill>
                  <a:srgbClr val="222222"/>
                </a:solidFill>
                <a:effectLst/>
                <a:latin typeface="Noto Sans CJK JP Light" panose="020B0300000000000000" pitchFamily="34" charset="-128"/>
                <a:ea typeface="Noto Sans CJK JP Light" panose="020B0300000000000000" pitchFamily="34" charset="-128"/>
              </a:endParaRPr>
            </a:p>
            <a:p>
              <a:pPr algn="l" fontAlgn="base"/>
              <a:r>
                <a:rPr lang="ja-JP" altLang="en-US" i="0" dirty="0">
                  <a:solidFill>
                    <a:srgbClr val="222222"/>
                  </a:solidFill>
                  <a:effectLst/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業務を支援する </a:t>
              </a:r>
              <a:r>
                <a:rPr lang="en-US" altLang="ja-JP" i="0" dirty="0">
                  <a:solidFill>
                    <a:srgbClr val="222222"/>
                  </a:solidFill>
                  <a:effectLst/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SaaS </a:t>
              </a:r>
              <a:r>
                <a:rPr lang="ja-JP" altLang="en-US" i="0" dirty="0">
                  <a:solidFill>
                    <a:srgbClr val="222222"/>
                  </a:solidFill>
                  <a:effectLst/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系のサービスを活用</a:t>
              </a:r>
              <a:r>
                <a:rPr lang="ja-JP" altLang="en-US" dirty="0">
                  <a:solidFill>
                    <a:srgbClr val="222222"/>
                  </a:solidFill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する</a:t>
              </a:r>
              <a:r>
                <a:rPr lang="ja-JP" altLang="en-US" i="0" dirty="0">
                  <a:solidFill>
                    <a:srgbClr val="222222"/>
                  </a:solidFill>
                  <a:effectLst/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企業も増加。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95D026F-30AF-1021-FA54-9F7C617B97D3}"/>
                </a:ext>
              </a:extLst>
            </p:cNvPr>
            <p:cNvGrpSpPr/>
            <p:nvPr/>
          </p:nvGrpSpPr>
          <p:grpSpPr>
            <a:xfrm>
              <a:off x="1958546" y="4369775"/>
              <a:ext cx="900000" cy="900000"/>
              <a:chOff x="1958546" y="4369775"/>
              <a:chExt cx="900000" cy="90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F674B30-CED1-3DE1-F4E5-451888359AA7}"/>
                  </a:ext>
                </a:extLst>
              </p:cNvPr>
              <p:cNvSpPr/>
              <p:nvPr/>
            </p:nvSpPr>
            <p:spPr>
              <a:xfrm>
                <a:off x="1958546" y="4369775"/>
                <a:ext cx="900000" cy="90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5" name="Picture 4" descr="A picture containing black, darkness&#10;&#10;Description automatically generated">
                <a:extLst>
                  <a:ext uri="{FF2B5EF4-FFF2-40B4-BE49-F238E27FC236}">
                    <a16:creationId xmlns:a16="http://schemas.microsoft.com/office/drawing/2014/main" id="{2023F280-4DCA-34C0-14E0-FDEA5E4EB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12546" y="4399267"/>
                <a:ext cx="792000" cy="792000"/>
              </a:xfrm>
              <a:prstGeom prst="rect">
                <a:avLst/>
              </a:prstGeom>
            </p:spPr>
          </p:pic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31DD823-255D-983C-44A5-64C2E09BEF32}"/>
              </a:ext>
            </a:extLst>
          </p:cNvPr>
          <p:cNvGrpSpPr/>
          <p:nvPr/>
        </p:nvGrpSpPr>
        <p:grpSpPr>
          <a:xfrm>
            <a:off x="1958546" y="5300500"/>
            <a:ext cx="9561691" cy="1200329"/>
            <a:chOff x="1958546" y="5300500"/>
            <a:chExt cx="9561691" cy="1200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3A7643-C3A2-4120-9422-845818223DBB}"/>
                </a:ext>
              </a:extLst>
            </p:cNvPr>
            <p:cNvSpPr txBox="1"/>
            <p:nvPr/>
          </p:nvSpPr>
          <p:spPr>
            <a:xfrm>
              <a:off x="3066549" y="5300500"/>
              <a:ext cx="845368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ja-JP" altLang="en-US" i="0" dirty="0">
                  <a:solidFill>
                    <a:schemeClr val="accent6">
                      <a:lumMod val="75000"/>
                    </a:schemeClr>
                  </a:solidFill>
                  <a:effectLst/>
                  <a:latin typeface="Noto Sans CJK JP Bold" panose="020B0800000000000000" pitchFamily="34" charset="-128"/>
                  <a:ea typeface="Noto Sans CJK JP Bold" panose="020B0800000000000000" pitchFamily="34" charset="-128"/>
                </a:rPr>
                <a:t>エンジニア不足</a:t>
              </a:r>
              <a:endParaRPr lang="en-US" altLang="ja-JP" i="0" dirty="0">
                <a:solidFill>
                  <a:schemeClr val="accent6">
                    <a:lumMod val="75000"/>
                  </a:schemeClr>
                </a:solidFill>
                <a:effectLst/>
                <a:latin typeface="Noto Sans CJK JP Bold" panose="020B0800000000000000" pitchFamily="34" charset="-128"/>
                <a:ea typeface="Noto Sans CJK JP Bold" panose="020B0800000000000000" pitchFamily="34" charset="-128"/>
              </a:endParaRPr>
            </a:p>
            <a:p>
              <a:pPr algn="l" fontAlgn="base"/>
              <a:r>
                <a:rPr lang="en-US" altLang="ja-JP" i="0" dirty="0">
                  <a:solidFill>
                    <a:srgbClr val="222222"/>
                  </a:solidFill>
                  <a:effectLst/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2018</a:t>
              </a:r>
              <a:r>
                <a:rPr lang="ja-JP" altLang="en-US" i="0" dirty="0">
                  <a:solidFill>
                    <a:srgbClr val="222222"/>
                  </a:solidFill>
                  <a:effectLst/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年時点で約</a:t>
              </a:r>
              <a:r>
                <a:rPr lang="en-US" altLang="ja-JP" i="0" dirty="0">
                  <a:solidFill>
                    <a:srgbClr val="222222"/>
                  </a:solidFill>
                  <a:effectLst/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103</a:t>
              </a:r>
              <a:r>
                <a:rPr lang="ja-JP" altLang="en-US" i="0" dirty="0">
                  <a:solidFill>
                    <a:srgbClr val="222222"/>
                  </a:solidFill>
                  <a:effectLst/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万人で、約</a:t>
              </a:r>
              <a:r>
                <a:rPr lang="en-US" altLang="ja-JP" i="0" dirty="0">
                  <a:solidFill>
                    <a:srgbClr val="222222"/>
                  </a:solidFill>
                  <a:effectLst/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22</a:t>
              </a:r>
              <a:r>
                <a:rPr lang="ja-JP" altLang="en-US" i="0" dirty="0">
                  <a:solidFill>
                    <a:srgbClr val="222222"/>
                  </a:solidFill>
                  <a:effectLst/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万人の不足と推計。</a:t>
              </a:r>
              <a:endParaRPr lang="en-US" altLang="ja-JP" i="0" dirty="0">
                <a:solidFill>
                  <a:srgbClr val="222222"/>
                </a:solidFill>
                <a:effectLst/>
                <a:latin typeface="Noto Sans CJK JP Light" panose="020B0300000000000000" pitchFamily="34" charset="-128"/>
                <a:ea typeface="Noto Sans CJK JP Light" panose="020B0300000000000000" pitchFamily="34" charset="-128"/>
              </a:endParaRPr>
            </a:p>
            <a:p>
              <a:pPr algn="l" fontAlgn="base"/>
              <a:r>
                <a:rPr lang="en-US" altLang="ja-JP" i="0" dirty="0">
                  <a:solidFill>
                    <a:srgbClr val="222222"/>
                  </a:solidFill>
                  <a:effectLst/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2030</a:t>
              </a:r>
              <a:r>
                <a:rPr lang="ja-JP" altLang="en-US" i="0" dirty="0">
                  <a:solidFill>
                    <a:srgbClr val="222222"/>
                  </a:solidFill>
                  <a:effectLst/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年には不足数が約</a:t>
              </a:r>
              <a:r>
                <a:rPr lang="en-US" altLang="ja-JP" i="0" dirty="0">
                  <a:solidFill>
                    <a:srgbClr val="222222"/>
                  </a:solidFill>
                  <a:effectLst/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45</a:t>
              </a:r>
              <a:r>
                <a:rPr lang="ja-JP" altLang="en-US" i="0" dirty="0">
                  <a:solidFill>
                    <a:srgbClr val="222222"/>
                  </a:solidFill>
                  <a:effectLst/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万人に上ると推計。</a:t>
              </a:r>
              <a:br>
                <a:rPr lang="ja-JP" altLang="en-US" dirty="0"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</a:br>
              <a:r>
                <a:rPr lang="ja-JP" altLang="en-US" i="0" dirty="0">
                  <a:solidFill>
                    <a:srgbClr val="222222"/>
                  </a:solidFill>
                  <a:effectLst/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ＩＴ職種について「不足している」と回答する企業が</a:t>
              </a:r>
              <a:r>
                <a:rPr lang="en-US" altLang="ja-JP" i="0" dirty="0">
                  <a:solidFill>
                    <a:srgbClr val="222222"/>
                  </a:solidFill>
                  <a:effectLst/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50</a:t>
              </a:r>
              <a:r>
                <a:rPr lang="ja-JP" altLang="en-US" i="0" dirty="0">
                  <a:solidFill>
                    <a:srgbClr val="222222"/>
                  </a:solidFill>
                  <a:effectLst/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％前後に上っている。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CE87D64-BF62-3C2F-812C-2FCFA6EA2296}"/>
                </a:ext>
              </a:extLst>
            </p:cNvPr>
            <p:cNvGrpSpPr/>
            <p:nvPr/>
          </p:nvGrpSpPr>
          <p:grpSpPr>
            <a:xfrm>
              <a:off x="1958546" y="5362665"/>
              <a:ext cx="900000" cy="900000"/>
              <a:chOff x="1958546" y="5362665"/>
              <a:chExt cx="900000" cy="900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CEAC172-E0C4-1ABF-F03F-90DB7545D595}"/>
                  </a:ext>
                </a:extLst>
              </p:cNvPr>
              <p:cNvSpPr/>
              <p:nvPr/>
            </p:nvSpPr>
            <p:spPr>
              <a:xfrm>
                <a:off x="1958546" y="5362665"/>
                <a:ext cx="900000" cy="90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8" name="Picture 7" descr="A picture containing black, darkness&#10;&#10;Description automatically generated">
                <a:extLst>
                  <a:ext uri="{FF2B5EF4-FFF2-40B4-BE49-F238E27FC236}">
                    <a16:creationId xmlns:a16="http://schemas.microsoft.com/office/drawing/2014/main" id="{9BC5232C-ECCD-42F7-3F3A-C3B4AC61FB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0792" y="5413427"/>
                <a:ext cx="792000" cy="792000"/>
              </a:xfrm>
              <a:prstGeom prst="rect">
                <a:avLst/>
              </a:prstGeom>
            </p:spPr>
          </p:pic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7F74C4-BA46-432F-6F24-23D892FBECD0}"/>
              </a:ext>
            </a:extLst>
          </p:cNvPr>
          <p:cNvGrpSpPr/>
          <p:nvPr/>
        </p:nvGrpSpPr>
        <p:grpSpPr>
          <a:xfrm>
            <a:off x="1958546" y="1432908"/>
            <a:ext cx="8540511" cy="923330"/>
            <a:chOff x="1958546" y="1432908"/>
            <a:chExt cx="8540511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B151FF-3051-AB7D-E1D8-D4D2FFC4A7E1}"/>
                </a:ext>
              </a:extLst>
            </p:cNvPr>
            <p:cNvSpPr txBox="1"/>
            <p:nvPr/>
          </p:nvSpPr>
          <p:spPr>
            <a:xfrm>
              <a:off x="3066549" y="1432908"/>
              <a:ext cx="743250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ja-JP" altLang="en-US" i="0" dirty="0">
                  <a:solidFill>
                    <a:schemeClr val="accent6">
                      <a:lumMod val="75000"/>
                    </a:schemeClr>
                  </a:solidFill>
                  <a:effectLst/>
                  <a:latin typeface="Noto Sans CJK JP Bold" panose="020B0800000000000000" pitchFamily="34" charset="-128"/>
                  <a:ea typeface="Noto Sans CJK JP Bold" panose="020B0800000000000000" pitchFamily="34" charset="-128"/>
                </a:rPr>
                <a:t>ビッグデータの活用</a:t>
              </a:r>
            </a:p>
            <a:p>
              <a:pPr algn="l" fontAlgn="base"/>
              <a:r>
                <a:rPr lang="ja-JP" altLang="en-US" dirty="0">
                  <a:solidFill>
                    <a:srgbClr val="222222"/>
                  </a:solidFill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大量</a:t>
              </a:r>
              <a:r>
                <a:rPr lang="ja-JP" altLang="en-US" i="0" dirty="0">
                  <a:solidFill>
                    <a:srgbClr val="222222"/>
                  </a:solidFill>
                  <a:effectLst/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データを分析し、マーケティングなどに生かすこと。</a:t>
              </a:r>
              <a:endParaRPr lang="en-US" altLang="ja-JP" i="0" dirty="0">
                <a:solidFill>
                  <a:srgbClr val="222222"/>
                </a:solidFill>
                <a:effectLst/>
                <a:latin typeface="Noto Sans CJK JP Light" panose="020B0300000000000000" pitchFamily="34" charset="-128"/>
                <a:ea typeface="Noto Sans CJK JP Light" panose="020B0300000000000000" pitchFamily="34" charset="-128"/>
              </a:endParaRPr>
            </a:p>
            <a:p>
              <a:pPr algn="l" fontAlgn="base"/>
              <a:r>
                <a:rPr lang="ja-JP" altLang="en-US" i="0" dirty="0">
                  <a:solidFill>
                    <a:srgbClr val="222222"/>
                  </a:solidFill>
                  <a:effectLst/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こういう業務をメインとした企業も。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E0DD2A9-EC6C-DF39-B3D9-0863640B373D}"/>
                </a:ext>
              </a:extLst>
            </p:cNvPr>
            <p:cNvGrpSpPr/>
            <p:nvPr/>
          </p:nvGrpSpPr>
          <p:grpSpPr>
            <a:xfrm>
              <a:off x="1958546" y="1444573"/>
              <a:ext cx="900000" cy="900000"/>
              <a:chOff x="1958546" y="1444573"/>
              <a:chExt cx="900000" cy="900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88B3D8A-FA93-424F-C002-D8D5279636C0}"/>
                  </a:ext>
                </a:extLst>
              </p:cNvPr>
              <p:cNvSpPr/>
              <p:nvPr/>
            </p:nvSpPr>
            <p:spPr>
              <a:xfrm>
                <a:off x="1958546" y="1444573"/>
                <a:ext cx="900000" cy="90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" name="Picture 11" descr="A picture containing black, darkness&#10;&#10;Description automatically generated">
                <a:extLst>
                  <a:ext uri="{FF2B5EF4-FFF2-40B4-BE49-F238E27FC236}">
                    <a16:creationId xmlns:a16="http://schemas.microsoft.com/office/drawing/2014/main" id="{3D6C85B0-71F7-EDDF-8071-B3BCADB90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12546" y="1504242"/>
                <a:ext cx="792000" cy="792000"/>
              </a:xfrm>
              <a:prstGeom prst="rect">
                <a:avLst/>
              </a:prstGeom>
            </p:spPr>
          </p:pic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8D539C6-01FC-1EDF-4AC6-11E57C232F4D}"/>
              </a:ext>
            </a:extLst>
          </p:cNvPr>
          <p:cNvGrpSpPr/>
          <p:nvPr/>
        </p:nvGrpSpPr>
        <p:grpSpPr>
          <a:xfrm>
            <a:off x="1958546" y="3387182"/>
            <a:ext cx="8669849" cy="925753"/>
            <a:chOff x="1958546" y="3387182"/>
            <a:chExt cx="8669849" cy="92575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88B131-9941-12E7-E92E-9D94673FF593}"/>
                </a:ext>
              </a:extLst>
            </p:cNvPr>
            <p:cNvSpPr txBox="1"/>
            <p:nvPr/>
          </p:nvSpPr>
          <p:spPr>
            <a:xfrm>
              <a:off x="3066549" y="3389605"/>
              <a:ext cx="756184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ja-JP" altLang="en-US" i="0" dirty="0">
                  <a:solidFill>
                    <a:schemeClr val="accent6">
                      <a:lumMod val="75000"/>
                    </a:schemeClr>
                  </a:solidFill>
                  <a:effectLst/>
                  <a:latin typeface="Noto Sans CJK JP Bold" panose="020B0800000000000000" pitchFamily="34" charset="-128"/>
                  <a:ea typeface="Noto Sans CJK JP Bold" panose="020B0800000000000000" pitchFamily="34" charset="-128"/>
                </a:rPr>
                <a:t>ＩｏＴ（</a:t>
              </a:r>
              <a:r>
                <a:rPr lang="en-US" altLang="ja-JP" i="0" dirty="0">
                  <a:solidFill>
                    <a:schemeClr val="accent6">
                      <a:lumMod val="75000"/>
                    </a:schemeClr>
                  </a:solidFill>
                  <a:effectLst/>
                  <a:latin typeface="Noto Sans CJK JP Bold" panose="020B0800000000000000" pitchFamily="34" charset="-128"/>
                  <a:ea typeface="Noto Sans CJK JP Bold" panose="020B0800000000000000" pitchFamily="34" charset="-128"/>
                </a:rPr>
                <a:t>Internet of Things</a:t>
              </a:r>
              <a:r>
                <a:rPr lang="ja-JP" altLang="en-US" i="0" dirty="0">
                  <a:solidFill>
                    <a:schemeClr val="accent6">
                      <a:lumMod val="75000"/>
                    </a:schemeClr>
                  </a:solidFill>
                  <a:effectLst/>
                  <a:latin typeface="Noto Sans CJK JP Bold" panose="020B0800000000000000" pitchFamily="34" charset="-128"/>
                  <a:ea typeface="Noto Sans CJK JP Bold" panose="020B0800000000000000" pitchFamily="34" charset="-128"/>
                </a:rPr>
                <a:t>）の拡大</a:t>
              </a:r>
            </a:p>
            <a:p>
              <a:pPr algn="l" fontAlgn="base"/>
              <a:r>
                <a:rPr lang="ja-JP" altLang="en-US" i="0" dirty="0">
                  <a:solidFill>
                    <a:srgbClr val="222222"/>
                  </a:solidFill>
                  <a:effectLst/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ものに通信機能を持たせ、遠くから位置確認や操作、</a:t>
              </a:r>
              <a:br>
                <a:rPr lang="en-US" altLang="ja-JP" i="0" dirty="0">
                  <a:solidFill>
                    <a:srgbClr val="222222"/>
                  </a:solidFill>
                  <a:effectLst/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</a:br>
              <a:r>
                <a:rPr lang="ja-JP" altLang="en-US" i="0" dirty="0">
                  <a:solidFill>
                    <a:srgbClr val="222222"/>
                  </a:solidFill>
                  <a:effectLst/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情報のやりとりを可能にし、付加価値や新たなサービスを生み出す。</a:t>
              </a:r>
              <a:endParaRPr lang="zh-TW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8BD96DF-8CDC-AA86-3706-97205A75DFAE}"/>
                </a:ext>
              </a:extLst>
            </p:cNvPr>
            <p:cNvGrpSpPr/>
            <p:nvPr/>
          </p:nvGrpSpPr>
          <p:grpSpPr>
            <a:xfrm>
              <a:off x="1958546" y="3387182"/>
              <a:ext cx="900000" cy="900000"/>
              <a:chOff x="1958546" y="3387182"/>
              <a:chExt cx="900000" cy="9000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DC6EDB1-2D25-4538-E804-AFBA10F98419}"/>
                  </a:ext>
                </a:extLst>
              </p:cNvPr>
              <p:cNvSpPr/>
              <p:nvPr/>
            </p:nvSpPr>
            <p:spPr>
              <a:xfrm>
                <a:off x="1958546" y="3387182"/>
                <a:ext cx="900000" cy="90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6" name="Picture 15" descr="A picture containing black, darkness&#10;&#10;Description automatically generated">
                <a:extLst>
                  <a:ext uri="{FF2B5EF4-FFF2-40B4-BE49-F238E27FC236}">
                    <a16:creationId xmlns:a16="http://schemas.microsoft.com/office/drawing/2014/main" id="{8288EFB0-D104-B2E5-101E-6A812875A7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12546" y="3432369"/>
                <a:ext cx="792000" cy="792000"/>
              </a:xfrm>
              <a:prstGeom prst="rect">
                <a:avLst/>
              </a:prstGeom>
            </p:spPr>
          </p:pic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9F51397-07A7-E6A0-A31A-99E4C6200F17}"/>
              </a:ext>
            </a:extLst>
          </p:cNvPr>
          <p:cNvGrpSpPr/>
          <p:nvPr/>
        </p:nvGrpSpPr>
        <p:grpSpPr>
          <a:xfrm>
            <a:off x="1958546" y="2399806"/>
            <a:ext cx="8441249" cy="923330"/>
            <a:chOff x="1958546" y="2399806"/>
            <a:chExt cx="8441249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31ECF3-29BE-3C4C-5F6B-9662180017B3}"/>
                </a:ext>
              </a:extLst>
            </p:cNvPr>
            <p:cNvSpPr txBox="1"/>
            <p:nvPr/>
          </p:nvSpPr>
          <p:spPr>
            <a:xfrm>
              <a:off x="3066549" y="2399806"/>
              <a:ext cx="733324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ja-JP" altLang="en-US" i="0" dirty="0">
                  <a:solidFill>
                    <a:schemeClr val="accent6">
                      <a:lumMod val="75000"/>
                    </a:schemeClr>
                  </a:solidFill>
                  <a:effectLst/>
                  <a:latin typeface="Noto Sans CJK JP Bold" panose="020B0800000000000000" pitchFamily="34" charset="-128"/>
                  <a:ea typeface="Noto Sans CJK JP Bold" panose="020B0800000000000000" pitchFamily="34" charset="-128"/>
                </a:rPr>
                <a:t>最新技術への対応</a:t>
              </a:r>
            </a:p>
            <a:p>
              <a:pPr algn="l" fontAlgn="base"/>
              <a:r>
                <a:rPr lang="ja-JP" altLang="en-US" i="0" dirty="0">
                  <a:solidFill>
                    <a:srgbClr val="222222"/>
                  </a:solidFill>
                  <a:effectLst/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技術革新のスピードが速く、変化の激しい業界。ブロックチェーン、メタバース、５</a:t>
              </a:r>
              <a:r>
                <a:rPr lang="en-US" altLang="ja-JP" i="0" dirty="0">
                  <a:solidFill>
                    <a:srgbClr val="222222"/>
                  </a:solidFill>
                  <a:effectLst/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G</a:t>
              </a:r>
              <a:r>
                <a:rPr lang="ja-JP" altLang="en-US" i="0" dirty="0">
                  <a:solidFill>
                    <a:srgbClr val="222222"/>
                  </a:solidFill>
                  <a:effectLst/>
                  <a:latin typeface="Noto Sans CJK JP Light" panose="020B0300000000000000" pitchFamily="34" charset="-128"/>
                  <a:ea typeface="Noto Sans CJK JP Light" panose="020B0300000000000000" pitchFamily="34" charset="-128"/>
                </a:rPr>
                <a:t>などの活用も期待。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ADE8880-2A2B-8F87-3830-4953EF65A41A}"/>
                </a:ext>
              </a:extLst>
            </p:cNvPr>
            <p:cNvGrpSpPr/>
            <p:nvPr/>
          </p:nvGrpSpPr>
          <p:grpSpPr>
            <a:xfrm>
              <a:off x="1958546" y="2417140"/>
              <a:ext cx="900000" cy="900000"/>
              <a:chOff x="1958546" y="2417140"/>
              <a:chExt cx="900000" cy="900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97DEAED-B000-39F6-5D02-8BE28FE0D06E}"/>
                  </a:ext>
                </a:extLst>
              </p:cNvPr>
              <p:cNvSpPr/>
              <p:nvPr/>
            </p:nvSpPr>
            <p:spPr>
              <a:xfrm>
                <a:off x="1958546" y="2417140"/>
                <a:ext cx="900000" cy="90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8" name="Picture 17" descr="A picture containing black, darkness&#10;&#10;Description automatically generated">
                <a:extLst>
                  <a:ext uri="{FF2B5EF4-FFF2-40B4-BE49-F238E27FC236}">
                    <a16:creationId xmlns:a16="http://schemas.microsoft.com/office/drawing/2014/main" id="{54B84A7D-2427-B12E-0416-DD6830F2F9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16239" y="2459802"/>
                <a:ext cx="792000" cy="792000"/>
              </a:xfrm>
              <a:prstGeom prst="rect">
                <a:avLst/>
              </a:prstGeom>
            </p:spPr>
          </p:pic>
        </p:grp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73E00A-0F9D-F745-3459-C4C224B3860D}"/>
              </a:ext>
            </a:extLst>
          </p:cNvPr>
          <p:cNvCxnSpPr>
            <a:cxnSpLocks/>
          </p:cNvCxnSpPr>
          <p:nvPr/>
        </p:nvCxnSpPr>
        <p:spPr>
          <a:xfrm>
            <a:off x="1666987" y="2369081"/>
            <a:ext cx="8968037" cy="1788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B150D5-E9B1-9469-CC0B-8212FF7A9850}"/>
              </a:ext>
            </a:extLst>
          </p:cNvPr>
          <p:cNvCxnSpPr>
            <a:cxnSpLocks/>
          </p:cNvCxnSpPr>
          <p:nvPr/>
        </p:nvCxnSpPr>
        <p:spPr>
          <a:xfrm>
            <a:off x="1666987" y="5307279"/>
            <a:ext cx="8968037" cy="1788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ED0102-77E2-5573-1A6B-C67121C801F5}"/>
              </a:ext>
            </a:extLst>
          </p:cNvPr>
          <p:cNvCxnSpPr>
            <a:cxnSpLocks/>
          </p:cNvCxnSpPr>
          <p:nvPr/>
        </p:nvCxnSpPr>
        <p:spPr>
          <a:xfrm>
            <a:off x="1660358" y="4327298"/>
            <a:ext cx="8968037" cy="1788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278511-C613-1526-89B0-2BAEA57B06CD}"/>
              </a:ext>
            </a:extLst>
          </p:cNvPr>
          <p:cNvCxnSpPr>
            <a:cxnSpLocks/>
          </p:cNvCxnSpPr>
          <p:nvPr/>
        </p:nvCxnSpPr>
        <p:spPr>
          <a:xfrm>
            <a:off x="1666987" y="3347317"/>
            <a:ext cx="8968037" cy="1788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4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33333E-6 L -0.23151 -0.36875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76" y="-1844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1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4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0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51 -0.36875 L 0 -0.01019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3" y="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B282092-EF6C-1926-6EB4-CBD9FDAA6AD6}"/>
              </a:ext>
            </a:extLst>
          </p:cNvPr>
          <p:cNvGrpSpPr/>
          <p:nvPr/>
        </p:nvGrpSpPr>
        <p:grpSpPr>
          <a:xfrm>
            <a:off x="2927182" y="334990"/>
            <a:ext cx="6337634" cy="6054346"/>
            <a:chOff x="2927182" y="334990"/>
            <a:chExt cx="6337634" cy="605434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48FC5F-CCED-D989-6F48-DFE74918C72F}"/>
                </a:ext>
              </a:extLst>
            </p:cNvPr>
            <p:cNvSpPr txBox="1"/>
            <p:nvPr/>
          </p:nvSpPr>
          <p:spPr>
            <a:xfrm>
              <a:off x="3527571" y="2084408"/>
              <a:ext cx="5136856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ＩＴ</a:t>
              </a:r>
              <a:r>
                <a:rPr lang="zh-TW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業界の</a:t>
              </a: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現状</a:t>
              </a: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＿</a:t>
              </a:r>
              <a:endParaRPr lang="zh-TW" altLang="en-US" sz="48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04A28C-043D-5764-6161-D292DC456737}"/>
                </a:ext>
              </a:extLst>
            </p:cNvPr>
            <p:cNvSpPr txBox="1"/>
            <p:nvPr/>
          </p:nvSpPr>
          <p:spPr>
            <a:xfrm>
              <a:off x="3527571" y="2959117"/>
              <a:ext cx="5136856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ＩＴ</a:t>
              </a:r>
              <a:r>
                <a:rPr lang="zh-TW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業界の</a:t>
              </a: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動き</a:t>
              </a: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＿</a:t>
              </a:r>
              <a:endParaRPr lang="zh-TW" altLang="en-US" sz="48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C9BC75-C708-05CD-FEEB-0BC236C20D73}"/>
                </a:ext>
              </a:extLst>
            </p:cNvPr>
            <p:cNvSpPr txBox="1"/>
            <p:nvPr/>
          </p:nvSpPr>
          <p:spPr>
            <a:xfrm flipH="1">
              <a:off x="3527571" y="1209699"/>
              <a:ext cx="5136856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ＩＴ</a:t>
              </a:r>
              <a:r>
                <a:rPr lang="zh-TW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業界の</a:t>
              </a: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仕組み</a:t>
              </a:r>
              <a:endParaRPr lang="zh-TW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EC1ED7-76E6-3353-6747-E70CA7E5B906}"/>
                </a:ext>
              </a:extLst>
            </p:cNvPr>
            <p:cNvSpPr txBox="1"/>
            <p:nvPr/>
          </p:nvSpPr>
          <p:spPr>
            <a:xfrm>
              <a:off x="3629401" y="334990"/>
              <a:ext cx="4933198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ＩＴ業界研究</a:t>
              </a:r>
              <a:endParaRPr lang="zh-TW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CA7D03-D61E-BD34-FFEF-0B6F9CF38249}"/>
                </a:ext>
              </a:extLst>
            </p:cNvPr>
            <p:cNvSpPr txBox="1"/>
            <p:nvPr/>
          </p:nvSpPr>
          <p:spPr>
            <a:xfrm>
              <a:off x="2927182" y="4705995"/>
              <a:ext cx="6337634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en-US" altLang="ja-JP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Google </a:t>
              </a:r>
              <a:r>
                <a:rPr lang="ja-JP" altLang="en-US" sz="4800" dirty="0">
                  <a:solidFill>
                    <a:schemeClr val="bg1"/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社の</a:t>
              </a: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理念</a:t>
              </a:r>
              <a:endParaRPr lang="zh-TW" altLang="en-US" sz="48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16F33B-42FE-EF81-39ED-2ADEFD105DC8}"/>
                </a:ext>
              </a:extLst>
            </p:cNvPr>
            <p:cNvSpPr txBox="1"/>
            <p:nvPr/>
          </p:nvSpPr>
          <p:spPr>
            <a:xfrm>
              <a:off x="3396391" y="3832556"/>
              <a:ext cx="5399216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en-US" altLang="ja-JP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Google </a:t>
              </a: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社の概要</a:t>
              </a:r>
              <a:endParaRPr lang="zh-TW" altLang="en-US" sz="48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921C0C-4774-7651-70EE-B865486DDA23}"/>
                </a:ext>
              </a:extLst>
            </p:cNvPr>
            <p:cNvSpPr txBox="1"/>
            <p:nvPr/>
          </p:nvSpPr>
          <p:spPr>
            <a:xfrm flipH="1">
              <a:off x="4784635" y="5579434"/>
              <a:ext cx="2622727" cy="809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ja-JP" altLang="en-US" sz="4800" dirty="0">
                  <a:latin typeface="Noto Sans CJK JP Medium" panose="020B0600000000000000" pitchFamily="34" charset="-128"/>
                  <a:ea typeface="Noto Sans CJK JP Medium" panose="020B0600000000000000" pitchFamily="34" charset="-128"/>
                  <a:cs typeface="Noto Sans Disp SemCond ExtBd" panose="020B0902040504020204" pitchFamily="34"/>
                </a:rPr>
                <a:t>志望理由</a:t>
              </a:r>
              <a:endParaRPr lang="zh-TW" altLang="en-US" sz="4800" dirty="0">
                <a:latin typeface="Noto Sans CJK JP Medium" panose="020B0600000000000000" pitchFamily="34" charset="-128"/>
                <a:ea typeface="Noto Sans CJK JP Medium" panose="020B0600000000000000" pitchFamily="34" charset="-128"/>
                <a:cs typeface="Noto Sans Disp SemCond ExtBd" panose="020B0902040504020204" pitchFamily="34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6457E40-343C-93EA-ABD2-4EFE21F0334C}"/>
              </a:ext>
            </a:extLst>
          </p:cNvPr>
          <p:cNvSpPr/>
          <p:nvPr/>
        </p:nvSpPr>
        <p:spPr>
          <a:xfrm>
            <a:off x="0" y="0"/>
            <a:ext cx="12192000" cy="30240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FFFFFF">
                  <a:alpha val="70000"/>
                </a:srgbClr>
              </a:gs>
              <a:gs pos="92000">
                <a:srgbClr val="FFFFFF">
                  <a:alpha val="60000"/>
                </a:srgbClr>
              </a:gs>
              <a:gs pos="57000">
                <a:schemeClr val="bg1"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DC6232-C65F-5449-B6A2-F8332F3DC094}"/>
              </a:ext>
            </a:extLst>
          </p:cNvPr>
          <p:cNvSpPr/>
          <p:nvPr/>
        </p:nvSpPr>
        <p:spPr>
          <a:xfrm>
            <a:off x="0" y="3833951"/>
            <a:ext cx="12192000" cy="30240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FFFFFF">
                  <a:alpha val="70000"/>
                </a:srgbClr>
              </a:gs>
              <a:gs pos="92000">
                <a:srgbClr val="FFFFFF">
                  <a:alpha val="60000"/>
                </a:srgbClr>
              </a:gs>
              <a:gs pos="57000">
                <a:schemeClr val="bg1"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573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1180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2710</Words>
  <Application>Microsoft Office PowerPoint</Application>
  <PresentationFormat>Widescreen</PresentationFormat>
  <Paragraphs>202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LG Smart UI Bold</vt:lpstr>
      <vt:lpstr>LG Smart UI SemiBold</vt:lpstr>
      <vt:lpstr>Noto Sans CJK JP Bold</vt:lpstr>
      <vt:lpstr>Noto Sans CJK JP Light</vt:lpstr>
      <vt:lpstr>Noto Sans CJK JP Medium</vt:lpstr>
      <vt:lpstr>Noto Sans CJK JP Regular</vt:lpstr>
      <vt:lpstr>Noto Sans CJK JP Thin</vt:lpstr>
      <vt:lpstr>Noto Sans Mono CJK JP 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Sung Ying Chiang</dc:creator>
  <cp:lastModifiedBy>Sung Ying Chiang</cp:lastModifiedBy>
  <cp:revision>16</cp:revision>
  <dcterms:created xsi:type="dcterms:W3CDTF">2023-05-21T08:54:00Z</dcterms:created>
  <dcterms:modified xsi:type="dcterms:W3CDTF">2023-05-23T02:19:36Z</dcterms:modified>
</cp:coreProperties>
</file>