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3" r:id="rId16"/>
    <p:sldId id="272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4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49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7" r:id="rId67"/>
    <p:sldId id="324" r:id="rId68"/>
    <p:sldId id="325" r:id="rId69"/>
    <p:sldId id="326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50" r:id="rId92"/>
    <p:sldId id="351" r:id="rId93"/>
    <p:sldId id="352" r:id="rId94"/>
    <p:sldId id="353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38CAF-BDC3-4E8C-8D11-403B64D5C176}">
          <p14:sldIdLst>
            <p14:sldId id="256"/>
            <p14:sldId id="258"/>
            <p14:sldId id="257"/>
            <p14:sldId id="260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0"/>
            <p14:sldId id="271"/>
            <p14:sldId id="273"/>
            <p14:sldId id="272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49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7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60E82-127F-40B5-A975-11F3098C0CA6}" type="doc">
      <dgm:prSet loTypeId="urn:microsoft.com/office/officeart/2005/8/layout/hChevron3" loCatId="process" qsTypeId="urn:microsoft.com/office/officeart/2005/8/quickstyle/simple2" qsCatId="simple" csTypeId="urn:microsoft.com/office/officeart/2005/8/colors/accent1_4" csCatId="accent1" phldr="1"/>
      <dgm:spPr/>
    </dgm:pt>
    <dgm:pt modelId="{619F222A-6265-4499-A744-E124D2E9751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TW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Prior Knowledge</a:t>
          </a:r>
          <a:endParaRPr lang="en-US" dirty="0">
            <a:latin typeface="Noto Sans JP Black" panose="020B0200000000000000" pitchFamily="50" charset="-128"/>
            <a:ea typeface="Noto Sans JP Black" panose="020B0200000000000000" pitchFamily="50" charset="-128"/>
          </a:endParaRPr>
        </a:p>
      </dgm:t>
    </dgm:pt>
    <dgm:pt modelId="{ED6A62A5-180A-4E21-98C9-6E7692047944}" type="parTrans" cxnId="{BA15ED40-C990-4EEE-B2FF-41CF6D7A7903}">
      <dgm:prSet/>
      <dgm:spPr/>
      <dgm:t>
        <a:bodyPr/>
        <a:lstStyle/>
        <a:p>
          <a:endParaRPr lang="en-US"/>
        </a:p>
      </dgm:t>
    </dgm:pt>
    <dgm:pt modelId="{6CEC3DE7-2782-4D82-9C41-DE9739F42B53}" type="sibTrans" cxnId="{BA15ED40-C990-4EEE-B2FF-41CF6D7A7903}">
      <dgm:prSet/>
      <dgm:spPr/>
      <dgm:t>
        <a:bodyPr/>
        <a:lstStyle/>
        <a:p>
          <a:endParaRPr lang="en-US"/>
        </a:p>
      </dgm:t>
    </dgm:pt>
    <dgm:pt modelId="{53484C46-5BD0-4D5B-8191-074C3B56C8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Developing The Adversary</a:t>
          </a:r>
        </a:p>
      </dgm:t>
    </dgm:pt>
    <dgm:pt modelId="{124687CC-AA12-42C4-AC8E-765826D50986}" type="parTrans" cxnId="{0114C569-D4B6-49F5-8EFA-DE8DE4893806}">
      <dgm:prSet/>
      <dgm:spPr/>
      <dgm:t>
        <a:bodyPr/>
        <a:lstStyle/>
        <a:p>
          <a:endParaRPr lang="en-US"/>
        </a:p>
      </dgm:t>
    </dgm:pt>
    <dgm:pt modelId="{B30A4E68-5A1E-4F70-8221-E0A05CEBB956}" type="sibTrans" cxnId="{0114C569-D4B6-49F5-8EFA-DE8DE4893806}">
      <dgm:prSet/>
      <dgm:spPr/>
      <dgm:t>
        <a:bodyPr/>
        <a:lstStyle/>
        <a:p>
          <a:endParaRPr lang="en-US"/>
        </a:p>
      </dgm:t>
    </dgm:pt>
    <dgm:pt modelId="{90DC13AE-DEBF-44E7-889F-7A1E07CCA5E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Summary</a:t>
          </a:r>
        </a:p>
      </dgm:t>
    </dgm:pt>
    <dgm:pt modelId="{8E573C56-C052-4855-8E42-36563C702B79}" type="parTrans" cxnId="{D2585B3B-9518-47B7-B622-3DE5984EED2C}">
      <dgm:prSet/>
      <dgm:spPr/>
      <dgm:t>
        <a:bodyPr/>
        <a:lstStyle/>
        <a:p>
          <a:endParaRPr lang="en-US"/>
        </a:p>
      </dgm:t>
    </dgm:pt>
    <dgm:pt modelId="{EBB7DF17-5415-4A6C-A5B2-1FE37673A4BC}" type="sibTrans" cxnId="{D2585B3B-9518-47B7-B622-3DE5984EED2C}">
      <dgm:prSet/>
      <dgm:spPr/>
      <dgm:t>
        <a:bodyPr/>
        <a:lstStyle/>
        <a:p>
          <a:endParaRPr lang="en-US"/>
        </a:p>
      </dgm:t>
    </dgm:pt>
    <dgm:pt modelId="{D9CBF1FC-2B2F-4E47-BC80-A97AFE46370F}" type="pres">
      <dgm:prSet presAssocID="{D5C60E82-127F-40B5-A975-11F3098C0CA6}" presName="Name0" presStyleCnt="0">
        <dgm:presLayoutVars>
          <dgm:dir/>
          <dgm:resizeHandles val="exact"/>
        </dgm:presLayoutVars>
      </dgm:prSet>
      <dgm:spPr/>
    </dgm:pt>
    <dgm:pt modelId="{930F812E-1E9C-4A1B-8E75-28559B730E11}" type="pres">
      <dgm:prSet presAssocID="{619F222A-6265-4499-A744-E124D2E97518}" presName="parTxOnly" presStyleLbl="node1" presStyleIdx="0" presStyleCnt="3">
        <dgm:presLayoutVars>
          <dgm:bulletEnabled val="1"/>
        </dgm:presLayoutVars>
      </dgm:prSet>
      <dgm:spPr/>
    </dgm:pt>
    <dgm:pt modelId="{3E3903F9-C2FD-4EF3-8260-D8523ECE47D4}" type="pres">
      <dgm:prSet presAssocID="{6CEC3DE7-2782-4D82-9C41-DE9739F42B53}" presName="parSpace" presStyleCnt="0"/>
      <dgm:spPr/>
    </dgm:pt>
    <dgm:pt modelId="{3F185FB7-3A07-46AE-9781-7E1822948874}" type="pres">
      <dgm:prSet presAssocID="{53484C46-5BD0-4D5B-8191-074C3B56C88D}" presName="parTxOnly" presStyleLbl="node1" presStyleIdx="1" presStyleCnt="3" custScaleX="246215">
        <dgm:presLayoutVars>
          <dgm:bulletEnabled val="1"/>
        </dgm:presLayoutVars>
      </dgm:prSet>
      <dgm:spPr/>
    </dgm:pt>
    <dgm:pt modelId="{12D1D16E-359B-47EC-AFB7-621E0AEA7846}" type="pres">
      <dgm:prSet presAssocID="{B30A4E68-5A1E-4F70-8221-E0A05CEBB956}" presName="parSpace" presStyleCnt="0"/>
      <dgm:spPr/>
    </dgm:pt>
    <dgm:pt modelId="{1D2D747A-0DDE-4083-A0BF-765424DE81B0}" type="pres">
      <dgm:prSet presAssocID="{90DC13AE-DEBF-44E7-889F-7A1E07CCA5E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D2585B3B-9518-47B7-B622-3DE5984EED2C}" srcId="{D5C60E82-127F-40B5-A975-11F3098C0CA6}" destId="{90DC13AE-DEBF-44E7-889F-7A1E07CCA5EB}" srcOrd="2" destOrd="0" parTransId="{8E573C56-C052-4855-8E42-36563C702B79}" sibTransId="{EBB7DF17-5415-4A6C-A5B2-1FE37673A4BC}"/>
    <dgm:cxn modelId="{BA15ED40-C990-4EEE-B2FF-41CF6D7A7903}" srcId="{D5C60E82-127F-40B5-A975-11F3098C0CA6}" destId="{619F222A-6265-4499-A744-E124D2E97518}" srcOrd="0" destOrd="0" parTransId="{ED6A62A5-180A-4E21-98C9-6E7692047944}" sibTransId="{6CEC3DE7-2782-4D82-9C41-DE9739F42B53}"/>
    <dgm:cxn modelId="{0114C569-D4B6-49F5-8EFA-DE8DE4893806}" srcId="{D5C60E82-127F-40B5-A975-11F3098C0CA6}" destId="{53484C46-5BD0-4D5B-8191-074C3B56C88D}" srcOrd="1" destOrd="0" parTransId="{124687CC-AA12-42C4-AC8E-765826D50986}" sibTransId="{B30A4E68-5A1E-4F70-8221-E0A05CEBB956}"/>
    <dgm:cxn modelId="{D2C3F04F-F26E-4AEE-A854-493E9DDC6089}" type="presOf" srcId="{53484C46-5BD0-4D5B-8191-074C3B56C88D}" destId="{3F185FB7-3A07-46AE-9781-7E1822948874}" srcOrd="0" destOrd="0" presId="urn:microsoft.com/office/officeart/2005/8/layout/hChevron3"/>
    <dgm:cxn modelId="{C5DADB7B-87A8-4305-A8EB-5322D5D55A25}" type="presOf" srcId="{619F222A-6265-4499-A744-E124D2E97518}" destId="{930F812E-1E9C-4A1B-8E75-28559B730E11}" srcOrd="0" destOrd="0" presId="urn:microsoft.com/office/officeart/2005/8/layout/hChevron3"/>
    <dgm:cxn modelId="{E07A2493-DEDA-4340-A187-FBA42337D7D0}" type="presOf" srcId="{90DC13AE-DEBF-44E7-889F-7A1E07CCA5EB}" destId="{1D2D747A-0DDE-4083-A0BF-765424DE81B0}" srcOrd="0" destOrd="0" presId="urn:microsoft.com/office/officeart/2005/8/layout/hChevron3"/>
    <dgm:cxn modelId="{5F7384D4-7F6F-434C-A8F7-FD4A78DB83A3}" type="presOf" srcId="{D5C60E82-127F-40B5-A975-11F3098C0CA6}" destId="{D9CBF1FC-2B2F-4E47-BC80-A97AFE46370F}" srcOrd="0" destOrd="0" presId="urn:microsoft.com/office/officeart/2005/8/layout/hChevron3"/>
    <dgm:cxn modelId="{3C4569FE-5FB7-4875-A51B-E4D01F06144B}" type="presParOf" srcId="{D9CBF1FC-2B2F-4E47-BC80-A97AFE46370F}" destId="{930F812E-1E9C-4A1B-8E75-28559B730E11}" srcOrd="0" destOrd="0" presId="urn:microsoft.com/office/officeart/2005/8/layout/hChevron3"/>
    <dgm:cxn modelId="{F6A2129D-51AF-4C1F-9EEF-1A6AAD958235}" type="presParOf" srcId="{D9CBF1FC-2B2F-4E47-BC80-A97AFE46370F}" destId="{3E3903F9-C2FD-4EF3-8260-D8523ECE47D4}" srcOrd="1" destOrd="0" presId="urn:microsoft.com/office/officeart/2005/8/layout/hChevron3"/>
    <dgm:cxn modelId="{197690DF-165F-4639-84A4-27092CBD221F}" type="presParOf" srcId="{D9CBF1FC-2B2F-4E47-BC80-A97AFE46370F}" destId="{3F185FB7-3A07-46AE-9781-7E1822948874}" srcOrd="2" destOrd="0" presId="urn:microsoft.com/office/officeart/2005/8/layout/hChevron3"/>
    <dgm:cxn modelId="{19010C34-E314-4E32-859F-097EBC150996}" type="presParOf" srcId="{D9CBF1FC-2B2F-4E47-BC80-A97AFE46370F}" destId="{12D1D16E-359B-47EC-AFB7-621E0AEA7846}" srcOrd="3" destOrd="0" presId="urn:microsoft.com/office/officeart/2005/8/layout/hChevron3"/>
    <dgm:cxn modelId="{582CEED0-F7AB-4777-A4C3-FB68F2DB7F29}" type="presParOf" srcId="{D9CBF1FC-2B2F-4E47-BC80-A97AFE46370F}" destId="{1D2D747A-0DDE-4083-A0BF-765424DE81B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812E-1E9C-4A1B-8E75-28559B730E11}">
      <dsp:nvSpPr>
        <dsp:cNvPr id="0" name=""/>
        <dsp:cNvSpPr/>
      </dsp:nvSpPr>
      <dsp:spPr>
        <a:xfrm>
          <a:off x="1670" y="163944"/>
          <a:ext cx="2488962" cy="995584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Prior Knowledge</a:t>
          </a:r>
          <a:endParaRPr lang="en-US" sz="2000" kern="1200" dirty="0">
            <a:latin typeface="Noto Sans JP Black" panose="020B0200000000000000" pitchFamily="50" charset="-128"/>
            <a:ea typeface="Noto Sans JP Black" panose="020B0200000000000000" pitchFamily="50" charset="-128"/>
          </a:endParaRPr>
        </a:p>
      </dsp:txBody>
      <dsp:txXfrm>
        <a:off x="1670" y="163944"/>
        <a:ext cx="2240066" cy="995584"/>
      </dsp:txXfrm>
    </dsp:sp>
    <dsp:sp modelId="{3F185FB7-3A07-46AE-9781-7E1822948874}">
      <dsp:nvSpPr>
        <dsp:cNvPr id="0" name=""/>
        <dsp:cNvSpPr/>
      </dsp:nvSpPr>
      <dsp:spPr>
        <a:xfrm>
          <a:off x="1992840" y="163944"/>
          <a:ext cx="6128198" cy="995584"/>
        </a:xfrm>
        <a:prstGeom prst="chevron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Developing The Adversary</a:t>
          </a:r>
        </a:p>
      </dsp:txBody>
      <dsp:txXfrm>
        <a:off x="2490632" y="163944"/>
        <a:ext cx="5132614" cy="995584"/>
      </dsp:txXfrm>
    </dsp:sp>
    <dsp:sp modelId="{1D2D747A-0DDE-4083-A0BF-765424DE81B0}">
      <dsp:nvSpPr>
        <dsp:cNvPr id="0" name=""/>
        <dsp:cNvSpPr/>
      </dsp:nvSpPr>
      <dsp:spPr>
        <a:xfrm>
          <a:off x="7623246" y="163944"/>
          <a:ext cx="2488962" cy="99558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oto Sans JP Black" panose="020B0200000000000000" pitchFamily="50" charset="-128"/>
              <a:ea typeface="Noto Sans JP Black" panose="020B0200000000000000" pitchFamily="50" charset="-128"/>
            </a:rPr>
            <a:t>Summary</a:t>
          </a:r>
        </a:p>
      </dsp:txBody>
      <dsp:txXfrm>
        <a:off x="8121038" y="163944"/>
        <a:ext cx="1493378" cy="99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FCCE-FCDD-39AD-D9B0-ECF43B95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68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C7F8-04DA-3937-5F01-97E46216B0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97506"/>
            <a:ext cx="9144000" cy="114001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r>
              <a:rPr lang="zh-TW" altLang="en-US" sz="1600" dirty="0"/>
              <a:t> </a:t>
            </a:r>
            <a:r>
              <a:rPr lang="en-US" dirty="0"/>
              <a:t>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528CB-74A7-5F0F-E99A-BB60E872064E}"/>
              </a:ext>
            </a:extLst>
          </p:cNvPr>
          <p:cNvSpPr/>
          <p:nvPr userDrawn="1"/>
        </p:nvSpPr>
        <p:spPr>
          <a:xfrm>
            <a:off x="328706" y="334682"/>
            <a:ext cx="11731812" cy="117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B006BE-3B50-6FF8-95FD-841A6CDE3321}"/>
              </a:ext>
            </a:extLst>
          </p:cNvPr>
          <p:cNvSpPr/>
          <p:nvPr userDrawn="1"/>
        </p:nvSpPr>
        <p:spPr>
          <a:xfrm>
            <a:off x="5181600" y="4473558"/>
            <a:ext cx="18288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32D8D-C759-DA04-860D-F5E6FE816267}"/>
              </a:ext>
            </a:extLst>
          </p:cNvPr>
          <p:cNvSpPr/>
          <p:nvPr userDrawn="1"/>
        </p:nvSpPr>
        <p:spPr>
          <a:xfrm>
            <a:off x="7053980" y="4473557"/>
            <a:ext cx="45720" cy="4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59425-5A4C-4FB8-CADA-F8EF77F53836}"/>
              </a:ext>
            </a:extLst>
          </p:cNvPr>
          <p:cNvSpPr/>
          <p:nvPr userDrawn="1"/>
        </p:nvSpPr>
        <p:spPr>
          <a:xfrm>
            <a:off x="5091230" y="4473557"/>
            <a:ext cx="45720" cy="4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9212-0974-701F-BBE3-F6942102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52" y="1624417"/>
            <a:ext cx="5880742" cy="472334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2">
                    <a:lumMod val="25000"/>
                  </a:schemeClr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defRPr>
            </a:lvl1pPr>
            <a:lvl2pPr marL="283464" indent="-283464">
              <a:lnSpc>
                <a:spcPts val="2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Tx/>
              <a:buChar char="▪"/>
              <a:defRPr sz="1800">
                <a:solidFill>
                  <a:schemeClr val="bg2">
                    <a:lumMod val="25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2pPr>
            <a:lvl3pPr marL="740664" indent="-283464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Calibri" panose="020F0502020204030204" pitchFamily="34" charset="0"/>
              <a:buChar char="→"/>
              <a:defRPr sz="1800">
                <a:solidFill>
                  <a:schemeClr val="bg2">
                    <a:lumMod val="25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3pPr>
            <a:lvl4pPr marL="1600200" indent="-228600">
              <a:buClr>
                <a:srgbClr val="C7EFFD"/>
              </a:buClr>
              <a:buSzPct val="100000"/>
              <a:buFontTx/>
              <a:buChar char="▪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C7EFFD"/>
              </a:buClr>
              <a:buSzPct val="100000"/>
              <a:buFontTx/>
              <a:buChar char="▪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BDC0D-7470-A67C-B471-8B935E7E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071" y="6492875"/>
            <a:ext cx="398929" cy="365125"/>
          </a:xfrm>
        </p:spPr>
        <p:txBody>
          <a:bodyPr/>
          <a:lstStyle>
            <a:lvl1pPr algn="ctr">
              <a:defRPr>
                <a:solidFill>
                  <a:schemeClr val="bg2">
                    <a:lumMod val="25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defRPr>
            </a:lvl1pPr>
          </a:lstStyle>
          <a:p>
            <a:fld id="{1EDCA3B0-ED01-4DA6-99B6-0B3BE21BC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9C2B2A9-D43F-DCD7-58CF-6EF728B5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1" y="633507"/>
            <a:ext cx="10827870" cy="599236"/>
          </a:xfrm>
          <a:ln>
            <a:noFill/>
          </a:ln>
        </p:spPr>
        <p:txBody>
          <a:bodyPr anchor="b" anchorCtr="0">
            <a:noAutofit/>
          </a:bodyPr>
          <a:lstStyle>
            <a:lvl1pPr>
              <a:defRPr sz="360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9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2F21A-E222-B290-815E-242BE27C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84" y="546100"/>
            <a:ext cx="10515600" cy="7464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E1CD-4FB0-71FE-90D3-7BEF030A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829" y="1576200"/>
            <a:ext cx="11216342" cy="47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86ED-E484-DD33-29C6-92281090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577" y="6472519"/>
            <a:ext cx="400424" cy="385482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defRPr>
            </a:lvl1pPr>
          </a:lstStyle>
          <a:p>
            <a:fld id="{1EDCA3B0-ED01-4DA6-99B6-0B3BE21BC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CD3017-44F2-6BDD-BBC8-8BAB39DBBCF9}"/>
              </a:ext>
            </a:extLst>
          </p:cNvPr>
          <p:cNvSpPr/>
          <p:nvPr userDrawn="1"/>
        </p:nvSpPr>
        <p:spPr>
          <a:xfrm>
            <a:off x="563282" y="510240"/>
            <a:ext cx="134470" cy="7464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B4F90-E613-C18D-961F-DE7CC2DB1178}"/>
              </a:ext>
            </a:extLst>
          </p:cNvPr>
          <p:cNvSpPr/>
          <p:nvPr userDrawn="1"/>
        </p:nvSpPr>
        <p:spPr>
          <a:xfrm>
            <a:off x="724199" y="510240"/>
            <a:ext cx="45719" cy="7464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65610-C6AE-62C9-FD6A-1AB9BA77C16D}"/>
              </a:ext>
            </a:extLst>
          </p:cNvPr>
          <p:cNvCxnSpPr>
            <a:cxnSpLocks/>
          </p:cNvCxnSpPr>
          <p:nvPr userDrawn="1"/>
        </p:nvCxnSpPr>
        <p:spPr>
          <a:xfrm>
            <a:off x="487829" y="1416423"/>
            <a:ext cx="11216342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Noto Sans JP Black" panose="020B0200000000000000" pitchFamily="50" charset="-128"/>
          <a:ea typeface="Noto Sans JP Black" panose="020B02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>
            <a:lumMod val="60000"/>
            <a:lumOff val="40000"/>
          </a:schemeClr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60000"/>
            <a:lumOff val="40000"/>
          </a:schemeClr>
        </a:buClr>
        <a:buFont typeface="Wingdings 3" panose="05040102010807070707" pitchFamily="18" charset="2"/>
        <a:buChar char="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60000"/>
            <a:lumOff val="40000"/>
          </a:schemeClr>
        </a:buClr>
        <a:buFont typeface="Wingdings 3" panose="05040102010807070707" pitchFamily="18" charset="2"/>
        <a:buNone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sv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220C-2B3B-D3A8-3B57-B8F6E367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sort of Adversary</a:t>
            </a:r>
            <a:br>
              <a:rPr lang="en-US" dirty="0"/>
            </a:br>
            <a:r>
              <a:rPr lang="de-DE" sz="20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Haim Kaplan </a:t>
            </a:r>
            <a:r>
              <a:rPr lang="ja-JP" altLang="en-US" sz="20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・</a:t>
            </a:r>
            <a:r>
              <a:rPr lang="de-DE" sz="20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   Or Zamir   </a:t>
            </a:r>
            <a:r>
              <a:rPr lang="ja-JP" altLang="en-US" sz="20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・</a:t>
            </a:r>
            <a:r>
              <a:rPr lang="de-DE" sz="20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   Uri Zwick </a:t>
            </a:r>
            <a:endParaRPr lang="en-US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84EE-5BEA-7EBF-E9BE-1543E2F6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3035"/>
            <a:ext cx="9144000" cy="1140012"/>
          </a:xfrm>
        </p:spPr>
        <p:txBody>
          <a:bodyPr/>
          <a:lstStyle/>
          <a:p>
            <a:r>
              <a:rPr lang="en-US" altLang="ja-JP" dirty="0"/>
              <a:t>2023/7/24</a:t>
            </a:r>
            <a:r>
              <a:rPr lang="ja-JP" altLang="en-US" dirty="0"/>
              <a:t>　</a:t>
            </a:r>
            <a:br>
              <a:rPr lang="en-US" altLang="ja-JP" dirty="0"/>
            </a:br>
            <a:r>
              <a:rPr lang="en-US" altLang="ja-JP" dirty="0"/>
              <a:t>Department of Information</a:t>
            </a:r>
            <a:r>
              <a:rPr lang="zh-TW" altLang="en-US" dirty="0"/>
              <a:t> </a:t>
            </a:r>
            <a:r>
              <a:rPr lang="en-US" altLang="ja-JP" dirty="0"/>
              <a:t>on Physics &amp; Computing</a:t>
            </a:r>
          </a:p>
          <a:p>
            <a:r>
              <a:rPr lang="en-US" altLang="ja-JP" dirty="0"/>
              <a:t>Sungying Chiang</a:t>
            </a:r>
          </a:p>
        </p:txBody>
      </p:sp>
    </p:spTree>
    <p:extLst>
      <p:ext uri="{BB962C8B-B14F-4D97-AF65-F5344CB8AC3E}">
        <p14:creationId xmlns:p14="http://schemas.microsoft.com/office/powerpoint/2010/main" val="236736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B7FCC-57C1-9FC0-19F3-17844BD3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Lower Bound — Adversary</a:t>
            </a:r>
            <a:r>
              <a:rPr lang="ja-JP" altLang="en-US" dirty="0"/>
              <a:t>③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07730-116C-70F9-6FDC-8DD49809333E}"/>
                  </a:ext>
                </a:extLst>
              </p:cNvPr>
              <p:cNvSpPr txBox="1"/>
              <p:nvPr/>
            </p:nvSpPr>
            <p:spPr>
              <a:xfrm>
                <a:off x="800952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Result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(Recall) The devil tries to let algorithm spend more queries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The only total order remain is, giving the query sequence, 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the input requiring the most comparison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At most only half of the remaining permutations are eliminated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We need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queries to sort even using the best algorithm</a:t>
                </a: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07730-116C-70F9-6FDC-8DD49809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011F1D-CF8A-51B8-A329-24951D5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Adversary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3C35C1-B387-9CB0-6DEF-332157150481}"/>
                  </a:ext>
                </a:extLst>
              </p:cNvPr>
              <p:cNvSpPr txBox="1"/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Not Efficient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Counting linear expansion is #P-complete, No polynomial algorithm unless P = NP</a:t>
                </a:r>
                <a:endParaRPr lang="en-US" sz="18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Guessing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Approximating with lower bound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with some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But…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Also, no known deterministic approximate algorithm for it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3C35C1-B387-9CB0-6DEF-33215715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EFD2154-3FFD-7100-984F-D79A23276FF9}"/>
              </a:ext>
            </a:extLst>
          </p:cNvPr>
          <p:cNvGrpSpPr/>
          <p:nvPr/>
        </p:nvGrpSpPr>
        <p:grpSpPr>
          <a:xfrm>
            <a:off x="2131595" y="5549780"/>
            <a:ext cx="7928810" cy="797977"/>
            <a:chOff x="2231858" y="5549780"/>
            <a:chExt cx="6643436" cy="797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6CB19D-0C63-1A97-13E2-C4A759332059}"/>
                </a:ext>
              </a:extLst>
            </p:cNvPr>
            <p:cNvSpPr txBox="1"/>
            <p:nvPr/>
          </p:nvSpPr>
          <p:spPr>
            <a:xfrm>
              <a:off x="3316705" y="5549780"/>
              <a:ext cx="5558589" cy="7979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We must work with FPRAS </a:t>
              </a:r>
              <a:br>
                <a:rPr lang="en-US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(Fully Polynomial Randomized Approximation Scheme)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276FE3-E99C-F704-F205-651CB72D2D62}"/>
                </a:ext>
              </a:extLst>
            </p:cNvPr>
            <p:cNvSpPr/>
            <p:nvPr/>
          </p:nvSpPr>
          <p:spPr>
            <a:xfrm>
              <a:off x="2231858" y="5744231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18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011F1D-CF8A-51B8-A329-24951D5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FPRAS Algorithm For Counting Extensions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9167F-C0B5-AC5D-758B-44957C8A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69" y="4860106"/>
            <a:ext cx="1931068" cy="193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8DF20-6ECE-62E8-7417-52AE65CD7F4B}"/>
              </a:ext>
            </a:extLst>
          </p:cNvPr>
          <p:cNvSpPr txBox="1"/>
          <p:nvPr/>
        </p:nvSpPr>
        <p:spPr>
          <a:xfrm>
            <a:off x="2977816" y="5015932"/>
            <a:ext cx="755633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The problem is described in the paper:</a:t>
            </a:r>
          </a:p>
          <a:p>
            <a:pPr marL="742950" lvl="1" indent="-28575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3" panose="05040102010807070707" pitchFamily="18" charset="2"/>
              <a:buChar char="g"/>
            </a:pP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Counting Linear Extensions,</a:t>
            </a:r>
            <a:b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Brightwell, G., Winkler, P. Counting linear extensions. Order 8, 225–242 (1991). </a:t>
            </a:r>
            <a:b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</a:br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https://link.springer.com/article/10.1007/bf00383444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28250C-13B9-8B65-D728-EC4AAED9F378}"/>
                  </a:ext>
                </a:extLst>
              </p:cNvPr>
              <p:cNvSpPr txBox="1"/>
              <p:nvPr/>
            </p:nvSpPr>
            <p:spPr>
              <a:xfrm>
                <a:off x="802341" y="1624417"/>
                <a:ext cx="10827870" cy="20813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 indent="-457200">
                  <a:lnSpc>
                    <a:spcPts val="24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Counting linear extension of partial order is related to volume of some polytope</a:t>
                </a:r>
              </a:p>
              <a:p>
                <a:pPr marL="457200" indent="-457200">
                  <a:lnSpc>
                    <a:spcPts val="24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FPRAS for convex bodies exists</a:t>
                </a:r>
              </a:p>
              <a:p>
                <a:pPr marL="457200" indent="-457200">
                  <a:lnSpc>
                    <a:spcPts val="24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Utilizing the algorithm, 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we can build a polynomial-time randomized adversary that 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forces any comparison-based sorting algorithm to 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comparisons,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with high probability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914400" lvl="1" indent="-457200">
                  <a:lnSpc>
                    <a:spcPts val="24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adversary choose a random permutation, and answer query according to it. </a:t>
                </a:r>
              </a:p>
              <a:p>
                <a:pPr marL="914400" lvl="1" indent="-457200">
                  <a:lnSpc>
                    <a:spcPts val="24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High probability of requiring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comparisions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28250C-13B9-8B65-D728-EC4AAED9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7"/>
                <a:ext cx="10827870" cy="2081310"/>
              </a:xfrm>
              <a:prstGeom prst="rect">
                <a:avLst/>
              </a:prstGeom>
              <a:blipFill>
                <a:blip r:embed="rId3"/>
                <a:stretch>
                  <a:fillRect l="-676" t="-2632" b="-4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97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B34CF-2146-D06E-AD99-89AC9A78B529}"/>
                  </a:ext>
                </a:extLst>
              </p:cNvPr>
              <p:cNvSpPr txBox="1"/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The Open Question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Does there exist deterministic adversary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&gt;0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that, against any algorithm,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forces it to perform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comparisons?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Current progress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Multiple research results proposed adversary forcing comparison number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 err="1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Atallah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&amp; Kosaraju</a:t>
                </a:r>
              </a:p>
              <a:p>
                <a:pPr marL="800100" lvl="1" indent="-34290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Richards &amp; Vaidya</a:t>
                </a:r>
              </a:p>
              <a:p>
                <a:pPr marL="800100" lvl="1" indent="-34290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+mj-lt"/>
                  <a:buAutoNum type="arabicPeriod"/>
                </a:pPr>
                <a:r>
                  <a:rPr lang="en-US" dirty="0" err="1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Brodal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et el. 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B34CF-2146-D06E-AD99-89AC9A78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011F1D-CF8A-51B8-A329-24951D5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Adversary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8096E7B-18E6-697F-3BD9-3B7375297DD2}"/>
              </a:ext>
            </a:extLst>
          </p:cNvPr>
          <p:cNvCxnSpPr>
            <a:cxnSpLocks/>
          </p:cNvCxnSpPr>
          <p:nvPr/>
        </p:nvCxnSpPr>
        <p:spPr>
          <a:xfrm flipV="1">
            <a:off x="3392905" y="4096756"/>
            <a:ext cx="806118" cy="709862"/>
          </a:xfrm>
          <a:prstGeom prst="curvedConnector3">
            <a:avLst>
              <a:gd name="adj1" fmla="val 239552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424E88-B41E-AC8D-0D09-2B18575DB5E5}"/>
              </a:ext>
            </a:extLst>
          </p:cNvPr>
          <p:cNvSpPr txBox="1"/>
          <p:nvPr/>
        </p:nvSpPr>
        <p:spPr>
          <a:xfrm>
            <a:off x="5309702" y="4267021"/>
            <a:ext cx="16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26194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B34CF-2146-D06E-AD99-89AC9A78B529}"/>
                  </a:ext>
                </a:extLst>
              </p:cNvPr>
              <p:cNvSpPr txBox="1"/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The Adversary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For all input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a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is kept; Initially,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=(0, 1)</m:t>
                    </m:r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for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≥0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b="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285750" indent="-285750">
                  <a:lnSpc>
                    <a:spcPts val="2160"/>
                  </a:lnSpc>
                  <a:spcBef>
                    <a:spcPts val="12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adversary answers comparison according to relation of intervals, given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lnSpc>
                    <a:spcPts val="2160"/>
                  </a:lnSpc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Symmetric cases are handled symmetrically (?)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B34CF-2146-D06E-AD99-89AC9A78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011F1D-CF8A-51B8-A329-24951D5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Adversary by </a:t>
            </a:r>
            <a:r>
              <a:rPr lang="en-US" dirty="0" err="1"/>
              <a:t>Brodal</a:t>
            </a:r>
            <a:r>
              <a:rPr lang="en-US" dirty="0"/>
              <a:t> et 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454ED14-14B7-907D-04C7-CB620596A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85312"/>
                  </p:ext>
                </p:extLst>
              </p:nvPr>
            </p:nvGraphicFramePr>
            <p:xfrm>
              <a:off x="802341" y="4009599"/>
              <a:ext cx="10827870" cy="2558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9290">
                      <a:extLst>
                        <a:ext uri="{9D8B030D-6E8A-4147-A177-3AD203B41FA5}">
                          <a16:colId xmlns:a16="http://schemas.microsoft.com/office/drawing/2014/main" val="4152781308"/>
                        </a:ext>
                      </a:extLst>
                    </a:gridCol>
                    <a:gridCol w="1910964">
                      <a:extLst>
                        <a:ext uri="{9D8B030D-6E8A-4147-A177-3AD203B41FA5}">
                          <a16:colId xmlns:a16="http://schemas.microsoft.com/office/drawing/2014/main" val="4066959704"/>
                        </a:ext>
                      </a:extLst>
                    </a:gridCol>
                    <a:gridCol w="5307616">
                      <a:extLst>
                        <a:ext uri="{9D8B030D-6E8A-4147-A177-3AD203B41FA5}">
                          <a16:colId xmlns:a16="http://schemas.microsoft.com/office/drawing/2014/main" val="2332077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8194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0630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9495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)⊆(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850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)⊆(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7785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454ED14-14B7-907D-04C7-CB620596A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85312"/>
                  </p:ext>
                </p:extLst>
              </p:nvPr>
            </p:nvGraphicFramePr>
            <p:xfrm>
              <a:off x="802341" y="4009599"/>
              <a:ext cx="10827870" cy="2558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9290">
                      <a:extLst>
                        <a:ext uri="{9D8B030D-6E8A-4147-A177-3AD203B41FA5}">
                          <a16:colId xmlns:a16="http://schemas.microsoft.com/office/drawing/2014/main" val="4152781308"/>
                        </a:ext>
                      </a:extLst>
                    </a:gridCol>
                    <a:gridCol w="1910964">
                      <a:extLst>
                        <a:ext uri="{9D8B030D-6E8A-4147-A177-3AD203B41FA5}">
                          <a16:colId xmlns:a16="http://schemas.microsoft.com/office/drawing/2014/main" val="4066959704"/>
                        </a:ext>
                      </a:extLst>
                    </a:gridCol>
                    <a:gridCol w="5307616">
                      <a:extLst>
                        <a:ext uri="{9D8B030D-6E8A-4147-A177-3AD203B41FA5}">
                          <a16:colId xmlns:a16="http://schemas.microsoft.com/office/drawing/2014/main" val="2332077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8194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106557" r="-201014" b="-4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854" t="-106557" r="-278981" b="-4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0630196"/>
                      </a:ext>
                    </a:extLst>
                  </a:tr>
                  <a:tr h="59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128571" r="-201014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854" t="-128571" r="-278981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133" t="-128571" r="-574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495735"/>
                      </a:ext>
                    </a:extLst>
                  </a:tr>
                  <a:tr h="61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221782" r="-201014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854" t="-221782" r="-278981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133" t="-221782" r="-574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850456"/>
                      </a:ext>
                    </a:extLst>
                  </a:tr>
                  <a:tr h="61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325000" r="-2010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854" t="-325000" r="-27898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133" t="-325000" r="-57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7852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975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066C9D-7EF0-4771-41AA-5AED3A9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the research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0C63C-06AD-0606-FFC5-6DE2A161AAD6}"/>
                  </a:ext>
                </a:extLst>
              </p:cNvPr>
              <p:cNvSpPr txBox="1"/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Adversary from </a:t>
                </a:r>
                <a:r>
                  <a:rPr lang="en-US" sz="2400" dirty="0" err="1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Brodal</a:t>
                </a: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 et el. Maintained With Binary Tree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We see how to, instead of using intervals, represent the adversary with tree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Expansion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From binary tree, we move into trees with more children and intermediate nodes.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Prior researches gives adversary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this paper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0C63C-06AD-0606-FFC5-6DE2A161A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89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7CD52E-CA60-1DE9-3C7E-F4912A3C57C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Observing the interval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interval,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is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It contains 2 sub-interval 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Observing the interval</a:t>
                </a:r>
                <a:endParaRPr lang="en-US" sz="24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binary representation of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=0.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…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denotes the path from root to that node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tree is potentially infinite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7CD52E-CA60-1DE9-3C7E-F4912A3C57C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0E7B5B-D53A-64B7-F59D-E9610F6FD194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8290372" y="3512409"/>
            <a:ext cx="534119" cy="45603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E784D2-BBCC-A48C-0C5D-1F74FE2D498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9535727" y="3512409"/>
            <a:ext cx="618453" cy="45603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4A9B0-5144-632B-EDF6-11ACD254C521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10865416" y="4679678"/>
            <a:ext cx="263645" cy="53897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69E722-5D41-C996-D3EB-4422D6655862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9904926" y="4679678"/>
            <a:ext cx="249254" cy="53897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3219CF-3F89-C359-C795-AF013AE274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276781" y="4722395"/>
            <a:ext cx="291276" cy="50337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EDA53A-0DCA-06D5-2363-53CCD194930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336261" y="4679678"/>
            <a:ext cx="242875" cy="53897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C43A588-EAE0-19F3-0165-6FAE5220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Into Tree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C795F6B-D500-0691-EDEA-BD83F989F368}"/>
                  </a:ext>
                </a:extLst>
              </p:cNvPr>
              <p:cNvSpPr/>
              <p:nvPr/>
            </p:nvSpPr>
            <p:spPr>
              <a:xfrm>
                <a:off x="7431834" y="3821140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(0.0, 0.1)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C795F6B-D500-0691-EDEA-BD83F989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34" y="3821140"/>
                <a:ext cx="1005840" cy="10058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70C716-F27E-5C15-651E-53B9F361A61F}"/>
                  </a:ext>
                </a:extLst>
              </p:cNvPr>
              <p:cNvSpPr/>
              <p:nvPr/>
            </p:nvSpPr>
            <p:spPr>
              <a:xfrm>
                <a:off x="10006878" y="3821140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(0.1, 1.0)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70C716-F27E-5C15-651E-53B9F361A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78" y="3821140"/>
                <a:ext cx="1005840" cy="10058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ABAE3E-13B3-1EFB-91D1-8FB7466A69F4}"/>
                  </a:ext>
                </a:extLst>
              </p:cNvPr>
              <p:cNvSpPr/>
              <p:nvPr/>
            </p:nvSpPr>
            <p:spPr>
              <a:xfrm>
                <a:off x="8677189" y="2653871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(0, 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ABAE3E-13B3-1EFB-91D1-8FB7466A6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89" y="2653871"/>
                <a:ext cx="1005840" cy="10058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001AA9-888F-020F-6C3E-B8B4D2B0B420}"/>
                  </a:ext>
                </a:extLst>
              </p:cNvPr>
              <p:cNvSpPr/>
              <p:nvPr/>
            </p:nvSpPr>
            <p:spPr>
              <a:xfrm>
                <a:off x="6833341" y="5218653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(0.00, 0.01)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3001AA9-888F-020F-6C3E-B8B4D2B0B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41" y="5218653"/>
                <a:ext cx="1005840" cy="1005840"/>
              </a:xfrm>
              <a:prstGeom prst="ellipse">
                <a:avLst/>
              </a:prstGeom>
              <a:blipFill>
                <a:blip r:embed="rId6"/>
                <a:stretch>
                  <a:fillRect l="-1754"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831A8B-7001-D827-526A-90824B7BEAFE}"/>
                  </a:ext>
                </a:extLst>
              </p:cNvPr>
              <p:cNvSpPr/>
              <p:nvPr/>
            </p:nvSpPr>
            <p:spPr>
              <a:xfrm>
                <a:off x="8065137" y="5225774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(0.01, 0.10)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831A8B-7001-D827-526A-90824B7BE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37" y="5225774"/>
                <a:ext cx="1005840" cy="1005840"/>
              </a:xfrm>
              <a:prstGeom prst="ellipse">
                <a:avLst/>
              </a:prstGeom>
              <a:blipFill>
                <a:blip r:embed="rId7"/>
                <a:stretch>
                  <a:fillRect l="-1754"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3FB9CE-5E3B-34D5-B671-FDD36788E106}"/>
                  </a:ext>
                </a:extLst>
              </p:cNvPr>
              <p:cNvSpPr/>
              <p:nvPr/>
            </p:nvSpPr>
            <p:spPr>
              <a:xfrm>
                <a:off x="9402006" y="5218653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(0.10, 0.11)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3FB9CE-5E3B-34D5-B671-FDD36788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06" y="5218653"/>
                <a:ext cx="1005840" cy="1005840"/>
              </a:xfrm>
              <a:prstGeom prst="ellipse">
                <a:avLst/>
              </a:prstGeom>
              <a:blipFill>
                <a:blip r:embed="rId8"/>
                <a:stretch>
                  <a:fillRect l="-1754"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729369-F12D-0EC4-FD40-0D5BF801EE06}"/>
                  </a:ext>
                </a:extLst>
              </p:cNvPr>
              <p:cNvSpPr/>
              <p:nvPr/>
            </p:nvSpPr>
            <p:spPr>
              <a:xfrm>
                <a:off x="10626141" y="5218653"/>
                <a:ext cx="1005840" cy="10058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(0.11, 1.00)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729369-F12D-0EC4-FD40-0D5BF801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141" y="5218653"/>
                <a:ext cx="1005840" cy="1005840"/>
              </a:xfrm>
              <a:prstGeom prst="ellipse">
                <a:avLst/>
              </a:prstGeom>
              <a:blipFill>
                <a:blip r:embed="rId9"/>
                <a:stretch>
                  <a:fillRect l="-1754"/>
                </a:stretch>
              </a:blip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1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3AA73-0878-5AF5-D67F-1E3B913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Adversary Tree</a:t>
            </a:r>
            <a:r>
              <a:rPr lang="ja-JP" altLang="en-US" dirty="0"/>
              <a:t>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C85D7F-BBB6-1E0D-BE70-948067411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917806" cy="4723340"/>
              </a:xfrm>
            </p:spPr>
            <p:txBody>
              <a:bodyPr/>
              <a:lstStyle/>
              <a:p>
                <a:r>
                  <a:rPr lang="en-US" dirty="0"/>
                  <a:t>Notations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— The binary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The node containing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Subtree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root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left child node of node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right child node of node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Maintaining partial order</a:t>
                </a:r>
              </a:p>
              <a:p>
                <a:pPr lvl="1"/>
                <a:r>
                  <a:rPr lang="en-US" dirty="0"/>
                  <a:t>Initially, all input items are put at root</a:t>
                </a:r>
              </a:p>
              <a:p>
                <a:pPr lvl="1"/>
                <a:r>
                  <a:rPr lang="en-US" dirty="0"/>
                  <a:t>When the algorithm asks for response for comparison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comparable</a:t>
                </a:r>
              </a:p>
              <a:p>
                <a:pPr lvl="2"/>
                <a:r>
                  <a:rPr lang="en-US" dirty="0"/>
                  <a:t>If comparable,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during in-order traversal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appears first</a:t>
                </a:r>
              </a:p>
              <a:p>
                <a:pPr lvl="2"/>
                <a:r>
                  <a:rPr lang="en-US" dirty="0"/>
                  <a:t>Otherwise, move and response accordingly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C85D7F-BBB6-1E0D-BE70-948067411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917806" cy="4723340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D1BF4DF-B00A-AA07-2963-82CFD0118F31}"/>
              </a:ext>
            </a:extLst>
          </p:cNvPr>
          <p:cNvSpPr/>
          <p:nvPr/>
        </p:nvSpPr>
        <p:spPr>
          <a:xfrm>
            <a:off x="8492290" y="53005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C06EB2-DFF1-F711-AA99-E5707D8A6224}"/>
              </a:ext>
            </a:extLst>
          </p:cNvPr>
          <p:cNvSpPr/>
          <p:nvPr/>
        </p:nvSpPr>
        <p:spPr>
          <a:xfrm>
            <a:off x="8868276" y="48433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252742-0584-DC90-908D-7514932B3410}"/>
              </a:ext>
            </a:extLst>
          </p:cNvPr>
          <p:cNvSpPr/>
          <p:nvPr/>
        </p:nvSpPr>
        <p:spPr>
          <a:xfrm>
            <a:off x="9238247" y="53005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3B91F7-C961-3F1D-C3A0-6807A0C23ABE}"/>
              </a:ext>
            </a:extLst>
          </p:cNvPr>
          <p:cNvSpPr/>
          <p:nvPr/>
        </p:nvSpPr>
        <p:spPr>
          <a:xfrm>
            <a:off x="9763627" y="53005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09614B-F912-AAC4-8728-4A67E4352E2F}"/>
              </a:ext>
            </a:extLst>
          </p:cNvPr>
          <p:cNvSpPr/>
          <p:nvPr/>
        </p:nvSpPr>
        <p:spPr>
          <a:xfrm>
            <a:off x="10139613" y="48433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DD82C1-8638-E43E-D902-086D907A97AC}"/>
              </a:ext>
            </a:extLst>
          </p:cNvPr>
          <p:cNvSpPr/>
          <p:nvPr/>
        </p:nvSpPr>
        <p:spPr>
          <a:xfrm>
            <a:off x="10509584" y="53005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548359-B90D-0621-A19B-8C700697E279}"/>
              </a:ext>
            </a:extLst>
          </p:cNvPr>
          <p:cNvSpPr/>
          <p:nvPr/>
        </p:nvSpPr>
        <p:spPr>
          <a:xfrm>
            <a:off x="9503944" y="438613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64D8B-4BD1-B16B-5F25-44079597A2BF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9258521" y="4776383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567E06-1296-D37D-9F6C-94BC7B675A4E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>
          <a:xfrm>
            <a:off x="9894189" y="4776383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252AEF-7AA2-EAB3-E46C-637C98106F3B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8882535" y="5233583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7DBCFB-82C8-5C80-27EC-5E30B07985AC}"/>
              </a:ext>
            </a:extLst>
          </p:cNvPr>
          <p:cNvCxnSpPr>
            <a:cxnSpLocks/>
            <a:stCxn id="25" idx="1"/>
            <a:endCxn id="24" idx="5"/>
          </p:cNvCxnSpPr>
          <p:nvPr/>
        </p:nvCxnSpPr>
        <p:spPr>
          <a:xfrm flipH="1" flipV="1">
            <a:off x="9258521" y="5233583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10C763-8775-8535-4001-24068E190522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10153872" y="5233583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CFDDD8-716A-46A6-8224-76715D4183C3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10529858" y="5233583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9958C5-9CBC-2493-E2D0-81B0CB62CFAF}"/>
              </a:ext>
            </a:extLst>
          </p:cNvPr>
          <p:cNvSpPr txBox="1"/>
          <p:nvPr/>
        </p:nvSpPr>
        <p:spPr>
          <a:xfrm>
            <a:off x="7742478" y="5930026"/>
            <a:ext cx="390593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The in-place traversal —</a:t>
            </a:r>
          </a:p>
          <a:p>
            <a:pPr algn="ctr"/>
            <a:r>
              <a:rPr lang="en-US" dirty="0"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4 2 5 1 6 3 7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5DF0D3-BA60-3764-2A88-4684ECB1F3F4}"/>
              </a:ext>
            </a:extLst>
          </p:cNvPr>
          <p:cNvSpPr/>
          <p:nvPr/>
        </p:nvSpPr>
        <p:spPr>
          <a:xfrm>
            <a:off x="8161422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26BDC5-0BF5-154B-4FF2-B36DF138C304}"/>
              </a:ext>
            </a:extLst>
          </p:cNvPr>
          <p:cNvSpPr/>
          <p:nvPr/>
        </p:nvSpPr>
        <p:spPr>
          <a:xfrm>
            <a:off x="8537408" y="20816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F5A042-CD4C-4A19-A7B8-91BA4E368AEF}"/>
              </a:ext>
            </a:extLst>
          </p:cNvPr>
          <p:cNvSpPr/>
          <p:nvPr/>
        </p:nvSpPr>
        <p:spPr>
          <a:xfrm>
            <a:off x="8907379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79CA19-9C6C-9D49-CD78-F4FBC571C518}"/>
              </a:ext>
            </a:extLst>
          </p:cNvPr>
          <p:cNvSpPr/>
          <p:nvPr/>
        </p:nvSpPr>
        <p:spPr>
          <a:xfrm>
            <a:off x="9432759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AA646B-A4A5-C608-6F7C-878B823FD82E}"/>
              </a:ext>
            </a:extLst>
          </p:cNvPr>
          <p:cNvSpPr/>
          <p:nvPr/>
        </p:nvSpPr>
        <p:spPr>
          <a:xfrm>
            <a:off x="9808745" y="20816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395A28-60E4-9871-3157-00EF1B7D24FF}"/>
              </a:ext>
            </a:extLst>
          </p:cNvPr>
          <p:cNvSpPr/>
          <p:nvPr/>
        </p:nvSpPr>
        <p:spPr>
          <a:xfrm>
            <a:off x="10178716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1B58F-BF3D-4A3B-F898-CBDF76E10F73}"/>
              </a:ext>
            </a:extLst>
          </p:cNvPr>
          <p:cNvSpPr/>
          <p:nvPr/>
        </p:nvSpPr>
        <p:spPr>
          <a:xfrm>
            <a:off x="9173076" y="16244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361C51-9264-B14C-483A-93BBD44C68F3}"/>
              </a:ext>
            </a:extLst>
          </p:cNvPr>
          <p:cNvCxnSpPr>
            <a:stCxn id="43" idx="3"/>
            <a:endCxn id="38" idx="7"/>
          </p:cNvCxnSpPr>
          <p:nvPr/>
        </p:nvCxnSpPr>
        <p:spPr>
          <a:xfrm flipH="1">
            <a:off x="8927653" y="2014662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E21A6E-63D9-69F8-037E-41D8448318BE}"/>
              </a:ext>
            </a:extLst>
          </p:cNvPr>
          <p:cNvCxnSpPr>
            <a:cxnSpLocks/>
            <a:stCxn id="43" idx="5"/>
            <a:endCxn id="41" idx="1"/>
          </p:cNvCxnSpPr>
          <p:nvPr/>
        </p:nvCxnSpPr>
        <p:spPr>
          <a:xfrm>
            <a:off x="9563321" y="2014662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6A226D-963D-D6FD-844E-A7B24AE1412F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8551667" y="2471862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73E282-1C53-375F-AAD3-87B0C79A628A}"/>
              </a:ext>
            </a:extLst>
          </p:cNvPr>
          <p:cNvCxnSpPr>
            <a:cxnSpLocks/>
            <a:stCxn id="39" idx="1"/>
            <a:endCxn id="38" idx="5"/>
          </p:cNvCxnSpPr>
          <p:nvPr/>
        </p:nvCxnSpPr>
        <p:spPr>
          <a:xfrm flipH="1" flipV="1">
            <a:off x="8927653" y="2471862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C9F7B2-0AB8-0736-7AD4-54208A99983E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9823004" y="2471862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36C0EF-DF55-7B83-ED56-7A7DCAE810C2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198990" y="2471862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4CF7CC-6140-9947-420D-5C8C0956894E}"/>
                  </a:ext>
                </a:extLst>
              </p:cNvPr>
              <p:cNvSpPr txBox="1"/>
              <p:nvPr/>
            </p:nvSpPr>
            <p:spPr>
              <a:xfrm>
                <a:off x="8608706" y="2106876"/>
                <a:ext cx="224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4CF7CC-6140-9947-420D-5C8C0956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06" y="2106876"/>
                <a:ext cx="224368" cy="369332"/>
              </a:xfrm>
              <a:prstGeom prst="rect">
                <a:avLst/>
              </a:prstGeom>
              <a:blipFill>
                <a:blip r:embed="rId3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5F4EE5-2082-FD00-4FAA-D97C7AA9B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6694722" cy="4723340"/>
              </a:xfrm>
            </p:spPr>
            <p:txBody>
              <a:bodyPr/>
              <a:lstStyle/>
              <a:p>
                <a:r>
                  <a:rPr lang="en-US" altLang="zh-TW" dirty="0"/>
                  <a:t>Incomparable items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ancestor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vise versa</a:t>
                </a:r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5F4EE5-2082-FD00-4FAA-D97C7AA9B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6694722" cy="4723340"/>
              </a:xfrm>
              <a:blipFill>
                <a:blip r:embed="rId2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38FE6DA-0D8C-B853-FB2D-12E31A08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Operating With Adversary Tree</a:t>
            </a:r>
            <a:r>
              <a:rPr lang="ja-JP" altLang="en-US" dirty="0"/>
              <a:t>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954BC6D-92B1-2878-865B-B1D3549BF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929900"/>
                  </p:ext>
                </p:extLst>
              </p:nvPr>
            </p:nvGraphicFramePr>
            <p:xfrm>
              <a:off x="682065" y="3507205"/>
              <a:ext cx="10827870" cy="3183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9290">
                      <a:extLst>
                        <a:ext uri="{9D8B030D-6E8A-4147-A177-3AD203B41FA5}">
                          <a16:colId xmlns:a16="http://schemas.microsoft.com/office/drawing/2014/main" val="3236890551"/>
                        </a:ext>
                      </a:extLst>
                    </a:gridCol>
                    <a:gridCol w="2987790">
                      <a:extLst>
                        <a:ext uri="{9D8B030D-6E8A-4147-A177-3AD203B41FA5}">
                          <a16:colId xmlns:a16="http://schemas.microsoft.com/office/drawing/2014/main" val="3213223649"/>
                        </a:ext>
                      </a:extLst>
                    </a:gridCol>
                    <a:gridCol w="4230790">
                      <a:extLst>
                        <a:ext uri="{9D8B030D-6E8A-4147-A177-3AD203B41FA5}">
                          <a16:colId xmlns:a16="http://schemas.microsoft.com/office/drawing/2014/main" val="2489225963"/>
                        </a:ext>
                      </a:extLst>
                    </a:gridCol>
                  </a:tblGrid>
                  <a:tr h="478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092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Same as 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7509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𝑐h𝑖𝑙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𝑐h𝑖𝑙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528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ancestor of</a:t>
                          </a:r>
                          <a:r>
                            <a:rPr lang="en-US" baseline="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𝑐h𝑖𝑙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not in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𝑐h𝑖𝑙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1089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ancestor of</a:t>
                          </a:r>
                          <a:r>
                            <a:rPr lang="en-US" baseline="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𝑐h𝑖𝑙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not in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𝑐h𝑖𝑙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143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954BC6D-92B1-2878-865B-B1D3549BF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929900"/>
                  </p:ext>
                </p:extLst>
              </p:nvPr>
            </p:nvGraphicFramePr>
            <p:xfrm>
              <a:off x="682065" y="3507205"/>
              <a:ext cx="10827870" cy="3183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9290">
                      <a:extLst>
                        <a:ext uri="{9D8B030D-6E8A-4147-A177-3AD203B41FA5}">
                          <a16:colId xmlns:a16="http://schemas.microsoft.com/office/drawing/2014/main" val="3236890551"/>
                        </a:ext>
                      </a:extLst>
                    </a:gridCol>
                    <a:gridCol w="2987790">
                      <a:extLst>
                        <a:ext uri="{9D8B030D-6E8A-4147-A177-3AD203B41FA5}">
                          <a16:colId xmlns:a16="http://schemas.microsoft.com/office/drawing/2014/main" val="3213223649"/>
                        </a:ext>
                      </a:extLst>
                    </a:gridCol>
                    <a:gridCol w="4230790">
                      <a:extLst>
                        <a:ext uri="{9D8B030D-6E8A-4147-A177-3AD203B41FA5}">
                          <a16:colId xmlns:a16="http://schemas.microsoft.com/office/drawing/2014/main" val="2489225963"/>
                        </a:ext>
                      </a:extLst>
                    </a:gridCol>
                  </a:tblGrid>
                  <a:tr h="478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092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131148" r="-200506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Same as 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7509800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121552" r="-200506" b="-2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1224" t="-121552" r="-142653" b="-2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971" t="-121552" r="-576" b="-2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8528873"/>
                      </a:ext>
                    </a:extLst>
                  </a:tr>
                  <a:tr h="8115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191791" r="-200506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1224" t="-191791" r="-142653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971" t="-191791" r="-576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089201"/>
                      </a:ext>
                    </a:extLst>
                  </a:tr>
                  <a:tr h="8115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" t="-293985" r="-200506" b="-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1224" t="-293985" r="-142653" b="-3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971" t="-293985" r="-576" b="-3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143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E00C867-1539-2726-EA5E-907EA0A17E11}"/>
              </a:ext>
            </a:extLst>
          </p:cNvPr>
          <p:cNvSpPr/>
          <p:nvPr/>
        </p:nvSpPr>
        <p:spPr>
          <a:xfrm>
            <a:off x="8161422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D6BCE3-B9D1-74F3-FD20-2E70CC1EED11}"/>
              </a:ext>
            </a:extLst>
          </p:cNvPr>
          <p:cNvSpPr/>
          <p:nvPr/>
        </p:nvSpPr>
        <p:spPr>
          <a:xfrm>
            <a:off x="8537408" y="20816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5FB903-7B87-26E1-BEBC-1E74F851CFA4}"/>
              </a:ext>
            </a:extLst>
          </p:cNvPr>
          <p:cNvSpPr/>
          <p:nvPr/>
        </p:nvSpPr>
        <p:spPr>
          <a:xfrm>
            <a:off x="8907379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D5D946-3CEA-870C-DCC5-C01B94E83AD2}"/>
              </a:ext>
            </a:extLst>
          </p:cNvPr>
          <p:cNvSpPr/>
          <p:nvPr/>
        </p:nvSpPr>
        <p:spPr>
          <a:xfrm>
            <a:off x="9432759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ED154D-80ED-C832-76B6-3A001D9FC835}"/>
              </a:ext>
            </a:extLst>
          </p:cNvPr>
          <p:cNvSpPr/>
          <p:nvPr/>
        </p:nvSpPr>
        <p:spPr>
          <a:xfrm>
            <a:off x="9808745" y="20816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2B8A8-EFB0-2EA2-50CB-50F5162CEDC9}"/>
              </a:ext>
            </a:extLst>
          </p:cNvPr>
          <p:cNvSpPr/>
          <p:nvPr/>
        </p:nvSpPr>
        <p:spPr>
          <a:xfrm>
            <a:off x="10178716" y="25388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5F821-D167-0F56-D976-9877BE491F39}"/>
              </a:ext>
            </a:extLst>
          </p:cNvPr>
          <p:cNvSpPr/>
          <p:nvPr/>
        </p:nvSpPr>
        <p:spPr>
          <a:xfrm>
            <a:off x="9173076" y="162441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C0CB6-4493-B0FD-BFBE-A485C2307E24}"/>
              </a:ext>
            </a:extLst>
          </p:cNvPr>
          <p:cNvCxnSpPr>
            <a:stCxn id="11" idx="3"/>
            <a:endCxn id="6" idx="7"/>
          </p:cNvCxnSpPr>
          <p:nvPr/>
        </p:nvCxnSpPr>
        <p:spPr>
          <a:xfrm flipH="1">
            <a:off x="8927653" y="2014662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B51C71-2BF5-CB96-F81B-0F92BA38D123}"/>
              </a:ext>
            </a:extLst>
          </p:cNvPr>
          <p:cNvCxnSpPr>
            <a:cxnSpLocks/>
            <a:stCxn id="11" idx="5"/>
            <a:endCxn id="9" idx="1"/>
          </p:cNvCxnSpPr>
          <p:nvPr/>
        </p:nvCxnSpPr>
        <p:spPr>
          <a:xfrm>
            <a:off x="9563321" y="2014662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9FB47-DCBE-6F35-9493-EEFAD11E8F45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8551667" y="2471862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E53800-E762-11A0-5925-31603F51C36F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8927653" y="2471862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DB4AB-E962-8810-40AB-9DCA41F052F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823004" y="2471862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6D915-8D4E-CD42-C4A9-9A612CC19DDF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0198990" y="2471862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833DA-1A9D-BF83-B7FC-B87D6AA86FCC}"/>
                  </a:ext>
                </a:extLst>
              </p:cNvPr>
              <p:cNvSpPr txBox="1"/>
              <p:nvPr/>
            </p:nvSpPr>
            <p:spPr>
              <a:xfrm>
                <a:off x="8608706" y="2106876"/>
                <a:ext cx="224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833DA-1A9D-BF83-B7FC-B87D6AA8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06" y="2106876"/>
                <a:ext cx="224368" cy="369332"/>
              </a:xfrm>
              <a:prstGeom prst="rect">
                <a:avLst/>
              </a:prstGeom>
              <a:blipFill>
                <a:blip r:embed="rId4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4F95-81A0-3183-C1DD-141FC346728E}"/>
                  </a:ext>
                </a:extLst>
              </p:cNvPr>
              <p:cNvSpPr txBox="1"/>
              <p:nvPr/>
            </p:nvSpPr>
            <p:spPr>
              <a:xfrm>
                <a:off x="9338623" y="1639649"/>
                <a:ext cx="224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4F95-81A0-3183-C1DD-141FC346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623" y="1639649"/>
                <a:ext cx="224368" cy="369332"/>
              </a:xfrm>
              <a:prstGeom prst="rect">
                <a:avLst/>
              </a:prstGeom>
              <a:blipFill>
                <a:blip r:embed="rId5"/>
                <a:stretch>
                  <a:fillRect r="-351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329745-B960-FB16-A818-A2C5F32ADB1D}"/>
                  </a:ext>
                </a:extLst>
              </p:cNvPr>
              <p:cNvSpPr txBox="1"/>
              <p:nvPr/>
            </p:nvSpPr>
            <p:spPr>
              <a:xfrm>
                <a:off x="8988593" y="2559730"/>
                <a:ext cx="224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329745-B960-FB16-A818-A2C5F32A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593" y="2559730"/>
                <a:ext cx="224368" cy="369332"/>
              </a:xfrm>
              <a:prstGeom prst="rect">
                <a:avLst/>
              </a:prstGeom>
              <a:blipFill>
                <a:blip r:embed="rId6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8903E28E-9C86-C002-1A45-B0B6E381C2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1913" y="1624417"/>
                <a:ext cx="2385411" cy="1642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None/>
                  <a:defRPr sz="2400" kern="1200">
                    <a:solidFill>
                      <a:schemeClr val="bg2">
                        <a:lumMod val="25000"/>
                      </a:schemeClr>
                    </a:solidFill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defRPr>
                </a:lvl1pPr>
                <a:lvl2pPr marL="283464" indent="-283464" algn="l" defTabSz="914400" rtl="0" eaLnBrk="1" latinLnBrk="0" hangingPunct="1">
                  <a:lnSpc>
                    <a:spcPts val="2000"/>
                  </a:lnSpc>
                  <a:spcBef>
                    <a:spcPts val="6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SzPct val="100000"/>
                  <a:buFontTx/>
                  <a:buChar char="▪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defRPr>
                </a:lvl2pPr>
                <a:lvl3pPr marL="740664" indent="-283464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5">
                      <a:lumMod val="60000"/>
                      <a:lumOff val="40000"/>
                    </a:schemeClr>
                  </a:buClr>
                  <a:buSzPct val="70000"/>
                  <a:buFont typeface="Calibri" panose="020F0502020204030204" pitchFamily="34" charset="0"/>
                  <a:buChar char="→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7EFFD"/>
                  </a:buClr>
                  <a:buSzPct val="100000"/>
                  <a:buFontTx/>
                  <a:buChar char="▪"/>
                  <a:defRPr sz="18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7EFFD"/>
                  </a:buClr>
                  <a:buSzPct val="100000"/>
                  <a:buFontTx/>
                  <a:buChar char="▪"/>
                  <a:defRPr sz="18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Query</a:t>
                </a:r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b="0" dirty="0"/>
                  <a:t>​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b="0" dirty="0"/>
                  <a:t>​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b="0" dirty="0"/>
              </a:p>
              <a:p>
                <a:pPr marL="342900" lvl="1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8903E28E-9C86-C002-1A45-B0B6E381C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13" y="1624417"/>
                <a:ext cx="2385411" cy="1642157"/>
              </a:xfrm>
              <a:prstGeom prst="rect">
                <a:avLst/>
              </a:prstGeom>
              <a:blipFill>
                <a:blip r:embed="rId7"/>
                <a:stretch>
                  <a:fillRect l="-4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22222E-6 L 0.04558 -0.0664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58 -0.06644 L -4.79167E-6 7.40741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33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4544 0.0673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02981 0.06782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DB9C9F-DC95-5296-9EB3-148488A08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Query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Evaluation</a:t>
                </a:r>
              </a:p>
              <a:p>
                <a:pPr lvl="1"/>
                <a:r>
                  <a:rPr lang="en-US" dirty="0"/>
                  <a:t>The sorting ends when all items are comparable</a:t>
                </a:r>
              </a:p>
              <a:p>
                <a:pPr lvl="2"/>
                <a:r>
                  <a:rPr lang="en-US" dirty="0"/>
                  <a:t>No nodes is ancestor to others</a:t>
                </a:r>
              </a:p>
              <a:p>
                <a:pPr lvl="2"/>
                <a:r>
                  <a:rPr lang="en-US" dirty="0"/>
                  <a:t>No nodes contain more than 1 item</a:t>
                </a:r>
              </a:p>
              <a:p>
                <a:pPr lvl="1"/>
                <a:r>
                  <a:rPr lang="en-US" dirty="0"/>
                  <a:t>At each comparison, total depth increases at most 2</a:t>
                </a:r>
              </a:p>
              <a:p>
                <a:pPr lvl="1"/>
                <a:r>
                  <a:rPr lang="en-US" dirty="0"/>
                  <a:t>The sum of depth must be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DB9C9F-DC95-5296-9EB3-148488A08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4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F9DC5A-3D3F-0EA0-C61F-302BAA7A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Operating With Adversary Tree</a:t>
            </a:r>
            <a:r>
              <a:rPr lang="ja-JP" altLang="en-US" dirty="0"/>
              <a:t>③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F2D1F6-215A-D2FC-7520-9482902D863B}"/>
              </a:ext>
            </a:extLst>
          </p:cNvPr>
          <p:cNvSpPr/>
          <p:nvPr/>
        </p:nvSpPr>
        <p:spPr>
          <a:xfrm>
            <a:off x="8228377" y="39770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6438F9-DDB9-5C59-FBBA-8CB9AB34B4AC}"/>
              </a:ext>
            </a:extLst>
          </p:cNvPr>
          <p:cNvSpPr/>
          <p:nvPr/>
        </p:nvSpPr>
        <p:spPr>
          <a:xfrm>
            <a:off x="8604363" y="35198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2F1C8-4FA1-12E4-1352-3B8F28AA009C}"/>
              </a:ext>
            </a:extLst>
          </p:cNvPr>
          <p:cNvSpPr/>
          <p:nvPr/>
        </p:nvSpPr>
        <p:spPr>
          <a:xfrm>
            <a:off x="8974334" y="39770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25D0F-BB70-F2BA-3C91-100DA570D61C}"/>
              </a:ext>
            </a:extLst>
          </p:cNvPr>
          <p:cNvSpPr/>
          <p:nvPr/>
        </p:nvSpPr>
        <p:spPr>
          <a:xfrm>
            <a:off x="9499714" y="39770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DA8938-B400-3CBB-40AF-991634F85A6B}"/>
              </a:ext>
            </a:extLst>
          </p:cNvPr>
          <p:cNvSpPr/>
          <p:nvPr/>
        </p:nvSpPr>
        <p:spPr>
          <a:xfrm>
            <a:off x="9875700" y="35198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5C731-DE19-5D87-2728-610017FC2C4C}"/>
              </a:ext>
            </a:extLst>
          </p:cNvPr>
          <p:cNvSpPr/>
          <p:nvPr/>
        </p:nvSpPr>
        <p:spPr>
          <a:xfrm>
            <a:off x="10245671" y="39770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531DD5-F690-0BB0-9979-90DB1D5D8A27}"/>
              </a:ext>
            </a:extLst>
          </p:cNvPr>
          <p:cNvSpPr/>
          <p:nvPr/>
        </p:nvSpPr>
        <p:spPr>
          <a:xfrm>
            <a:off x="9240031" y="306265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36506C-55E9-8BC5-5DBD-54D62903A5E0}"/>
              </a:ext>
            </a:extLst>
          </p:cNvPr>
          <p:cNvCxnSpPr>
            <a:stCxn id="10" idx="3"/>
            <a:endCxn id="5" idx="7"/>
          </p:cNvCxnSpPr>
          <p:nvPr/>
        </p:nvCxnSpPr>
        <p:spPr>
          <a:xfrm flipH="1">
            <a:off x="8994608" y="3452897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35EB7-9BE6-1145-48EA-72EA2EFD143C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9630276" y="3452897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02B47-A368-6676-20A0-B6B9DBF3316C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8618622" y="3910097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72F411-2CC5-F750-DC1A-5A204709317A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8994608" y="3910097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F092E9-6B11-D985-2A10-2DC53469D4B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9889959" y="3910097"/>
            <a:ext cx="52696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3348E5-A462-739C-3637-31D741C13B9A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0265945" y="3910097"/>
            <a:ext cx="46681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C3B8E-8F77-FEFE-8EEA-8226E2FBEE01}"/>
                  </a:ext>
                </a:extLst>
              </p:cNvPr>
              <p:cNvSpPr txBox="1"/>
              <p:nvPr/>
            </p:nvSpPr>
            <p:spPr>
              <a:xfrm>
                <a:off x="9218129" y="300249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C3B8E-8F77-FEFE-8EEA-8226E2FBE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129" y="3002494"/>
                <a:ext cx="3429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3016FC-B484-A1FB-5AEF-0AB66F0AF886}"/>
                  </a:ext>
                </a:extLst>
              </p:cNvPr>
              <p:cNvSpPr txBox="1"/>
              <p:nvPr/>
            </p:nvSpPr>
            <p:spPr>
              <a:xfrm>
                <a:off x="9376045" y="3003276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3016FC-B484-A1FB-5AEF-0AB66F0AF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45" y="3003276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1129B-962F-7A6C-A9C8-C01551FAB3AC}"/>
                  </a:ext>
                </a:extLst>
              </p:cNvPr>
              <p:cNvSpPr txBox="1"/>
              <p:nvPr/>
            </p:nvSpPr>
            <p:spPr>
              <a:xfrm>
                <a:off x="9372926" y="3188145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1129B-962F-7A6C-A9C8-C01551FA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926" y="3188145"/>
                <a:ext cx="3429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10D9C1-5889-767C-C959-F41D28ADEA84}"/>
                  </a:ext>
                </a:extLst>
              </p:cNvPr>
              <p:cNvSpPr txBox="1"/>
              <p:nvPr/>
            </p:nvSpPr>
            <p:spPr>
              <a:xfrm>
                <a:off x="9208325" y="3185985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10D9C1-5889-767C-C959-F41D28AD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25" y="3185985"/>
                <a:ext cx="342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9B4F8EF-2A62-18B0-C10F-3BAB680E2320}"/>
              </a:ext>
            </a:extLst>
          </p:cNvPr>
          <p:cNvGrpSpPr/>
          <p:nvPr/>
        </p:nvGrpSpPr>
        <p:grpSpPr>
          <a:xfrm>
            <a:off x="2231858" y="5549780"/>
            <a:ext cx="6643436" cy="797977"/>
            <a:chOff x="2231858" y="5549780"/>
            <a:chExt cx="6643436" cy="797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83C02F-545F-885D-9D24-094089B38CDB}"/>
                    </a:ext>
                  </a:extLst>
                </p:cNvPr>
                <p:cNvSpPr txBox="1"/>
                <p:nvPr/>
              </p:nvSpPr>
              <p:spPr>
                <a:xfrm>
                  <a:off x="3316705" y="5549780"/>
                  <a:ext cx="5558589" cy="79797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We need at least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 comparisons to sort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83C02F-545F-885D-9D24-094089B38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549780"/>
                  <a:ext cx="5558589" cy="7979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6EDFF07-0586-AC17-ADA1-8DEE1141276A}"/>
                </a:ext>
              </a:extLst>
            </p:cNvPr>
            <p:cNvSpPr/>
            <p:nvPr/>
          </p:nvSpPr>
          <p:spPr>
            <a:xfrm>
              <a:off x="2231858" y="5744231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0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5182 0.0787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3998 0.0817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5313 0.0548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3867 0.0523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82 0.07871 L -0.07682 0.14607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33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7 0.05231 L -0.01497 0.1189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8 0.08172 L 0.01589 0.1483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0.05486 L 0.07774 0.1215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4E74D5-DD07-92FA-8DA3-E101A37B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44B8CC-0A98-D15D-B70F-9AC49CAD7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47696"/>
              </p:ext>
            </p:extLst>
          </p:nvPr>
        </p:nvGraphicFramePr>
        <p:xfrm>
          <a:off x="1153360" y="1660358"/>
          <a:ext cx="10113879" cy="132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EDC908-5180-0FC3-DF16-F4CBAA3E0780}"/>
              </a:ext>
            </a:extLst>
          </p:cNvPr>
          <p:cNvSpPr txBox="1"/>
          <p:nvPr/>
        </p:nvSpPr>
        <p:spPr>
          <a:xfrm>
            <a:off x="371307" y="3351683"/>
            <a:ext cx="6314298" cy="122501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Upper bound &amp; Lower bound on number of comparisons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Partial orders &amp; Linear Extensions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Adversaries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Past work on this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5F2C5-B6D4-799A-F7EF-293FCE886368}"/>
              </a:ext>
            </a:extLst>
          </p:cNvPr>
          <p:cNvSpPr txBox="1"/>
          <p:nvPr/>
        </p:nvSpPr>
        <p:spPr>
          <a:xfrm>
            <a:off x="4553966" y="4311105"/>
            <a:ext cx="3084067" cy="92200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New Adversary Proposing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A lot of graphs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A lot of math 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184CC-8068-2A0B-07C9-F6B737653A10}"/>
              </a:ext>
            </a:extLst>
          </p:cNvPr>
          <p:cNvSpPr txBox="1"/>
          <p:nvPr/>
        </p:nvSpPr>
        <p:spPr>
          <a:xfrm>
            <a:off x="7700211" y="5638340"/>
            <a:ext cx="3924024" cy="61340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Reason we CANNOT generalize</a:t>
            </a:r>
          </a:p>
          <a:p>
            <a:pPr marL="285750" indent="-285750">
              <a:lnSpc>
                <a:spcPts val="24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Future improvement possibilities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BF1E97-B67B-22A7-BBBB-2BE5F79EC67C}"/>
              </a:ext>
            </a:extLst>
          </p:cNvPr>
          <p:cNvCxnSpPr>
            <a:cxnSpLocks/>
          </p:cNvCxnSpPr>
          <p:nvPr/>
        </p:nvCxnSpPr>
        <p:spPr>
          <a:xfrm>
            <a:off x="1991226" y="2917658"/>
            <a:ext cx="0" cy="391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981760-DF65-4EA8-8D8C-89FDB3637A1D}"/>
              </a:ext>
            </a:extLst>
          </p:cNvPr>
          <p:cNvCxnSpPr>
            <a:cxnSpLocks/>
          </p:cNvCxnSpPr>
          <p:nvPr/>
        </p:nvCxnSpPr>
        <p:spPr>
          <a:xfrm>
            <a:off x="6096000" y="3697050"/>
            <a:ext cx="0" cy="614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B38DD1-24FE-20D4-A17E-75A0FA3CBB59}"/>
              </a:ext>
            </a:extLst>
          </p:cNvPr>
          <p:cNvCxnSpPr>
            <a:cxnSpLocks/>
          </p:cNvCxnSpPr>
          <p:nvPr/>
        </p:nvCxnSpPr>
        <p:spPr>
          <a:xfrm>
            <a:off x="9885947" y="2960657"/>
            <a:ext cx="0" cy="2597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51BCC0-E076-770F-C5FB-E0FDBB2C8A48}"/>
              </a:ext>
            </a:extLst>
          </p:cNvPr>
          <p:cNvCxnSpPr>
            <a:cxnSpLocks/>
          </p:cNvCxnSpPr>
          <p:nvPr/>
        </p:nvCxnSpPr>
        <p:spPr>
          <a:xfrm>
            <a:off x="6096692" y="2922527"/>
            <a:ext cx="0" cy="39102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8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DBBFE-1AD2-FFC4-FFA4-4CB8EA7746C9}"/>
              </a:ext>
            </a:extLst>
          </p:cNvPr>
          <p:cNvCxnSpPr>
            <a:cxnSpLocks/>
          </p:cNvCxnSpPr>
          <p:nvPr/>
        </p:nvCxnSpPr>
        <p:spPr>
          <a:xfrm flipV="1">
            <a:off x="10026170" y="4608584"/>
            <a:ext cx="395929" cy="70399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04ED88-9413-DDD4-E6C5-BF5298F75C10}"/>
              </a:ext>
            </a:extLst>
          </p:cNvPr>
          <p:cNvCxnSpPr>
            <a:cxnSpLocks/>
          </p:cNvCxnSpPr>
          <p:nvPr/>
        </p:nvCxnSpPr>
        <p:spPr>
          <a:xfrm>
            <a:off x="10437960" y="4608584"/>
            <a:ext cx="435655" cy="70399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AE4B50-D23F-B75C-8857-871E58CB82AA}"/>
              </a:ext>
            </a:extLst>
          </p:cNvPr>
          <p:cNvCxnSpPr>
            <a:cxnSpLocks/>
          </p:cNvCxnSpPr>
          <p:nvPr/>
        </p:nvCxnSpPr>
        <p:spPr>
          <a:xfrm>
            <a:off x="10045246" y="5312577"/>
            <a:ext cx="431393" cy="68455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24B960-7958-1485-7F3D-3EB6A8264E92}"/>
              </a:ext>
            </a:extLst>
          </p:cNvPr>
          <p:cNvCxnSpPr>
            <a:cxnSpLocks/>
          </p:cNvCxnSpPr>
          <p:nvPr/>
        </p:nvCxnSpPr>
        <p:spPr>
          <a:xfrm flipH="1">
            <a:off x="10470466" y="5301118"/>
            <a:ext cx="409858" cy="67576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FFB15-4E3C-D807-EE79-562D3D58DE19}"/>
              </a:ext>
            </a:extLst>
          </p:cNvPr>
          <p:cNvCxnSpPr>
            <a:cxnSpLocks/>
          </p:cNvCxnSpPr>
          <p:nvPr/>
        </p:nvCxnSpPr>
        <p:spPr>
          <a:xfrm>
            <a:off x="10873615" y="5312577"/>
            <a:ext cx="345832" cy="66141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3D785-CE5E-1B86-0A52-85A8A4DBA2F3}"/>
              </a:ext>
            </a:extLst>
          </p:cNvPr>
          <p:cNvCxnSpPr>
            <a:cxnSpLocks/>
          </p:cNvCxnSpPr>
          <p:nvPr/>
        </p:nvCxnSpPr>
        <p:spPr>
          <a:xfrm flipH="1">
            <a:off x="9750225" y="5312577"/>
            <a:ext cx="279160" cy="70399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0C63EF-44AD-171A-9521-EB7CAFACF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6"/>
                <a:ext cx="10647096" cy="4782399"/>
              </a:xfrm>
            </p:spPr>
            <p:txBody>
              <a:bodyPr/>
              <a:lstStyle/>
              <a:p>
                <a:r>
                  <a:rPr lang="en-US" dirty="0"/>
                  <a:t>Problem with previous adversary</a:t>
                </a:r>
              </a:p>
              <a:p>
                <a:pPr lvl="1"/>
                <a:r>
                  <a:rPr lang="en-US" dirty="0"/>
                  <a:t>Given the query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 adversary automatically gets more restrictions</a:t>
                </a:r>
              </a:p>
              <a:p>
                <a:pPr lvl="2"/>
                <a:r>
                  <a:rPr lang="en-US" dirty="0"/>
                  <a:t>If the result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 internal tree would imply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More restrictions leads to faster sorting</a:t>
                </a:r>
              </a:p>
              <a:p>
                <a:r>
                  <a:rPr lang="en-US" dirty="0"/>
                  <a:t>To Improve</a:t>
                </a:r>
              </a:p>
              <a:p>
                <a:pPr lvl="1"/>
                <a:r>
                  <a:rPr lang="en-US" dirty="0"/>
                  <a:t>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into a ternary tree (each node has 3 children)</a:t>
                </a:r>
              </a:p>
              <a:p>
                <a:pPr lvl="1"/>
                <a:r>
                  <a:rPr lang="en-US" dirty="0"/>
                  <a:t>Besides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add a new DAG (Directed Acyclic Graph)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created by augmenting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intermediate nodes</a:t>
                </a:r>
                <a:r>
                  <a:rPr lang="en-US" dirty="0"/>
                  <a:t> between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0C63EF-44AD-171A-9521-EB7CAFACF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6"/>
                <a:ext cx="10647096" cy="4782399"/>
              </a:xfrm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13402D-052F-3203-DC91-91CD1DA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Adversary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D92281-F938-7A8F-4634-C0E44BBB7EB4}"/>
              </a:ext>
            </a:extLst>
          </p:cNvPr>
          <p:cNvSpPr/>
          <p:nvPr/>
        </p:nvSpPr>
        <p:spPr>
          <a:xfrm>
            <a:off x="6814834" y="32664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D4F5B7-79AD-39F5-F3BF-25A0DE67D7F5}"/>
              </a:ext>
            </a:extLst>
          </p:cNvPr>
          <p:cNvSpPr/>
          <p:nvPr/>
        </p:nvSpPr>
        <p:spPr>
          <a:xfrm>
            <a:off x="8086171" y="32664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ED0FF7-DBF5-C7FD-1652-98B9F130E1D4}"/>
              </a:ext>
            </a:extLst>
          </p:cNvPr>
          <p:cNvSpPr/>
          <p:nvPr/>
        </p:nvSpPr>
        <p:spPr>
          <a:xfrm>
            <a:off x="7450502" y="28092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807D59-28D3-935D-4B80-1C6394EA1DF9}"/>
              </a:ext>
            </a:extLst>
          </p:cNvPr>
          <p:cNvCxnSpPr>
            <a:stCxn id="6" idx="3"/>
            <a:endCxn id="4" idx="7"/>
          </p:cNvCxnSpPr>
          <p:nvPr/>
        </p:nvCxnSpPr>
        <p:spPr>
          <a:xfrm flipH="1">
            <a:off x="7205079" y="3199452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2F3764-4970-5B9C-A089-BB6B2D1B359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7840747" y="3199452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895727-0D90-D07C-8675-719BA5E422B2}"/>
                  </a:ext>
                </a:extLst>
              </p:cNvPr>
              <p:cNvSpPr txBox="1"/>
              <p:nvPr/>
            </p:nvSpPr>
            <p:spPr>
              <a:xfrm>
                <a:off x="7428600" y="2749049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895727-0D90-D07C-8675-719BA5E4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600" y="2749049"/>
                <a:ext cx="3429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78739-32DF-6F23-AB83-CB5AC36BD69B}"/>
                  </a:ext>
                </a:extLst>
              </p:cNvPr>
              <p:cNvSpPr txBox="1"/>
              <p:nvPr/>
            </p:nvSpPr>
            <p:spPr>
              <a:xfrm>
                <a:off x="7586516" y="2749831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78739-32DF-6F23-AB83-CB5AC36B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16" y="2749831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EBB92F-7E05-4C20-7460-79BD9639A806}"/>
                  </a:ext>
                </a:extLst>
              </p:cNvPr>
              <p:cNvSpPr txBox="1"/>
              <p:nvPr/>
            </p:nvSpPr>
            <p:spPr>
              <a:xfrm>
                <a:off x="7583397" y="293470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EBB92F-7E05-4C20-7460-79BD9639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97" y="2934700"/>
                <a:ext cx="3429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6038E8-4716-C128-61C1-CEF8D61F5B04}"/>
                  </a:ext>
                </a:extLst>
              </p:cNvPr>
              <p:cNvSpPr txBox="1"/>
              <p:nvPr/>
            </p:nvSpPr>
            <p:spPr>
              <a:xfrm>
                <a:off x="7418796" y="2932540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6038E8-4716-C128-61C1-CEF8D61F5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96" y="2932540"/>
                <a:ext cx="342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75BA5999-55B8-8B28-A308-216577837EE4}"/>
              </a:ext>
            </a:extLst>
          </p:cNvPr>
          <p:cNvSpPr/>
          <p:nvPr/>
        </p:nvSpPr>
        <p:spPr>
          <a:xfrm>
            <a:off x="9474087" y="32664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3B4AB1-88E5-9695-3E2B-A1CBFDF10651}"/>
              </a:ext>
            </a:extLst>
          </p:cNvPr>
          <p:cNvSpPr/>
          <p:nvPr/>
        </p:nvSpPr>
        <p:spPr>
          <a:xfrm>
            <a:off x="10745424" y="32664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85DF52-F5EB-CFDF-B2CC-F313B1EBE06E}"/>
              </a:ext>
            </a:extLst>
          </p:cNvPr>
          <p:cNvSpPr/>
          <p:nvPr/>
        </p:nvSpPr>
        <p:spPr>
          <a:xfrm>
            <a:off x="10109755" y="28092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2C8B03-F83B-20D9-AE7A-D1E2A2EA73F4}"/>
              </a:ext>
            </a:extLst>
          </p:cNvPr>
          <p:cNvCxnSpPr>
            <a:stCxn id="15" idx="3"/>
            <a:endCxn id="13" idx="7"/>
          </p:cNvCxnSpPr>
          <p:nvPr/>
        </p:nvCxnSpPr>
        <p:spPr>
          <a:xfrm flipH="1">
            <a:off x="9864332" y="3199452"/>
            <a:ext cx="312378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41BC12-4EA9-2B53-A34C-2341D5533F76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>
          <a:xfrm>
            <a:off x="10500000" y="3199452"/>
            <a:ext cx="312379" cy="13391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51444-A02A-0C3E-7729-8905D6A302CB}"/>
                  </a:ext>
                </a:extLst>
              </p:cNvPr>
              <p:cNvSpPr txBox="1"/>
              <p:nvPr/>
            </p:nvSpPr>
            <p:spPr>
              <a:xfrm>
                <a:off x="9462211" y="328445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51444-A02A-0C3E-7729-8905D6A3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11" y="3284454"/>
                <a:ext cx="342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7EA018-61F7-F9BA-D90D-90E1CCAA6B5B}"/>
                  </a:ext>
                </a:extLst>
              </p:cNvPr>
              <p:cNvSpPr txBox="1"/>
              <p:nvPr/>
            </p:nvSpPr>
            <p:spPr>
              <a:xfrm>
                <a:off x="10733048" y="330328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7EA018-61F7-F9BA-D90D-90E1CCAA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48" y="3303284"/>
                <a:ext cx="3429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097E9-FE48-AD01-9F85-FF891B4028E8}"/>
                  </a:ext>
                </a:extLst>
              </p:cNvPr>
              <p:cNvSpPr txBox="1"/>
              <p:nvPr/>
            </p:nvSpPr>
            <p:spPr>
              <a:xfrm>
                <a:off x="10880324" y="3307679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097E9-FE48-AD01-9F85-FF891B40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324" y="3307679"/>
                <a:ext cx="342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AC9289-E4D2-62CA-6D53-18A8E438D6DE}"/>
                  </a:ext>
                </a:extLst>
              </p:cNvPr>
              <p:cNvSpPr txBox="1"/>
              <p:nvPr/>
            </p:nvSpPr>
            <p:spPr>
              <a:xfrm>
                <a:off x="9608818" y="328747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AC9289-E4D2-62CA-6D53-18A8E43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818" y="3287472"/>
                <a:ext cx="342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2A236D4B-CD3D-77B4-2A21-08509041F14E}"/>
              </a:ext>
            </a:extLst>
          </p:cNvPr>
          <p:cNvSpPr/>
          <p:nvPr/>
        </p:nvSpPr>
        <p:spPr>
          <a:xfrm>
            <a:off x="8663048" y="3128825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4F156E-B795-E90F-1F05-70C5FCA6DE75}"/>
              </a:ext>
            </a:extLst>
          </p:cNvPr>
          <p:cNvSpPr/>
          <p:nvPr/>
        </p:nvSpPr>
        <p:spPr>
          <a:xfrm>
            <a:off x="10198989" y="4384243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2F49F-3AB0-11E1-C9B8-DA61B819940E}"/>
              </a:ext>
            </a:extLst>
          </p:cNvPr>
          <p:cNvSpPr/>
          <p:nvPr/>
        </p:nvSpPr>
        <p:spPr>
          <a:xfrm>
            <a:off x="10645015" y="508397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AD7652-FBC2-F8E5-C196-63B03FA619D8}"/>
              </a:ext>
            </a:extLst>
          </p:cNvPr>
          <p:cNvSpPr/>
          <p:nvPr/>
        </p:nvSpPr>
        <p:spPr>
          <a:xfrm>
            <a:off x="9797570" y="508397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6D634-C8F9-EBF8-AF38-AE915BB55F17}"/>
              </a:ext>
            </a:extLst>
          </p:cNvPr>
          <p:cNvSpPr/>
          <p:nvPr/>
        </p:nvSpPr>
        <p:spPr>
          <a:xfrm>
            <a:off x="9527772" y="576853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42DFD-77A0-23BF-49FB-1766F591267F}"/>
              </a:ext>
            </a:extLst>
          </p:cNvPr>
          <p:cNvSpPr/>
          <p:nvPr/>
        </p:nvSpPr>
        <p:spPr>
          <a:xfrm>
            <a:off x="10990847" y="574828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E2B1A2-E710-8F63-4840-BE5C21265F63}"/>
              </a:ext>
            </a:extLst>
          </p:cNvPr>
          <p:cNvSpPr/>
          <p:nvPr/>
        </p:nvSpPr>
        <p:spPr>
          <a:xfrm>
            <a:off x="10238909" y="574828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D5A9F3-8C52-FD94-9E0F-434EDF2FFBFE}"/>
              </a:ext>
            </a:extLst>
          </p:cNvPr>
          <p:cNvSpPr/>
          <p:nvPr/>
        </p:nvSpPr>
        <p:spPr>
          <a:xfrm>
            <a:off x="7418796" y="5666513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9A0CD1-F86B-E9FC-3299-CE8F9C946237}"/>
              </a:ext>
            </a:extLst>
          </p:cNvPr>
          <p:cNvSpPr/>
          <p:nvPr/>
        </p:nvSpPr>
        <p:spPr>
          <a:xfrm>
            <a:off x="8115427" y="4574531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D548F-9AA2-F22B-2C14-224843386E55}"/>
              </a:ext>
            </a:extLst>
          </p:cNvPr>
          <p:cNvSpPr/>
          <p:nvPr/>
        </p:nvSpPr>
        <p:spPr>
          <a:xfrm>
            <a:off x="8816635" y="5650914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4CBBFB-7BF9-BD83-D670-C4A8586666EB}"/>
              </a:ext>
            </a:extLst>
          </p:cNvPr>
          <p:cNvSpPr/>
          <p:nvPr/>
        </p:nvSpPr>
        <p:spPr>
          <a:xfrm>
            <a:off x="8120441" y="5650914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755005-5118-B272-B75F-0FAA64D420D7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7809041" y="4964776"/>
            <a:ext cx="373341" cy="7686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731AA-085B-F267-A5C3-4C971A5043A0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8505672" y="4964776"/>
            <a:ext cx="377918" cy="75309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5C24CF-2176-F9EF-6EE6-9B4397770C4E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8344027" y="5031731"/>
            <a:ext cx="5014" cy="61918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9D2CF1-1C4A-00EE-E40B-2724E6A2BCD6}"/>
                  </a:ext>
                </a:extLst>
              </p:cNvPr>
              <p:cNvSpPr txBox="1"/>
              <p:nvPr/>
            </p:nvSpPr>
            <p:spPr>
              <a:xfrm>
                <a:off x="8182382" y="6250982"/>
                <a:ext cx="323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9D2CF1-1C4A-00EE-E40B-2724E6A2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82" y="6250982"/>
                <a:ext cx="3232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72A11E-94DE-F0B9-3E1D-75910A3BAA0A}"/>
                  </a:ext>
                </a:extLst>
              </p:cNvPr>
              <p:cNvSpPr txBox="1"/>
              <p:nvPr/>
            </p:nvSpPr>
            <p:spPr>
              <a:xfrm>
                <a:off x="10319086" y="6273050"/>
                <a:ext cx="361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72A11E-94DE-F0B9-3E1D-75910A3BA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086" y="6273050"/>
                <a:ext cx="3618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66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91E66-531C-83ED-D215-15AB7DAC2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7"/>
                <a:ext cx="7052268" cy="4723340"/>
              </a:xfrm>
            </p:spPr>
            <p:txBody>
              <a:bodyPr/>
              <a:lstStyle/>
              <a:p>
                <a:r>
                  <a:rPr lang="en-US" dirty="0"/>
                  <a:t>Notations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— The ternary tree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— The augmented ternary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— The node containing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— Including itself, the nearest ancestor tree node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Subtrees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with 𝑣(𝑥) as root</a:t>
                </a:r>
                <a:br>
                  <a:rPr lang="en-US" dirty="0"/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left child tree node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middle child tree node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right child tree node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</a:t>
                </a:r>
                <a:br>
                  <a:rPr lang="en-US" dirty="0"/>
                </a:br>
                <a:r>
                  <a:rPr lang="en-US" dirty="0"/>
                  <a:t>	The left child intermediate node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[1,2]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</a:t>
                </a:r>
                <a:br>
                  <a:rPr lang="en-US" dirty="0"/>
                </a:br>
                <a:r>
                  <a:rPr lang="en-US" dirty="0"/>
                  <a:t>	The right child intermediate node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91E66-531C-83ED-D215-15AB7DAC2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7"/>
                <a:ext cx="7052268" cy="4723340"/>
              </a:xfrm>
              <a:blipFill>
                <a:blip r:embed="rId2"/>
                <a:stretch>
                  <a:fillRect l="-1296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2ACB966-53F6-B265-5B02-9B16253F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Ternary Tree Adversary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11CA54-D860-BFFF-839D-71B5AD9DD3BB}"/>
              </a:ext>
            </a:extLst>
          </p:cNvPr>
          <p:cNvGrpSpPr/>
          <p:nvPr/>
        </p:nvGrpSpPr>
        <p:grpSpPr>
          <a:xfrm>
            <a:off x="7121075" y="1880910"/>
            <a:ext cx="4754880" cy="4754880"/>
            <a:chOff x="9527772" y="4400827"/>
            <a:chExt cx="1897734" cy="18286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1693D4-8BC9-318F-5FA0-18CE85A10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74ECFC-A93A-4F07-9FE7-5A2604D3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EC8B9D-98EB-E244-0D1E-F461EE895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E89DCB-190A-665A-0E88-CE0B0AA6FF0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A4754-87CE-6B14-5A69-3039DCACC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1A7A85-EC8B-58FE-5025-2DF157A673AD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DD7A26-AADC-4D87-309B-E046E1857BFF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49EF24-CBD2-E5CD-F352-A838AE05AC5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A78BC-FA5B-85EB-6134-B3FA45E992E2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062630-489C-9795-A25F-8B0B34A0D645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7A1B81-A6AE-2F93-128A-5196A8E4F00F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CBBBF7-30D1-AE4D-9568-DB58ECCDB45A}"/>
                  </a:ext>
                </a:extLst>
              </p:cNvPr>
              <p:cNvSpPr txBox="1"/>
              <p:nvPr/>
            </p:nvSpPr>
            <p:spPr>
              <a:xfrm>
                <a:off x="9020948" y="2150352"/>
                <a:ext cx="873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CBBBF7-30D1-AE4D-9568-DB58ECCD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948" y="2150352"/>
                <a:ext cx="87347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D309FC-ECC5-F906-D0CF-0BC5E0D7A2CD}"/>
                  </a:ext>
                </a:extLst>
              </p:cNvPr>
              <p:cNvSpPr txBox="1"/>
              <p:nvPr/>
            </p:nvSpPr>
            <p:spPr>
              <a:xfrm>
                <a:off x="7872777" y="4065600"/>
                <a:ext cx="1459736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D309FC-ECC5-F906-D0CF-0BC5E0D7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77" y="4065600"/>
                <a:ext cx="1459736" cy="33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DB4A15-844D-55EC-1273-1A5D5B7B109C}"/>
                  </a:ext>
                </a:extLst>
              </p:cNvPr>
              <p:cNvSpPr txBox="1"/>
              <p:nvPr/>
            </p:nvSpPr>
            <p:spPr>
              <a:xfrm>
                <a:off x="9737328" y="4065599"/>
                <a:ext cx="1459736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DB4A15-844D-55EC-1273-1A5D5B7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28" y="4065599"/>
                <a:ext cx="1459736" cy="33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EDD900-A9A5-1DED-56A6-D42D15AB4FAA}"/>
                  </a:ext>
                </a:extLst>
              </p:cNvPr>
              <p:cNvSpPr txBox="1"/>
              <p:nvPr/>
            </p:nvSpPr>
            <p:spPr>
              <a:xfrm>
                <a:off x="6963977" y="5846490"/>
                <a:ext cx="1459736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EDD900-A9A5-1DED-56A6-D42D15AB4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977" y="5846490"/>
                <a:ext cx="1459736" cy="33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8F3B0E-700E-5CAD-0397-FDA8E2CE5914}"/>
                  </a:ext>
                </a:extLst>
              </p:cNvPr>
              <p:cNvSpPr txBox="1"/>
              <p:nvPr/>
            </p:nvSpPr>
            <p:spPr>
              <a:xfrm>
                <a:off x="8771839" y="5867050"/>
                <a:ext cx="1459736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8F3B0E-700E-5CAD-0397-FDA8E2CE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839" y="5867050"/>
                <a:ext cx="1459736" cy="33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2B03A8-8B60-FD80-8004-F62743058DF0}"/>
                  </a:ext>
                </a:extLst>
              </p:cNvPr>
              <p:cNvSpPr txBox="1"/>
              <p:nvPr/>
            </p:nvSpPr>
            <p:spPr>
              <a:xfrm>
                <a:off x="10573317" y="5846490"/>
                <a:ext cx="1459736" cy="33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2B03A8-8B60-FD80-8004-F62743058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317" y="5846490"/>
                <a:ext cx="1459736" cy="338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BDD1A0-FBEB-028B-1968-55BD3E15322F}"/>
                  </a:ext>
                </a:extLst>
              </p:cNvPr>
              <p:cNvSpPr txBox="1"/>
              <p:nvPr/>
            </p:nvSpPr>
            <p:spPr>
              <a:xfrm>
                <a:off x="9039003" y="2139785"/>
                <a:ext cx="873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BDD1A0-FBEB-028B-1968-55BD3E15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003" y="2139785"/>
                <a:ext cx="8734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F3A6D-8D7D-1C38-09DC-87BE2D129206}"/>
                  </a:ext>
                </a:extLst>
              </p:cNvPr>
              <p:cNvSpPr txBox="1"/>
              <p:nvPr/>
            </p:nvSpPr>
            <p:spPr>
              <a:xfrm>
                <a:off x="10036473" y="3931674"/>
                <a:ext cx="873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F3A6D-8D7D-1C38-09DC-87BE2D12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473" y="3931674"/>
                <a:ext cx="8734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7E223-6857-68BF-1C17-9F8A6FBEB392}"/>
                  </a:ext>
                </a:extLst>
              </p:cNvPr>
              <p:cNvSpPr txBox="1"/>
              <p:nvPr/>
            </p:nvSpPr>
            <p:spPr>
              <a:xfrm>
                <a:off x="9048585" y="2112134"/>
                <a:ext cx="873478" cy="59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7E223-6857-68BF-1C17-9F8A6FBE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85" y="2112134"/>
                <a:ext cx="873478" cy="5987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36E1B5-C013-3E6D-FE92-3F29BD8CC139}"/>
                  </a:ext>
                </a:extLst>
              </p:cNvPr>
              <p:cNvSpPr txBox="1"/>
              <p:nvPr/>
            </p:nvSpPr>
            <p:spPr>
              <a:xfrm>
                <a:off x="9957786" y="3935531"/>
                <a:ext cx="873478" cy="59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36E1B5-C013-3E6D-FE92-3F29BD8C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786" y="3935531"/>
                <a:ext cx="873478" cy="5987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42" grpId="0"/>
      <p:bldP spid="42" grpId="1"/>
      <p:bldP spid="43" grpId="0"/>
      <p:bldP spid="43" grpId="1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851E83-7778-119F-317E-B7E17A441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286148" cy="50230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Storing Items</a:t>
                </a:r>
              </a:p>
              <a:p>
                <a:pPr lvl="1"/>
                <a:r>
                  <a:rPr lang="en-US" dirty="0"/>
                  <a:t>In tree nodes, there are 2 sets of items —</a:t>
                </a:r>
              </a:p>
              <a:p>
                <a:pPr lvl="2"/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the set of unpaired items</a:t>
                </a:r>
              </a:p>
              <a:p>
                <a:pPr lvl="2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 set of paired items (a.k.a., they are compared before)</a:t>
                </a:r>
              </a:p>
              <a:p>
                <a:pPr lvl="1"/>
                <a:r>
                  <a:rPr lang="en-US" dirty="0"/>
                  <a:t>In intermediate nodes, only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maintained.</a:t>
                </a:r>
              </a:p>
              <a:p>
                <a:r>
                  <a:rPr lang="en-US" dirty="0"/>
                  <a:t>Comparable Items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the lowest common ancestor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—</a:t>
                </a:r>
              </a:p>
              <a:p>
                <a:pPr lvl="2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851E83-7778-119F-317E-B7E17A441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286148" cy="5023030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9B0B8A-0A05-F362-F7DD-61C07427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In Ternary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042B8D-E128-757B-3A9D-305C93162DFB}"/>
              </a:ext>
            </a:extLst>
          </p:cNvPr>
          <p:cNvGrpSpPr/>
          <p:nvPr/>
        </p:nvGrpSpPr>
        <p:grpSpPr>
          <a:xfrm>
            <a:off x="8440153" y="1624417"/>
            <a:ext cx="3017520" cy="3017520"/>
            <a:chOff x="9527772" y="4400827"/>
            <a:chExt cx="1897734" cy="18286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F93E6-9D21-0FCD-143C-24C3118ACEB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7557B2-C198-A27A-3A44-36779C842C8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A0B319-B192-D7B3-7B58-6861C0E74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6CE3C-8EB3-B46C-0842-521433FE58AD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5C4605-B9DC-87FB-8243-7B28093EB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DD1FED-B42D-89B2-5381-CCD903FB98D9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EC1252-5061-A265-04DB-6F0765FF231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4F8321-1BB8-DD13-E035-E6B5DB10B5DC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457A26-185D-6B10-D033-4F3E9F48CA81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EDA230-7DA9-9B4B-95E1-B969D29E9B4A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F86517-5D6A-B7D1-84C3-F63C9CB12545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80E80F-F0FC-77DF-6CBF-DFFCB6FAF559}"/>
                  </a:ext>
                </a:extLst>
              </p:cNvPr>
              <p:cNvSpPr txBox="1"/>
              <p:nvPr/>
            </p:nvSpPr>
            <p:spPr>
              <a:xfrm>
                <a:off x="8559242" y="4059556"/>
                <a:ext cx="482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80E80F-F0FC-77DF-6CBF-DFFCB6FAF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42" y="4059556"/>
                <a:ext cx="4821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31444-FAAB-0C85-90C9-95B40FE73F19}"/>
                  </a:ext>
                </a:extLst>
              </p:cNvPr>
              <p:cNvSpPr txBox="1"/>
              <p:nvPr/>
            </p:nvSpPr>
            <p:spPr>
              <a:xfrm>
                <a:off x="9699316" y="4047761"/>
                <a:ext cx="482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31444-FAAB-0C85-90C9-95B40FE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316" y="4047761"/>
                <a:ext cx="48216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5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5222 -0.166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0.04701 -0.16343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817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-0.1662 L 0.09597 -0.0004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1 -0.16343 L 0.08399 -0.33102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83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97 -0.00046 L 0.01211 -0.3294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7" grpId="1"/>
      <p:bldP spid="17" grpId="2"/>
      <p:bldP spid="17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7A2A90-F4A8-2DBA-11E1-EF91315DD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7"/>
                <a:ext cx="10827869" cy="4723340"/>
              </a:xfrm>
            </p:spPr>
            <p:txBody>
              <a:bodyPr/>
              <a:lstStyle/>
              <a:p>
                <a:r>
                  <a:rPr lang="en-US" dirty="0"/>
                  <a:t>The total depth of all items</a:t>
                </a:r>
              </a:p>
              <a:p>
                <a:pPr lvl="1"/>
                <a:r>
                  <a:rPr lang="en-US" dirty="0"/>
                  <a:t>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used for helping, the real ternary tree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the depth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defined as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lvl="1"/>
                <a:r>
                  <a:rPr lang="en-US" dirty="0"/>
                  <a:t>The intermediate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allows an item to decide which child to go later,</a:t>
                </a:r>
                <a:br>
                  <a:rPr lang="en-US" dirty="0"/>
                </a:br>
                <a:r>
                  <a:rPr lang="en-US" dirty="0"/>
                  <a:t>avoiding over-ruling possible permutations for the adversary to use</a:t>
                </a:r>
              </a:p>
              <a:p>
                <a:r>
                  <a:rPr lang="en-US" dirty="0"/>
                  <a:t>Refined sum of depth — potential</a:t>
                </a:r>
              </a:p>
              <a:p>
                <a:pPr lvl="1"/>
                <a:r>
                  <a:rPr lang="en-US" dirty="0"/>
                  <a:t>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1" dirty="0"/>
                  <a:t> </a:t>
                </a:r>
                <a:r>
                  <a:rPr lang="en-US" dirty="0"/>
                  <a:t>is defined as —</a:t>
                </a:r>
                <a:endParaRPr lang="en-US" b="0" i="1" dirty="0"/>
              </a:p>
              <a:p>
                <a:pPr marL="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𝑡𝑒𝑚𝑠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𝑖𝑛𝑡𝑒𝑟𝑚𝑖𝑑𝑒𝑎𝑡𝑒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𝑠𝑜𝑚𝑒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After each comparison,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maximal increase</a:t>
                </a:r>
                <a:r>
                  <a:rPr lang="en-US" dirty="0"/>
                  <a:t> in potential is denoted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7A2A90-F4A8-2DBA-11E1-EF91315D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7"/>
                <a:ext cx="10827869" cy="4723340"/>
              </a:xfrm>
              <a:blipFill>
                <a:blip r:embed="rId2"/>
                <a:stretch>
                  <a:fillRect l="-844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C18701-DA50-B82E-58CA-BE4621A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Total Depth &amp; Potential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0DD2E2-8921-232B-32B8-41714A476A1F}"/>
              </a:ext>
            </a:extLst>
          </p:cNvPr>
          <p:cNvGrpSpPr/>
          <p:nvPr/>
        </p:nvGrpSpPr>
        <p:grpSpPr>
          <a:xfrm>
            <a:off x="1905301" y="5755520"/>
            <a:ext cx="8381398" cy="797977"/>
            <a:chOff x="2231858" y="5549780"/>
            <a:chExt cx="8381398" cy="797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968ACC7-1B3D-5A0F-8161-261DE8CD139A}"/>
                    </a:ext>
                  </a:extLst>
                </p:cNvPr>
                <p:cNvSpPr txBox="1"/>
                <p:nvPr/>
              </p:nvSpPr>
              <p:spPr>
                <a:xfrm>
                  <a:off x="3316705" y="5549780"/>
                  <a:ext cx="7296551" cy="79797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The sum of potential when sorted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,</a:t>
                  </a:r>
                </a:p>
                <a:p>
                  <a:pPr algn="ctr"/>
                  <a:r>
                    <a:rPr lang="en-US" altLang="ja-JP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Thus</a:t>
                  </a:r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 we need at least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oto Sans Black" panose="020B0A02040504020204" pitchFamily="34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 Black" panose="020B0A0204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 Black" panose="020B0A02040504020204" pitchFamily="34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 Black" panose="020B0A02040504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 Black" panose="020B0A02040504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oto Sans Black" panose="020B0A02040504020204" pitchFamily="34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 comparisons to sort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968ACC7-1B3D-5A0F-8161-261DE8CD1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549780"/>
                  <a:ext cx="7296551" cy="797977"/>
                </a:xfrm>
                <a:prstGeom prst="rect">
                  <a:avLst/>
                </a:prstGeom>
                <a:blipFill>
                  <a:blip r:embed="rId3"/>
                  <a:stretch>
                    <a:fillRect t="-3817" b="-458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50E862C-6396-98CF-08E0-2B365625858B}"/>
                </a:ext>
              </a:extLst>
            </p:cNvPr>
            <p:cNvSpPr/>
            <p:nvPr/>
          </p:nvSpPr>
          <p:spPr>
            <a:xfrm>
              <a:off x="2231858" y="5744231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47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①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759541" y="21823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4561019" y="57484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A53346-D603-C2DE-0ACA-A8CF93CB1692}"/>
              </a:ext>
            </a:extLst>
          </p:cNvPr>
          <p:cNvSpPr txBox="1"/>
          <p:nvPr/>
        </p:nvSpPr>
        <p:spPr>
          <a:xfrm>
            <a:off x="8156169" y="395027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8DFA8-D944-3CFB-A110-18C97C2166BA}"/>
              </a:ext>
            </a:extLst>
          </p:cNvPr>
          <p:cNvSpPr txBox="1"/>
          <p:nvPr/>
        </p:nvSpPr>
        <p:spPr>
          <a:xfrm>
            <a:off x="10874561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776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756349" y="218855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2756349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16B90-982D-9EFB-E122-AA43A103443D}"/>
              </a:ext>
            </a:extLst>
          </p:cNvPr>
          <p:cNvSpPr txBox="1"/>
          <p:nvPr/>
        </p:nvSpPr>
        <p:spPr>
          <a:xfrm>
            <a:off x="7271242" y="573324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D437-4242-91B6-4EC5-58AE612A0701}"/>
              </a:ext>
            </a:extLst>
          </p:cNvPr>
          <p:cNvSpPr txBox="1"/>
          <p:nvPr/>
        </p:nvSpPr>
        <p:spPr>
          <a:xfrm>
            <a:off x="9076079" y="572731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7709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③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750213" y="21823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3750995" y="395131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942AB-A3F1-BEBA-AFFF-8F16EAD4F5C4}"/>
              </a:ext>
            </a:extLst>
          </p:cNvPr>
          <p:cNvSpPr txBox="1"/>
          <p:nvPr/>
        </p:nvSpPr>
        <p:spPr>
          <a:xfrm>
            <a:off x="7265221" y="567859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B61D7-862F-4CD0-6378-3611A600083B}"/>
              </a:ext>
            </a:extLst>
          </p:cNvPr>
          <p:cNvSpPr txBox="1"/>
          <p:nvPr/>
        </p:nvSpPr>
        <p:spPr>
          <a:xfrm>
            <a:off x="10038572" y="394195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799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④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=2−2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3479831" y="39456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3988540" y="39456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BCF40-0345-48BB-29DB-2A7DFFACEFDB}"/>
              </a:ext>
            </a:extLst>
          </p:cNvPr>
          <p:cNvSpPr txBox="1"/>
          <p:nvPr/>
        </p:nvSpPr>
        <p:spPr>
          <a:xfrm>
            <a:off x="9075912" y="574703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D32DC-5CC5-EF18-FFAC-FB03BEE08358}"/>
              </a:ext>
            </a:extLst>
          </p:cNvPr>
          <p:cNvSpPr txBox="1"/>
          <p:nvPr/>
        </p:nvSpPr>
        <p:spPr>
          <a:xfrm>
            <a:off x="1088058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1321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⑤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3750995" y="395458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4561019" y="57484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3D555-09AC-B863-F7B7-C5334D6BC1FF}"/>
              </a:ext>
            </a:extLst>
          </p:cNvPr>
          <p:cNvSpPr txBox="1"/>
          <p:nvPr/>
        </p:nvSpPr>
        <p:spPr>
          <a:xfrm>
            <a:off x="9076079" y="578929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87005-67F4-5714-F631-535CF01C3139}"/>
              </a:ext>
            </a:extLst>
          </p:cNvPr>
          <p:cNvSpPr txBox="1"/>
          <p:nvPr/>
        </p:nvSpPr>
        <p:spPr>
          <a:xfrm>
            <a:off x="10872137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468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⑥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/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14AAE-93D8-CE58-AA03-B3518FF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13228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526312" y="21823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2990525" y="21823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A9EA6D-0305-359D-D577-B316CFFDB5AC}"/>
              </a:ext>
            </a:extLst>
          </p:cNvPr>
          <p:cNvSpPr txBox="1"/>
          <p:nvPr/>
        </p:nvSpPr>
        <p:spPr>
          <a:xfrm>
            <a:off x="8769765" y="218136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9CEBF-C431-D976-84D6-1B31E960F777}"/>
              </a:ext>
            </a:extLst>
          </p:cNvPr>
          <p:cNvSpPr txBox="1"/>
          <p:nvPr/>
        </p:nvSpPr>
        <p:spPr>
          <a:xfrm>
            <a:off x="9377948" y="217494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14C17-611E-CD26-FD1C-169B18EDF93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9135525" y="2359609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A2BAE9-5634-7235-C9CE-E4438ACF5849}"/>
                  </a:ext>
                </a:extLst>
              </p:cNvPr>
              <p:cNvSpPr txBox="1"/>
              <p:nvPr/>
            </p:nvSpPr>
            <p:spPr>
              <a:xfrm>
                <a:off x="802341" y="1590630"/>
                <a:ext cx="10827870" cy="23083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Upper Bound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There exists some algorithm using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comparisons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Lower Bound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We need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!≈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⁡2 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comparisons to sort 𝑛 items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Prove by comparison tree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Prove by adversary &amp; linear extension of partial order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A2BAE9-5634-7235-C9CE-E4438ACF5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1590630"/>
                <a:ext cx="10827870" cy="2308324"/>
              </a:xfrm>
              <a:prstGeom prst="rect">
                <a:avLst/>
              </a:prstGeom>
              <a:blipFill>
                <a:blip r:embed="rId2"/>
                <a:stretch>
                  <a:fillRect l="-901" b="-16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5D7A77-5BAB-3F4F-8103-65A9D3DC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83DCA-8328-4301-94AC-BCBD2F97F6F0}"/>
                  </a:ext>
                </a:extLst>
              </p:cNvPr>
              <p:cNvSpPr txBox="1"/>
              <p:nvPr/>
            </p:nvSpPr>
            <p:spPr>
              <a:xfrm>
                <a:off x="802341" y="4413290"/>
                <a:ext cx="10190407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83DCA-8328-4301-94AC-BCBD2F97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4413290"/>
                <a:ext cx="10190407" cy="62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92D855-FC8C-0A50-F6EA-0F9D0A99320B}"/>
                  </a:ext>
                </a:extLst>
              </p:cNvPr>
              <p:cNvSpPr txBox="1"/>
              <p:nvPr/>
            </p:nvSpPr>
            <p:spPr>
              <a:xfrm>
                <a:off x="1486705" y="5033524"/>
                <a:ext cx="550769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92D855-FC8C-0A50-F6EA-0F9D0A993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05" y="5033524"/>
                <a:ext cx="550769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52E3294-E0AA-13DF-2170-03E739BDB89E}"/>
              </a:ext>
            </a:extLst>
          </p:cNvPr>
          <p:cNvSpPr/>
          <p:nvPr/>
        </p:nvSpPr>
        <p:spPr>
          <a:xfrm>
            <a:off x="4363926" y="5100541"/>
            <a:ext cx="1894973" cy="5817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EA3D51-AEC7-6A32-C73E-891702FE6598}"/>
                  </a:ext>
                </a:extLst>
              </p:cNvPr>
              <p:cNvSpPr txBox="1"/>
              <p:nvPr/>
            </p:nvSpPr>
            <p:spPr>
              <a:xfrm>
                <a:off x="7128725" y="5613298"/>
                <a:ext cx="4501486" cy="7956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EA3D51-AEC7-6A32-C73E-891702FE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25" y="5613298"/>
                <a:ext cx="4501486" cy="795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872579-D7A1-C1F3-9C77-12E13B0B0189}"/>
                  </a:ext>
                </a:extLst>
              </p:cNvPr>
              <p:cNvSpPr txBox="1"/>
              <p:nvPr/>
            </p:nvSpPr>
            <p:spPr>
              <a:xfrm>
                <a:off x="1961952" y="5653758"/>
                <a:ext cx="332653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872579-D7A1-C1F3-9C77-12E13B0B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52" y="5653758"/>
                <a:ext cx="332653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407ECD8-D4CE-9ADA-BCCA-F62BA6EC9C2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258899" y="5391411"/>
            <a:ext cx="869826" cy="6196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4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⑦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951679" y="57484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58175" y="21887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66358" y="218237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3935" y="2367043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52239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874561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907591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292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⑧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746559" y="575137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58175" y="21887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66358" y="218237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3935" y="2367043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65221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029248" y="395027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9075912" y="574390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2551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⑨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4567040" y="57484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58175" y="21887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66358" y="218237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3935" y="2367043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905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874561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10038572" y="394611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7555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⑩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3750995" y="394195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58175" y="21887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66358" y="218237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3935" y="2367043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282623" y="396705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9822597" y="396705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145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⑪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1836425" y="395027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58175" y="21887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66358" y="218237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3935" y="2367043"/>
            <a:ext cx="242423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161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9075912" y="573161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10042563" y="394195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6193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⑫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5C15D-8A39-99AF-DA11-F3DD666FCE19}"/>
              </a:ext>
            </a:extLst>
          </p:cNvPr>
          <p:cNvSpPr txBox="1"/>
          <p:nvPr/>
        </p:nvSpPr>
        <p:spPr>
          <a:xfrm>
            <a:off x="2759541" y="246459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496988" y="205528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22336" y="204886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62748" y="2233533"/>
            <a:ext cx="159588" cy="64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301791" y="395027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9809360" y="395027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1484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⑬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519154" y="197592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06934" y="197592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2884914" y="2160587"/>
            <a:ext cx="1220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880582" y="57291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10064537" y="39429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57372-8756-7FD1-A9F6-FFDA1BBCD5F6}"/>
              </a:ext>
            </a:extLst>
          </p:cNvPr>
          <p:cNvSpPr txBox="1"/>
          <p:nvPr/>
        </p:nvSpPr>
        <p:spPr>
          <a:xfrm>
            <a:off x="2519154" y="240156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9C2FA-4ECB-95CF-8B66-BBA860E393E3}"/>
              </a:ext>
            </a:extLst>
          </p:cNvPr>
          <p:cNvSpPr txBox="1"/>
          <p:nvPr/>
        </p:nvSpPr>
        <p:spPr>
          <a:xfrm>
            <a:off x="3006934" y="239615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024E8-18A0-9E3B-5E72-34F58CEBB7FA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884914" y="2580817"/>
            <a:ext cx="122020" cy="54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4EAB1D-8107-E6CB-4879-4268207A20F7}"/>
              </a:ext>
            </a:extLst>
          </p:cNvPr>
          <p:cNvSpPr txBox="1"/>
          <p:nvPr/>
        </p:nvSpPr>
        <p:spPr>
          <a:xfrm>
            <a:off x="9069891" y="57291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399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DACC2-2396-E822-B041-21367AA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</a:t>
            </a:r>
            <a:r>
              <a:rPr lang="ja-JP" altLang="en-US" dirty="0"/>
              <a:t>⑭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0C4A6D-CF2E-228E-3C5D-BD96D470CBD1}"/>
              </a:ext>
            </a:extLst>
          </p:cNvPr>
          <p:cNvGrpSpPr/>
          <p:nvPr/>
        </p:nvGrpSpPr>
        <p:grpSpPr>
          <a:xfrm>
            <a:off x="561789" y="1772626"/>
            <a:ext cx="4754880" cy="4754880"/>
            <a:chOff x="9527772" y="4400827"/>
            <a:chExt cx="1897734" cy="18286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69DB5-4853-052A-B0C6-E5CCA83DA9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DE8F10-B458-BC96-8F9C-FB307D827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DF15EA-A1A6-2CBE-365B-FDFEE999A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DE75D-F02B-6BFA-003D-4F1C6A97E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9A141-C5B8-8E6E-3508-5F04A2E77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011239-212B-431C-AD42-0834B2DC6080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1BB2C3-8BD4-2D0C-F9EF-70A5719E8143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CBC062-FAFA-9EBC-4DAA-6B50812E6103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8826AB-F5EB-7912-4CA4-893DB53DC804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BC19E4-7ABF-0D57-6A1A-51162E0CDC3B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96D3FF-D2A0-78AD-822A-57E6DF557E81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E14AAE-93D8-CE58-AA03-B3518FFEA70F}"/>
              </a:ext>
            </a:extLst>
          </p:cNvPr>
          <p:cNvSpPr txBox="1"/>
          <p:nvPr/>
        </p:nvSpPr>
        <p:spPr>
          <a:xfrm>
            <a:off x="5005939" y="3240904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11F1F-805C-B879-223D-A40FD6479C07}"/>
              </a:ext>
            </a:extLst>
          </p:cNvPr>
          <p:cNvGrpSpPr/>
          <p:nvPr/>
        </p:nvGrpSpPr>
        <p:grpSpPr>
          <a:xfrm>
            <a:off x="6875331" y="1772626"/>
            <a:ext cx="4754880" cy="4754880"/>
            <a:chOff x="9527772" y="4400827"/>
            <a:chExt cx="1897734" cy="18286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A20A1-3DD5-AFDF-333B-E906D95BA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3B530B-FCB8-5665-495A-3697C5826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9DB2F-BCF7-2B9E-ECD5-631BAE38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E9C2DF-D626-7D5F-E11C-44D6CE2FD7F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706F6-6E41-D091-5FBB-DFC4DA631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507DF3-6D3F-9DEC-AD5A-EEA5B9A03F51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E20D2D-8FDA-7090-B96E-939798636006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8D7BCD-99A6-DC5A-0FC5-9F2BDBD000FF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6FE7F5-D7AA-41F9-36EC-13AB63D6C7FC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E75220-6CDB-3A0B-8A1F-22D2662241F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6B727C-3A09-C375-A9A7-B0D3302E9A36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D5AED3-D029-E8F4-A584-4E0D98A439F1}"/>
              </a:ext>
            </a:extLst>
          </p:cNvPr>
          <p:cNvSpPr/>
          <p:nvPr/>
        </p:nvSpPr>
        <p:spPr>
          <a:xfrm>
            <a:off x="5726029" y="3922089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4CE062-A489-56F7-3F14-DD156C203F3B}"/>
              </a:ext>
            </a:extLst>
          </p:cNvPr>
          <p:cNvSpPr txBox="1"/>
          <p:nvPr/>
        </p:nvSpPr>
        <p:spPr>
          <a:xfrm>
            <a:off x="2519154" y="197592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10698-472F-F5DA-377B-3CAD6320B263}"/>
              </a:ext>
            </a:extLst>
          </p:cNvPr>
          <p:cNvSpPr txBox="1"/>
          <p:nvPr/>
        </p:nvSpPr>
        <p:spPr>
          <a:xfrm>
            <a:off x="3006934" y="197592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83D28-7842-5720-5F07-DE4EEE199C45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2884914" y="2160587"/>
            <a:ext cx="1220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D9821C-09D8-194F-C127-6AFF3CB2A98E}"/>
              </a:ext>
            </a:extLst>
          </p:cNvPr>
          <p:cNvSpPr txBox="1"/>
          <p:nvPr/>
        </p:nvSpPr>
        <p:spPr>
          <a:xfrm>
            <a:off x="7271242" y="573509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83331-D46F-D70E-C78D-D0F1543B52A4}"/>
              </a:ext>
            </a:extLst>
          </p:cNvPr>
          <p:cNvSpPr txBox="1"/>
          <p:nvPr/>
        </p:nvSpPr>
        <p:spPr>
          <a:xfrm>
            <a:off x="10880582" y="57291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/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solidFill>
                <a:srgbClr val="ED833B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91F74-8DD4-2777-3AA8-884B09E6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188797"/>
                <a:ext cx="2171700" cy="599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4D31C1-6EDB-6754-3D6D-B112C7CFFC54}"/>
              </a:ext>
            </a:extLst>
          </p:cNvPr>
          <p:cNvSpPr txBox="1"/>
          <p:nvPr/>
        </p:nvSpPr>
        <p:spPr>
          <a:xfrm>
            <a:off x="10064537" y="394297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57372-8756-7FD1-A9F6-FFDA1BBCD5F6}"/>
              </a:ext>
            </a:extLst>
          </p:cNvPr>
          <p:cNvSpPr txBox="1"/>
          <p:nvPr/>
        </p:nvSpPr>
        <p:spPr>
          <a:xfrm>
            <a:off x="2519154" y="240156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9C2FA-4ECB-95CF-8B66-BBA860E393E3}"/>
              </a:ext>
            </a:extLst>
          </p:cNvPr>
          <p:cNvSpPr txBox="1"/>
          <p:nvPr/>
        </p:nvSpPr>
        <p:spPr>
          <a:xfrm>
            <a:off x="3006934" y="239615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024E8-18A0-9E3B-5E72-34F58CEBB7FA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884914" y="2580817"/>
            <a:ext cx="122020" cy="54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4EAB1D-8107-E6CB-4879-4268207A20F7}"/>
              </a:ext>
            </a:extLst>
          </p:cNvPr>
          <p:cNvSpPr txBox="1"/>
          <p:nvPr/>
        </p:nvSpPr>
        <p:spPr>
          <a:xfrm>
            <a:off x="9069891" y="57291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987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45B300-010D-704B-8F17-C024B5226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080408" cy="472334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from the “hardest” sequence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 prove is given for the “hardest” sequence of query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Start with 8 item in root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4 comparisons between pairs of items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⑥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2 comparisons between pairs of pairs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⑬</a:t>
                </a:r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1 comparison between the 2 items in intermediate node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④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Solve the linear system, try 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45B300-010D-704B-8F17-C024B5226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080408" cy="4723340"/>
              </a:xfrm>
              <a:blipFill>
                <a:blip r:embed="rId2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1D2B300-3515-4F35-3769-3D42B1B9F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1D2B300-3515-4F35-3769-3D42B1B9F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45" t="-22449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798165F-1E50-1131-CBC1-BD1A5CAC621E}"/>
              </a:ext>
            </a:extLst>
          </p:cNvPr>
          <p:cNvGrpSpPr/>
          <p:nvPr/>
        </p:nvGrpSpPr>
        <p:grpSpPr>
          <a:xfrm>
            <a:off x="1905301" y="5562600"/>
            <a:ext cx="8381398" cy="1036617"/>
            <a:chOff x="2231858" y="5311140"/>
            <a:chExt cx="8381398" cy="1036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04614C-06BC-17CA-562E-A1192162AA3D}"/>
                    </a:ext>
                  </a:extLst>
                </p:cNvPr>
                <p:cNvSpPr txBox="1"/>
                <p:nvPr/>
              </p:nvSpPr>
              <p:spPr>
                <a:xfrm>
                  <a:off x="3316705" y="5311140"/>
                  <a:ext cx="7296551" cy="10366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Using this adversary, we need at least</a:t>
                  </a:r>
                  <a:b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</a:b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oto Sans Black" panose="020B0A02040504020204" pitchFamily="34" charset="0"/>
                        </a:rPr>
                        <m:t>≈0.5521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oto Sans Black" panose="020B0A02040504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oto Sans Black" panose="020B0A02040504020204" pitchFamily="34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oto Sans Black" panose="020B0A02040504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 comparisons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04614C-06BC-17CA-562E-A1192162A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311140"/>
                  <a:ext cx="7296551" cy="1036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D0E81AE-D72C-4920-BA21-C8EC36AA4701}"/>
                </a:ext>
              </a:extLst>
            </p:cNvPr>
            <p:cNvSpPr/>
            <p:nvPr/>
          </p:nvSpPr>
          <p:spPr>
            <a:xfrm>
              <a:off x="2231858" y="5624911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30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3B839A-A6FC-A333-B0AC-58EF5A75C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9943248" cy="47233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splitting recursion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entropy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3B839A-A6FC-A333-B0AC-58EF5A75C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9943248" cy="4723340"/>
              </a:xfrm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AF898D-F61B-E6D3-B38D-57A58B87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74143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06162F-EAF5-52E5-E5A3-92EFEAE3DB8D}"/>
              </a:ext>
            </a:extLst>
          </p:cNvPr>
          <p:cNvCxnSpPr>
            <a:cxnSpLocks/>
          </p:cNvCxnSpPr>
          <p:nvPr/>
        </p:nvCxnSpPr>
        <p:spPr>
          <a:xfrm flipH="1">
            <a:off x="9967561" y="4788568"/>
            <a:ext cx="803710" cy="71173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A852FC-3642-3FA9-E124-9ABE3EB43FCA}"/>
              </a:ext>
            </a:extLst>
          </p:cNvPr>
          <p:cNvCxnSpPr>
            <a:cxnSpLocks/>
          </p:cNvCxnSpPr>
          <p:nvPr/>
        </p:nvCxnSpPr>
        <p:spPr>
          <a:xfrm flipH="1">
            <a:off x="7147962" y="4788568"/>
            <a:ext cx="1008848" cy="7805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0348C2-9CC9-A55F-8E9E-68DB1B9ADE8D}"/>
              </a:ext>
            </a:extLst>
          </p:cNvPr>
          <p:cNvCxnSpPr>
            <a:cxnSpLocks/>
            <a:stCxn id="25" idx="4"/>
            <a:endCxn id="70" idx="0"/>
          </p:cNvCxnSpPr>
          <p:nvPr/>
        </p:nvCxnSpPr>
        <p:spPr>
          <a:xfrm>
            <a:off x="10997267" y="4950134"/>
            <a:ext cx="0" cy="4360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6C0F7-B59F-1E06-E160-9EC3342C5CCC}"/>
              </a:ext>
            </a:extLst>
          </p:cNvPr>
          <p:cNvCxnSpPr>
            <a:cxnSpLocks/>
          </p:cNvCxnSpPr>
          <p:nvPr/>
        </p:nvCxnSpPr>
        <p:spPr>
          <a:xfrm>
            <a:off x="10111737" y="3497883"/>
            <a:ext cx="710668" cy="6521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EEC8C8-6989-04F0-539B-A199A6AFEE30}"/>
              </a:ext>
            </a:extLst>
          </p:cNvPr>
          <p:cNvCxnSpPr>
            <a:cxnSpLocks/>
          </p:cNvCxnSpPr>
          <p:nvPr/>
        </p:nvCxnSpPr>
        <p:spPr>
          <a:xfrm flipH="1">
            <a:off x="7177979" y="3445729"/>
            <a:ext cx="869944" cy="80899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5E60BC-1AB3-B75B-75CD-E1D384285D74}"/>
              </a:ext>
            </a:extLst>
          </p:cNvPr>
          <p:cNvCxnSpPr>
            <a:cxnSpLocks/>
          </p:cNvCxnSpPr>
          <p:nvPr/>
        </p:nvCxnSpPr>
        <p:spPr>
          <a:xfrm>
            <a:off x="9264316" y="2419303"/>
            <a:ext cx="399028" cy="54623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284457B-A1AD-7798-167F-6063C80F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Lower Bound — Comparison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6103D-5C89-BA05-2023-71998732645A}"/>
              </a:ext>
            </a:extLst>
          </p:cNvPr>
          <p:cNvSpPr/>
          <p:nvPr/>
        </p:nvSpPr>
        <p:spPr>
          <a:xfrm>
            <a:off x="1494322" y="5020394"/>
            <a:ext cx="3657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6A768-518D-D389-4ADE-0AA828D4C088}"/>
              </a:ext>
            </a:extLst>
          </p:cNvPr>
          <p:cNvSpPr/>
          <p:nvPr/>
        </p:nvSpPr>
        <p:spPr>
          <a:xfrm>
            <a:off x="1981601" y="5020394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337BC-0786-86C1-A242-7F95AE903D24}"/>
              </a:ext>
            </a:extLst>
          </p:cNvPr>
          <p:cNvSpPr/>
          <p:nvPr/>
        </p:nvSpPr>
        <p:spPr>
          <a:xfrm>
            <a:off x="2468880" y="5020394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FDA791-982D-F0CD-F364-F275DEF3F582}"/>
              </a:ext>
            </a:extLst>
          </p:cNvPr>
          <p:cNvCxnSpPr>
            <a:cxnSpLocks/>
          </p:cNvCxnSpPr>
          <p:nvPr/>
        </p:nvCxnSpPr>
        <p:spPr>
          <a:xfrm flipH="1">
            <a:off x="8456214" y="2441695"/>
            <a:ext cx="344886" cy="4660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17D9484-526F-81EA-EA78-D919C9D12261}"/>
              </a:ext>
            </a:extLst>
          </p:cNvPr>
          <p:cNvSpPr/>
          <p:nvPr/>
        </p:nvSpPr>
        <p:spPr>
          <a:xfrm>
            <a:off x="8602579" y="17022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20B585-8860-A4A9-0A00-5986C3CC00CF}"/>
              </a:ext>
            </a:extLst>
          </p:cNvPr>
          <p:cNvSpPr/>
          <p:nvPr/>
        </p:nvSpPr>
        <p:spPr>
          <a:xfrm>
            <a:off x="8725301" y="2051137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32BCA-6AD9-34C0-C938-99DB7CB8D90F}"/>
              </a:ext>
            </a:extLst>
          </p:cNvPr>
          <p:cNvSpPr/>
          <p:nvPr/>
        </p:nvSpPr>
        <p:spPr>
          <a:xfrm>
            <a:off x="9159640" y="2051137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82AA79-FCA8-E2F7-1B80-3146407E5065}"/>
              </a:ext>
            </a:extLst>
          </p:cNvPr>
          <p:cNvSpPr/>
          <p:nvPr/>
        </p:nvSpPr>
        <p:spPr>
          <a:xfrm>
            <a:off x="7810901" y="277857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3C867-CAE8-2C79-EE61-0660A1F3C234}"/>
              </a:ext>
            </a:extLst>
          </p:cNvPr>
          <p:cNvSpPr/>
          <p:nvPr/>
        </p:nvSpPr>
        <p:spPr>
          <a:xfrm>
            <a:off x="7933623" y="312749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1E875-BC24-D711-5F8A-1EDC96C4070A}"/>
              </a:ext>
            </a:extLst>
          </p:cNvPr>
          <p:cNvSpPr/>
          <p:nvPr/>
        </p:nvSpPr>
        <p:spPr>
          <a:xfrm>
            <a:off x="8367962" y="312749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0A5DAD-757D-04C5-0085-524CEC31C4C0}"/>
              </a:ext>
            </a:extLst>
          </p:cNvPr>
          <p:cNvSpPr/>
          <p:nvPr/>
        </p:nvSpPr>
        <p:spPr>
          <a:xfrm>
            <a:off x="9388240" y="277857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9EAC66-FEF9-EC07-BB2C-1C43572B9F5A}"/>
              </a:ext>
            </a:extLst>
          </p:cNvPr>
          <p:cNvSpPr/>
          <p:nvPr/>
        </p:nvSpPr>
        <p:spPr>
          <a:xfrm>
            <a:off x="9510962" y="312749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70FA2-B26C-BA35-A081-E8C071896FAD}"/>
              </a:ext>
            </a:extLst>
          </p:cNvPr>
          <p:cNvSpPr/>
          <p:nvPr/>
        </p:nvSpPr>
        <p:spPr>
          <a:xfrm>
            <a:off x="9945301" y="312749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3A80E-04E4-355F-FFD4-076EB52C52A2}"/>
              </a:ext>
            </a:extLst>
          </p:cNvPr>
          <p:cNvSpPr/>
          <p:nvPr/>
        </p:nvSpPr>
        <p:spPr>
          <a:xfrm>
            <a:off x="7810901" y="404189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8519C-BA86-F8E4-5843-E09C0A3BE152}"/>
              </a:ext>
            </a:extLst>
          </p:cNvPr>
          <p:cNvSpPr/>
          <p:nvPr/>
        </p:nvSpPr>
        <p:spPr>
          <a:xfrm>
            <a:off x="7933623" y="4390811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A0BE8-FE1B-274E-93A0-7D7F90EFD998}"/>
              </a:ext>
            </a:extLst>
          </p:cNvPr>
          <p:cNvSpPr/>
          <p:nvPr/>
        </p:nvSpPr>
        <p:spPr>
          <a:xfrm>
            <a:off x="8367962" y="4390811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DB5E26-2FEE-29FF-6573-599CEA315B28}"/>
              </a:ext>
            </a:extLst>
          </p:cNvPr>
          <p:cNvSpPr/>
          <p:nvPr/>
        </p:nvSpPr>
        <p:spPr>
          <a:xfrm>
            <a:off x="10540067" y="403573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C9DA1D-72A5-AE62-799D-E08BCF4CC30E}"/>
              </a:ext>
            </a:extLst>
          </p:cNvPr>
          <p:cNvSpPr/>
          <p:nvPr/>
        </p:nvSpPr>
        <p:spPr>
          <a:xfrm>
            <a:off x="10662789" y="4384650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1194D5-82D7-D9B7-6062-C30DBB7A7400}"/>
              </a:ext>
            </a:extLst>
          </p:cNvPr>
          <p:cNvSpPr/>
          <p:nvPr/>
        </p:nvSpPr>
        <p:spPr>
          <a:xfrm>
            <a:off x="11097128" y="4384650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19A300-8B5F-87B5-1CAC-90618474CC9D}"/>
              </a:ext>
            </a:extLst>
          </p:cNvPr>
          <p:cNvSpPr/>
          <p:nvPr/>
        </p:nvSpPr>
        <p:spPr>
          <a:xfrm>
            <a:off x="6626694" y="403894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A2BBE1-418B-B797-7DE1-BC2F05098A3C}"/>
              </a:ext>
            </a:extLst>
          </p:cNvPr>
          <p:cNvSpPr/>
          <p:nvPr/>
        </p:nvSpPr>
        <p:spPr>
          <a:xfrm>
            <a:off x="6695475" y="438184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9E2BF3-C004-063D-3CA4-0420872EC712}"/>
              </a:ext>
            </a:extLst>
          </p:cNvPr>
          <p:cNvSpPr/>
          <p:nvPr/>
        </p:nvSpPr>
        <p:spPr>
          <a:xfrm>
            <a:off x="6972603" y="438184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342B8-D0BE-C242-1786-420DB113D252}"/>
              </a:ext>
            </a:extLst>
          </p:cNvPr>
          <p:cNvSpPr/>
          <p:nvPr/>
        </p:nvSpPr>
        <p:spPr>
          <a:xfrm>
            <a:off x="7249731" y="438184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10E587-57D1-6E86-4C8C-7218C3640F76}"/>
              </a:ext>
            </a:extLst>
          </p:cNvPr>
          <p:cNvSpPr/>
          <p:nvPr/>
        </p:nvSpPr>
        <p:spPr>
          <a:xfrm>
            <a:off x="9388240" y="4035880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B99A5F-4D0C-9F62-83DE-A6124C4D3B35}"/>
              </a:ext>
            </a:extLst>
          </p:cNvPr>
          <p:cNvSpPr/>
          <p:nvPr/>
        </p:nvSpPr>
        <p:spPr>
          <a:xfrm>
            <a:off x="9457021" y="4378781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4D85E0-F933-36E7-E1BC-71549E15BECA}"/>
              </a:ext>
            </a:extLst>
          </p:cNvPr>
          <p:cNvSpPr/>
          <p:nvPr/>
        </p:nvSpPr>
        <p:spPr>
          <a:xfrm>
            <a:off x="9734149" y="4378781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164CF1-6BFD-AAF1-6793-9BC02F68F242}"/>
              </a:ext>
            </a:extLst>
          </p:cNvPr>
          <p:cNvSpPr/>
          <p:nvPr/>
        </p:nvSpPr>
        <p:spPr>
          <a:xfrm>
            <a:off x="10011277" y="4378781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C9CA21-E6C8-F917-8DB4-DDF5768675E2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>
            <a:off x="8268101" y="3692979"/>
            <a:ext cx="0" cy="34891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ADC4AC-3A6C-8228-E19C-501BE9F73DD6}"/>
              </a:ext>
            </a:extLst>
          </p:cNvPr>
          <p:cNvCxnSpPr>
            <a:cxnSpLocks/>
          </p:cNvCxnSpPr>
          <p:nvPr/>
        </p:nvCxnSpPr>
        <p:spPr>
          <a:xfrm>
            <a:off x="9845440" y="3692979"/>
            <a:ext cx="0" cy="34891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FEF7D8A-FA9E-FBDF-F06F-521F0D195803}"/>
              </a:ext>
            </a:extLst>
          </p:cNvPr>
          <p:cNvSpPr/>
          <p:nvPr/>
        </p:nvSpPr>
        <p:spPr>
          <a:xfrm>
            <a:off x="6650457" y="538615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424573-7D6F-3249-0A3C-DEAEE174B3E3}"/>
              </a:ext>
            </a:extLst>
          </p:cNvPr>
          <p:cNvSpPr/>
          <p:nvPr/>
        </p:nvSpPr>
        <p:spPr>
          <a:xfrm>
            <a:off x="6719238" y="572905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6D327D-6C4F-ED95-F498-18B5170FAADC}"/>
              </a:ext>
            </a:extLst>
          </p:cNvPr>
          <p:cNvSpPr/>
          <p:nvPr/>
        </p:nvSpPr>
        <p:spPr>
          <a:xfrm>
            <a:off x="6996366" y="572905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C88396-6399-4DA5-333C-019BB49BBD2A}"/>
              </a:ext>
            </a:extLst>
          </p:cNvPr>
          <p:cNvSpPr/>
          <p:nvPr/>
        </p:nvSpPr>
        <p:spPr>
          <a:xfrm>
            <a:off x="7273494" y="572905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81225F-C625-A6FB-C706-D3FECC69E317}"/>
              </a:ext>
            </a:extLst>
          </p:cNvPr>
          <p:cNvSpPr/>
          <p:nvPr/>
        </p:nvSpPr>
        <p:spPr>
          <a:xfrm>
            <a:off x="7810901" y="538615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C83AE-166D-DAEC-FAD7-008035B216F3}"/>
              </a:ext>
            </a:extLst>
          </p:cNvPr>
          <p:cNvSpPr/>
          <p:nvPr/>
        </p:nvSpPr>
        <p:spPr>
          <a:xfrm>
            <a:off x="7879682" y="572905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1C973B-C188-7E39-0CE4-90E9BC36E7C4}"/>
              </a:ext>
            </a:extLst>
          </p:cNvPr>
          <p:cNvSpPr/>
          <p:nvPr/>
        </p:nvSpPr>
        <p:spPr>
          <a:xfrm>
            <a:off x="8156810" y="572905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D4DCD6-52AF-9999-4B10-793A0944EAF3}"/>
              </a:ext>
            </a:extLst>
          </p:cNvPr>
          <p:cNvSpPr/>
          <p:nvPr/>
        </p:nvSpPr>
        <p:spPr>
          <a:xfrm>
            <a:off x="8433938" y="572905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0367F01-4ED0-DA91-C073-13A17C35A667}"/>
              </a:ext>
            </a:extLst>
          </p:cNvPr>
          <p:cNvSpPr/>
          <p:nvPr/>
        </p:nvSpPr>
        <p:spPr>
          <a:xfrm>
            <a:off x="9393052" y="538615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6A11A5-1A6A-3A5A-8E49-21AD576283DF}"/>
              </a:ext>
            </a:extLst>
          </p:cNvPr>
          <p:cNvSpPr/>
          <p:nvPr/>
        </p:nvSpPr>
        <p:spPr>
          <a:xfrm>
            <a:off x="9461833" y="572905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A71BBC-110B-CB2D-0E09-45C0D81B2FBC}"/>
              </a:ext>
            </a:extLst>
          </p:cNvPr>
          <p:cNvSpPr/>
          <p:nvPr/>
        </p:nvSpPr>
        <p:spPr>
          <a:xfrm>
            <a:off x="9738961" y="572905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624CBA-B84E-15C3-5F93-A34A88285D8F}"/>
              </a:ext>
            </a:extLst>
          </p:cNvPr>
          <p:cNvSpPr/>
          <p:nvPr/>
        </p:nvSpPr>
        <p:spPr>
          <a:xfrm>
            <a:off x="10012280" y="572905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48EEF0-0AFA-18C9-F65D-0DE01DE92E98}"/>
              </a:ext>
            </a:extLst>
          </p:cNvPr>
          <p:cNvSpPr/>
          <p:nvPr/>
        </p:nvSpPr>
        <p:spPr>
          <a:xfrm>
            <a:off x="10540067" y="538615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815F7-D1DA-5002-2D04-8BCBB01DC2FC}"/>
              </a:ext>
            </a:extLst>
          </p:cNvPr>
          <p:cNvSpPr/>
          <p:nvPr/>
        </p:nvSpPr>
        <p:spPr>
          <a:xfrm>
            <a:off x="10608848" y="572905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3610F-1849-2785-2309-02B55C769D2F}"/>
              </a:ext>
            </a:extLst>
          </p:cNvPr>
          <p:cNvSpPr/>
          <p:nvPr/>
        </p:nvSpPr>
        <p:spPr>
          <a:xfrm>
            <a:off x="10885976" y="5729055"/>
            <a:ext cx="22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404818-E0B9-8025-3800-1BB568A5D95B}"/>
              </a:ext>
            </a:extLst>
          </p:cNvPr>
          <p:cNvSpPr/>
          <p:nvPr/>
        </p:nvSpPr>
        <p:spPr>
          <a:xfrm>
            <a:off x="11163104" y="5729055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oto Sans ExtraBold" panose="020B0902040504020204" pitchFamily="34" charset="0"/>
              <a:ea typeface="Noto Sans ExtraBold" panose="020B0902040504020204" pitchFamily="34" charset="0"/>
              <a:cs typeface="Noto Sans ExtraBold" panose="020B0902040504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767620-4BE8-8293-B14C-EA473A04CEAA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8268101" y="4956295"/>
            <a:ext cx="0" cy="42985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9" name="Graphic 98" descr="Badge Tick1 with solid fill">
            <a:extLst>
              <a:ext uri="{FF2B5EF4-FFF2-40B4-BE49-F238E27FC236}">
                <a16:creationId xmlns:a16="http://schemas.microsoft.com/office/drawing/2014/main" id="{386DAD7F-B7CE-63D1-90EF-B14DCE2B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5410" y="2439409"/>
            <a:ext cx="274320" cy="274320"/>
          </a:xfrm>
          <a:prstGeom prst="rect">
            <a:avLst/>
          </a:prstGeom>
        </p:spPr>
      </p:pic>
      <p:pic>
        <p:nvPicPr>
          <p:cNvPr id="101" name="Graphic 100" descr="Badge Cross with solid fill">
            <a:extLst>
              <a:ext uri="{FF2B5EF4-FFF2-40B4-BE49-F238E27FC236}">
                <a16:creationId xmlns:a16="http://schemas.microsoft.com/office/drawing/2014/main" id="{68E17032-39C7-0FDB-E13F-83855FFF5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9115" y="2434476"/>
            <a:ext cx="274320" cy="274320"/>
          </a:xfrm>
          <a:prstGeom prst="rect">
            <a:avLst/>
          </a:prstGeom>
        </p:spPr>
      </p:pic>
      <p:pic>
        <p:nvPicPr>
          <p:cNvPr id="102" name="Graphic 101" descr="Badge Tick1 with solid fill">
            <a:extLst>
              <a:ext uri="{FF2B5EF4-FFF2-40B4-BE49-F238E27FC236}">
                <a16:creationId xmlns:a16="http://schemas.microsoft.com/office/drawing/2014/main" id="{46621884-3AC9-4C5E-200F-77D9D7F1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4396" y="3710002"/>
            <a:ext cx="274320" cy="274320"/>
          </a:xfrm>
          <a:prstGeom prst="rect">
            <a:avLst/>
          </a:prstGeom>
        </p:spPr>
      </p:pic>
      <p:pic>
        <p:nvPicPr>
          <p:cNvPr id="103" name="Graphic 102" descr="Badge Cross with solid fill">
            <a:extLst>
              <a:ext uri="{FF2B5EF4-FFF2-40B4-BE49-F238E27FC236}">
                <a16:creationId xmlns:a16="http://schemas.microsoft.com/office/drawing/2014/main" id="{08517E1A-08DF-AC32-AD4A-ED15EF640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8101" y="3705069"/>
            <a:ext cx="274320" cy="274320"/>
          </a:xfrm>
          <a:prstGeom prst="rect">
            <a:avLst/>
          </a:prstGeom>
        </p:spPr>
      </p:pic>
      <p:pic>
        <p:nvPicPr>
          <p:cNvPr id="104" name="Graphic 103" descr="Badge Tick1 with solid fill">
            <a:extLst>
              <a:ext uri="{FF2B5EF4-FFF2-40B4-BE49-F238E27FC236}">
                <a16:creationId xmlns:a16="http://schemas.microsoft.com/office/drawing/2014/main" id="{0FE8B7A8-D071-47C2-73D2-ABD84E756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8900" y="3716020"/>
            <a:ext cx="274320" cy="274320"/>
          </a:xfrm>
          <a:prstGeom prst="rect">
            <a:avLst/>
          </a:prstGeom>
        </p:spPr>
      </p:pic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0B3CE718-5CA5-BF50-2EF7-00EB35D7B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2605" y="3711087"/>
            <a:ext cx="274320" cy="274320"/>
          </a:xfrm>
          <a:prstGeom prst="rect">
            <a:avLst/>
          </a:prstGeom>
        </p:spPr>
      </p:pic>
      <p:pic>
        <p:nvPicPr>
          <p:cNvPr id="106" name="Graphic 105" descr="Badge Tick1 with solid fill">
            <a:extLst>
              <a:ext uri="{FF2B5EF4-FFF2-40B4-BE49-F238E27FC236}">
                <a16:creationId xmlns:a16="http://schemas.microsoft.com/office/drawing/2014/main" id="{093A0686-AEE8-A8E6-1B9B-CE23B7CC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3562" y="5033985"/>
            <a:ext cx="274320" cy="27432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BD512222-65D2-24D8-1C0D-5667B543C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7267" y="5029052"/>
            <a:ext cx="274320" cy="274320"/>
          </a:xfrm>
          <a:prstGeom prst="rect">
            <a:avLst/>
          </a:prstGeom>
        </p:spPr>
      </p:pic>
      <p:pic>
        <p:nvPicPr>
          <p:cNvPr id="108" name="Graphic 107" descr="Badge Tick1 with solid fill">
            <a:extLst>
              <a:ext uri="{FF2B5EF4-FFF2-40B4-BE49-F238E27FC236}">
                <a16:creationId xmlns:a16="http://schemas.microsoft.com/office/drawing/2014/main" id="{7B09F3F1-E44C-6170-5AAA-26BD016D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4396" y="5042611"/>
            <a:ext cx="274320" cy="274320"/>
          </a:xfrm>
          <a:prstGeom prst="rect">
            <a:avLst/>
          </a:prstGeom>
        </p:spPr>
      </p:pic>
      <p:pic>
        <p:nvPicPr>
          <p:cNvPr id="109" name="Graphic 108" descr="Badge Cross with solid fill">
            <a:extLst>
              <a:ext uri="{FF2B5EF4-FFF2-40B4-BE49-F238E27FC236}">
                <a16:creationId xmlns:a16="http://schemas.microsoft.com/office/drawing/2014/main" id="{A39B0ABC-A456-6108-6D63-16258DE0D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8101" y="5037678"/>
            <a:ext cx="274320" cy="274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A80CF0-3E71-5270-3D37-BD148B66FA13}"/>
              </a:ext>
            </a:extLst>
          </p:cNvPr>
          <p:cNvSpPr/>
          <p:nvPr/>
        </p:nvSpPr>
        <p:spPr>
          <a:xfrm>
            <a:off x="1494322" y="5774775"/>
            <a:ext cx="3657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A5A24-5891-4477-23F9-4895B03B42D1}"/>
              </a:ext>
            </a:extLst>
          </p:cNvPr>
          <p:cNvSpPr/>
          <p:nvPr/>
        </p:nvSpPr>
        <p:spPr>
          <a:xfrm>
            <a:off x="1981601" y="5774775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3B99B-53E0-793C-2AA0-055C51A482A8}"/>
              </a:ext>
            </a:extLst>
          </p:cNvPr>
          <p:cNvSpPr/>
          <p:nvPr/>
        </p:nvSpPr>
        <p:spPr>
          <a:xfrm>
            <a:off x="2468880" y="5774775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ExtraBold" panose="020B0902040504020204" pitchFamily="34" charset="0"/>
                <a:ea typeface="Noto Sans ExtraBold" panose="020B0902040504020204" pitchFamily="34" charset="0"/>
                <a:cs typeface="Noto Sans ExtraBold" panose="020B0902040504020204" pitchFamily="34" charset="0"/>
              </a:rPr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59203F-585A-74E3-AC8D-55A3C636A282}"/>
              </a:ext>
            </a:extLst>
          </p:cNvPr>
          <p:cNvCxnSpPr/>
          <p:nvPr/>
        </p:nvCxnSpPr>
        <p:spPr>
          <a:xfrm>
            <a:off x="3098131" y="5179595"/>
            <a:ext cx="824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9930FA-6938-D059-E04A-3E660164D7E3}"/>
              </a:ext>
            </a:extLst>
          </p:cNvPr>
          <p:cNvCxnSpPr/>
          <p:nvPr/>
        </p:nvCxnSpPr>
        <p:spPr>
          <a:xfrm>
            <a:off x="3098131" y="5957655"/>
            <a:ext cx="824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DB1AE2-03E7-0AA8-EBB7-796C609B0F30}"/>
                  </a:ext>
                </a:extLst>
              </p:cNvPr>
              <p:cNvSpPr txBox="1"/>
              <p:nvPr/>
            </p:nvSpPr>
            <p:spPr>
              <a:xfrm>
                <a:off x="4168942" y="4992793"/>
                <a:ext cx="140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DB1AE2-03E7-0AA8-EBB7-796C609B0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42" y="4992793"/>
                <a:ext cx="1404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9035E6-3578-0C51-BAA7-DEC47057AFF2}"/>
                  </a:ext>
                </a:extLst>
              </p:cNvPr>
              <p:cNvSpPr txBox="1"/>
              <p:nvPr/>
            </p:nvSpPr>
            <p:spPr>
              <a:xfrm>
                <a:off x="4168338" y="5771203"/>
                <a:ext cx="140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9035E6-3578-0C51-BAA7-DEC47057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38" y="5771203"/>
                <a:ext cx="14040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3D8C25-DE9B-0F16-5480-298BCAFE72FB}"/>
                  </a:ext>
                </a:extLst>
              </p:cNvPr>
              <p:cNvSpPr txBox="1"/>
              <p:nvPr/>
            </p:nvSpPr>
            <p:spPr>
              <a:xfrm>
                <a:off x="800952" y="1624417"/>
                <a:ext cx="4951497" cy="27543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Setting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Start from root, walk down one depth after each comparison</a:t>
                </a:r>
              </a:p>
              <a:p>
                <a:pPr marL="742950" lvl="1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 binary tree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Stop on leaf, where a solution permutation is found</a:t>
                </a:r>
              </a:p>
              <a:p>
                <a:pPr marL="742950" lvl="1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!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leaves are required</a:t>
                </a:r>
              </a:p>
              <a:p>
                <a:pPr marL="742950" lvl="1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!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depth is required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3D8C25-DE9B-0F16-5480-298BCAFE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7"/>
                <a:ext cx="4951497" cy="2754364"/>
              </a:xfrm>
              <a:prstGeom prst="rect">
                <a:avLst/>
              </a:prstGeom>
              <a:blipFill>
                <a:blip r:embed="rId9"/>
                <a:stretch>
                  <a:fillRect l="-1845" r="-984" b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1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0"/>
                            </p:stCondLst>
                            <p:childTnLst>
                              <p:par>
                                <p:cTn id="2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1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6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" grpId="0" animBg="1"/>
      <p:bldP spid="5" grpId="0" animBg="1"/>
      <p:bldP spid="18" grpId="0" animBg="1"/>
      <p:bldP spid="37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E7448D-70ED-32E2-9171-22F5B142F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682388" cy="4723340"/>
              </a:xfrm>
            </p:spPr>
            <p:txBody>
              <a:bodyPr/>
              <a:lstStyle/>
              <a:p>
                <a:r>
                  <a:rPr lang="en-US" dirty="0"/>
                  <a:t>We cannot balance 8 items in 7 comparisons</a:t>
                </a:r>
              </a:p>
              <a:p>
                <a:pPr lvl="1"/>
                <a:r>
                  <a:rPr lang="en-US" dirty="0"/>
                  <a:t>Ends with 2-3-3 distribution of items in children</a:t>
                </a:r>
              </a:p>
              <a:p>
                <a:pPr lvl="1"/>
                <a:r>
                  <a:rPr lang="en-US" dirty="0"/>
                  <a:t>Causing the lower bound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not being achievable</a:t>
                </a:r>
              </a:p>
              <a:p>
                <a:pPr lvl="1"/>
                <a:r>
                  <a:rPr lang="en-US" dirty="0"/>
                  <a:t>Thus, we symmetrically perform the algorithm again, in total using 16 items</a:t>
                </a:r>
              </a:p>
              <a:p>
                <a:pPr lvl="2"/>
                <a:r>
                  <a:rPr lang="en-US" dirty="0"/>
                  <a:t>Results in 5 – 6 – 5 distribution</a:t>
                </a:r>
              </a:p>
              <a:p>
                <a:pPr indent="-283464"/>
                <a:r>
                  <a:rPr lang="en-US" dirty="0"/>
                  <a:t>Apply the recursion function</a:t>
                </a:r>
              </a:p>
              <a:p>
                <a:pPr lvl="1"/>
                <a:r>
                  <a:rPr lang="en-US" dirty="0"/>
                  <a:t>By balancing, we now can use this recursion function with parameter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0.5540 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E7448D-70ED-32E2-9171-22F5B142F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682388" cy="4723340"/>
              </a:xfrm>
              <a:blipFill>
                <a:blip r:embed="rId2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E11258-8DB1-15EF-7F83-1B2E181E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Non-Balance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562AB1-3944-20C8-E7AF-A41D624A9488}"/>
              </a:ext>
            </a:extLst>
          </p:cNvPr>
          <p:cNvGrpSpPr/>
          <p:nvPr/>
        </p:nvGrpSpPr>
        <p:grpSpPr>
          <a:xfrm>
            <a:off x="7913837" y="2690157"/>
            <a:ext cx="3657600" cy="3657600"/>
            <a:chOff x="9527772" y="4400827"/>
            <a:chExt cx="1897734" cy="18286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1A0392-1E18-258C-514A-B8CA8C7A39B7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960" y="4608584"/>
              <a:ext cx="435655" cy="703993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E48EF7-2029-FDF3-652F-AA7350A7834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961" y="5306125"/>
              <a:ext cx="365952" cy="69472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E37CD3-97BB-6D45-3AAD-A8CF8B4A7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4190" y="5309322"/>
              <a:ext cx="389062" cy="7072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FC2CAC-19D4-7ED0-B85F-CB75C82D0B5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15" y="5312577"/>
              <a:ext cx="345832" cy="661419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437A57-2A7D-DFB4-B6F4-F8B582FC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72" y="4629427"/>
              <a:ext cx="711178" cy="13663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CC4524-CAA9-9FFA-4018-C3E27F4ED805}"/>
                </a:ext>
              </a:extLst>
            </p:cNvPr>
            <p:cNvSpPr/>
            <p:nvPr/>
          </p:nvSpPr>
          <p:spPr>
            <a:xfrm>
              <a:off x="10248039" y="44008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B48F85-8629-94BD-3DF9-3C278B7FB20C}"/>
                </a:ext>
              </a:extLst>
            </p:cNvPr>
            <p:cNvSpPr/>
            <p:nvPr/>
          </p:nvSpPr>
          <p:spPr>
            <a:xfrm>
              <a:off x="10634652" y="5080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7B60C6-7512-624C-20AB-9E55B59D0E20}"/>
                </a:ext>
              </a:extLst>
            </p:cNvPr>
            <p:cNvSpPr/>
            <p:nvPr/>
          </p:nvSpPr>
          <p:spPr>
            <a:xfrm>
              <a:off x="9883361" y="5084763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904D6F-009C-3B65-569E-15CC64DCB412}"/>
                </a:ext>
              </a:extLst>
            </p:cNvPr>
            <p:cNvSpPr/>
            <p:nvPr/>
          </p:nvSpPr>
          <p:spPr>
            <a:xfrm>
              <a:off x="9527772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E0912E-E6F0-2C06-43F6-BC8704E84917}"/>
                </a:ext>
              </a:extLst>
            </p:cNvPr>
            <p:cNvSpPr/>
            <p:nvPr/>
          </p:nvSpPr>
          <p:spPr>
            <a:xfrm>
              <a:off x="10968306" y="576712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0F93BE-0CC4-FBDB-7AF3-C8CA8F1E3DB0}"/>
                </a:ext>
              </a:extLst>
            </p:cNvPr>
            <p:cNvSpPr/>
            <p:nvPr/>
          </p:nvSpPr>
          <p:spPr>
            <a:xfrm>
              <a:off x="10248039" y="577225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1A0D73-059F-0BCC-4B85-00A230D3BA41}"/>
              </a:ext>
            </a:extLst>
          </p:cNvPr>
          <p:cNvSpPr txBox="1"/>
          <p:nvPr/>
        </p:nvSpPr>
        <p:spPr>
          <a:xfrm>
            <a:off x="9418765" y="282736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7146B-245D-B510-AAB8-9933940E8B36}"/>
              </a:ext>
            </a:extLst>
          </p:cNvPr>
          <p:cNvSpPr txBox="1"/>
          <p:nvPr/>
        </p:nvSpPr>
        <p:spPr>
          <a:xfrm>
            <a:off x="9415066" y="282736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4x2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01004-9D39-E748-48DC-48F86003A336}"/>
              </a:ext>
            </a:extLst>
          </p:cNvPr>
          <p:cNvSpPr txBox="1"/>
          <p:nvPr/>
        </p:nvSpPr>
        <p:spPr>
          <a:xfrm>
            <a:off x="9421286" y="282736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84A9A-BEC0-D200-E3E7-8CD312773886}"/>
              </a:ext>
            </a:extLst>
          </p:cNvPr>
          <p:cNvSpPr txBox="1"/>
          <p:nvPr/>
        </p:nvSpPr>
        <p:spPr>
          <a:xfrm>
            <a:off x="9416916" y="282736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FD9CD-DD38-5570-CAE0-905AC14DA22B}"/>
              </a:ext>
            </a:extLst>
          </p:cNvPr>
          <p:cNvSpPr txBox="1"/>
          <p:nvPr/>
        </p:nvSpPr>
        <p:spPr>
          <a:xfrm>
            <a:off x="9420614" y="282736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418F0-35BA-20EE-2F28-DA1886DEBDBE}"/>
              </a:ext>
            </a:extLst>
          </p:cNvPr>
          <p:cNvSpPr txBox="1"/>
          <p:nvPr/>
        </p:nvSpPr>
        <p:spPr>
          <a:xfrm>
            <a:off x="9422849" y="2829817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E2998-2156-8571-3813-BA5AF415FBA2}"/>
              </a:ext>
            </a:extLst>
          </p:cNvPr>
          <p:cNvSpPr txBox="1"/>
          <p:nvPr/>
        </p:nvSpPr>
        <p:spPr>
          <a:xfrm>
            <a:off x="10166823" y="4193792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1CBF6-3124-C6AD-155C-72E5E75F9B19}"/>
              </a:ext>
            </a:extLst>
          </p:cNvPr>
          <p:cNvSpPr txBox="1"/>
          <p:nvPr/>
        </p:nvSpPr>
        <p:spPr>
          <a:xfrm>
            <a:off x="10174909" y="4187281"/>
            <a:ext cx="640080" cy="6400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068021-3E72-7A68-65F9-B48A74EEEAEE}"/>
              </a:ext>
            </a:extLst>
          </p:cNvPr>
          <p:cNvGrpSpPr/>
          <p:nvPr/>
        </p:nvGrpSpPr>
        <p:grpSpPr>
          <a:xfrm>
            <a:off x="1442774" y="5433269"/>
            <a:ext cx="5611545" cy="1194039"/>
            <a:chOff x="2231858" y="5153718"/>
            <a:chExt cx="5611545" cy="11940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6E5C9F-E5A5-D2B5-4A6B-A55BE199CB53}"/>
                    </a:ext>
                  </a:extLst>
                </p:cNvPr>
                <p:cNvSpPr txBox="1"/>
                <p:nvPr/>
              </p:nvSpPr>
              <p:spPr>
                <a:xfrm>
                  <a:off x="3316705" y="5153718"/>
                  <a:ext cx="4526698" cy="1194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Unbalanced distribution causes result not matching up the previous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0.552</m:t>
                      </m:r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endParaRPr lang="en-US" dirty="0">
                    <a:solidFill>
                      <a:schemeClr val="bg1"/>
                    </a:solidFill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6E5C9F-E5A5-D2B5-4A6B-A55BE199C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153718"/>
                  <a:ext cx="4526698" cy="1194039"/>
                </a:xfrm>
                <a:prstGeom prst="rect">
                  <a:avLst/>
                </a:prstGeom>
                <a:blipFill>
                  <a:blip r:embed="rId3"/>
                  <a:stretch>
                    <a:fillRect l="-135" r="-1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802EE2B-4F4C-8A24-8F3E-EB9D68A85768}"/>
                </a:ext>
              </a:extLst>
            </p:cNvPr>
            <p:cNvSpPr/>
            <p:nvPr/>
          </p:nvSpPr>
          <p:spPr>
            <a:xfrm>
              <a:off x="2231858" y="5624911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11328 0.3986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199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0039 0.4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0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6172 0.19838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990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1484 0.3981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06081 0.19653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5221 0.1993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995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C9F317-EC2D-5E0E-4966-04A8E959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7"/>
                <a:ext cx="10659127" cy="47233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weighted ternary tree</a:t>
                </a:r>
              </a:p>
              <a:p>
                <a:pPr lvl="1"/>
                <a:r>
                  <a:rPr lang="en-US" dirty="0"/>
                  <a:t>Each path from parent to child is assigned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distribution of items,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sums up to 1</a:t>
                </a:r>
              </a:p>
              <a:p>
                <a:pPr lvl="1"/>
                <a:r>
                  <a:rPr lang="en-US" dirty="0"/>
                  <a:t>We can define the minimum number of comparisons being: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C9F317-EC2D-5E0E-4966-04A8E959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7"/>
                <a:ext cx="10659127" cy="4723340"/>
              </a:xfrm>
              <a:blipFill>
                <a:blip r:embed="rId2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874512-DA67-56E3-ED4B-C5347A0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</a:t>
            </a:r>
            <a:r>
              <a:rPr lang="ja-JP" altLang="en-US" dirty="0"/>
              <a:t>①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3BB854-17B2-ED05-A796-9A147A4E0A86}"/>
              </a:ext>
            </a:extLst>
          </p:cNvPr>
          <p:cNvGrpSpPr/>
          <p:nvPr/>
        </p:nvGrpSpPr>
        <p:grpSpPr>
          <a:xfrm>
            <a:off x="2405299" y="5727031"/>
            <a:ext cx="7171838" cy="807863"/>
            <a:chOff x="2406315" y="5539894"/>
            <a:chExt cx="7171838" cy="8078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1B54DF-0459-5B97-02BE-62B89A1E656F}"/>
                    </a:ext>
                  </a:extLst>
                </p:cNvPr>
                <p:cNvSpPr txBox="1"/>
                <p:nvPr/>
              </p:nvSpPr>
              <p:spPr>
                <a:xfrm>
                  <a:off x="3316705" y="5539894"/>
                  <a:ext cx="6261448" cy="80786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𝒂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𝒂</m:t>
                                    </m:r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, </m:t>
                                    </m:r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𝒂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1B54DF-0459-5B97-02BE-62B89A1E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539894"/>
                  <a:ext cx="6261448" cy="8078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3B13634-E2D9-DA7D-1AD5-01E7947E03E9}"/>
                </a:ext>
              </a:extLst>
            </p:cNvPr>
            <p:cNvSpPr/>
            <p:nvPr/>
          </p:nvSpPr>
          <p:spPr>
            <a:xfrm>
              <a:off x="2406315" y="5739288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8001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4FFC1-6922-DA18-AFD8-4ECB0B865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827870" cy="4938809"/>
              </a:xfrm>
            </p:spPr>
            <p:txBody>
              <a:bodyPr/>
              <a:lstStyle/>
              <a:p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Find proper distribution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weight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solution minimizing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, </m:t>
                                </m:r>
                                <m:r>
                                  <a:rPr lang="en-US" b="1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𝒘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𝒂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must be symmetric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1−2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3−2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can then write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𝒂</m:t>
                            </m:r>
                            <m:r>
                              <a:rPr lang="en-US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, </m:t>
                            </m:r>
                            <m:r>
                              <a:rPr lang="en-US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𝑎𝑤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+(1−2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)(3−2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−2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1−2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𝑎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Black" panose="020B0A02040504020204" pitchFamily="34" charset="0"/>
                                    <a:cs typeface="Noto Sans Black" panose="020B0A02040504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1−2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Black" panose="020B0A02040504020204" pitchFamily="34" charset="0"/>
                                        <a:cs typeface="Noto Sans Black" panose="020B0A02040504020204" pitchFamily="34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  <m:r>
                      <a:rPr lang="en-US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Black" panose="020B0A02040504020204" pitchFamily="34" charset="0"/>
                                <a:cs typeface="Noto Sans Black" panose="020B0A02040504020204" pitchFamily="34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we try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Thus, we try to solve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+3−6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use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from the hardest sequence, getting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≈1.055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4FFC1-6922-DA18-AFD8-4ECB0B865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827870" cy="4938809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FDFC7F-D4B1-90FD-910C-D74446F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Fix</a:t>
            </a:r>
            <a:r>
              <a:rPr lang="ja-JP" altLang="en-US" dirty="0"/>
              <a:t>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3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9F68DB-DBE9-304A-2172-5EF8357C0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623032" cy="4723340"/>
              </a:xfrm>
            </p:spPr>
            <p:txBody>
              <a:bodyPr/>
              <a:lstStyle/>
              <a:p>
                <a:r>
                  <a:rPr lang="en-US" altLang="ja-JP" dirty="0"/>
                  <a:t>Solve the linear system again for hardest sequence</a:t>
                </a:r>
              </a:p>
              <a:p>
                <a:pPr lvl="1"/>
                <a:r>
                  <a:rPr lang="en-US" altLang="zh-TW" dirty="0"/>
                  <a:t>The equations are slightly different, since the weighs from parent to child is different now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Start with 8 item in root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4 comparisons between pairs of items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⑥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2 comparisons between pairs of pairs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⑬</a:t>
                </a:r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1 comparison between the 2 items in intermediate node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④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+(3−2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−2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now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≈1.135,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≈0.404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By verifying all previous item moving scenarios, we obtain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≈1.135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setting for the previous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be minimal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9F68DB-DBE9-304A-2172-5EF8357C0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623032" cy="472334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1FF81C-094B-3954-81DA-15A5A6C1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 </a:t>
            </a:r>
            <a:r>
              <a:rPr lang="ja-JP" altLang="en-US" dirty="0"/>
              <a:t>④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0C9647-3A2A-CCCF-F525-D163D665476D}"/>
              </a:ext>
            </a:extLst>
          </p:cNvPr>
          <p:cNvGrpSpPr/>
          <p:nvPr/>
        </p:nvGrpSpPr>
        <p:grpSpPr>
          <a:xfrm>
            <a:off x="1569079" y="5275694"/>
            <a:ext cx="9390647" cy="1114174"/>
            <a:chOff x="2328111" y="5233584"/>
            <a:chExt cx="9390647" cy="11141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CCD37A7-6FF4-8C44-EFF3-71DE960CDAD0}"/>
                    </a:ext>
                  </a:extLst>
                </p:cNvPr>
                <p:cNvSpPr txBox="1"/>
                <p:nvPr/>
              </p:nvSpPr>
              <p:spPr>
                <a:xfrm>
                  <a:off x="3316705" y="5233584"/>
                  <a:ext cx="8402053" cy="111417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Ultimately, using the ternary adversary, </a:t>
                  </a:r>
                  <a:b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we need at least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8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, 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Black" panose="020B0A02040504020204" pitchFamily="34" charset="0"/>
                                  <a:cs typeface="Noto Sans Black" panose="020B0A02040504020204" pitchFamily="34" charset="0"/>
                                </a:rPr>
                                <m:t>, 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Noto Sans Black" panose="020B0A02040504020204" pitchFamily="34" charset="0"/>
                                      <a:cs typeface="Noto Sans Black" panose="020B0A02040504020204" pitchFamily="34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Noto Sans Black" panose="020B0A02040504020204" pitchFamily="34" charset="0"/>
                      <a:ea typeface="Noto Sans Black" panose="020B0A02040504020204" pitchFamily="34" charset="0"/>
                      <a:cs typeface="Noto Sans Black" panose="020B0A02040504020204" pitchFamily="34" charset="0"/>
                    </a:rPr>
                    <a:t> comparisons to sort!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CCD37A7-6FF4-8C44-EFF3-71DE960CD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705" y="5233584"/>
                  <a:ext cx="8402053" cy="1114174"/>
                </a:xfrm>
                <a:prstGeom prst="rect">
                  <a:avLst/>
                </a:prstGeom>
                <a:blipFill>
                  <a:blip r:embed="rId3"/>
                  <a:stretch>
                    <a:fillRect b="-371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68FBF1D-9EC1-0C6F-9B97-9B6BE1C30606}"/>
                </a:ext>
              </a:extLst>
            </p:cNvPr>
            <p:cNvSpPr/>
            <p:nvPr/>
          </p:nvSpPr>
          <p:spPr>
            <a:xfrm>
              <a:off x="2328111" y="5586134"/>
              <a:ext cx="739942" cy="409073"/>
            </a:xfrm>
            <a:prstGeom prst="rightArrow">
              <a:avLst>
                <a:gd name="adj1" fmla="val 50000"/>
                <a:gd name="adj2" fmla="val 104412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12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EF909-1B32-D3A9-63D0-1FED065A1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7"/>
                <a:ext cx="7966395" cy="4723340"/>
              </a:xfrm>
            </p:spPr>
            <p:txBody>
              <a:bodyPr/>
              <a:lstStyle/>
              <a:p>
                <a:r>
                  <a:rPr lang="en-US" dirty="0"/>
                  <a:t>Notations</a:t>
                </a:r>
              </a:p>
              <a:p>
                <a:pPr lvl="1"/>
                <a:r>
                  <a:rPr lang="en-US" dirty="0"/>
                  <a:t>Most are same with lower degree notation, expect the children</a:t>
                </a:r>
              </a:p>
              <a:p>
                <a:pPr lvl="1"/>
                <a:r>
                  <a:rPr lang="en-US" dirty="0"/>
                  <a:t>Interval length 3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left first level intermediate node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 The right first level intermediate node</a:t>
                </a:r>
              </a:p>
              <a:p>
                <a:pPr lvl="1"/>
                <a:r>
                  <a:rPr lang="en-US" dirty="0"/>
                  <a:t>Interval length 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The left second level intermediate node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The middle second level intermediate node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The right second level intermediate node</a:t>
                </a:r>
              </a:p>
              <a:p>
                <a:pPr lvl="1"/>
                <a:r>
                  <a:rPr lang="en-US" dirty="0"/>
                  <a:t>Interval length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𝑐h𝑖𝑙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—</a:t>
                </a:r>
                <a:br>
                  <a:rPr lang="en-US" dirty="0"/>
                </a:br>
                <a:r>
                  <a:rPr lang="en-US" dirty="0"/>
                  <a:t>The child nodes, also exists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EF909-1B32-D3A9-63D0-1FED065A1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7"/>
                <a:ext cx="7966395" cy="4723340"/>
              </a:xfr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A14002-3EE3-244B-94ED-72EF03B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Degree Four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36CDC4-DE96-B1B1-75C2-A8810788820C}"/>
              </a:ext>
            </a:extLst>
          </p:cNvPr>
          <p:cNvGrpSpPr/>
          <p:nvPr/>
        </p:nvGrpSpPr>
        <p:grpSpPr>
          <a:xfrm>
            <a:off x="7676148" y="2346159"/>
            <a:ext cx="4263540" cy="4001598"/>
            <a:chOff x="6912142" y="1574829"/>
            <a:chExt cx="5027546" cy="47729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FA0CB2-32DB-3B4A-A1E7-1023A2CB1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D24127-8056-BEA5-B2B0-F8F79B504138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B39CF6-4CCB-FA90-45F5-9CFAF4DC2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CE2B23B-6EB0-8874-3FE8-1D7DED2EF26B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4676B3-753C-0ED3-26C5-BA4E85B61381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346155-720F-66B9-B963-9ED85E608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8A1411-CC6C-AAAE-24E5-4C29FADE607F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ECC74D-4CC4-0A2A-0EE6-B2C6018BB0FD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52E8D7-B22A-0B69-F715-187246363977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9B19A0-45A5-8CC3-76FD-BCD9EB38922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86D69-9624-5FBD-137D-29B2F1A552B0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6AE44B-603D-C681-41C6-BC0216DA84F8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F52781-43F7-5EAB-08F0-8DC66D14ADBD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2E5886-C0AB-298C-3D0D-B9E5A9D1AE9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04FE0F-A55E-4B91-CB53-6BC4D59FC76E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757CB6-595C-5D73-9815-B117D2BA9D9C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40D108-73AE-4537-E913-5F175D3B7B79}"/>
                  </a:ext>
                </a:extLst>
              </p:cNvPr>
              <p:cNvSpPr txBox="1"/>
              <p:nvPr/>
            </p:nvSpPr>
            <p:spPr>
              <a:xfrm>
                <a:off x="9490427" y="2482897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40D108-73AE-4537-E913-5F175D3B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27" y="2482897"/>
                <a:ext cx="520804" cy="599236"/>
              </a:xfrm>
              <a:prstGeom prst="rect">
                <a:avLst/>
              </a:prstGeom>
              <a:blipFill>
                <a:blip r:embed="rId3"/>
                <a:stretch>
                  <a:fillRect l="-10588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9A65E6-57C4-D5D7-8BC9-56D4B1F7B11D}"/>
                  </a:ext>
                </a:extLst>
              </p:cNvPr>
              <p:cNvSpPr txBox="1"/>
              <p:nvPr/>
            </p:nvSpPr>
            <p:spPr>
              <a:xfrm>
                <a:off x="8972210" y="3522820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[0, 2]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9A65E6-57C4-D5D7-8BC9-56D4B1F7B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210" y="3522820"/>
                <a:ext cx="520804" cy="599236"/>
              </a:xfrm>
              <a:prstGeom prst="rect">
                <a:avLst/>
              </a:prstGeom>
              <a:blipFill>
                <a:blip r:embed="rId4"/>
                <a:stretch>
                  <a:fillRect l="-55294" r="-4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2E99D7-46C4-43D4-E938-8F1703AE7E35}"/>
                  </a:ext>
                </a:extLst>
              </p:cNvPr>
              <p:cNvSpPr txBox="1"/>
              <p:nvPr/>
            </p:nvSpPr>
            <p:spPr>
              <a:xfrm>
                <a:off x="10051148" y="3514442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[1, 3]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2E99D7-46C4-43D4-E938-8F1703AE7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148" y="3514442"/>
                <a:ext cx="520804" cy="599236"/>
              </a:xfrm>
              <a:prstGeom prst="rect">
                <a:avLst/>
              </a:prstGeom>
              <a:blipFill>
                <a:blip r:embed="rId5"/>
                <a:stretch>
                  <a:fillRect l="-55294" r="-4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B6FBF2-D875-D265-A43D-14DC116E1C87}"/>
                  </a:ext>
                </a:extLst>
              </p:cNvPr>
              <p:cNvSpPr txBox="1"/>
              <p:nvPr/>
            </p:nvSpPr>
            <p:spPr>
              <a:xfrm>
                <a:off x="8462616" y="4537326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[0, 1]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B6FBF2-D875-D265-A43D-14DC116E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16" y="4537326"/>
                <a:ext cx="520804" cy="599236"/>
              </a:xfrm>
              <a:prstGeom prst="rect">
                <a:avLst/>
              </a:prstGeom>
              <a:blipFill>
                <a:blip r:embed="rId6"/>
                <a:stretch>
                  <a:fillRect l="-54651" r="-4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34D7DF-B595-3336-A842-878B37BA5A98}"/>
                  </a:ext>
                </a:extLst>
              </p:cNvPr>
              <p:cNvSpPr txBox="1"/>
              <p:nvPr/>
            </p:nvSpPr>
            <p:spPr>
              <a:xfrm>
                <a:off x="9582875" y="4544441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[1, 2]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34D7DF-B595-3336-A842-878B37BA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875" y="4544441"/>
                <a:ext cx="520804" cy="599236"/>
              </a:xfrm>
              <a:prstGeom prst="rect">
                <a:avLst/>
              </a:prstGeom>
              <a:blipFill>
                <a:blip r:embed="rId7"/>
                <a:stretch>
                  <a:fillRect l="-55294" r="-4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9A8D77-46EB-2F82-3500-9DBEDB0D7D1D}"/>
                  </a:ext>
                </a:extLst>
              </p:cNvPr>
              <p:cNvSpPr txBox="1"/>
              <p:nvPr/>
            </p:nvSpPr>
            <p:spPr>
              <a:xfrm>
                <a:off x="10671913" y="4535304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[2, 3]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9A8D77-46EB-2F82-3500-9DBEDB0D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913" y="4535304"/>
                <a:ext cx="520804" cy="599236"/>
              </a:xfrm>
              <a:prstGeom prst="rect">
                <a:avLst/>
              </a:prstGeom>
              <a:blipFill>
                <a:blip r:embed="rId8"/>
                <a:stretch>
                  <a:fillRect l="-55294" r="-4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D08246-AB1B-93CA-0F64-93698BC8DB76}"/>
                  </a:ext>
                </a:extLst>
              </p:cNvPr>
              <p:cNvSpPr txBox="1"/>
              <p:nvPr/>
            </p:nvSpPr>
            <p:spPr>
              <a:xfrm>
                <a:off x="7917882" y="5572163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D08246-AB1B-93CA-0F64-93698BC8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82" y="5572163"/>
                <a:ext cx="520804" cy="599236"/>
              </a:xfrm>
              <a:prstGeom prst="rect">
                <a:avLst/>
              </a:prstGeom>
              <a:blipFill>
                <a:blip r:embed="rId9"/>
                <a:stretch>
                  <a:fillRect l="-31765" r="-1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244DA9-B776-2B89-29C7-8A810D3A5604}"/>
                  </a:ext>
                </a:extLst>
              </p:cNvPr>
              <p:cNvSpPr txBox="1"/>
              <p:nvPr/>
            </p:nvSpPr>
            <p:spPr>
              <a:xfrm>
                <a:off x="9045293" y="5588161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244DA9-B776-2B89-29C7-8A810D3A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93" y="5588161"/>
                <a:ext cx="520804" cy="599236"/>
              </a:xfrm>
              <a:prstGeom prst="rect">
                <a:avLst/>
              </a:prstGeom>
              <a:blipFill>
                <a:blip r:embed="rId10"/>
                <a:stretch>
                  <a:fillRect l="-30588" r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5FF793-C58E-4005-DB17-96603A89F7D8}"/>
                  </a:ext>
                </a:extLst>
              </p:cNvPr>
              <p:cNvSpPr txBox="1"/>
              <p:nvPr/>
            </p:nvSpPr>
            <p:spPr>
              <a:xfrm>
                <a:off x="10176575" y="5585489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5FF793-C58E-4005-DB17-96603A89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575" y="5585489"/>
                <a:ext cx="520804" cy="599236"/>
              </a:xfrm>
              <a:prstGeom prst="rect">
                <a:avLst/>
              </a:prstGeom>
              <a:blipFill>
                <a:blip r:embed="rId11"/>
                <a:stretch>
                  <a:fillRect l="-3023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747A45-316A-A5BE-205D-919815597395}"/>
                  </a:ext>
                </a:extLst>
              </p:cNvPr>
              <p:cNvSpPr txBox="1"/>
              <p:nvPr/>
            </p:nvSpPr>
            <p:spPr>
              <a:xfrm>
                <a:off x="11249980" y="5572163"/>
                <a:ext cx="520804" cy="59923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747A45-316A-A5BE-205D-91981559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980" y="5572163"/>
                <a:ext cx="520804" cy="599236"/>
              </a:xfrm>
              <a:prstGeom prst="rect">
                <a:avLst/>
              </a:prstGeom>
              <a:blipFill>
                <a:blip r:embed="rId12"/>
                <a:stretch>
                  <a:fillRect l="-3023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55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919980-07E9-7E3E-AD43-A601DDCAA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7652098" cy="4723340"/>
              </a:xfrm>
            </p:spPr>
            <p:txBody>
              <a:bodyPr/>
              <a:lstStyle/>
              <a:p>
                <a:r>
                  <a:rPr lang="en-US" dirty="0"/>
                  <a:t>Storing Items</a:t>
                </a:r>
              </a:p>
              <a:p>
                <a:pPr lvl="1"/>
                <a:r>
                  <a:rPr lang="en-US" dirty="0"/>
                  <a:t>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and intermediate node with length 3 </a:t>
                </a:r>
                <a:br>
                  <a:rPr lang="en-US" dirty="0"/>
                </a:br>
                <a:r>
                  <a:rPr lang="en-US" dirty="0"/>
                  <a:t>maintains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Intermediate node with length 2 only maintains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Comparable Items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the lowest common ancestor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an interval according to its position</a:t>
                </a:r>
              </a:p>
              <a:p>
                <a:pPr lvl="1"/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—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Intervals are disjoint, and interval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to the left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919980-07E9-7E3E-AD43-A601DDCAA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7652098" cy="4723340"/>
              </a:xfrm>
              <a:blipFill>
                <a:blip r:embed="rId2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1E6EA6-ABF0-C6EC-3C3F-DCFA3821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4-ary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13702-8434-587A-6AB2-84973DEC1AA1}"/>
              </a:ext>
            </a:extLst>
          </p:cNvPr>
          <p:cNvGrpSpPr/>
          <p:nvPr/>
        </p:nvGrpSpPr>
        <p:grpSpPr>
          <a:xfrm>
            <a:off x="7676148" y="2346159"/>
            <a:ext cx="4263540" cy="4001598"/>
            <a:chOff x="6912142" y="1574829"/>
            <a:chExt cx="5027546" cy="47729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8A4325-39F5-4B95-5F1B-BFA5C1D47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31FF06-F318-71B2-3243-99F949DE0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9B9CD1-59D4-DC96-A1F3-1ED3E42A5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375A67-BFAE-435C-3348-AE55F754F4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5FB471-AEE0-2DF0-94EC-E0C23C8683D7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FD488-B12A-7D68-D1A7-60527CAA9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935B3B-4390-737E-E716-CDCDFA2D9CCC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E4EF9-9243-6645-CA36-3635D95EF75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E0BC69-60EF-DB04-63A0-778B8C2D690B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5B5BB4-6D77-2F94-A3B8-0453BE390EA8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721DD5-0035-A7D5-6E12-C2EBA7320CAF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5D30F6-FDA7-0A98-8A44-04F03127B212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5A31FD-2BB1-2517-332E-11743EA0F647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7F19B6-996D-1351-636C-FBB40838857A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5818CE-FBC5-5AC5-B205-143F67998826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A74CF6-1F53-6AC9-A5CA-B867A8E41376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7B4947-F229-64C5-3C12-AD5CF1F21598}"/>
                  </a:ext>
                </a:extLst>
              </p:cNvPr>
              <p:cNvSpPr txBox="1"/>
              <p:nvPr/>
            </p:nvSpPr>
            <p:spPr>
              <a:xfrm>
                <a:off x="9337335" y="2621471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7B4947-F229-64C5-3C12-AD5CF1F2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335" y="2621471"/>
                <a:ext cx="79061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6AEBC6-7AC7-13FC-645B-A39E29F106DB}"/>
                  </a:ext>
                </a:extLst>
              </p:cNvPr>
              <p:cNvSpPr txBox="1"/>
              <p:nvPr/>
            </p:nvSpPr>
            <p:spPr>
              <a:xfrm>
                <a:off x="8809501" y="3629394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 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6AEBC6-7AC7-13FC-645B-A39E29F10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501" y="3629394"/>
                <a:ext cx="79061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CBD14C-8180-3BFF-8824-51536F6C0FDA}"/>
                  </a:ext>
                </a:extLst>
              </p:cNvPr>
              <p:cNvSpPr txBox="1"/>
              <p:nvPr/>
            </p:nvSpPr>
            <p:spPr>
              <a:xfrm>
                <a:off x="8293525" y="4666797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CBD14C-8180-3BFF-8824-51536F6C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525" y="4666797"/>
                <a:ext cx="79061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B23F6-1C16-791D-A44D-BEF28CCF46E1}"/>
                  </a:ext>
                </a:extLst>
              </p:cNvPr>
              <p:cNvSpPr txBox="1"/>
              <p:nvPr/>
            </p:nvSpPr>
            <p:spPr>
              <a:xfrm>
                <a:off x="7734707" y="5703113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B23F6-1C16-791D-A44D-BEF28CCF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07" y="5703113"/>
                <a:ext cx="79061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75B62B-CDDB-1798-3F79-7D53F544CAEA}"/>
                  </a:ext>
                </a:extLst>
              </p:cNvPr>
              <p:cNvSpPr txBox="1"/>
              <p:nvPr/>
            </p:nvSpPr>
            <p:spPr>
              <a:xfrm>
                <a:off x="9904149" y="3653508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75B62B-CDDB-1798-3F79-7D53F544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9" y="3653508"/>
                <a:ext cx="79061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39D6E2-479E-78B8-E5A9-BE93028A179C}"/>
                  </a:ext>
                </a:extLst>
              </p:cNvPr>
              <p:cNvSpPr txBox="1"/>
              <p:nvPr/>
            </p:nvSpPr>
            <p:spPr>
              <a:xfrm>
                <a:off x="9417775" y="4675899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[1, 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39D6E2-479E-78B8-E5A9-BE93028A1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75" y="4675899"/>
                <a:ext cx="790613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C655C9-E0EA-76BB-2E16-9E710DB845A4}"/>
                  </a:ext>
                </a:extLst>
              </p:cNvPr>
              <p:cNvSpPr txBox="1"/>
              <p:nvPr/>
            </p:nvSpPr>
            <p:spPr>
              <a:xfrm>
                <a:off x="10501797" y="4653461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C655C9-E0EA-76BB-2E16-9E710DB84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97" y="4653461"/>
                <a:ext cx="79061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ADA6E2-6C31-50C6-B3A4-B75BBD1B3B48}"/>
                  </a:ext>
                </a:extLst>
              </p:cNvPr>
              <p:cNvSpPr txBox="1"/>
              <p:nvPr/>
            </p:nvSpPr>
            <p:spPr>
              <a:xfrm>
                <a:off x="8902609" y="5698291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ADA6E2-6C31-50C6-B3A4-B75BBD1B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609" y="5698291"/>
                <a:ext cx="790613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068C8-5728-7B1D-4678-D9DF5C4A4460}"/>
                  </a:ext>
                </a:extLst>
              </p:cNvPr>
              <p:cNvSpPr txBox="1"/>
              <p:nvPr/>
            </p:nvSpPr>
            <p:spPr>
              <a:xfrm>
                <a:off x="10005013" y="5698291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[2, 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068C8-5728-7B1D-4678-D9DF5C4A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013" y="5698291"/>
                <a:ext cx="790613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7B818-CC64-1689-B3F5-35A7535F785A}"/>
                  </a:ext>
                </a:extLst>
              </p:cNvPr>
              <p:cNvSpPr txBox="1"/>
              <p:nvPr/>
            </p:nvSpPr>
            <p:spPr>
              <a:xfrm>
                <a:off x="11079114" y="5698291"/>
                <a:ext cx="79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[3,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7B818-CC64-1689-B3F5-35A7535F7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14" y="5698291"/>
                <a:ext cx="79061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91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9B6E3D-C692-EC3D-5846-38F212DEE3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400448" cy="4723340"/>
              </a:xfrm>
            </p:spPr>
            <p:txBody>
              <a:bodyPr/>
              <a:lstStyle/>
              <a:p>
                <a:r>
                  <a:rPr lang="en-US" dirty="0"/>
                  <a:t>Breaking down</a:t>
                </a:r>
              </a:p>
              <a:p>
                <a:pPr lvl="1"/>
                <a:r>
                  <a:rPr lang="en-US" dirty="0"/>
                  <a:t>The potential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, is defined as the sum of the following terms —</a:t>
                </a:r>
              </a:p>
              <a:p>
                <a:pPr lvl="2"/>
                <a:r>
                  <a:rPr lang="en-US" dirty="0"/>
                  <a:t>For all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sum of depth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multiplied by number of items in intermediate node with interval length 3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multiplied by number of items in intermediate node with interval length 2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multiplied by number of pairs of paired items in tree nodes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multiplied by number of pairs of paired item in intermediate node with interval length 3</a:t>
                </a:r>
              </a:p>
              <a:p>
                <a:pPr marL="457200" lvl="2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Again, we try to find optimal value for these constant using the hardest query sequence</a:t>
                </a:r>
              </a:p>
              <a:p>
                <a:pPr lvl="1"/>
                <a:r>
                  <a:rPr lang="en-US" dirty="0"/>
                  <a:t>This time, its able to distribute the items into the children evenly, </a:t>
                </a:r>
                <a:br>
                  <a:rPr lang="en-US" dirty="0"/>
                </a:br>
                <a:r>
                  <a:rPr lang="en-US" dirty="0"/>
                  <a:t>no more hustle dealing with unbalance problem</a:t>
                </a:r>
              </a:p>
              <a:p>
                <a:pPr marL="4572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9B6E3D-C692-EC3D-5846-38F212DEE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400448" cy="4723340"/>
              </a:xfr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B75E22-FD5C-7085-37A4-1E5605BA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of 4-ary Adversary</a:t>
            </a:r>
          </a:p>
        </p:txBody>
      </p:sp>
    </p:spTree>
    <p:extLst>
      <p:ext uri="{BB962C8B-B14F-4D97-AF65-F5344CB8AC3E}">
        <p14:creationId xmlns:p14="http://schemas.microsoft.com/office/powerpoint/2010/main" val="3607749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①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930944" y="571436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8433070" y="570497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1545522" y="454640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190618" y="570497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F25EED-86C3-5DC3-F373-DD0DBF2C2920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F25EED-86C3-5DC3-F373-DD0DBF2C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31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②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930944" y="571436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9040976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102511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190618" y="570497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627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③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171135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9671962" y="57003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102511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8440391" y="57003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3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BB6CA-BD58-FD63-FA8E-4CE9FEB7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0" y="633507"/>
            <a:ext cx="11199159" cy="599236"/>
          </a:xfrm>
        </p:spPr>
        <p:txBody>
          <a:bodyPr/>
          <a:lstStyle/>
          <a:p>
            <a:r>
              <a:rPr lang="en-US" dirty="0"/>
              <a:t>Total Order, Partial Order &amp; Linear Extension</a:t>
            </a:r>
            <a:r>
              <a:rPr lang="ja-JP" altLang="en-US" dirty="0"/>
              <a:t>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889896-21ED-383B-EB4C-4F1634C9DFA2}"/>
                  </a:ext>
                </a:extLst>
              </p:cNvPr>
              <p:cNvSpPr txBox="1"/>
              <p:nvPr/>
            </p:nvSpPr>
            <p:spPr>
              <a:xfrm>
                <a:off x="800952" y="1624417"/>
                <a:ext cx="10827870" cy="1383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Total Order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𝑋</m:t>
                    </m:r>
                  </m:oMath>
                </a14:m>
                <a:endParaRPr lang="en-US" sz="2400" dirty="0"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 binary relation that is transitive, reflexive, antisymmetric, and connected.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E.g., the relation ≤ on real numbers.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one of the total order can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𝑥𝑅𝑦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𝑦𝑅𝑥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cannot co-exist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sz="18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889896-21ED-383B-EB4C-4F1634C9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7"/>
                <a:ext cx="10827870" cy="1383478"/>
              </a:xfrm>
              <a:prstGeom prst="rect">
                <a:avLst/>
              </a:prstGeom>
              <a:blipFill>
                <a:blip r:embed="rId2"/>
                <a:stretch>
                  <a:fillRect l="-844" b="-5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6DABEB5-0227-5E97-9A82-E10318D02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362202"/>
                  </p:ext>
                </p:extLst>
              </p:nvPr>
            </p:nvGraphicFramePr>
            <p:xfrm>
              <a:off x="1431469" y="4259177"/>
              <a:ext cx="9566836" cy="241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418">
                      <a:extLst>
                        <a:ext uri="{9D8B030D-6E8A-4147-A177-3AD203B41FA5}">
                          <a16:colId xmlns:a16="http://schemas.microsoft.com/office/drawing/2014/main" val="3345061059"/>
                        </a:ext>
                      </a:extLst>
                    </a:gridCol>
                    <a:gridCol w="4783418">
                      <a:extLst>
                        <a:ext uri="{9D8B030D-6E8A-4147-A177-3AD203B41FA5}">
                          <a16:colId xmlns:a16="http://schemas.microsoft.com/office/drawing/2014/main" val="1135739522"/>
                        </a:ext>
                      </a:extLst>
                    </a:gridCol>
                  </a:tblGrid>
                  <a:tr h="511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Properties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610885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Transitive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𝑥𝑅𝑦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𝑦𝑅𝑧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 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𝑥𝑅𝑧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5017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</a:t>
                          </a:r>
                          <a:r>
                            <a:rPr lang="en-US" sz="1400" baseline="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always true</a:t>
                          </a:r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4757576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Irreflexive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always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39060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Antisymmetric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𝑥𝑅𝑦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𝑦𝑅𝑥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 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9660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 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𝑦𝑅𝑥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48693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Connected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𝑥𝑅𝑦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𝑦𝑅𝑥</m:t>
                              </m:r>
                            </m:oMath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0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6DABEB5-0227-5E97-9A82-E10318D02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362202"/>
                  </p:ext>
                </p:extLst>
              </p:nvPr>
            </p:nvGraphicFramePr>
            <p:xfrm>
              <a:off x="1431469" y="4259177"/>
              <a:ext cx="9566836" cy="241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418">
                      <a:extLst>
                        <a:ext uri="{9D8B030D-6E8A-4147-A177-3AD203B41FA5}">
                          <a16:colId xmlns:a16="http://schemas.microsoft.com/office/drawing/2014/main" val="3345061059"/>
                        </a:ext>
                      </a:extLst>
                    </a:gridCol>
                    <a:gridCol w="4783418">
                      <a:extLst>
                        <a:ext uri="{9D8B030D-6E8A-4147-A177-3AD203B41FA5}">
                          <a16:colId xmlns:a16="http://schemas.microsoft.com/office/drawing/2014/main" val="1135739522"/>
                        </a:ext>
                      </a:extLst>
                    </a:gridCol>
                  </a:tblGrid>
                  <a:tr h="511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Properties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610885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Transitive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163462" r="-510" b="-5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5017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263462" r="-510" b="-4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757576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Irreflexive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356604" r="-510" b="-3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39060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Antisymmetric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465385" r="-510" b="-2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09660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565385" r="-510" b="-1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548693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Connected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665385" r="-510" b="-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01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1527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④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682120" y="225486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10859755" y="569772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4587268" y="5698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8363447" y="340888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64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⑤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680093" y="225486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9679982" y="570165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3414534" y="572322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804377" y="453300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06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⑥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338368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8427211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1745647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190618" y="570497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05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⑦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550742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9666708" y="570975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771027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797440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38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⑧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543359" y="455848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9664641" y="572322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102511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804377" y="453991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914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⑨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680133" y="225271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10218434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3960866" y="455760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804377" y="453393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83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⑩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772376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682887" y="225486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56050A-8F5A-5043-8C99-AEABC7FBD33B}"/>
              </a:ext>
            </a:extLst>
          </p:cNvPr>
          <p:cNvSpPr txBox="1"/>
          <p:nvPr/>
        </p:nvSpPr>
        <p:spPr>
          <a:xfrm>
            <a:off x="9313290" y="340828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D72F2-369D-0F18-31BB-AB745AF65EDA}"/>
              </a:ext>
            </a:extLst>
          </p:cNvPr>
          <p:cNvSpPr txBox="1"/>
          <p:nvPr/>
        </p:nvSpPr>
        <p:spPr>
          <a:xfrm>
            <a:off x="9796816" y="340828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29932D-106A-37D2-07C3-63AA9628C8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679050" y="359295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25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⑪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101403" y="339300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A7607-7E5F-C946-0871-EE8F51B5182A}"/>
              </a:ext>
            </a:extLst>
          </p:cNvPr>
          <p:cNvSpPr txBox="1"/>
          <p:nvPr/>
        </p:nvSpPr>
        <p:spPr>
          <a:xfrm>
            <a:off x="10224293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3292109" y="339300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A17ACB-CDD5-D0CF-DF8A-F61B9AFACE7A}"/>
              </a:ext>
            </a:extLst>
          </p:cNvPr>
          <p:cNvSpPr txBox="1"/>
          <p:nvPr/>
        </p:nvSpPr>
        <p:spPr>
          <a:xfrm>
            <a:off x="7804634" y="455847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64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⑫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886994" y="341360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318153" y="341360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C574EB-B12E-2F0F-D70A-4844517B5675}"/>
              </a:ext>
            </a:extLst>
          </p:cNvPr>
          <p:cNvSpPr txBox="1"/>
          <p:nvPr/>
        </p:nvSpPr>
        <p:spPr>
          <a:xfrm>
            <a:off x="8116002" y="340880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B1B96-9698-F6FE-2F42-D246EB03393F}"/>
              </a:ext>
            </a:extLst>
          </p:cNvPr>
          <p:cNvSpPr txBox="1"/>
          <p:nvPr/>
        </p:nvSpPr>
        <p:spPr>
          <a:xfrm>
            <a:off x="8599528" y="340880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B12C98-DA5E-934F-B433-12FCE3E09B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481762" y="3593467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3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⑬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680093" y="225487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3284228" y="339300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0D7720-F658-B1A2-308D-97184B1EA99E}"/>
              </a:ext>
            </a:extLst>
          </p:cNvPr>
          <p:cNvSpPr txBox="1"/>
          <p:nvPr/>
        </p:nvSpPr>
        <p:spPr>
          <a:xfrm>
            <a:off x="8705646" y="225155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641A2-1723-07A6-6C67-0F9D2896EAB9}"/>
              </a:ext>
            </a:extLst>
          </p:cNvPr>
          <p:cNvSpPr txBox="1"/>
          <p:nvPr/>
        </p:nvSpPr>
        <p:spPr>
          <a:xfrm>
            <a:off x="9189172" y="225155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890C0-A8C7-1BFC-EF17-4B0FBD0E717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071406" y="2436216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BB6CA-BD58-FD63-FA8E-4CE9FEB7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0" y="633507"/>
            <a:ext cx="11199159" cy="599236"/>
          </a:xfrm>
        </p:spPr>
        <p:txBody>
          <a:bodyPr/>
          <a:lstStyle/>
          <a:p>
            <a:r>
              <a:rPr lang="en-US" dirty="0"/>
              <a:t>Total Order, Partial Order &amp; Linear Extension</a:t>
            </a:r>
            <a:r>
              <a:rPr lang="ja-JP" altLang="en-US" dirty="0"/>
              <a:t>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889896-21ED-383B-EB4C-4F1634C9DFA2}"/>
                  </a:ext>
                </a:extLst>
              </p:cNvPr>
              <p:cNvSpPr txBox="1"/>
              <p:nvPr/>
            </p:nvSpPr>
            <p:spPr>
              <a:xfrm>
                <a:off x="800952" y="1624416"/>
                <a:ext cx="10827870" cy="243624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Partial</a:t>
                </a: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 Order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𝑋</m:t>
                    </m:r>
                  </m:oMath>
                </a14:m>
                <a:endParaRPr lang="en-US" sz="2400" dirty="0"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Further divide into 2 type: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(Non-Strict) Partial Order — 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Reflective, Antisymmetric, and Transitive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Strict Partial Order — 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Irreflexive, Asymmetric, and Transitive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Black" panose="020B0A02040504020204" pitchFamily="34" charset="0"/>
                            <a:cs typeface="Noto Sans Black" panose="020B0A02040504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one of the </a:t>
                </a:r>
                <a:r>
                  <a:rPr lang="en-US" altLang="zh-TW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(non-strict) </a:t>
                </a:r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partial order can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Noto Sans Light" panose="020B0402040504020204" pitchFamily="34" charset="0"/>
                                <a:cs typeface="Noto Sans Light" panose="020B0402040504020204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 3" panose="05040102010807070707" pitchFamily="18" charset="2"/>
                  <a:buChar char="g"/>
                </a:pPr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We say pairs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are </a:t>
                </a:r>
                <a:r>
                  <a:rPr lang="en-US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incomparable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889896-21ED-383B-EB4C-4F1634C9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6"/>
                <a:ext cx="10827870" cy="2436241"/>
              </a:xfrm>
              <a:prstGeom prst="rect">
                <a:avLst/>
              </a:prstGeom>
              <a:blipFill>
                <a:blip r:embed="rId2"/>
                <a:stretch>
                  <a:fillRect l="-844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88774BA-DAE8-A145-0892-642D3BA63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234448"/>
                  </p:ext>
                </p:extLst>
              </p:nvPr>
            </p:nvGraphicFramePr>
            <p:xfrm>
              <a:off x="1431469" y="4259177"/>
              <a:ext cx="9566836" cy="241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418">
                      <a:extLst>
                        <a:ext uri="{9D8B030D-6E8A-4147-A177-3AD203B41FA5}">
                          <a16:colId xmlns:a16="http://schemas.microsoft.com/office/drawing/2014/main" val="3345061059"/>
                        </a:ext>
                      </a:extLst>
                    </a:gridCol>
                    <a:gridCol w="4783418">
                      <a:extLst>
                        <a:ext uri="{9D8B030D-6E8A-4147-A177-3AD203B41FA5}">
                          <a16:colId xmlns:a16="http://schemas.microsoft.com/office/drawing/2014/main" val="1135739522"/>
                        </a:ext>
                      </a:extLst>
                    </a:gridCol>
                  </a:tblGrid>
                  <a:tr h="511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Properties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610885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Transitive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𝑥𝑅𝑦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𝑦𝑅𝑧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 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oto Sans Light" panose="020B0402040504020204" pitchFamily="34" charset="0"/>
                                  </a:rPr>
                                  <m:t>𝑥𝑅𝑧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5017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</a:t>
                          </a:r>
                          <a:r>
                            <a:rPr lang="en-US" sz="1400" baseline="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always true</a:t>
                          </a:r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4757576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Irreflexive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always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39060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Antisymmetric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𝑥𝑅𝑦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𝑦𝑅𝑥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 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Noto Sans Light" panose="020B0402040504020204" pitchFamily="34" charset="0"/>
                                    <a:cs typeface="Noto Sans Light" panose="020B0402040504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9660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𝑥𝑅𝑦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 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Noto Sans Light" panose="020B0402040504020204" pitchFamily="34" charset="0"/>
                                  <a:cs typeface="Noto Sans Light" panose="020B0402040504020204" pitchFamily="34" charset="0"/>
                                </a:rPr>
                                <m:t>𝑦𝑅𝑥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is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48693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Connected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𝑥𝑅𝑦</m:t>
                              </m:r>
                            </m:oMath>
                          </a14:m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𝑦𝑅𝑥</m:t>
                              </m:r>
                            </m:oMath>
                          </a14:m>
                          <a:endParaRPr lang="en-US" sz="1400" dirty="0">
                            <a:latin typeface="Noto Sans Light" panose="020B0402040504020204" pitchFamily="34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0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88774BA-DAE8-A145-0892-642D3BA63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234448"/>
                  </p:ext>
                </p:extLst>
              </p:nvPr>
            </p:nvGraphicFramePr>
            <p:xfrm>
              <a:off x="1431469" y="4259177"/>
              <a:ext cx="9566836" cy="241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3418">
                      <a:extLst>
                        <a:ext uri="{9D8B030D-6E8A-4147-A177-3AD203B41FA5}">
                          <a16:colId xmlns:a16="http://schemas.microsoft.com/office/drawing/2014/main" val="3345061059"/>
                        </a:ext>
                      </a:extLst>
                    </a:gridCol>
                    <a:gridCol w="4783418">
                      <a:extLst>
                        <a:ext uri="{9D8B030D-6E8A-4147-A177-3AD203B41FA5}">
                          <a16:colId xmlns:a16="http://schemas.microsoft.com/office/drawing/2014/main" val="1135739522"/>
                        </a:ext>
                      </a:extLst>
                    </a:gridCol>
                  </a:tblGrid>
                  <a:tr h="511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Properties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latin typeface="Noto Sans Black" panose="020B0A02040504020204" pitchFamily="34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610885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Transitive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163462" r="-510" b="-5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5017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263462" r="-510" b="-4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757576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Irreflexive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356604" r="-510" b="-3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390607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Antisymmetric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465385" r="-510" b="-2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09660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Asymmetric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565385" r="-510" b="-1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5486939"/>
                      </a:ext>
                    </a:extLst>
                  </a:tr>
                  <a:tr h="31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Noto Sans Light" panose="020B0402040504020204" pitchFamily="34" charset="0"/>
                              <a:ea typeface="Noto Sans Light" panose="020B0402040504020204" pitchFamily="34" charset="0"/>
                              <a:cs typeface="Noto Sans Light" panose="020B0402040504020204" pitchFamily="34" charset="0"/>
                            </a:rPr>
                            <a:t>Connected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55" t="-665385" r="-510" b="-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01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9316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⑭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480019" y="22548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9592E3-6175-884F-50C3-7844E716281E}"/>
              </a:ext>
            </a:extLst>
          </p:cNvPr>
          <p:cNvSpPr txBox="1"/>
          <p:nvPr/>
        </p:nvSpPr>
        <p:spPr>
          <a:xfrm>
            <a:off x="2903653" y="22548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8710778" y="2259969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9194304" y="2259969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076538" y="2444635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39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⑮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4583050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10224293" y="455569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33070" y="570014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10851514" y="571880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3305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⑯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4583050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9664641" y="569776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39691" y="570650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10859755" y="569776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0552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⑰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3406281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10224293" y="455569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39691" y="570650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9666139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97220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⑱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3958576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10434449" y="454961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39691" y="570650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10015923" y="455371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3112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⑲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3958576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10851514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9035948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9666139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6173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⑳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776090" y="455981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8651856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234150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10218532" y="455981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5397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㉑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3299925" y="365812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70888" y="325546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18782" y="325546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6648" y="3440127"/>
            <a:ext cx="82134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F9025-108A-45F7-2811-EEF3ABCAE947}"/>
              </a:ext>
            </a:extLst>
          </p:cNvPr>
          <p:cNvSpPr txBox="1"/>
          <p:nvPr/>
        </p:nvSpPr>
        <p:spPr>
          <a:xfrm>
            <a:off x="8840967" y="45837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9246428" y="458365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B7293-A649-4629-8CAF-EA206640FADF}"/>
              </a:ext>
            </a:extLst>
          </p:cNvPr>
          <p:cNvSpPr txBox="1"/>
          <p:nvPr/>
        </p:nvSpPr>
        <p:spPr>
          <a:xfrm>
            <a:off x="10847126" y="572323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72524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㉒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550303" y="456060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201499" y="570165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E7FD6-27C9-8D4A-2C4D-E918E9490292}"/>
              </a:ext>
            </a:extLst>
          </p:cNvPr>
          <p:cNvSpPr txBox="1"/>
          <p:nvPr/>
        </p:nvSpPr>
        <p:spPr>
          <a:xfrm>
            <a:off x="9313380" y="341342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EECA9-32A6-5760-3317-DB53E3E088F0}"/>
              </a:ext>
            </a:extLst>
          </p:cNvPr>
          <p:cNvSpPr txBox="1"/>
          <p:nvPr/>
        </p:nvSpPr>
        <p:spPr>
          <a:xfrm>
            <a:off x="9796906" y="341342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850F26-88DF-6250-C7BB-B6552B4B4DC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9679140" y="3598086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66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㉓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1547805" y="456300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206800" y="570165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9305736" y="341876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9789262" y="341876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9671496" y="3603429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4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BB6CA-BD58-FD63-FA8E-4CE9FEB7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0" y="633507"/>
            <a:ext cx="11199159" cy="599236"/>
          </a:xfrm>
        </p:spPr>
        <p:txBody>
          <a:bodyPr/>
          <a:lstStyle/>
          <a:p>
            <a:r>
              <a:rPr lang="en-US" dirty="0"/>
              <a:t>Total Order, Partial Order &amp; Linear Extension</a:t>
            </a:r>
            <a:r>
              <a:rPr lang="ja-JP" altLang="en-US" dirty="0"/>
              <a:t>③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38C63F-75F5-9B55-8D1F-8BEB682C19ED}"/>
                  </a:ext>
                </a:extLst>
              </p:cNvPr>
              <p:cNvSpPr txBox="1"/>
              <p:nvPr/>
            </p:nvSpPr>
            <p:spPr>
              <a:xfrm>
                <a:off x="800952" y="1624416"/>
                <a:ext cx="10827870" cy="143762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The Linear Extension of a Partial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Noto Sans Black" panose="020B0A02040504020204" pitchFamily="34" charset="0"/>
                        <a:cs typeface="Noto Sans Black" panose="020B0A02040504020204" pitchFamily="34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 linear extension extends (adding comparable pairs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), a partial order into total order</a:t>
                </a:r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Not unique</a:t>
                </a:r>
                <a:endParaRPr lang="en-US" sz="180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38C63F-75F5-9B55-8D1F-8BEB682C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6"/>
                <a:ext cx="10827870" cy="1437621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0B7F48-41A6-8122-AD4D-874B0B528391}"/>
                  </a:ext>
                </a:extLst>
              </p:cNvPr>
              <p:cNvSpPr/>
              <p:nvPr/>
            </p:nvSpPr>
            <p:spPr>
              <a:xfrm>
                <a:off x="1011505" y="4089734"/>
                <a:ext cx="2573906" cy="96854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0B7F48-41A6-8122-AD4D-874B0B528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05" y="4089734"/>
                <a:ext cx="2573906" cy="9685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AB1ACB-0CC4-6C78-AB52-09901F54B0B3}"/>
                  </a:ext>
                </a:extLst>
              </p:cNvPr>
              <p:cNvSpPr/>
              <p:nvPr/>
            </p:nvSpPr>
            <p:spPr>
              <a:xfrm>
                <a:off x="4427027" y="4089734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AB1ACB-0CC4-6C78-AB52-09901F54B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7" y="4089734"/>
                <a:ext cx="2573906" cy="9685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EDB1A6A-2975-B72B-0F6C-AAA5E26DA3BA}"/>
                  </a:ext>
                </a:extLst>
              </p:cNvPr>
              <p:cNvSpPr/>
              <p:nvPr/>
            </p:nvSpPr>
            <p:spPr>
              <a:xfrm>
                <a:off x="4427027" y="3062037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EDB1A6A-2975-B72B-0F6C-AAA5E26DA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7" y="3062037"/>
                <a:ext cx="2573906" cy="9685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B3BE3C-04A9-5DA7-333A-E8D790FDE70D}"/>
              </a:ext>
            </a:extLst>
          </p:cNvPr>
          <p:cNvSpPr txBox="1"/>
          <p:nvPr/>
        </p:nvSpPr>
        <p:spPr>
          <a:xfrm>
            <a:off x="3751533" y="4152719"/>
            <a:ext cx="505326" cy="94766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Noto Sans Math" panose="020B0502040504020204" pitchFamily="34" charset="0"/>
                <a:ea typeface="Noto Sans Math" panose="020B0502040504020204" pitchFamily="34" charset="0"/>
              </a:rPr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334FB-176A-7F9F-75CC-B857B6049B90}"/>
              </a:ext>
            </a:extLst>
          </p:cNvPr>
          <p:cNvSpPr txBox="1"/>
          <p:nvPr/>
        </p:nvSpPr>
        <p:spPr>
          <a:xfrm>
            <a:off x="7267057" y="4152719"/>
            <a:ext cx="505326" cy="94766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Noto Sans Math" panose="020B0502040504020204" pitchFamily="34" charset="0"/>
                <a:ea typeface="Noto Sans Math" panose="020B0502040504020204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CB7AD1E-7272-442F-0BCF-75E1A8C8308F}"/>
                  </a:ext>
                </a:extLst>
              </p:cNvPr>
              <p:cNvSpPr/>
              <p:nvPr/>
            </p:nvSpPr>
            <p:spPr>
              <a:xfrm>
                <a:off x="8137324" y="3062037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CB7AD1E-7272-442F-0BCF-75E1A8C83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4" y="3062037"/>
                <a:ext cx="2573906" cy="9685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F9BC38-2A9C-92F2-B005-54C94BBD4905}"/>
                  </a:ext>
                </a:extLst>
              </p:cNvPr>
              <p:cNvSpPr/>
              <p:nvPr/>
            </p:nvSpPr>
            <p:spPr>
              <a:xfrm>
                <a:off x="8137324" y="4089734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F9BC38-2A9C-92F2-B005-54C94BB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4" y="4089734"/>
                <a:ext cx="2573906" cy="9685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9F59F88-AB97-B27F-8029-75768D666986}"/>
                  </a:ext>
                </a:extLst>
              </p:cNvPr>
              <p:cNvSpPr/>
              <p:nvPr/>
            </p:nvSpPr>
            <p:spPr>
              <a:xfrm>
                <a:off x="4427027" y="5129463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9F59F88-AB97-B27F-8029-75768D666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7" y="5129463"/>
                <a:ext cx="2573906" cy="96854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F6C5CC7-A9E0-0820-7608-DED8D074997D}"/>
                  </a:ext>
                </a:extLst>
              </p:cNvPr>
              <p:cNvSpPr/>
              <p:nvPr/>
            </p:nvSpPr>
            <p:spPr>
              <a:xfrm>
                <a:off x="8137324" y="5129463"/>
                <a:ext cx="2573906" cy="968542"/>
              </a:xfrm>
              <a:prstGeom prst="roundRect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F6C5CC7-A9E0-0820-7608-DED8D0749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4" y="5129463"/>
                <a:ext cx="2573906" cy="96854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C7A8DE-8998-9336-7788-C4D352C26538}"/>
                  </a:ext>
                </a:extLst>
              </p:cNvPr>
              <p:cNvSpPr txBox="1"/>
              <p:nvPr/>
            </p:nvSpPr>
            <p:spPr>
              <a:xfrm>
                <a:off x="5590674" y="6098005"/>
                <a:ext cx="505326" cy="71086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bg1">
                      <a:lumMod val="65000"/>
                    </a:schemeClr>
                  </a:solidFill>
                  <a:latin typeface="Noto Sans Math" panose="020B0502040504020204" pitchFamily="34" charset="0"/>
                  <a:ea typeface="Noto Sans Math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C7A8DE-8998-9336-7788-C4D352C2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74" y="6098005"/>
                <a:ext cx="505326" cy="710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66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㉔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107995" y="341876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362369" y="3418763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0069B-A80C-AFF4-CED5-3A29342D83CF}"/>
              </a:ext>
            </a:extLst>
          </p:cNvPr>
          <p:cNvSpPr txBox="1"/>
          <p:nvPr/>
        </p:nvSpPr>
        <p:spPr>
          <a:xfrm>
            <a:off x="9037912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7E7C5-F33A-BE42-E3C2-DBE3C97BA684}"/>
              </a:ext>
            </a:extLst>
          </p:cNvPr>
          <p:cNvSpPr txBox="1"/>
          <p:nvPr/>
        </p:nvSpPr>
        <p:spPr>
          <a:xfrm>
            <a:off x="10847126" y="572323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75072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㉕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2099874" y="341167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206800" y="5701654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9305736" y="341876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9789262" y="341876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9671496" y="3603429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7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㉖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9664598" y="5697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53432" y="321241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495994" y="321241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9192" y="3397076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33070" y="57045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3053432" y="359518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3495994" y="359518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19192" y="3779848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9030229" y="457405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7B757-6D7D-2633-5642-6B5879001111}"/>
              </a:ext>
            </a:extLst>
          </p:cNvPr>
          <p:cNvSpPr txBox="1"/>
          <p:nvPr/>
        </p:nvSpPr>
        <p:spPr>
          <a:xfrm>
            <a:off x="10847878" y="569651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679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㉗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FD217-4B52-67DC-DDFB-CD04FF314D21}"/>
              </a:ext>
            </a:extLst>
          </p:cNvPr>
          <p:cNvSpPr txBox="1"/>
          <p:nvPr/>
        </p:nvSpPr>
        <p:spPr>
          <a:xfrm>
            <a:off x="9664598" y="5697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3053432" y="321241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3495994" y="321241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9192" y="3397076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46201" y="56959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3053432" y="359518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3495994" y="359518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19192" y="3779848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218434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7B757-6D7D-2633-5642-6B5879001111}"/>
              </a:ext>
            </a:extLst>
          </p:cNvPr>
          <p:cNvSpPr txBox="1"/>
          <p:nvPr/>
        </p:nvSpPr>
        <p:spPr>
          <a:xfrm>
            <a:off x="10848343" y="5697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6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㉗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196448" y="57124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9035948" y="454762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1867587" y="341959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351113" y="3419590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233347" y="3604256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04692-841D-6F40-A045-E3D7280226DF}"/>
              </a:ext>
            </a:extLst>
          </p:cNvPr>
          <p:cNvSpPr txBox="1"/>
          <p:nvPr/>
        </p:nvSpPr>
        <p:spPr>
          <a:xfrm>
            <a:off x="9304535" y="340209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1979-8848-5C48-DD6D-389C69F82B20}"/>
              </a:ext>
            </a:extLst>
          </p:cNvPr>
          <p:cNvSpPr txBox="1"/>
          <p:nvPr/>
        </p:nvSpPr>
        <p:spPr>
          <a:xfrm>
            <a:off x="9788061" y="3402091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CA4B1-C77F-A713-00AC-6D2497FB7D7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670295" y="3586757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035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㉘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4583316" y="570091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04692-841D-6F40-A045-E3D7280226DF}"/>
              </a:ext>
            </a:extLst>
          </p:cNvPr>
          <p:cNvSpPr txBox="1"/>
          <p:nvPr/>
        </p:nvSpPr>
        <p:spPr>
          <a:xfrm>
            <a:off x="8125280" y="340015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1979-8848-5C48-DD6D-389C69F82B20}"/>
              </a:ext>
            </a:extLst>
          </p:cNvPr>
          <p:cNvSpPr txBox="1"/>
          <p:nvPr/>
        </p:nvSpPr>
        <p:spPr>
          <a:xfrm>
            <a:off x="8608806" y="340015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CA4B1-C77F-A713-00AC-6D2497FB7D7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491040" y="3584819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75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㉙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3412104" y="570091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3B9AD8-9D36-84F2-54E0-ABCEA10BB379}"/>
              </a:ext>
            </a:extLst>
          </p:cNvPr>
          <p:cNvSpPr txBox="1"/>
          <p:nvPr/>
        </p:nvSpPr>
        <p:spPr>
          <a:xfrm>
            <a:off x="8334528" y="337688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4970F-4C3E-A9AE-BD26-C32E9D72A8CD}"/>
              </a:ext>
            </a:extLst>
          </p:cNvPr>
          <p:cNvSpPr txBox="1"/>
          <p:nvPr/>
        </p:nvSpPr>
        <p:spPr>
          <a:xfrm>
            <a:off x="9664642" y="570612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58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㉚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2173213" y="570091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218434" y="454302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4DE1D4-490D-E779-899F-A53FC1AB9CD6}"/>
              </a:ext>
            </a:extLst>
          </p:cNvPr>
          <p:cNvSpPr txBox="1"/>
          <p:nvPr/>
        </p:nvSpPr>
        <p:spPr>
          <a:xfrm>
            <a:off x="7786530" y="45476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8AFE2-04FB-7912-86D0-BC8EF4624157}"/>
              </a:ext>
            </a:extLst>
          </p:cNvPr>
          <p:cNvSpPr txBox="1"/>
          <p:nvPr/>
        </p:nvSpPr>
        <p:spPr>
          <a:xfrm>
            <a:off x="8439995" y="570091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50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㉛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3957728" y="454221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D51AA1-17DF-4193-3429-CC6AAA8E6E00}"/>
              </a:ext>
            </a:extLst>
          </p:cNvPr>
          <p:cNvSpPr txBox="1"/>
          <p:nvPr/>
        </p:nvSpPr>
        <p:spPr>
          <a:xfrm>
            <a:off x="8362369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BF2DB-7BD8-A772-B3D3-436E00CF3B4B}"/>
              </a:ext>
            </a:extLst>
          </p:cNvPr>
          <p:cNvSpPr txBox="1"/>
          <p:nvPr/>
        </p:nvSpPr>
        <p:spPr>
          <a:xfrm>
            <a:off x="9666831" y="570461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05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㉜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3957728" y="454935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198803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554E89-A545-0E80-0BCE-9DCDC9C94D77}"/>
              </a:ext>
            </a:extLst>
          </p:cNvPr>
          <p:cNvSpPr txBox="1"/>
          <p:nvPr/>
        </p:nvSpPr>
        <p:spPr>
          <a:xfrm>
            <a:off x="7193316" y="572323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99BF9-38F7-728B-9297-295BFD321122}"/>
              </a:ext>
            </a:extLst>
          </p:cNvPr>
          <p:cNvSpPr txBox="1"/>
          <p:nvPr/>
        </p:nvSpPr>
        <p:spPr>
          <a:xfrm>
            <a:off x="9544086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B7FCC-57C1-9FC0-19F3-17844BD3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Lower Bound — Adversary</a:t>
            </a:r>
            <a:r>
              <a:rPr lang="ja-JP" altLang="en-US" dirty="0"/>
              <a:t>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07730-116C-70F9-6FDC-8DD49809333E}"/>
                  </a:ext>
                </a:extLst>
              </p:cNvPr>
              <p:cNvSpPr txBox="1"/>
              <p:nvPr/>
            </p:nvSpPr>
            <p:spPr>
              <a:xfrm>
                <a:off x="800952" y="1624416"/>
                <a:ext cx="10827870" cy="4481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An Adversary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A machine that answer query of comparisons, while maintaining internal data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The machine (devil) would </a:t>
                </a:r>
                <a:r>
                  <a:rPr lang="en-US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try to make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you spend more queries</a:t>
                </a:r>
                <a:endParaRPr lang="en-US" sz="1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Adversary for Sorting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In memory</a:t>
                </a: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a partial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</m:oMath>
                </a14:m>
                <a:endParaRPr lang="en-US" b="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Noto Sans Light" panose="020B0402040504020204" pitchFamily="34" charset="0"/>
                            <a:cs typeface="Noto Sans Light" panose="020B0402040504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Some algorithm asks for comparison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𝑏</m:t>
                    </m:r>
                  </m:oMath>
                </a14:m>
                <a:endParaRPr lang="en-US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If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reply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If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, check linear extension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∪(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∪(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oto Sans Light" panose="020B040204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, </a:t>
                </a:r>
                <a:b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</a:b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choose one with more possibility, return and add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Noto Sans Light" panose="020B0402040504020204" pitchFamily="34" charset="0"/>
                        <a:cs typeface="Noto Sans Light" panose="020B0402040504020204" pitchFamily="34" charset="0"/>
                      </a:rPr>
                      <m:t>𝑃</m:t>
                    </m:r>
                  </m:oMath>
                </a14:m>
                <a:endParaRPr lang="en-US" b="0" dirty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endParaRPr>
              </a:p>
              <a:p>
                <a:pPr marL="742950" lvl="1" indent="-285750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Repeat until only 1 total order is available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07730-116C-70F9-6FDC-8DD49809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2" y="1624416"/>
                <a:ext cx="10827870" cy="4481609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12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㉝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2776090" y="453506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8BC7CA-B2C7-6DB1-B89B-5F2E9AE3D724}"/>
              </a:ext>
            </a:extLst>
          </p:cNvPr>
          <p:cNvSpPr txBox="1"/>
          <p:nvPr/>
        </p:nvSpPr>
        <p:spPr>
          <a:xfrm>
            <a:off x="9664598" y="570165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7F5C-EAA1-2774-00F3-E50E2EE6B8B4}"/>
              </a:ext>
            </a:extLst>
          </p:cNvPr>
          <p:cNvSpPr txBox="1"/>
          <p:nvPr/>
        </p:nvSpPr>
        <p:spPr>
          <a:xfrm>
            <a:off x="8367853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3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㉞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3304664" y="340209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8BC7CA-B2C7-6DB1-B89B-5F2E9AE3D724}"/>
              </a:ext>
            </a:extLst>
          </p:cNvPr>
          <p:cNvSpPr txBox="1"/>
          <p:nvPr/>
        </p:nvSpPr>
        <p:spPr>
          <a:xfrm>
            <a:off x="9035948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7F5C-EAA1-2774-00F3-E50E2EE6B8B4}"/>
              </a:ext>
            </a:extLst>
          </p:cNvPr>
          <p:cNvSpPr txBox="1"/>
          <p:nvPr/>
        </p:nvSpPr>
        <p:spPr>
          <a:xfrm>
            <a:off x="8367853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272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㉟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3283432" y="338222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008460" y="455059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5031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28557" y="2255602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0791" y="2440268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8BC7CA-B2C7-6DB1-B89B-5F2E9AE3D724}"/>
              </a:ext>
            </a:extLst>
          </p:cNvPr>
          <p:cNvSpPr txBox="1"/>
          <p:nvPr/>
        </p:nvSpPr>
        <p:spPr>
          <a:xfrm>
            <a:off x="7778024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7F5C-EAA1-2774-00F3-E50E2EE6B8B4}"/>
              </a:ext>
            </a:extLst>
          </p:cNvPr>
          <p:cNvSpPr txBox="1"/>
          <p:nvPr/>
        </p:nvSpPr>
        <p:spPr>
          <a:xfrm>
            <a:off x="10434449" y="4550621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1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㊱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2677157" y="201864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847126" y="5702007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42892" y="240844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12705" y="240844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08652" y="2593114"/>
            <a:ext cx="10405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8BC7CA-B2C7-6DB1-B89B-5F2E9AE3D724}"/>
              </a:ext>
            </a:extLst>
          </p:cNvPr>
          <p:cNvSpPr txBox="1"/>
          <p:nvPr/>
        </p:nvSpPr>
        <p:spPr>
          <a:xfrm>
            <a:off x="8585080" y="340379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7F5C-EAA1-2774-00F3-E50E2EE6B8B4}"/>
              </a:ext>
            </a:extLst>
          </p:cNvPr>
          <p:cNvSpPr txBox="1"/>
          <p:nvPr/>
        </p:nvSpPr>
        <p:spPr>
          <a:xfrm>
            <a:off x="8156944" y="3403796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512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㊲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196448" y="57124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9550714" y="31759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52174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35700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7934" y="2447412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04692-841D-6F40-A045-E3D7280226DF}"/>
              </a:ext>
            </a:extLst>
          </p:cNvPr>
          <p:cNvSpPr txBox="1"/>
          <p:nvPr/>
        </p:nvSpPr>
        <p:spPr>
          <a:xfrm>
            <a:off x="9333539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1979-8848-5C48-DD6D-389C69F82B20}"/>
              </a:ext>
            </a:extLst>
          </p:cNvPr>
          <p:cNvSpPr txBox="1"/>
          <p:nvPr/>
        </p:nvSpPr>
        <p:spPr>
          <a:xfrm>
            <a:off x="9767890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CA4B1-C77F-A713-00AC-6D2497FB7D7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699299" y="3751554"/>
            <a:ext cx="685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949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㊳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196448" y="57124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9550714" y="31759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52174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35700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7934" y="2447412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04692-841D-6F40-A045-E3D7280226DF}"/>
              </a:ext>
            </a:extLst>
          </p:cNvPr>
          <p:cNvSpPr txBox="1"/>
          <p:nvPr/>
        </p:nvSpPr>
        <p:spPr>
          <a:xfrm>
            <a:off x="9333539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1979-8848-5C48-DD6D-389C69F82B20}"/>
              </a:ext>
            </a:extLst>
          </p:cNvPr>
          <p:cNvSpPr txBox="1"/>
          <p:nvPr/>
        </p:nvSpPr>
        <p:spPr>
          <a:xfrm>
            <a:off x="9767890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CA4B1-C77F-A713-00AC-6D2497FB7D7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699299" y="3751554"/>
            <a:ext cx="685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87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㊴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196448" y="5712442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9550714" y="31759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52174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35700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7934" y="2447412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04692-841D-6F40-A045-E3D7280226DF}"/>
              </a:ext>
            </a:extLst>
          </p:cNvPr>
          <p:cNvSpPr txBox="1"/>
          <p:nvPr/>
        </p:nvSpPr>
        <p:spPr>
          <a:xfrm>
            <a:off x="9333539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61979-8848-5C48-DD6D-389C69F82B20}"/>
              </a:ext>
            </a:extLst>
          </p:cNvPr>
          <p:cNvSpPr txBox="1"/>
          <p:nvPr/>
        </p:nvSpPr>
        <p:spPr>
          <a:xfrm>
            <a:off x="9767890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CA4B1-C77F-A713-00AC-6D2497FB7D7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699299" y="3751554"/>
            <a:ext cx="685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768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㊵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8440391" y="570274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484CE-BF25-75AC-2CE8-C690E5FAC795}"/>
              </a:ext>
            </a:extLst>
          </p:cNvPr>
          <p:cNvSpPr txBox="1"/>
          <p:nvPr/>
        </p:nvSpPr>
        <p:spPr>
          <a:xfrm>
            <a:off x="10445459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52174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35700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7934" y="2447412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0B54D1-3757-7F07-0890-0CCC2EF4AD75}"/>
              </a:ext>
            </a:extLst>
          </p:cNvPr>
          <p:cNvSpPr txBox="1"/>
          <p:nvPr/>
        </p:nvSpPr>
        <p:spPr>
          <a:xfrm>
            <a:off x="7777507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696E6-47F5-B975-2631-354B5C4D4B18}"/>
              </a:ext>
            </a:extLst>
          </p:cNvPr>
          <p:cNvSpPr txBox="1"/>
          <p:nvPr/>
        </p:nvSpPr>
        <p:spPr>
          <a:xfrm>
            <a:off x="10003390" y="4552725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95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㊶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FE836BA-B846-56A8-6857-DFC4D13E7218}"/>
              </a:ext>
            </a:extLst>
          </p:cNvPr>
          <p:cNvSpPr txBox="1"/>
          <p:nvPr/>
        </p:nvSpPr>
        <p:spPr>
          <a:xfrm>
            <a:off x="2452174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3526E-3068-0471-3A04-6BFE0202CBF6}"/>
              </a:ext>
            </a:extLst>
          </p:cNvPr>
          <p:cNvSpPr txBox="1"/>
          <p:nvPr/>
        </p:nvSpPr>
        <p:spPr>
          <a:xfrm>
            <a:off x="2935700" y="2262746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77C91-D8A9-81EA-3BD5-028636E306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17934" y="2447412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28023-5F89-7975-5AE7-C1C698E79BCD}"/>
              </a:ext>
            </a:extLst>
          </p:cNvPr>
          <p:cNvSpPr txBox="1"/>
          <p:nvPr/>
        </p:nvSpPr>
        <p:spPr>
          <a:xfrm>
            <a:off x="3046344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AB61-8A46-D578-4142-D3D03437B728}"/>
              </a:ext>
            </a:extLst>
          </p:cNvPr>
          <p:cNvSpPr txBox="1"/>
          <p:nvPr/>
        </p:nvSpPr>
        <p:spPr>
          <a:xfrm>
            <a:off x="3529870" y="341167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A21FC-7480-299A-0CE6-E140434FECD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412104" y="3596341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0B54D1-3757-7F07-0890-0CCC2EF4AD75}"/>
              </a:ext>
            </a:extLst>
          </p:cNvPr>
          <p:cNvSpPr txBox="1"/>
          <p:nvPr/>
        </p:nvSpPr>
        <p:spPr>
          <a:xfrm>
            <a:off x="9035948" y="4541938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696E6-47F5-B975-2631-354B5C4D4B18}"/>
              </a:ext>
            </a:extLst>
          </p:cNvPr>
          <p:cNvSpPr txBox="1"/>
          <p:nvPr/>
        </p:nvSpPr>
        <p:spPr>
          <a:xfrm>
            <a:off x="10847126" y="572323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E8D39-30AE-BB44-61A7-3D4CBCF89BAC}"/>
              </a:ext>
            </a:extLst>
          </p:cNvPr>
          <p:cNvSpPr txBox="1"/>
          <p:nvPr/>
        </p:nvSpPr>
        <p:spPr>
          <a:xfrm>
            <a:off x="8119549" y="340098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52CB9-8802-AFE3-2937-0839FB631D57}"/>
              </a:ext>
            </a:extLst>
          </p:cNvPr>
          <p:cNvSpPr txBox="1"/>
          <p:nvPr/>
        </p:nvSpPr>
        <p:spPr>
          <a:xfrm>
            <a:off x="8603075" y="3400983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CE0B9-207E-4191-85CE-96E1A3118DE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485309" y="3585649"/>
            <a:ext cx="11776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6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㊷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2452972" y="204862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2895534" y="204862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8732" y="2233291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194931" y="5697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2452972" y="24313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2895534" y="24313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18732" y="2616063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B0F03-93A8-41E2-E783-1A16AB45EDD6}"/>
              </a:ext>
            </a:extLst>
          </p:cNvPr>
          <p:cNvSpPr txBox="1"/>
          <p:nvPr/>
        </p:nvSpPr>
        <p:spPr>
          <a:xfrm>
            <a:off x="9550714" y="31759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C6010-CBF2-D8E2-32E3-61937A879EC9}"/>
              </a:ext>
            </a:extLst>
          </p:cNvPr>
          <p:cNvSpPr txBox="1"/>
          <p:nvPr/>
        </p:nvSpPr>
        <p:spPr>
          <a:xfrm>
            <a:off x="9333539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B7362-7242-1D52-2A28-2EE4C10AEA70}"/>
              </a:ext>
            </a:extLst>
          </p:cNvPr>
          <p:cNvSpPr txBox="1"/>
          <p:nvPr/>
        </p:nvSpPr>
        <p:spPr>
          <a:xfrm>
            <a:off x="9767890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24FF1-194E-78E4-48BC-19D8850576C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9699299" y="3751554"/>
            <a:ext cx="685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3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B7FCC-57C1-9FC0-19F3-17844BD3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Lower Bound — Adversary</a:t>
            </a:r>
            <a:r>
              <a:rPr lang="ja-JP" altLang="en-US" dirty="0"/>
              <a:t>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80FB8-94C9-D43A-C9B5-548DA719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4" y="2109025"/>
            <a:ext cx="920416" cy="92041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0D608BA-6F33-CDF0-B0D3-3F3EF2B5EFBE}"/>
                  </a:ext>
                </a:extLst>
              </p:cNvPr>
              <p:cNvSpPr/>
              <p:nvPr/>
            </p:nvSpPr>
            <p:spPr>
              <a:xfrm>
                <a:off x="2877550" y="2201188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0D608BA-6F33-CDF0-B0D3-3F3EF2B5E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50" y="2201188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4F518182-32DB-BF19-17E0-EC3FEDD4F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2070" y="2164612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05EEFCD-8214-5E9B-A90D-0090EE560E04}"/>
              </a:ext>
            </a:extLst>
          </p:cNvPr>
          <p:cNvGrpSpPr/>
          <p:nvPr/>
        </p:nvGrpSpPr>
        <p:grpSpPr>
          <a:xfrm>
            <a:off x="7169826" y="2042792"/>
            <a:ext cx="3779919" cy="1158039"/>
            <a:chOff x="7650081" y="1724605"/>
            <a:chExt cx="3779919" cy="11580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A8E699-88EF-DF43-F5BE-EFD3AE02AC5D}"/>
                </a:ext>
              </a:extLst>
            </p:cNvPr>
            <p:cNvSpPr/>
            <p:nvPr/>
          </p:nvSpPr>
          <p:spPr>
            <a:xfrm>
              <a:off x="7650081" y="1746623"/>
              <a:ext cx="3779919" cy="11360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083BE5-1CB2-26F9-DA84-F4A03FB7B9B4}"/>
                    </a:ext>
                  </a:extLst>
                </p:cNvPr>
                <p:cNvSpPr txBox="1"/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083BE5-1CB2-26F9-DA84-F4A03FB7B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blipFill>
                  <a:blip r:embed="rId6"/>
                  <a:stretch>
                    <a:fillRect l="-2800" t="-4211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468EC78-607B-5B7B-510A-6E3CAA3F29EE}"/>
                    </a:ext>
                  </a:extLst>
                </p:cNvPr>
                <p:cNvSpPr txBox="1"/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468EC78-607B-5B7B-510A-6E3CAA3F2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blipFill>
                  <a:blip r:embed="rId7"/>
                  <a:stretch>
                    <a:fillRect l="-2390" t="-4211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13A6A6-E941-E155-63EE-4B701ED8D09E}"/>
                </a:ext>
              </a:extLst>
            </p:cNvPr>
            <p:cNvSpPr/>
            <p:nvPr/>
          </p:nvSpPr>
          <p:spPr>
            <a:xfrm>
              <a:off x="9566308" y="1851406"/>
              <a:ext cx="18288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06B7A4B-15B6-DEB3-6F7F-9A5734FA4904}"/>
              </a:ext>
            </a:extLst>
          </p:cNvPr>
          <p:cNvSpPr/>
          <p:nvPr/>
        </p:nvSpPr>
        <p:spPr>
          <a:xfrm>
            <a:off x="4499810" y="2201188"/>
            <a:ext cx="1221204" cy="841248"/>
          </a:xfrm>
          <a:prstGeom prst="wedgeRoundRectCallout">
            <a:avLst>
              <a:gd name="adj1" fmla="val 75313"/>
              <a:gd name="adj2" fmla="val 84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</a:rPr>
              <a:t>〇</a:t>
            </a:r>
            <a:endParaRPr lang="en-US" dirty="0">
              <a:solidFill>
                <a:srgbClr val="FF0000"/>
              </a:solidFill>
              <a:latin typeface="Noto Sans JP SemiBold" panose="020B0200000000000000" pitchFamily="50" charset="-128"/>
              <a:ea typeface="Noto Sans JP SemiBold" panose="020B0200000000000000" pitchFamily="50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2B73CA-A5BD-979A-4592-69D26BF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4" y="3837465"/>
            <a:ext cx="920416" cy="92041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D69750E6-4A2F-DCC5-EC96-F90AB410BD27}"/>
                  </a:ext>
                </a:extLst>
              </p:cNvPr>
              <p:cNvSpPr/>
              <p:nvPr/>
            </p:nvSpPr>
            <p:spPr>
              <a:xfrm>
                <a:off x="2877550" y="3929628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D69750E6-4A2F-DCC5-EC96-F90AB410B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50" y="3929628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Artificial Intelligence with solid fill">
            <a:extLst>
              <a:ext uri="{FF2B5EF4-FFF2-40B4-BE49-F238E27FC236}">
                <a16:creationId xmlns:a16="http://schemas.microsoft.com/office/drawing/2014/main" id="{45C3F563-0444-37B6-8B38-396761C16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2070" y="3893052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616685-111B-DD84-1F03-53FF7CBDDB27}"/>
              </a:ext>
            </a:extLst>
          </p:cNvPr>
          <p:cNvGrpSpPr/>
          <p:nvPr/>
        </p:nvGrpSpPr>
        <p:grpSpPr>
          <a:xfrm>
            <a:off x="7169826" y="3771232"/>
            <a:ext cx="3779919" cy="1158039"/>
            <a:chOff x="7650081" y="1724605"/>
            <a:chExt cx="3779919" cy="115803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809FACD-90FC-E616-CBE7-B2142BD84837}"/>
                </a:ext>
              </a:extLst>
            </p:cNvPr>
            <p:cNvSpPr/>
            <p:nvPr/>
          </p:nvSpPr>
          <p:spPr>
            <a:xfrm>
              <a:off x="7650081" y="1746623"/>
              <a:ext cx="3779919" cy="11360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6C6D2D0-A375-1625-9B80-E8E6006E3932}"/>
                    </a:ext>
                  </a:extLst>
                </p:cNvPr>
                <p:cNvSpPr txBox="1"/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6C6D2D0-A375-1625-9B80-E8E6006E3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blipFill>
                  <a:blip r:embed="rId9"/>
                  <a:stretch>
                    <a:fillRect l="-28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51626D-DBBC-4370-A96B-C37B837B9149}"/>
                    </a:ext>
                  </a:extLst>
                </p:cNvPr>
                <p:cNvSpPr txBox="1"/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51626D-DBBC-4370-A96B-C37B837B9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blipFill>
                  <a:blip r:embed="rId10"/>
                  <a:stretch>
                    <a:fillRect l="-2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D9FD72-4AA5-739B-D99E-2ECDBDC070AF}"/>
                </a:ext>
              </a:extLst>
            </p:cNvPr>
            <p:cNvSpPr/>
            <p:nvPr/>
          </p:nvSpPr>
          <p:spPr>
            <a:xfrm>
              <a:off x="9566308" y="1851406"/>
              <a:ext cx="18288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03A0258-A826-456A-E7B3-26EB2EB409DA}"/>
              </a:ext>
            </a:extLst>
          </p:cNvPr>
          <p:cNvSpPr/>
          <p:nvPr/>
        </p:nvSpPr>
        <p:spPr>
          <a:xfrm>
            <a:off x="4499810" y="3929628"/>
            <a:ext cx="1221204" cy="841248"/>
          </a:xfrm>
          <a:prstGeom prst="wedgeRoundRectCallout">
            <a:avLst>
              <a:gd name="adj1" fmla="val 75313"/>
              <a:gd name="adj2" fmla="val 84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0000"/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Noto Sans Light" panose="020B0402040504020204" pitchFamily="34" charset="0"/>
              </a:rPr>
              <a:t>×</a:t>
            </a:r>
            <a:endParaRPr lang="en-US" sz="2400" dirty="0">
              <a:solidFill>
                <a:srgbClr val="FF0000"/>
              </a:solidFill>
              <a:latin typeface="Noto Sans JP SemiBold" panose="020B0200000000000000" pitchFamily="50" charset="-128"/>
              <a:ea typeface="Noto Sans JP SemiBold" panose="020B0200000000000000" pitchFamily="50" charset="-128"/>
              <a:cs typeface="Noto Sans Light" panose="020B04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E160A-12B0-2A3E-5FC7-6F03DC43A9A0}"/>
                  </a:ext>
                </a:extLst>
              </p:cNvPr>
              <p:cNvSpPr txBox="1"/>
              <p:nvPr/>
            </p:nvSpPr>
            <p:spPr>
              <a:xfrm>
                <a:off x="5147513" y="1673460"/>
                <a:ext cx="196917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E160A-12B0-2A3E-5FC7-6F03DC43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13" y="1673460"/>
                <a:ext cx="19691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183F96-173E-25B7-7038-4E982B1A4444}"/>
                  </a:ext>
                </a:extLst>
              </p:cNvPr>
              <p:cNvSpPr txBox="1"/>
              <p:nvPr/>
            </p:nvSpPr>
            <p:spPr>
              <a:xfrm>
                <a:off x="5152528" y="3399382"/>
                <a:ext cx="196917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183F96-173E-25B7-7038-4E982B1A4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28" y="3399382"/>
                <a:ext cx="1969174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0B51E7C-7934-8151-AA96-FCDCCF57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9" y="5523493"/>
            <a:ext cx="920416" cy="92041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with Corners Rounded 27">
                <a:extLst>
                  <a:ext uri="{FF2B5EF4-FFF2-40B4-BE49-F238E27FC236}">
                    <a16:creationId xmlns:a16="http://schemas.microsoft.com/office/drawing/2014/main" id="{1E2BF5C1-0F53-1C99-30CE-4EA0D4055232}"/>
                  </a:ext>
                </a:extLst>
              </p:cNvPr>
              <p:cNvSpPr/>
              <p:nvPr/>
            </p:nvSpPr>
            <p:spPr>
              <a:xfrm>
                <a:off x="2872535" y="5615656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28" name="Speech Bubble: Rectangle with Corners Rounded 27">
                <a:extLst>
                  <a:ext uri="{FF2B5EF4-FFF2-40B4-BE49-F238E27FC236}">
                    <a16:creationId xmlns:a16="http://schemas.microsoft.com/office/drawing/2014/main" id="{1E2BF5C1-0F53-1C99-30CE-4EA0D4055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35" y="5615656"/>
                <a:ext cx="1221204" cy="841248"/>
              </a:xfrm>
              <a:prstGeom prst="wedgeRoundRectCallout">
                <a:avLst>
                  <a:gd name="adj1" fmla="val -67544"/>
                  <a:gd name="adj2" fmla="val 849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Graphic 28" descr="Artificial Intelligence with solid fill">
            <a:extLst>
              <a:ext uri="{FF2B5EF4-FFF2-40B4-BE49-F238E27FC236}">
                <a16:creationId xmlns:a16="http://schemas.microsoft.com/office/drawing/2014/main" id="{67072AA4-A53F-95D3-73E4-352462C6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7055" y="5579080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1668A0D-4BC7-FDA5-3A51-4BB083333597}"/>
              </a:ext>
            </a:extLst>
          </p:cNvPr>
          <p:cNvGrpSpPr/>
          <p:nvPr/>
        </p:nvGrpSpPr>
        <p:grpSpPr>
          <a:xfrm>
            <a:off x="7164811" y="5457260"/>
            <a:ext cx="3779919" cy="1158039"/>
            <a:chOff x="7650081" y="1724605"/>
            <a:chExt cx="3779919" cy="115803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745F0E2-D507-7E6C-6ABA-2B6F2CC52107}"/>
                </a:ext>
              </a:extLst>
            </p:cNvPr>
            <p:cNvSpPr/>
            <p:nvPr/>
          </p:nvSpPr>
          <p:spPr>
            <a:xfrm>
              <a:off x="7650081" y="1746623"/>
              <a:ext cx="3779919" cy="11360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4A0C7F6-CEC0-2A76-063D-2DA60C17409B}"/>
                    </a:ext>
                  </a:extLst>
                </p:cNvPr>
                <p:cNvSpPr txBox="1"/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4A0C7F6-CEC0-2A76-063D-2DA60C174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016" y="1724605"/>
                  <a:ext cx="1528010" cy="1158039"/>
                </a:xfrm>
                <a:prstGeom prst="rect">
                  <a:avLst/>
                </a:prstGeom>
                <a:blipFill>
                  <a:blip r:embed="rId14"/>
                  <a:stretch>
                    <a:fillRect l="-2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7DFDB43-1012-891C-EB00-BCD2FB53F2B5}"/>
                    </a:ext>
                  </a:extLst>
                </p:cNvPr>
                <p:cNvSpPr txBox="1"/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b="0" i="1" dirty="0">
                      <a:solidFill>
                        <a:schemeClr val="bg2">
                          <a:lumMod val="25000"/>
                        </a:schemeClr>
                      </a:solidFill>
                      <a:latin typeface="Noto Sans Light" panose="020B0402040504020204" pitchFamily="34" charset="0"/>
                      <a:ea typeface="Noto Sans Light" panose="020B0402040504020204" pitchFamily="34" charset="0"/>
                      <a:cs typeface="Noto Sans Light" panose="020B0402040504020204" pitchFamily="34" charset="0"/>
                    </a:rPr>
                    <a:t> —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>
                    <a:latin typeface="Noto Sans Light" panose="020B0402040504020204" pitchFamily="34" charset="0"/>
                    <a:ea typeface="Noto Sans Light" panose="020B0402040504020204" pitchFamily="34" charset="0"/>
                    <a:cs typeface="Noto Sans Light" panose="020B04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7DFDB43-1012-891C-EB00-BCD2FB53F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453" y="1724605"/>
                  <a:ext cx="1528010" cy="1158039"/>
                </a:xfrm>
                <a:prstGeom prst="rect">
                  <a:avLst/>
                </a:prstGeom>
                <a:blipFill>
                  <a:blip r:embed="rId15"/>
                  <a:stretch>
                    <a:fillRect l="-2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A03B5-157A-9006-79BC-6251C33A52F2}"/>
                </a:ext>
              </a:extLst>
            </p:cNvPr>
            <p:cNvSpPr/>
            <p:nvPr/>
          </p:nvSpPr>
          <p:spPr>
            <a:xfrm>
              <a:off x="9566308" y="1851406"/>
              <a:ext cx="18288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388D8725-8D58-39CF-A356-4BEDB65FD049}"/>
              </a:ext>
            </a:extLst>
          </p:cNvPr>
          <p:cNvSpPr/>
          <p:nvPr/>
        </p:nvSpPr>
        <p:spPr>
          <a:xfrm>
            <a:off x="4494795" y="5615656"/>
            <a:ext cx="1221204" cy="841248"/>
          </a:xfrm>
          <a:prstGeom prst="wedgeRoundRectCallout">
            <a:avLst>
              <a:gd name="adj1" fmla="val 75313"/>
              <a:gd name="adj2" fmla="val 84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</a:rPr>
              <a:t>〇</a:t>
            </a:r>
            <a:endParaRPr lang="en-US" dirty="0">
              <a:solidFill>
                <a:srgbClr val="FF0000"/>
              </a:solidFill>
              <a:latin typeface="Noto Sans JP SemiBold" panose="020B0200000000000000" pitchFamily="50" charset="-128"/>
              <a:ea typeface="Noto Sans JP SemiBold" panose="020B02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F68A57-80F8-94F2-AB45-726A1E0776D2}"/>
                  </a:ext>
                </a:extLst>
              </p:cNvPr>
              <p:cNvSpPr txBox="1"/>
              <p:nvPr/>
            </p:nvSpPr>
            <p:spPr>
              <a:xfrm>
                <a:off x="5147513" y="5085410"/>
                <a:ext cx="196917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F68A57-80F8-94F2-AB45-726A1E07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13" y="5085410"/>
                <a:ext cx="196917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2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F7168-6229-1F5B-57D2-0840805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Incomparable Items (4-ary)</a:t>
            </a:r>
            <a:r>
              <a:rPr lang="ja-JP" altLang="en-US" dirty="0"/>
              <a:t>㊸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718FF-A23A-AF40-C4B0-35DCC534A9ED}"/>
              </a:ext>
            </a:extLst>
          </p:cNvPr>
          <p:cNvGrpSpPr/>
          <p:nvPr/>
        </p:nvGrpSpPr>
        <p:grpSpPr>
          <a:xfrm>
            <a:off x="615615" y="1925054"/>
            <a:ext cx="4663440" cy="4475746"/>
            <a:chOff x="6912142" y="1574829"/>
            <a:chExt cx="5027546" cy="47729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EB207C-1783-A21F-1B0A-43D5E4710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91362-409D-9536-F061-F0F2BB9D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BDEC92-380F-296E-EF9B-141366A09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48AC4B-B29C-EB46-B39A-95BFC7592D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67E09-E43F-1C7F-B411-C9C5471C17E2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2F29-60A4-939C-8BE2-98824DFF2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52D2FB-052C-7920-E247-5EFC74F2C847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DDD4E9-1E73-5F17-FFE8-41B9ED1BA56A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077CA4-B3BA-8585-C0A1-43C0C177277D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45C2AD-AEF5-6E34-60AA-B37F9A06C346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46E1C-4481-F6F3-F2F2-2A0084F0A0C8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6799F-2F9B-17B2-8198-7B56789DE40B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FF8130-7D23-52EA-F4A5-5726371CFEF6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7474C10-C21F-DE79-AEA0-D4D9963CCBFD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49DA2-84EA-A676-AEB2-E4093F40CD62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61FC42-9006-C79A-91D7-63504FB633D9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DAC39E-4818-986B-E2FD-975F749CFBEF}"/>
              </a:ext>
            </a:extLst>
          </p:cNvPr>
          <p:cNvGrpSpPr/>
          <p:nvPr/>
        </p:nvGrpSpPr>
        <p:grpSpPr>
          <a:xfrm>
            <a:off x="6875473" y="1925054"/>
            <a:ext cx="4663440" cy="4475746"/>
            <a:chOff x="6912142" y="1574829"/>
            <a:chExt cx="5027546" cy="47729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431A36-1B3E-182A-5D15-388CE1AA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867" y="2123469"/>
              <a:ext cx="1890283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98DFC-387E-1A01-317A-6DC1525C299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150" y="2123469"/>
              <a:ext cx="2053898" cy="3675648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7D5B82-E30A-AB44-1154-CC9333F1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8510" y="3325677"/>
              <a:ext cx="1217023" cy="247344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D88DA6-295D-D723-B21C-740532589BC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767" y="3348685"/>
              <a:ext cx="1439363" cy="24504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CA758-E254-D19C-7EAB-1FB28B98B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643" y="4550893"/>
              <a:ext cx="716180" cy="127123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98A239-1E6F-B5A4-02F8-D11971EA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6238" y="4550893"/>
              <a:ext cx="575868" cy="1248224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670EC9-D511-F5DD-73D0-6F0E36DD19D9}"/>
                </a:ext>
              </a:extLst>
            </p:cNvPr>
            <p:cNvSpPr/>
            <p:nvPr/>
          </p:nvSpPr>
          <p:spPr>
            <a:xfrm>
              <a:off x="6912142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CEB1C98-5B37-3C9F-3F12-EA99D98EC0B4}"/>
                </a:ext>
              </a:extLst>
            </p:cNvPr>
            <p:cNvSpPr/>
            <p:nvPr/>
          </p:nvSpPr>
          <p:spPr>
            <a:xfrm>
              <a:off x="8239870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BE891-2D5F-C564-3D76-D6FDA4BF101E}"/>
                </a:ext>
              </a:extLst>
            </p:cNvPr>
            <p:cNvSpPr/>
            <p:nvPr/>
          </p:nvSpPr>
          <p:spPr>
            <a:xfrm>
              <a:off x="1084240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253F3B-908D-5545-C5C3-D3FF3329F73D}"/>
                </a:ext>
              </a:extLst>
            </p:cNvPr>
            <p:cNvSpPr/>
            <p:nvPr/>
          </p:nvSpPr>
          <p:spPr>
            <a:xfrm>
              <a:off x="9567598" y="5250477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4E46F9-D949-A3E2-64EE-CB0AF43447F5}"/>
                </a:ext>
              </a:extLst>
            </p:cNvPr>
            <p:cNvSpPr/>
            <p:nvPr/>
          </p:nvSpPr>
          <p:spPr>
            <a:xfrm>
              <a:off x="7562091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1A3B5-E1DC-0B20-FCB5-1ACD65D2350C}"/>
                </a:ext>
              </a:extLst>
            </p:cNvPr>
            <p:cNvSpPr/>
            <p:nvPr/>
          </p:nvSpPr>
          <p:spPr>
            <a:xfrm>
              <a:off x="1016462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9342EE-EF9A-8139-CB8B-F36732DC42A9}"/>
                </a:ext>
              </a:extLst>
            </p:cNvPr>
            <p:cNvSpPr/>
            <p:nvPr/>
          </p:nvSpPr>
          <p:spPr>
            <a:xfrm>
              <a:off x="8889819" y="402526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1710E-A6D3-B2C4-7186-5603CF82D416}"/>
                </a:ext>
              </a:extLst>
            </p:cNvPr>
            <p:cNvSpPr/>
            <p:nvPr/>
          </p:nvSpPr>
          <p:spPr>
            <a:xfrm>
              <a:off x="943845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E154B8-2349-81C2-C228-C5964EB72251}"/>
                </a:ext>
              </a:extLst>
            </p:cNvPr>
            <p:cNvSpPr/>
            <p:nvPr/>
          </p:nvSpPr>
          <p:spPr>
            <a:xfrm>
              <a:off x="8163649" y="2800045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D75C60-220F-49C3-9FEF-ADB56852FA78}"/>
                </a:ext>
              </a:extLst>
            </p:cNvPr>
            <p:cNvSpPr/>
            <p:nvPr/>
          </p:nvSpPr>
          <p:spPr>
            <a:xfrm>
              <a:off x="8788510" y="1574829"/>
              <a:ext cx="1097280" cy="1097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C1EDD8D-F738-876B-8240-E9D807A07129}"/>
              </a:ext>
            </a:extLst>
          </p:cNvPr>
          <p:cNvSpPr/>
          <p:nvPr/>
        </p:nvSpPr>
        <p:spPr>
          <a:xfrm>
            <a:off x="5726029" y="3362350"/>
            <a:ext cx="739942" cy="409073"/>
          </a:xfrm>
          <a:prstGeom prst="rightArrow">
            <a:avLst>
              <a:gd name="adj1" fmla="val 50000"/>
              <a:gd name="adj2" fmla="val 104412"/>
            </a:avLst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E00296-37D7-546E-D899-0C856C66BF48}"/>
              </a:ext>
            </a:extLst>
          </p:cNvPr>
          <p:cNvSpPr txBox="1"/>
          <p:nvPr/>
        </p:nvSpPr>
        <p:spPr>
          <a:xfrm>
            <a:off x="5010150" y="3880532"/>
            <a:ext cx="2171700" cy="599236"/>
          </a:xfrm>
          <a:prstGeom prst="rect">
            <a:avLst/>
          </a:prstGeom>
          <a:solidFill>
            <a:srgbClr val="ED833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Compare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/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0DB3B-DC82-E7A5-F064-6EF1DB1C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4" y="1645012"/>
                <a:ext cx="4730852" cy="825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F628CC-105C-CFE5-B3EF-151C6FF022D4}"/>
              </a:ext>
            </a:extLst>
          </p:cNvPr>
          <p:cNvSpPr txBox="1"/>
          <p:nvPr/>
        </p:nvSpPr>
        <p:spPr>
          <a:xfrm>
            <a:off x="2469990" y="204862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F2966-FC00-6DDA-40C1-C2B3AA8CAD6B}"/>
              </a:ext>
            </a:extLst>
          </p:cNvPr>
          <p:cNvSpPr txBox="1"/>
          <p:nvPr/>
        </p:nvSpPr>
        <p:spPr>
          <a:xfrm>
            <a:off x="2912552" y="2048625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C123A-D684-90B1-A4BB-BF0367541A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35750" y="2233291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AA5F8-107B-2748-B41C-549A5C2274FC}"/>
              </a:ext>
            </a:extLst>
          </p:cNvPr>
          <p:cNvSpPr txBox="1"/>
          <p:nvPr/>
        </p:nvSpPr>
        <p:spPr>
          <a:xfrm>
            <a:off x="7201499" y="5697479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EE082-EC6E-006E-B2D2-5E3224EA9F6F}"/>
              </a:ext>
            </a:extLst>
          </p:cNvPr>
          <p:cNvSpPr txBox="1"/>
          <p:nvPr/>
        </p:nvSpPr>
        <p:spPr>
          <a:xfrm>
            <a:off x="2469990" y="24313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5F8A-55A6-2867-F9C6-651B402CA474}"/>
              </a:ext>
            </a:extLst>
          </p:cNvPr>
          <p:cNvSpPr txBox="1"/>
          <p:nvPr/>
        </p:nvSpPr>
        <p:spPr>
          <a:xfrm>
            <a:off x="2912552" y="2431397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21406-929C-8C22-8561-F99360F96E6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835750" y="2616063"/>
            <a:ext cx="76802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03FF6A-1F07-F351-3924-A276210E7B2D}"/>
              </a:ext>
            </a:extLst>
          </p:cNvPr>
          <p:cNvSpPr txBox="1"/>
          <p:nvPr/>
        </p:nvSpPr>
        <p:spPr>
          <a:xfrm>
            <a:off x="9550714" y="3175980"/>
            <a:ext cx="3657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1EC4F-37E4-21D5-F0CF-C9C4AEEFA134}"/>
              </a:ext>
            </a:extLst>
          </p:cNvPr>
          <p:cNvSpPr txBox="1"/>
          <p:nvPr/>
        </p:nvSpPr>
        <p:spPr>
          <a:xfrm>
            <a:off x="9333539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6AA56-9942-8C80-A01C-56E0A8F310B2}"/>
              </a:ext>
            </a:extLst>
          </p:cNvPr>
          <p:cNvSpPr txBox="1"/>
          <p:nvPr/>
        </p:nvSpPr>
        <p:spPr>
          <a:xfrm>
            <a:off x="9767890" y="3566888"/>
            <a:ext cx="365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Black" panose="020B0A02040504020204" pitchFamily="34" charset="0"/>
                <a:ea typeface="Noto Sans Black" panose="020B0A02040504020204" pitchFamily="34" charset="0"/>
                <a:cs typeface="Noto Sans Black" panose="020B0A0204050402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Noto Sans Black" panose="020B0A02040504020204" pitchFamily="34" charset="0"/>
              <a:ea typeface="Noto Sans Black" panose="020B0A02040504020204" pitchFamily="34" charset="0"/>
              <a:cs typeface="Noto Sans Black" panose="020B0A02040504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34BA9-4D53-CB53-6B40-85F506F6821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9699299" y="3751554"/>
            <a:ext cx="685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978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BB7ED1-8A1E-44B1-9D41-A144E9C76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827870" cy="51478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from the “hardest” sequence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Again, no prove is given for the “hardest” sequence of query, but assumption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Start with 32 item in root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16 comparisons between pairs of items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:b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8 comparisons between minimal items among pairs of pairs in root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㊷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:br>
                  <a:rPr lang="el-G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4 comparison between single items in intermediate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[1, 3]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(symmetric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4 comparison between minimal items among pairs of pairs in node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㉖</a:t>
                </a:r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 comparison between maximal items among the pairs of pairs in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[1, 3]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(symmetric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㉖</a:t>
                </a:r>
                <a:r>
                  <a:rPr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Make 1 comparison between pairs of items in node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(middle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⑥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 comparison between pairs of items in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[2, 3]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(symmetric </a:t>
                </a:r>
                <a:r>
                  <a:rPr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⑥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</a:t>
                </a:r>
                <a:b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BB7ED1-8A1E-44B1-9D41-A144E9C76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827870" cy="5147858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91FD2DED-4698-162E-D5FD-0D1969D7E3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ja-JP" altLang="en-US" dirty="0"/>
                  <a:t>①</a:t>
                </a:r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91FD2DED-4698-162E-D5FD-0D1969D7E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45" t="-22449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458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40530-AE8D-485A-7FA7-72073F39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1" y="1624417"/>
                <a:ext cx="10764779" cy="47233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Balancing </a:t>
                </a:r>
              </a:p>
              <a:p>
                <a:pPr lvl="1"/>
                <a:r>
                  <a:rPr lang="en-US" dirty="0"/>
                  <a:t>The sequence distributes items in child as 8 – 7 – 9 – 8 fashion</a:t>
                </a:r>
              </a:p>
              <a:p>
                <a:pPr lvl="1"/>
                <a:r>
                  <a:rPr lang="en-US" dirty="0"/>
                  <a:t>Then, do the entire sequence symmetrically</a:t>
                </a:r>
              </a:p>
              <a:p>
                <a:pPr lvl="2"/>
                <a:r>
                  <a:rPr lang="en-US" dirty="0"/>
                  <a:t>End with evenly distributed 64 items</a:t>
                </a:r>
              </a:p>
              <a:p>
                <a:r>
                  <a:rPr lang="en-US" dirty="0"/>
                  <a:t>Result</a:t>
                </a:r>
              </a:p>
              <a:p>
                <a:pPr lvl="1"/>
                <a:r>
                  <a:rPr lang="en-US" dirty="0"/>
                  <a:t>Solving the linear system of the previous 5 equations we get —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32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37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37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37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Noto Sans Black" panose="020B0A02040504020204" pitchFamily="34" charset="0"/>
                          <a:cs typeface="Noto Sans Black" panose="020B0A0204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Noto Sans Black" panose="020B0A02040504020204" pitchFamily="34" charset="0"/>
                              <a:cs typeface="Noto Sans Black" panose="020B0A02040504020204" pitchFamily="34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/>
                <a:r>
                  <a:rPr lang="en-US" dirty="0"/>
                  <a:t>Thus, the lower bound of number of comparisons using this method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=0.578125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40530-AE8D-485A-7FA7-72073F39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1" y="1624417"/>
                <a:ext cx="10764779" cy="4723340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3E6DD78-C6BB-49D5-5EF7-C39D3C9482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ja-JP" altLang="en-US" dirty="0"/>
                  <a:t>②</a:t>
                </a:r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3E6DD78-C6BB-49D5-5EF7-C39D3C948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45" t="-22449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2877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24CC3-6445-FE58-AA09-FD4A30D53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514748" cy="4723340"/>
              </a:xfrm>
            </p:spPr>
            <p:txBody>
              <a:bodyPr/>
              <a:lstStyle/>
              <a:p>
                <a:r>
                  <a:rPr lang="en-US" dirty="0"/>
                  <a:t>Binary, Ternary and 4-ary were good, how about more?</a:t>
                </a:r>
              </a:p>
              <a:p>
                <a:pPr lvl="1"/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-ary tree adversary, we now have a general approach to calculate the lower-bound</a:t>
                </a:r>
              </a:p>
              <a:p>
                <a:pPr lvl="2"/>
                <a:r>
                  <a:rPr lang="en-US" dirty="0"/>
                  <a:t>Guess the hardest comparison sequence </a:t>
                </a:r>
              </a:p>
              <a:p>
                <a:pPr lvl="2"/>
                <a:r>
                  <a:rPr lang="en-US" dirty="0"/>
                  <a:t>Solving a set of linear equations to get parameters for potential function</a:t>
                </a:r>
              </a:p>
              <a:p>
                <a:pPr lvl="2"/>
                <a:r>
                  <a:rPr lang="en-US" dirty="0"/>
                  <a:t>Check the potential function on all other possible comparisons</a:t>
                </a:r>
              </a:p>
              <a:p>
                <a:r>
                  <a:rPr lang="en-US" dirty="0"/>
                  <a:t>Failure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check last step is found to be incorrect for the assumed hardest sequence</a:t>
                </a:r>
              </a:p>
              <a:p>
                <a:pPr lvl="1"/>
                <a:r>
                  <a:rPr lang="en-US" dirty="0"/>
                  <a:t>Already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siblings in same level already induces a general “pair”</a:t>
                </a:r>
              </a:p>
              <a:p>
                <a:pPr lvl="1"/>
                <a:r>
                  <a:rPr lang="en-US" dirty="0"/>
                  <a:t>Brute-forcing the hardest sequence is possible, but likely is not going to be general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24CC3-6445-FE58-AA09-FD4A30D53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514748" cy="4723340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6177D4-BB22-4F13-98E0-E32006AE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</a:t>
            </a:r>
          </a:p>
        </p:txBody>
      </p:sp>
    </p:spTree>
    <p:extLst>
      <p:ext uri="{BB962C8B-B14F-4D97-AF65-F5344CB8AC3E}">
        <p14:creationId xmlns:p14="http://schemas.microsoft.com/office/powerpoint/2010/main" val="19300757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621AEB-B297-A410-08AF-56F193F32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2" y="1624417"/>
                <a:ext cx="10300436" cy="4723340"/>
              </a:xfrm>
            </p:spPr>
            <p:txBody>
              <a:bodyPr/>
              <a:lstStyle/>
              <a:p>
                <a:r>
                  <a:rPr lang="en-US" dirty="0"/>
                  <a:t>Generalization</a:t>
                </a:r>
              </a:p>
              <a:p>
                <a:pPr lvl="1"/>
                <a:r>
                  <a:rPr lang="en-US" dirty="0"/>
                  <a:t>Is there a natural way to generalize proposed technique for larger degrees?</a:t>
                </a:r>
              </a:p>
              <a:p>
                <a:pPr lvl="1"/>
                <a:r>
                  <a:rPr lang="en-US" dirty="0"/>
                  <a:t>Is this approach able to lead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lower bound?</a:t>
                </a:r>
              </a:p>
              <a:p>
                <a:r>
                  <a:rPr lang="en-US" dirty="0"/>
                  <a:t>Suspect lower bound</a:t>
                </a:r>
              </a:p>
              <a:p>
                <a:pPr lvl="1"/>
                <a:r>
                  <a:rPr lang="en-US" dirty="0"/>
                  <a:t>The proposed approach, if generalizable, can get  until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≈0.616311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4 items with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dirty="0"/>
                  <a:t> could be partitioned into ordered buckets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size, inducing the above equation, evaluated from previous recursive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Breaking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0.616311</m:t>
                    </m:r>
                  </m:oMath>
                </a14:m>
                <a:r>
                  <a:rPr lang="en-US" dirty="0"/>
                  <a:t> barrier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requires more complicated structure of the adversary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621AEB-B297-A410-08AF-56F193F32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2" y="1624417"/>
                <a:ext cx="10300436" cy="4723340"/>
              </a:xfr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B34122-87ED-7BBA-0873-BCFAF8BF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6371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5131</Words>
  <Application>Microsoft Office PowerPoint</Application>
  <PresentationFormat>Widescreen</PresentationFormat>
  <Paragraphs>1003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Noto Sans JP Black</vt:lpstr>
      <vt:lpstr>Noto Sans JP Light</vt:lpstr>
      <vt:lpstr>Noto Sans JP SemiBold</vt:lpstr>
      <vt:lpstr>Arial</vt:lpstr>
      <vt:lpstr>Calibri</vt:lpstr>
      <vt:lpstr>Cambria Math</vt:lpstr>
      <vt:lpstr>Noto Sans Black</vt:lpstr>
      <vt:lpstr>Noto Sans ExtraBold</vt:lpstr>
      <vt:lpstr>Noto Sans Light</vt:lpstr>
      <vt:lpstr>Noto Sans Math</vt:lpstr>
      <vt:lpstr>Noto Sans Medium</vt:lpstr>
      <vt:lpstr>Wingdings</vt:lpstr>
      <vt:lpstr>Wingdings 3</vt:lpstr>
      <vt:lpstr>Office Theme</vt:lpstr>
      <vt:lpstr>A sort of Adversary Haim Kaplan ・   Or Zamir   ・   Uri Zwick </vt:lpstr>
      <vt:lpstr>Outline</vt:lpstr>
      <vt:lpstr>Bounds on Number of Comparisons</vt:lpstr>
      <vt:lpstr>Prove the Lower Bound — Comparison Tree</vt:lpstr>
      <vt:lpstr>Total Order, Partial Order &amp; Linear Extension①</vt:lpstr>
      <vt:lpstr>Total Order, Partial Order &amp; Linear Extension②</vt:lpstr>
      <vt:lpstr>Total Order, Partial Order &amp; Linear Extension③</vt:lpstr>
      <vt:lpstr>Prove the Lower Bound — Adversary①</vt:lpstr>
      <vt:lpstr>Prove the Lower Bound — Adversary②</vt:lpstr>
      <vt:lpstr>Prove the Lower Bound — Adversary③</vt:lpstr>
      <vt:lpstr>Sorting Adversary Problem</vt:lpstr>
      <vt:lpstr>FPRAS Algorithm For Counting Extensions </vt:lpstr>
      <vt:lpstr>Deterministic Adversary</vt:lpstr>
      <vt:lpstr>Deterministic Adversary by Brodal et el.</vt:lpstr>
      <vt:lpstr>What to expect in the research paper</vt:lpstr>
      <vt:lpstr>Transforming Into Tree adversary</vt:lpstr>
      <vt:lpstr>Operating With Adversary Tree①</vt:lpstr>
      <vt:lpstr>Operating With Adversary Tree②</vt:lpstr>
      <vt:lpstr>Operating With Adversary Tree③</vt:lpstr>
      <vt:lpstr>Improving The Adversary</vt:lpstr>
      <vt:lpstr>The Ternary Tree Adversary</vt:lpstr>
      <vt:lpstr>Items In Ternary Tree</vt:lpstr>
      <vt:lpstr>Computing Total Depth &amp; Potential</vt:lpstr>
      <vt:lpstr>Dealing With Incomparable Items①</vt:lpstr>
      <vt:lpstr>Dealing With Incomparable Items②</vt:lpstr>
      <vt:lpstr>Dealing With Incomparable Items③</vt:lpstr>
      <vt:lpstr>Dealing With Incomparable Items④</vt:lpstr>
      <vt:lpstr>Dealing With Incomparable Items⑤</vt:lpstr>
      <vt:lpstr>Dealing With Incomparable Items⑥</vt:lpstr>
      <vt:lpstr>Dealing With Incomparable Items⑦</vt:lpstr>
      <vt:lpstr>Dealing With Incomparable Items⑧</vt:lpstr>
      <vt:lpstr>Dealing With Incomparable Items⑨</vt:lpstr>
      <vt:lpstr>Dealing With Incomparable Items⑩</vt:lpstr>
      <vt:lpstr>Dealing With Incomparable Items⑪</vt:lpstr>
      <vt:lpstr>Dealing With Incomparable Items⑫</vt:lpstr>
      <vt:lpstr>Dealing With Incomparable Items⑬</vt:lpstr>
      <vt:lpstr>Dealing With Incomparable Items⑭</vt:lpstr>
      <vt:lpstr>Deciding value for m, p</vt:lpstr>
      <vt:lpstr>Number of Comparison With Recursion</vt:lpstr>
      <vt:lpstr>The Non-Balance Problem</vt:lpstr>
      <vt:lpstr>The Fix①</vt:lpstr>
      <vt:lpstr>The Fix③</vt:lpstr>
      <vt:lpstr>The Fix ④</vt:lpstr>
      <vt:lpstr>Moving To Degree Four</vt:lpstr>
      <vt:lpstr>The 4-ary Tree</vt:lpstr>
      <vt:lpstr>Potential of 4-ary Adversary</vt:lpstr>
      <vt:lpstr>Dealing With Incomparable Items (4-ary)①</vt:lpstr>
      <vt:lpstr>Dealing With Incomparable Items (4-ary)②</vt:lpstr>
      <vt:lpstr>Dealing With Incomparable Items (4-ary)③</vt:lpstr>
      <vt:lpstr>Dealing With Incomparable Items (4-ary)④</vt:lpstr>
      <vt:lpstr>Dealing With Incomparable Items (4-ary)⑤</vt:lpstr>
      <vt:lpstr>Dealing With Incomparable Items (4-ary)⑥</vt:lpstr>
      <vt:lpstr>Dealing With Incomparable Items (4-ary)⑦</vt:lpstr>
      <vt:lpstr>Dealing With Incomparable Items (4-ary)⑧</vt:lpstr>
      <vt:lpstr>Dealing With Incomparable Items (4-ary)⑨</vt:lpstr>
      <vt:lpstr>Dealing With Incomparable Items (4-ary)⑩</vt:lpstr>
      <vt:lpstr>Dealing With Incomparable Items (4-ary)⑪</vt:lpstr>
      <vt:lpstr>Dealing With Incomparable Items (4-ary)⑫</vt:lpstr>
      <vt:lpstr>Dealing With Incomparable Items (4-ary)⑬</vt:lpstr>
      <vt:lpstr>Dealing With Incomparable Items (4-ary)⑭</vt:lpstr>
      <vt:lpstr>Dealing With Incomparable Items (4-ary)⑮</vt:lpstr>
      <vt:lpstr>Dealing With Incomparable Items (4-ary)⑯</vt:lpstr>
      <vt:lpstr>Dealing With Incomparable Items (4-ary)⑰</vt:lpstr>
      <vt:lpstr>Dealing With Incomparable Items (4-ary)⑱</vt:lpstr>
      <vt:lpstr>Dealing With Incomparable Items (4-ary)⑲</vt:lpstr>
      <vt:lpstr>Dealing With Incomparable Items (4-ary)⑳</vt:lpstr>
      <vt:lpstr>Dealing With Incomparable Items (4-ary)㉑</vt:lpstr>
      <vt:lpstr>Dealing With Incomparable Items (4-ary)㉒</vt:lpstr>
      <vt:lpstr>Dealing With Incomparable Items (4-ary)㉓</vt:lpstr>
      <vt:lpstr>Dealing With Incomparable Items (4-ary)㉔</vt:lpstr>
      <vt:lpstr>Dealing With Incomparable Items (4-ary)㉕</vt:lpstr>
      <vt:lpstr>Dealing With Incomparable Items (4-ary)㉖</vt:lpstr>
      <vt:lpstr>Dealing With Incomparable Items (4-ary)㉗</vt:lpstr>
      <vt:lpstr>Dealing With Incomparable Items (4-ary)㉗</vt:lpstr>
      <vt:lpstr>Dealing With Incomparable Items (4-ary)㉘</vt:lpstr>
      <vt:lpstr>Dealing With Incomparable Items (4-ary)㉙</vt:lpstr>
      <vt:lpstr>Dealing With Incomparable Items (4-ary)㉚</vt:lpstr>
      <vt:lpstr>Dealing With Incomparable Items (4-ary)㉛</vt:lpstr>
      <vt:lpstr>Dealing With Incomparable Items (4-ary)㉜</vt:lpstr>
      <vt:lpstr>Dealing With Incomparable Items (4-ary)㉝</vt:lpstr>
      <vt:lpstr>Dealing With Incomparable Items (4-ary)㉞</vt:lpstr>
      <vt:lpstr>Dealing With Incomparable Items (4-ary)㉟</vt:lpstr>
      <vt:lpstr>Dealing With Incomparable Items (4-ary)㊱</vt:lpstr>
      <vt:lpstr>Dealing With Incomparable Items (4-ary)㊲</vt:lpstr>
      <vt:lpstr>Dealing With Incomparable Items (4-ary)㊳</vt:lpstr>
      <vt:lpstr>Dealing With Incomparable Items (4-ary)㊴</vt:lpstr>
      <vt:lpstr>Dealing With Incomparable Items (4-ary)㊵</vt:lpstr>
      <vt:lpstr>Dealing With Incomparable Items (4-ary)㊶</vt:lpstr>
      <vt:lpstr>Dealing With Incomparable Items (4-ary)㊷</vt:lpstr>
      <vt:lpstr>Dealing With Incomparable Items (4-ary)㊸</vt:lpstr>
      <vt:lpstr>Deciding Value For m_0,m_1, p_0,p_1 ①</vt:lpstr>
      <vt:lpstr>Deciding Value For m_0,m_1, p_0,p_1 ②</vt:lpstr>
      <vt:lpstr>Going Beyond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sort of Adversary Haim Kaplan ・   Or Zamir   ・   Uri Zwick </dc:title>
  <dc:creator>松穎 江</dc:creator>
  <cp:lastModifiedBy>松穎 江</cp:lastModifiedBy>
  <cp:revision>12</cp:revision>
  <dcterms:created xsi:type="dcterms:W3CDTF">2023-07-22T01:50:46Z</dcterms:created>
  <dcterms:modified xsi:type="dcterms:W3CDTF">2023-07-23T11:27:13Z</dcterms:modified>
</cp:coreProperties>
</file>