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78" r:id="rId4"/>
    <p:sldId id="259" r:id="rId5"/>
    <p:sldId id="261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1" r:id="rId14"/>
    <p:sldId id="272" r:id="rId15"/>
    <p:sldId id="270" r:id="rId16"/>
    <p:sldId id="273" r:id="rId17"/>
    <p:sldId id="279" r:id="rId18"/>
    <p:sldId id="274" r:id="rId19"/>
    <p:sldId id="276" r:id="rId20"/>
    <p:sldId id="277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4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E9C59-1C27-424A-AF23-EBD3A83EDC30}" type="doc">
      <dgm:prSet loTypeId="urn:microsoft.com/office/officeart/2005/8/layout/chevron1" loCatId="process" qsTypeId="urn:microsoft.com/office/officeart/2005/8/quickstyle/simple2" qsCatId="simple" csTypeId="urn:microsoft.com/office/officeart/2005/8/colors/accent3_1" csCatId="accent3" phldr="1"/>
      <dgm:spPr/>
    </dgm:pt>
    <dgm:pt modelId="{171B0D37-37C1-4AD9-BEAC-D30AA3C1B7BB}">
      <dgm:prSet phldrT="[Text]"/>
      <dgm:spPr>
        <a:ln w="381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Patch Fix</a:t>
          </a:r>
        </a:p>
      </dgm:t>
    </dgm:pt>
    <dgm:pt modelId="{6F6E10F1-04FA-46B0-BF0C-DE6D9C339A14}" type="parTrans" cxnId="{B42AD6F9-1EC6-475F-B308-F5BDF1449437}">
      <dgm:prSet/>
      <dgm:spPr/>
      <dgm:t>
        <a:bodyPr/>
        <a:lstStyle/>
        <a:p>
          <a:endParaRPr lang="en-GB"/>
        </a:p>
      </dgm:t>
    </dgm:pt>
    <dgm:pt modelId="{4B7858C6-0EF0-4D71-8851-81DA673888AA}" type="sibTrans" cxnId="{B42AD6F9-1EC6-475F-B308-F5BDF1449437}">
      <dgm:prSet/>
      <dgm:spPr/>
      <dgm:t>
        <a:bodyPr/>
        <a:lstStyle/>
        <a:p>
          <a:endParaRPr lang="en-GB"/>
        </a:p>
      </dgm:t>
    </dgm:pt>
    <dgm:pt modelId="{592CB8C4-33AA-490C-862D-E84C0825C6FC}">
      <dgm:prSet phldrT="[Text]"/>
      <dgm:spPr>
        <a:ln w="381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Recompile OS</a:t>
          </a:r>
        </a:p>
      </dgm:t>
    </dgm:pt>
    <dgm:pt modelId="{7CF64EC0-8F6D-456A-B415-9D7F61907003}" type="parTrans" cxnId="{2FE7AECB-8FCA-456B-8C7C-F38101FAE306}">
      <dgm:prSet/>
      <dgm:spPr/>
      <dgm:t>
        <a:bodyPr/>
        <a:lstStyle/>
        <a:p>
          <a:endParaRPr lang="en-GB"/>
        </a:p>
      </dgm:t>
    </dgm:pt>
    <dgm:pt modelId="{72D465AE-0031-48E8-9E85-35078F51BC0D}" type="sibTrans" cxnId="{2FE7AECB-8FCA-456B-8C7C-F38101FAE306}">
      <dgm:prSet/>
      <dgm:spPr/>
      <dgm:t>
        <a:bodyPr/>
        <a:lstStyle/>
        <a:p>
          <a:endParaRPr lang="en-GB"/>
        </a:p>
      </dgm:t>
    </dgm:pt>
    <dgm:pt modelId="{715DC13A-F17B-44E2-A756-2269243FBA9A}">
      <dgm:prSet phldrT="[Text]"/>
      <dgm:spPr>
        <a:ln w="381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Reboot OS</a:t>
          </a:r>
        </a:p>
      </dgm:t>
    </dgm:pt>
    <dgm:pt modelId="{518A33F7-2A97-4272-BAFD-C84464429C9B}" type="parTrans" cxnId="{B656067E-D010-48F1-AB97-81CD864210D8}">
      <dgm:prSet/>
      <dgm:spPr/>
      <dgm:t>
        <a:bodyPr/>
        <a:lstStyle/>
        <a:p>
          <a:endParaRPr lang="en-GB"/>
        </a:p>
      </dgm:t>
    </dgm:pt>
    <dgm:pt modelId="{25079F27-7584-4EB1-9CC6-173E73ACD7DE}" type="sibTrans" cxnId="{B656067E-D010-48F1-AB97-81CD864210D8}">
      <dgm:prSet/>
      <dgm:spPr/>
      <dgm:t>
        <a:bodyPr/>
        <a:lstStyle/>
        <a:p>
          <a:endParaRPr lang="en-GB"/>
        </a:p>
      </dgm:t>
    </dgm:pt>
    <dgm:pt modelId="{687E588B-597B-40CD-B151-8161F71C57F5}">
      <dgm:prSet phldrT="[Text]"/>
      <dgm:spPr>
        <a:ln w="381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Re-initialize HW</a:t>
          </a:r>
        </a:p>
      </dgm:t>
    </dgm:pt>
    <dgm:pt modelId="{55323AAE-A9E6-4E42-8042-29D7E82702A1}" type="parTrans" cxnId="{E3C57DFD-9888-49C8-9423-78F3FB694C8E}">
      <dgm:prSet/>
      <dgm:spPr/>
      <dgm:t>
        <a:bodyPr/>
        <a:lstStyle/>
        <a:p>
          <a:endParaRPr lang="en-GB"/>
        </a:p>
      </dgm:t>
    </dgm:pt>
    <dgm:pt modelId="{3AFA025C-A45B-463B-95E5-C74789A0A420}" type="sibTrans" cxnId="{E3C57DFD-9888-49C8-9423-78F3FB694C8E}">
      <dgm:prSet/>
      <dgm:spPr/>
      <dgm:t>
        <a:bodyPr/>
        <a:lstStyle/>
        <a:p>
          <a:endParaRPr lang="en-GB"/>
        </a:p>
      </dgm:t>
    </dgm:pt>
    <dgm:pt modelId="{FDB18828-A417-491F-BFD2-C15BE0A2E461}">
      <dgm:prSet phldrT="[Text]"/>
      <dgm:spPr>
        <a:ln w="381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GB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Restart upper-layer application</a:t>
          </a:r>
        </a:p>
      </dgm:t>
    </dgm:pt>
    <dgm:pt modelId="{A87E05B9-5232-4163-9AED-BFDC72744997}" type="parTrans" cxnId="{3FE541BD-32DD-4D3A-8425-29DE81B72C46}">
      <dgm:prSet/>
      <dgm:spPr/>
      <dgm:t>
        <a:bodyPr/>
        <a:lstStyle/>
        <a:p>
          <a:endParaRPr lang="en-GB"/>
        </a:p>
      </dgm:t>
    </dgm:pt>
    <dgm:pt modelId="{8478A1A6-3E21-4F07-A7A3-9FFB6B16D2D9}" type="sibTrans" cxnId="{3FE541BD-32DD-4D3A-8425-29DE81B72C46}">
      <dgm:prSet/>
      <dgm:spPr/>
      <dgm:t>
        <a:bodyPr/>
        <a:lstStyle/>
        <a:p>
          <a:endParaRPr lang="en-GB"/>
        </a:p>
      </dgm:t>
    </dgm:pt>
    <dgm:pt modelId="{7F7685C6-1DB8-43E1-BE88-8577631CB63D}" type="pres">
      <dgm:prSet presAssocID="{BE3E9C59-1C27-424A-AF23-EBD3A83EDC30}" presName="Name0" presStyleCnt="0">
        <dgm:presLayoutVars>
          <dgm:dir/>
          <dgm:animLvl val="lvl"/>
          <dgm:resizeHandles val="exact"/>
        </dgm:presLayoutVars>
      </dgm:prSet>
      <dgm:spPr/>
    </dgm:pt>
    <dgm:pt modelId="{6950FD26-3286-417B-B04B-C7C35468C0F1}" type="pres">
      <dgm:prSet presAssocID="{171B0D37-37C1-4AD9-BEAC-D30AA3C1B7B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204CFEC-DD2A-4483-A13D-BA2D351DFB9E}" type="pres">
      <dgm:prSet presAssocID="{4B7858C6-0EF0-4D71-8851-81DA673888AA}" presName="parTxOnlySpace" presStyleCnt="0"/>
      <dgm:spPr/>
    </dgm:pt>
    <dgm:pt modelId="{40BE728C-4F9A-4A21-AF31-EEA442098236}" type="pres">
      <dgm:prSet presAssocID="{592CB8C4-33AA-490C-862D-E84C0825C6F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8C6B3AB-218E-40D7-9501-B1D2B0C16C33}" type="pres">
      <dgm:prSet presAssocID="{72D465AE-0031-48E8-9E85-35078F51BC0D}" presName="parTxOnlySpace" presStyleCnt="0"/>
      <dgm:spPr/>
    </dgm:pt>
    <dgm:pt modelId="{1758C2B8-3696-4B8D-9DE8-DCB37E24451F}" type="pres">
      <dgm:prSet presAssocID="{715DC13A-F17B-44E2-A756-2269243FBA9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86A69B6-1978-4CC9-9346-07383126BE0A}" type="pres">
      <dgm:prSet presAssocID="{25079F27-7584-4EB1-9CC6-173E73ACD7DE}" presName="parTxOnlySpace" presStyleCnt="0"/>
      <dgm:spPr/>
    </dgm:pt>
    <dgm:pt modelId="{4E87DA13-A869-43F7-BDE7-734EB5DFA322}" type="pres">
      <dgm:prSet presAssocID="{687E588B-597B-40CD-B151-8161F71C57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B968640-EE23-473B-91AB-44FE1F092EB0}" type="pres">
      <dgm:prSet presAssocID="{3AFA025C-A45B-463B-95E5-C74789A0A420}" presName="parTxOnlySpace" presStyleCnt="0"/>
      <dgm:spPr/>
    </dgm:pt>
    <dgm:pt modelId="{04FAFD5A-D2AF-411B-9801-D1C7B0704F71}" type="pres">
      <dgm:prSet presAssocID="{FDB18828-A417-491F-BFD2-C15BE0A2E4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B36F919-B6AD-4950-9C73-FA16DA1EC15C}" type="presOf" srcId="{BE3E9C59-1C27-424A-AF23-EBD3A83EDC30}" destId="{7F7685C6-1DB8-43E1-BE88-8577631CB63D}" srcOrd="0" destOrd="0" presId="urn:microsoft.com/office/officeart/2005/8/layout/chevron1"/>
    <dgm:cxn modelId="{F0E99721-0E97-4190-8D98-529B18650A6C}" type="presOf" srcId="{592CB8C4-33AA-490C-862D-E84C0825C6FC}" destId="{40BE728C-4F9A-4A21-AF31-EEA442098236}" srcOrd="0" destOrd="0" presId="urn:microsoft.com/office/officeart/2005/8/layout/chevron1"/>
    <dgm:cxn modelId="{3FD9432C-7808-4A1F-9AA4-703D39CF0515}" type="presOf" srcId="{171B0D37-37C1-4AD9-BEAC-D30AA3C1B7BB}" destId="{6950FD26-3286-417B-B04B-C7C35468C0F1}" srcOrd="0" destOrd="0" presId="urn:microsoft.com/office/officeart/2005/8/layout/chevron1"/>
    <dgm:cxn modelId="{FA949A5E-D073-4E9E-8B5B-6DF78AD1212D}" type="presOf" srcId="{FDB18828-A417-491F-BFD2-C15BE0A2E461}" destId="{04FAFD5A-D2AF-411B-9801-D1C7B0704F71}" srcOrd="0" destOrd="0" presId="urn:microsoft.com/office/officeart/2005/8/layout/chevron1"/>
    <dgm:cxn modelId="{B656067E-D010-48F1-AB97-81CD864210D8}" srcId="{BE3E9C59-1C27-424A-AF23-EBD3A83EDC30}" destId="{715DC13A-F17B-44E2-A756-2269243FBA9A}" srcOrd="2" destOrd="0" parTransId="{518A33F7-2A97-4272-BAFD-C84464429C9B}" sibTransId="{25079F27-7584-4EB1-9CC6-173E73ACD7DE}"/>
    <dgm:cxn modelId="{E1797886-52AA-4664-9067-92628DF62BC0}" type="presOf" srcId="{715DC13A-F17B-44E2-A756-2269243FBA9A}" destId="{1758C2B8-3696-4B8D-9DE8-DCB37E24451F}" srcOrd="0" destOrd="0" presId="urn:microsoft.com/office/officeart/2005/8/layout/chevron1"/>
    <dgm:cxn modelId="{FE3ABD97-FA68-4F8E-AB42-6E521F63176F}" type="presOf" srcId="{687E588B-597B-40CD-B151-8161F71C57F5}" destId="{4E87DA13-A869-43F7-BDE7-734EB5DFA322}" srcOrd="0" destOrd="0" presId="urn:microsoft.com/office/officeart/2005/8/layout/chevron1"/>
    <dgm:cxn modelId="{3FE541BD-32DD-4D3A-8425-29DE81B72C46}" srcId="{BE3E9C59-1C27-424A-AF23-EBD3A83EDC30}" destId="{FDB18828-A417-491F-BFD2-C15BE0A2E461}" srcOrd="4" destOrd="0" parTransId="{A87E05B9-5232-4163-9AED-BFDC72744997}" sibTransId="{8478A1A6-3E21-4F07-A7A3-9FFB6B16D2D9}"/>
    <dgm:cxn modelId="{2FE7AECB-8FCA-456B-8C7C-F38101FAE306}" srcId="{BE3E9C59-1C27-424A-AF23-EBD3A83EDC30}" destId="{592CB8C4-33AA-490C-862D-E84C0825C6FC}" srcOrd="1" destOrd="0" parTransId="{7CF64EC0-8F6D-456A-B415-9D7F61907003}" sibTransId="{72D465AE-0031-48E8-9E85-35078F51BC0D}"/>
    <dgm:cxn modelId="{B42AD6F9-1EC6-475F-B308-F5BDF1449437}" srcId="{BE3E9C59-1C27-424A-AF23-EBD3A83EDC30}" destId="{171B0D37-37C1-4AD9-BEAC-D30AA3C1B7BB}" srcOrd="0" destOrd="0" parTransId="{6F6E10F1-04FA-46B0-BF0C-DE6D9C339A14}" sibTransId="{4B7858C6-0EF0-4D71-8851-81DA673888AA}"/>
    <dgm:cxn modelId="{E3C57DFD-9888-49C8-9423-78F3FB694C8E}" srcId="{BE3E9C59-1C27-424A-AF23-EBD3A83EDC30}" destId="{687E588B-597B-40CD-B151-8161F71C57F5}" srcOrd="3" destOrd="0" parTransId="{55323AAE-A9E6-4E42-8042-29D7E82702A1}" sibTransId="{3AFA025C-A45B-463B-95E5-C74789A0A420}"/>
    <dgm:cxn modelId="{4C363494-EB0E-4445-8B14-FBD97CA061B3}" type="presParOf" srcId="{7F7685C6-1DB8-43E1-BE88-8577631CB63D}" destId="{6950FD26-3286-417B-B04B-C7C35468C0F1}" srcOrd="0" destOrd="0" presId="urn:microsoft.com/office/officeart/2005/8/layout/chevron1"/>
    <dgm:cxn modelId="{50D8BB4A-DA51-4741-A543-8E19C47B46FA}" type="presParOf" srcId="{7F7685C6-1DB8-43E1-BE88-8577631CB63D}" destId="{5204CFEC-DD2A-4483-A13D-BA2D351DFB9E}" srcOrd="1" destOrd="0" presId="urn:microsoft.com/office/officeart/2005/8/layout/chevron1"/>
    <dgm:cxn modelId="{4C178FBA-BC67-4AD9-A7EF-323B4F620D03}" type="presParOf" srcId="{7F7685C6-1DB8-43E1-BE88-8577631CB63D}" destId="{40BE728C-4F9A-4A21-AF31-EEA442098236}" srcOrd="2" destOrd="0" presId="urn:microsoft.com/office/officeart/2005/8/layout/chevron1"/>
    <dgm:cxn modelId="{098D3F52-F60D-4C9F-84C4-2E7B613CDA09}" type="presParOf" srcId="{7F7685C6-1DB8-43E1-BE88-8577631CB63D}" destId="{48C6B3AB-218E-40D7-9501-B1D2B0C16C33}" srcOrd="3" destOrd="0" presId="urn:microsoft.com/office/officeart/2005/8/layout/chevron1"/>
    <dgm:cxn modelId="{DD764687-5E17-4835-8CD8-76F439A4E5C5}" type="presParOf" srcId="{7F7685C6-1DB8-43E1-BE88-8577631CB63D}" destId="{1758C2B8-3696-4B8D-9DE8-DCB37E24451F}" srcOrd="4" destOrd="0" presId="urn:microsoft.com/office/officeart/2005/8/layout/chevron1"/>
    <dgm:cxn modelId="{95137FA1-50AE-4A8F-854C-3CDC2811FB92}" type="presParOf" srcId="{7F7685C6-1DB8-43E1-BE88-8577631CB63D}" destId="{386A69B6-1978-4CC9-9346-07383126BE0A}" srcOrd="5" destOrd="0" presId="urn:microsoft.com/office/officeart/2005/8/layout/chevron1"/>
    <dgm:cxn modelId="{84E67C43-A257-4EE1-A8D9-0CC58AD6CE85}" type="presParOf" srcId="{7F7685C6-1DB8-43E1-BE88-8577631CB63D}" destId="{4E87DA13-A869-43F7-BDE7-734EB5DFA322}" srcOrd="6" destOrd="0" presId="urn:microsoft.com/office/officeart/2005/8/layout/chevron1"/>
    <dgm:cxn modelId="{69AFD7C6-8711-440D-9FB5-8B90D4F4F048}" type="presParOf" srcId="{7F7685C6-1DB8-43E1-BE88-8577631CB63D}" destId="{7B968640-EE23-473B-91AB-44FE1F092EB0}" srcOrd="7" destOrd="0" presId="urn:microsoft.com/office/officeart/2005/8/layout/chevron1"/>
    <dgm:cxn modelId="{88C7EB3D-2D90-46B4-BE35-BEF188133604}" type="presParOf" srcId="{7F7685C6-1DB8-43E1-BE88-8577631CB63D}" destId="{04FAFD5A-D2AF-411B-9801-D1C7B0704F7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FD26-3286-417B-B04B-C7C35468C0F1}">
      <dsp:nvSpPr>
        <dsp:cNvPr id="0" name=""/>
        <dsp:cNvSpPr/>
      </dsp:nvSpPr>
      <dsp:spPr>
        <a:xfrm>
          <a:off x="1984" y="465573"/>
          <a:ext cx="1766093" cy="70643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Patch Fix</a:t>
          </a:r>
        </a:p>
      </dsp:txBody>
      <dsp:txXfrm>
        <a:off x="355203" y="465573"/>
        <a:ext cx="1059656" cy="706437"/>
      </dsp:txXfrm>
    </dsp:sp>
    <dsp:sp modelId="{40BE728C-4F9A-4A21-AF31-EEA442098236}">
      <dsp:nvSpPr>
        <dsp:cNvPr id="0" name=""/>
        <dsp:cNvSpPr/>
      </dsp:nvSpPr>
      <dsp:spPr>
        <a:xfrm>
          <a:off x="1591468" y="465573"/>
          <a:ext cx="1766093" cy="70643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Recompile OS</a:t>
          </a:r>
        </a:p>
      </dsp:txBody>
      <dsp:txXfrm>
        <a:off x="1944687" y="465573"/>
        <a:ext cx="1059656" cy="706437"/>
      </dsp:txXfrm>
    </dsp:sp>
    <dsp:sp modelId="{1758C2B8-3696-4B8D-9DE8-DCB37E24451F}">
      <dsp:nvSpPr>
        <dsp:cNvPr id="0" name=""/>
        <dsp:cNvSpPr/>
      </dsp:nvSpPr>
      <dsp:spPr>
        <a:xfrm>
          <a:off x="3180953" y="465573"/>
          <a:ext cx="1766093" cy="70643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Reboot OS</a:t>
          </a:r>
        </a:p>
      </dsp:txBody>
      <dsp:txXfrm>
        <a:off x="3534172" y="465573"/>
        <a:ext cx="1059656" cy="706437"/>
      </dsp:txXfrm>
    </dsp:sp>
    <dsp:sp modelId="{4E87DA13-A869-43F7-BDE7-734EB5DFA322}">
      <dsp:nvSpPr>
        <dsp:cNvPr id="0" name=""/>
        <dsp:cNvSpPr/>
      </dsp:nvSpPr>
      <dsp:spPr>
        <a:xfrm>
          <a:off x="4770437" y="465573"/>
          <a:ext cx="1766093" cy="70643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Re-initialize HW</a:t>
          </a:r>
        </a:p>
      </dsp:txBody>
      <dsp:txXfrm>
        <a:off x="5123656" y="465573"/>
        <a:ext cx="1059656" cy="706437"/>
      </dsp:txXfrm>
    </dsp:sp>
    <dsp:sp modelId="{04FAFD5A-D2AF-411B-9801-D1C7B0704F71}">
      <dsp:nvSpPr>
        <dsp:cNvPr id="0" name=""/>
        <dsp:cNvSpPr/>
      </dsp:nvSpPr>
      <dsp:spPr>
        <a:xfrm>
          <a:off x="6359921" y="465573"/>
          <a:ext cx="1766093" cy="70643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rPr>
            <a:t>Restart upper-layer application</a:t>
          </a:r>
        </a:p>
      </dsp:txBody>
      <dsp:txXfrm>
        <a:off x="6713140" y="465573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CB2FC-3237-FE48-FBE7-BBB6F23F55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EE47-510B-2871-BC3C-5FEDE92372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627BF-1021-4273-B93E-AAF1F4A4739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06D8-574C-BAD0-A56A-8B412A7E9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17687-8C63-CDFB-EAF2-E2D61C0EB8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A8CFB-CF67-4273-B735-FC1A1F69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7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D3C6E-63D2-45C0-90DB-24F9889679F2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E6BD-0798-47DE-8D81-91456908D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34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F159-9E19-7A3C-B7D5-4862C9E1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23FAF-959D-B4A0-FE08-2C0EFB19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E384-C3B9-2449-9280-34F6F099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F80B-05F9-AA04-5CF7-23F37A55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D0E7-D573-D7B2-10CD-E0214EC7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6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C126-E8BC-C923-B1A3-2E9FD6BF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003B-D24F-A09D-1A47-8026994D6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92F1-75D5-F599-BC38-69B0C0F2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9A5E-0535-0108-5F67-F642B293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8C7A-2375-17F0-4EC9-527B6986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4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FC24B-448C-45E3-B2DE-0FA96ACDE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402A7-6F7D-9C63-23D5-704372D8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7C24-6BB0-1C07-BEE0-8B1E648A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4568-1258-BB0C-BB62-9AAD3069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B093-8CC4-8E24-AC43-177F8FB6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9A8D-14AC-37F7-8CDF-20A3F994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21" y="677146"/>
            <a:ext cx="11509353" cy="600686"/>
          </a:xfrm>
        </p:spPr>
        <p:txBody>
          <a:bodyPr/>
          <a:lstStyle>
            <a:lvl1pPr algn="l">
              <a:defRPr sz="3600">
                <a:latin typeface="Noto Serif CJK JP" panose="02020200000000000000" pitchFamily="18" charset="-128"/>
                <a:ea typeface="Noto Serif CJK JP" panose="02020200000000000000" pitchFamily="18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1C8F2-9F6D-5A83-89D3-9A4241C3566C}"/>
              </a:ext>
            </a:extLst>
          </p:cNvPr>
          <p:cNvSpPr/>
          <p:nvPr userDrawn="1"/>
        </p:nvSpPr>
        <p:spPr>
          <a:xfrm>
            <a:off x="341321" y="1277832"/>
            <a:ext cx="11509353" cy="45719"/>
          </a:xfrm>
          <a:prstGeom prst="rect">
            <a:avLst/>
          </a:prstGeom>
          <a:solidFill>
            <a:srgbClr val="46324C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93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F6C5-59F9-38E8-F549-2483010D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22BBD-B690-14DC-5170-80989892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5A4A-60FD-3A37-0DBE-E8CC9ABE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D9FB-A378-B9AC-C238-9B22DE89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F306-BEF4-F0F6-B13D-6539D118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2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3921-A282-9D73-3E70-73F722F9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1163-5019-A125-C7E7-27607C831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16A80-BB44-422B-4152-6047E8C8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1F2F-76C7-1A7A-7A0B-7AC83988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69887-BA7B-524E-34CE-9BD4033C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53A1-CE34-0C19-7F52-5008EE3F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54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226A-CDA5-7753-155D-106E4DA2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B529-AB65-94BD-A1B9-E37A0E27A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16794-6916-93F3-D28D-B9416798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594A5-48D7-BCAC-3A8A-4A3838224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A9ED2-96E2-C1A4-6A2D-E9D218ADA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43CE3-2AEE-CE6A-9E1B-5CA3C19D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42038-0882-F390-4489-E646B9E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E8E5F-E691-F240-8068-367C2C23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1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21CF-43CA-F4C7-DD3B-3745CFD1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255A6-07BB-B6BF-4BD5-AA2243F7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5F0E0-9871-3982-CE4C-B7B83ACE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27EA4-F97C-CF07-8321-4BBD60EA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2378D-8AD8-42B3-0C4B-A3FBFEED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0447-4FB7-B5D6-5928-9D81C621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9D434-DB0C-ACAE-CDD7-CDD56EAA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DDBA-875B-2724-BE33-E9BAF638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F110-2565-5E91-0091-20605975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A28F3-E8BB-7812-C083-1B32F8BE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49407-21E8-4E33-618D-F5BBA9E6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F62B6-ACDC-2AD3-9A7F-1F2EB9D4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1778-2FEA-98AE-5AEB-38908CB6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4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7AC6-167B-CA3D-77D2-86E05878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BBA42-D039-D6CA-6AA8-F9AD60A11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7F14-4167-07DF-7671-AE9567C15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D5F3-EF86-5A23-D563-8CF2A278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BBE4-A8D9-2677-4420-A7386C0F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00006-23D8-DA73-E39C-920F984F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5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F4815-41E9-70FC-BDA7-DD41819B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C713-AED0-6EF2-EF2C-50E4D181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61F9A-CD6F-4F61-3301-AEE1B911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E9B0D-E1B5-404B-B40F-8D8DEC9C9F3C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F5FE-0613-722E-0E6F-67483BC38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FF81-3ACE-ABAF-D385-DB975D45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C4C1-E25A-48B9-8222-DB7049C57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2C07-521E-1E0E-B71B-5C144DF2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99" y="1792989"/>
            <a:ext cx="10116000" cy="2095203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Efficient Scheduler Live Update</a:t>
            </a:r>
            <a:b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JP Medium" panose="02020500000000000000" pitchFamily="18" charset="-128"/>
                <a:ea typeface="Noto Serif JP Medium" panose="02020500000000000000" pitchFamily="18" charset="-128"/>
              </a:rPr>
            </a:br>
            <a: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 for Linux Kernel</a:t>
            </a:r>
            <a:b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JP Medium" panose="02020500000000000000" pitchFamily="18" charset="-128"/>
                <a:ea typeface="Noto Serif JP Medium" panose="02020500000000000000" pitchFamily="18" charset="-128"/>
              </a:rPr>
            </a:br>
            <a: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with</a:t>
            </a:r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 </a:t>
            </a:r>
            <a:r>
              <a:rPr lang="en-GB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Modularization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F4990-0C0C-4D78-76E1-44AE9E694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680" y="4542681"/>
            <a:ext cx="9144000" cy="529866"/>
          </a:xfrm>
        </p:spPr>
        <p:txBody>
          <a:bodyPr anchor="ctr" anchorCtr="0">
            <a:noAutofit/>
          </a:bodyPr>
          <a:lstStyle/>
          <a:p>
            <a:pPr>
              <a:lnSpc>
                <a:spcPts val="600"/>
              </a:lnSpc>
            </a:pPr>
            <a:r>
              <a:rPr lang="en-US" altLang="ja-JP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2023</a:t>
            </a:r>
            <a:r>
              <a:rPr lang="en-GB" altLang="ja-JP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/</a:t>
            </a:r>
            <a:r>
              <a:rPr lang="en-US" altLang="ja-JP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07</a:t>
            </a:r>
            <a:r>
              <a:rPr lang="en-GB" altLang="ja-JP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/</a:t>
            </a:r>
            <a:r>
              <a:rPr lang="en-US" altLang="ja-JP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17</a:t>
            </a:r>
            <a:r>
              <a:rPr lang="ja-JP" altLang="en-US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　システム情報専攻</a:t>
            </a:r>
            <a:endParaRPr lang="en-GB" altLang="ja-JP" sz="1200" dirty="0"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  <a:p>
            <a:pPr>
              <a:lnSpc>
                <a:spcPts val="600"/>
              </a:lnSpc>
            </a:pPr>
            <a:r>
              <a:rPr lang="zh-TW" altLang="en-US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江</a:t>
            </a:r>
            <a:r>
              <a:rPr lang="ja-JP" altLang="en-US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　</a:t>
            </a:r>
            <a:r>
              <a:rPr lang="zh-TW" altLang="en-US" sz="1200" dirty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松穎</a:t>
            </a:r>
            <a:endParaRPr lang="en-GB" sz="1200" dirty="0"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174AB-9218-1247-4385-89D1A71B8CC8}"/>
              </a:ext>
            </a:extLst>
          </p:cNvPr>
          <p:cNvSpPr/>
          <p:nvPr/>
        </p:nvSpPr>
        <p:spPr>
          <a:xfrm>
            <a:off x="3901700" y="4447375"/>
            <a:ext cx="438859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5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6" y="701771"/>
            <a:ext cx="1066497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ja-JP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System Design — Scheduler Modularization</a:t>
            </a:r>
            <a:r>
              <a:rPr lang="ja-JP" alt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①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731502" y="1589769"/>
            <a:ext cx="10601785" cy="1217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Scheduler related files are under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Black" panose="020B0A02040504020204" pitchFamily="34" charset="0"/>
                <a:cs typeface="Courier New" panose="02070309020205020404" pitchFamily="49" charset="0"/>
              </a:rPr>
              <a:t>/kernel/sched 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but...</a:t>
            </a:r>
          </a:p>
          <a:p>
            <a:pPr>
              <a:lnSpc>
                <a:spcPts val="600"/>
              </a:lnSpc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Not all function / data are relevant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We cannot move these out since </a:t>
            </a: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we cannot modify kernel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D2815-D646-8900-05E5-110DBDBC93CE}"/>
              </a:ext>
            </a:extLst>
          </p:cNvPr>
          <p:cNvGrpSpPr/>
          <p:nvPr/>
        </p:nvGrpSpPr>
        <p:grpSpPr>
          <a:xfrm>
            <a:off x="2376968" y="3147916"/>
            <a:ext cx="7310851" cy="522107"/>
            <a:chOff x="2511634" y="4563317"/>
            <a:chExt cx="7547013" cy="52210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0AF6F2DA-E2E7-11A4-CCC6-A55D6808D952}"/>
                </a:ext>
              </a:extLst>
            </p:cNvPr>
            <p:cNvSpPr/>
            <p:nvPr/>
          </p:nvSpPr>
          <p:spPr>
            <a:xfrm rot="16200000">
              <a:off x="2727116" y="4347835"/>
              <a:ext cx="522107" cy="953071"/>
            </a:xfrm>
            <a:prstGeom prst="downArrow">
              <a:avLst>
                <a:gd name="adj1" fmla="val 50000"/>
                <a:gd name="adj2" fmla="val 104588"/>
              </a:avLst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3E437-044A-23AD-5750-7F1151C25E7E}"/>
                </a:ext>
              </a:extLst>
            </p:cNvPr>
            <p:cNvSpPr txBox="1"/>
            <p:nvPr/>
          </p:nvSpPr>
          <p:spPr>
            <a:xfrm>
              <a:off x="3867147" y="4611042"/>
              <a:ext cx="6191500" cy="4266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Function Based Boundary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CF6417-FEC7-B834-AD2C-729239042C08}"/>
              </a:ext>
            </a:extLst>
          </p:cNvPr>
          <p:cNvSpPr txBox="1"/>
          <p:nvPr/>
        </p:nvSpPr>
        <p:spPr>
          <a:xfrm>
            <a:off x="731502" y="3889429"/>
            <a:ext cx="10601785" cy="42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Classify function / data to different</a:t>
            </a:r>
            <a:r>
              <a:rPr lang="en-US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type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41D2D1FF-BA8C-4CD4-610D-3A3FD21FE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087600"/>
                  </p:ext>
                </p:extLst>
              </p:nvPr>
            </p:nvGraphicFramePr>
            <p:xfrm>
              <a:off x="6204091" y="4388490"/>
              <a:ext cx="4717021" cy="2011017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1329560">
                      <a:extLst>
                        <a:ext uri="{9D8B030D-6E8A-4147-A177-3AD203B41FA5}">
                          <a16:colId xmlns:a16="http://schemas.microsoft.com/office/drawing/2014/main" val="1292210212"/>
                        </a:ext>
                      </a:extLst>
                    </a:gridCol>
                    <a:gridCol w="1672350">
                      <a:extLst>
                        <a:ext uri="{9D8B030D-6E8A-4147-A177-3AD203B41FA5}">
                          <a16:colId xmlns:a16="http://schemas.microsoft.com/office/drawing/2014/main" val="945698352"/>
                        </a:ext>
                      </a:extLst>
                    </a:gridCol>
                    <a:gridCol w="1715111">
                      <a:extLst>
                        <a:ext uri="{9D8B030D-6E8A-4147-A177-3AD203B41FA5}">
                          <a16:colId xmlns:a16="http://schemas.microsoft.com/office/drawing/2014/main" val="3867561560"/>
                        </a:ext>
                      </a:extLst>
                    </a:gridCol>
                  </a:tblGrid>
                  <a:tr h="5445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Function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Caller of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Callee of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612916"/>
                      </a:ext>
                    </a:extLst>
                  </a:tr>
                  <a:tr h="5666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𝑰𝒏𝒕𝒆𝒓𝒏𝒂𝒍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𝑰𝒏𝒕𝒆𝒓𝒏𝒂𝒍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𝑰𝒏𝒕𝒆𝒓𝒏𝒂𝒍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𝑰𝒏𝒕𝒆𝒓𝒇𝒂𝒄𝒆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1252776"/>
                      </a:ext>
                    </a:extLst>
                  </a:tr>
                  <a:tr h="3332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𝑰𝒏𝒕𝒆𝒓𝒇𝒂𝒄𝒆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𝑰𝒏𝒕𝒆𝒓𝒏𝒂𝒍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𝒆𝒙𝒕𝒆𝒓𝒏𝒂𝒍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8224845"/>
                      </a:ext>
                    </a:extLst>
                  </a:tr>
                  <a:tr h="5666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𝒆𝒙𝒕𝒆𝒓𝒏𝒂𝒍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𝑰𝒏𝒕𝒆𝒓𝒇𝒂𝒄𝒆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𝒆𝒙𝒕𝒆𝒓𝒏𝒂𝒍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𝒆𝒙𝒕𝒆𝒓𝒏𝒂𝒍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562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41D2D1FF-BA8C-4CD4-610D-3A3FD21FE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087600"/>
                  </p:ext>
                </p:extLst>
              </p:nvPr>
            </p:nvGraphicFramePr>
            <p:xfrm>
              <a:off x="6204091" y="4388490"/>
              <a:ext cx="4717021" cy="2011017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1329560">
                      <a:extLst>
                        <a:ext uri="{9D8B030D-6E8A-4147-A177-3AD203B41FA5}">
                          <a16:colId xmlns:a16="http://schemas.microsoft.com/office/drawing/2014/main" val="1292210212"/>
                        </a:ext>
                      </a:extLst>
                    </a:gridCol>
                    <a:gridCol w="1672350">
                      <a:extLst>
                        <a:ext uri="{9D8B030D-6E8A-4147-A177-3AD203B41FA5}">
                          <a16:colId xmlns:a16="http://schemas.microsoft.com/office/drawing/2014/main" val="945698352"/>
                        </a:ext>
                      </a:extLst>
                    </a:gridCol>
                    <a:gridCol w="1715111">
                      <a:extLst>
                        <a:ext uri="{9D8B030D-6E8A-4147-A177-3AD203B41FA5}">
                          <a16:colId xmlns:a16="http://schemas.microsoft.com/office/drawing/2014/main" val="3867561560"/>
                        </a:ext>
                      </a:extLst>
                    </a:gridCol>
                  </a:tblGrid>
                  <a:tr h="5445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Function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Caller of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</a:pPr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Callee of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612916"/>
                      </a:ext>
                    </a:extLst>
                  </a:tr>
                  <a:tr h="5666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1075" r="-255963" b="-160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273" t="-101075" r="-102909" b="-160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823" t="-101075" r="-355" b="-1602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252776"/>
                      </a:ext>
                    </a:extLst>
                  </a:tr>
                  <a:tr h="333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40000" r="-255963" b="-1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273" t="-340000" r="-102909" b="-1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823" t="-340000" r="-355" b="-17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224845"/>
                      </a:ext>
                    </a:extLst>
                  </a:tr>
                  <a:tr h="5666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60215" r="-255963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273" t="-260215" r="-102909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823" t="-260215" r="-355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15624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4C174AE9-2450-74C5-C337-7D268798A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853859"/>
                  </p:ext>
                </p:extLst>
              </p:nvPr>
            </p:nvGraphicFramePr>
            <p:xfrm>
              <a:off x="1270888" y="4838465"/>
              <a:ext cx="4613336" cy="1111066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306668">
                      <a:extLst>
                        <a:ext uri="{9D8B030D-6E8A-4147-A177-3AD203B41FA5}">
                          <a16:colId xmlns:a16="http://schemas.microsoft.com/office/drawing/2014/main" val="60812999"/>
                        </a:ext>
                      </a:extLst>
                    </a:gridCol>
                    <a:gridCol w="2306668">
                      <a:extLst>
                        <a:ext uri="{9D8B030D-6E8A-4147-A177-3AD203B41FA5}">
                          <a16:colId xmlns:a16="http://schemas.microsoft.com/office/drawing/2014/main" val="2529401243"/>
                        </a:ext>
                      </a:extLst>
                    </a:gridCol>
                  </a:tblGrid>
                  <a:tr h="369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Data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Used by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4406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𝑰𝒏𝒕𝒆𝒓𝒏𝒂𝒍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Scheduler only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845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𝒆𝒙𝒕𝒆𝒓𝒏𝒂𝒍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All over the kernel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0769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4C174AE9-2450-74C5-C337-7D268798A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853859"/>
                  </p:ext>
                </p:extLst>
              </p:nvPr>
            </p:nvGraphicFramePr>
            <p:xfrm>
              <a:off x="1270888" y="4838465"/>
              <a:ext cx="4613336" cy="1111066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306668">
                      <a:extLst>
                        <a:ext uri="{9D8B030D-6E8A-4147-A177-3AD203B41FA5}">
                          <a16:colId xmlns:a16="http://schemas.microsoft.com/office/drawing/2014/main" val="60812999"/>
                        </a:ext>
                      </a:extLst>
                    </a:gridCol>
                    <a:gridCol w="2306668">
                      <a:extLst>
                        <a:ext uri="{9D8B030D-6E8A-4147-A177-3AD203B41FA5}">
                          <a16:colId xmlns:a16="http://schemas.microsoft.com/office/drawing/2014/main" val="2529401243"/>
                        </a:ext>
                      </a:extLst>
                    </a:gridCol>
                  </a:tblGrid>
                  <a:tr h="369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Data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Used by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4406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1639" r="-10026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Scheduler only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845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1639" r="-1002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All over the kernel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07698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688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6" y="701771"/>
            <a:ext cx="10601785" cy="59638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ja-JP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System Design — Scheduler Modularization</a:t>
            </a:r>
            <a:r>
              <a:rPr lang="ja-JP" alt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②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FE05B-ABFC-6CE1-D2A6-CCF2490858C2}"/>
                  </a:ext>
                </a:extLst>
              </p:cNvPr>
              <p:cNvSpPr txBox="1"/>
              <p:nvPr/>
            </p:nvSpPr>
            <p:spPr>
              <a:xfrm>
                <a:off x="757310" y="1945054"/>
                <a:ext cx="5338689" cy="158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</a:pPr>
                <a:r>
                  <a:rPr lang="en-US" sz="20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Boundary Analysis</a:t>
                </a:r>
              </a:p>
              <a:p>
                <a:pPr>
                  <a:lnSpc>
                    <a:spcPts val="6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</a:pPr>
                <a:r>
                  <a:rPr lang="en-US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</a:t>
                </a:r>
                <a:endParaRPr lang="en-GB" sz="20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342900" indent="-342900"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𝑰𝒏𝒕𝒆𝒓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𝒇𝒂𝒄𝒆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as input provided by developers</a:t>
                </a:r>
              </a:p>
              <a:p>
                <a:pPr marL="342900" indent="-342900"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Kernel Call Graph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Noto Sans CJK JP DemiLight" panose="020B0400000000000000" pitchFamily="34" charset="-128"/>
                      </a:rPr>
                      <m:t>𝐺</m:t>
                    </m:r>
                  </m:oMath>
                </a14:m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) provided by GCC Plugin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FE05B-ABFC-6CE1-D2A6-CCF24908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10" y="1945054"/>
                <a:ext cx="5338689" cy="1588063"/>
              </a:xfrm>
              <a:prstGeom prst="rect">
                <a:avLst/>
              </a:prstGeom>
              <a:blipFill>
                <a:blip r:embed="rId2"/>
                <a:stretch>
                  <a:fillRect l="-1142" r="-1256" b="-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34ABBE2-2F28-7654-7729-9002CF9CB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27" y="1529608"/>
            <a:ext cx="5147881" cy="4961199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217731-E66C-8BEC-74E0-B5ADC6CE27DB}"/>
              </a:ext>
            </a:extLst>
          </p:cNvPr>
          <p:cNvSpPr/>
          <p:nvPr/>
        </p:nvSpPr>
        <p:spPr>
          <a:xfrm>
            <a:off x="1904128" y="4068070"/>
            <a:ext cx="457200" cy="4572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5C17AC4-C4B3-4FB4-2913-87C123999CE9}"/>
              </a:ext>
            </a:extLst>
          </p:cNvPr>
          <p:cNvSpPr/>
          <p:nvPr/>
        </p:nvSpPr>
        <p:spPr>
          <a:xfrm>
            <a:off x="2648128" y="4419528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DF4E85A-2E32-A73F-4141-927E2E4ADD0F}"/>
              </a:ext>
            </a:extLst>
          </p:cNvPr>
          <p:cNvSpPr/>
          <p:nvPr/>
        </p:nvSpPr>
        <p:spPr>
          <a:xfrm>
            <a:off x="794658" y="5762643"/>
            <a:ext cx="457200" cy="4572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38744F-66F8-607D-5D5D-8A869E3BBACE}"/>
              </a:ext>
            </a:extLst>
          </p:cNvPr>
          <p:cNvSpPr/>
          <p:nvPr/>
        </p:nvSpPr>
        <p:spPr>
          <a:xfrm>
            <a:off x="2518946" y="5938270"/>
            <a:ext cx="457200" cy="4572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3CD04F3-5AD8-E7BF-F94D-6C3B1962D51A}"/>
              </a:ext>
            </a:extLst>
          </p:cNvPr>
          <p:cNvSpPr/>
          <p:nvPr/>
        </p:nvSpPr>
        <p:spPr>
          <a:xfrm>
            <a:off x="1140879" y="4629313"/>
            <a:ext cx="457200" cy="4572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A9E4529-C9B5-F810-6BAD-3417F89EEA96}"/>
              </a:ext>
            </a:extLst>
          </p:cNvPr>
          <p:cNvSpPr/>
          <p:nvPr/>
        </p:nvSpPr>
        <p:spPr>
          <a:xfrm>
            <a:off x="3447482" y="5709670"/>
            <a:ext cx="457200" cy="4572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FB2428D-0328-CBB8-393B-015835BB7895}"/>
              </a:ext>
            </a:extLst>
          </p:cNvPr>
          <p:cNvSpPr/>
          <p:nvPr/>
        </p:nvSpPr>
        <p:spPr>
          <a:xfrm>
            <a:off x="5664570" y="4718901"/>
            <a:ext cx="457200" cy="4572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C4DC95A-6DF1-B8C7-483D-F9A41821CDCE}"/>
              </a:ext>
            </a:extLst>
          </p:cNvPr>
          <p:cNvSpPr/>
          <p:nvPr/>
        </p:nvSpPr>
        <p:spPr>
          <a:xfrm>
            <a:off x="4803862" y="5550792"/>
            <a:ext cx="457200" cy="4572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C7C86BC-B80C-8464-7CFC-1611FC25FEFF}"/>
              </a:ext>
            </a:extLst>
          </p:cNvPr>
          <p:cNvSpPr/>
          <p:nvPr/>
        </p:nvSpPr>
        <p:spPr>
          <a:xfrm>
            <a:off x="1832880" y="525247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60125AD-CC49-EC18-BDB3-B7FACEECBAEF}"/>
              </a:ext>
            </a:extLst>
          </p:cNvPr>
          <p:cNvSpPr/>
          <p:nvPr/>
        </p:nvSpPr>
        <p:spPr>
          <a:xfrm>
            <a:off x="3881711" y="4678286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88CFD42-DA62-84E9-8777-2A4517558D59}"/>
              </a:ext>
            </a:extLst>
          </p:cNvPr>
          <p:cNvSpPr/>
          <p:nvPr/>
        </p:nvSpPr>
        <p:spPr>
          <a:xfrm>
            <a:off x="4230909" y="593827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FBA43B0-DEF9-47D1-2994-7213D09D1D24}"/>
              </a:ext>
            </a:extLst>
          </p:cNvPr>
          <p:cNvSpPr/>
          <p:nvPr/>
        </p:nvSpPr>
        <p:spPr>
          <a:xfrm>
            <a:off x="2990282" y="5015827"/>
            <a:ext cx="457200" cy="4572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D318404-2ADA-1139-B68B-AE74DB0161D3}"/>
              </a:ext>
            </a:extLst>
          </p:cNvPr>
          <p:cNvSpPr/>
          <p:nvPr/>
        </p:nvSpPr>
        <p:spPr>
          <a:xfrm>
            <a:off x="4803862" y="4009499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5EA7F23-50F6-CCE1-B2D3-B9257859E127}"/>
              </a:ext>
            </a:extLst>
          </p:cNvPr>
          <p:cNvSpPr/>
          <p:nvPr/>
        </p:nvSpPr>
        <p:spPr>
          <a:xfrm>
            <a:off x="3262445" y="3846703"/>
            <a:ext cx="457200" cy="4572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36609C-DCE4-E5EF-82AB-500ECD9BF99C}"/>
              </a:ext>
            </a:extLst>
          </p:cNvPr>
          <p:cNvCxnSpPr>
            <a:cxnSpLocks/>
            <a:stCxn id="11" idx="7"/>
            <a:endCxn id="15" idx="4"/>
          </p:cNvCxnSpPr>
          <p:nvPr/>
        </p:nvCxnSpPr>
        <p:spPr>
          <a:xfrm flipV="1">
            <a:off x="1184903" y="5086513"/>
            <a:ext cx="184576" cy="7430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C43E59-6B45-142F-67D7-9EA184FA8A06}"/>
              </a:ext>
            </a:extLst>
          </p:cNvPr>
          <p:cNvCxnSpPr>
            <a:stCxn id="19" idx="5"/>
            <a:endCxn id="13" idx="1"/>
          </p:cNvCxnSpPr>
          <p:nvPr/>
        </p:nvCxnSpPr>
        <p:spPr>
          <a:xfrm>
            <a:off x="2223125" y="5642715"/>
            <a:ext cx="362776" cy="362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1FB402-8C20-B6C9-0D60-55B624947906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2976146" y="5938270"/>
            <a:ext cx="471336" cy="228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2277C4-B883-55B0-F586-A9CA99A70950}"/>
              </a:ext>
            </a:extLst>
          </p:cNvPr>
          <p:cNvCxnSpPr>
            <a:stCxn id="8" idx="7"/>
            <a:endCxn id="24" idx="3"/>
          </p:cNvCxnSpPr>
          <p:nvPr/>
        </p:nvCxnSpPr>
        <p:spPr>
          <a:xfrm flipV="1">
            <a:off x="3038373" y="4236948"/>
            <a:ext cx="291027" cy="2495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F9872-0870-E159-DC07-5D423218BF4B}"/>
              </a:ext>
            </a:extLst>
          </p:cNvPr>
          <p:cNvCxnSpPr>
            <a:stCxn id="20" idx="1"/>
            <a:endCxn id="24" idx="5"/>
          </p:cNvCxnSpPr>
          <p:nvPr/>
        </p:nvCxnSpPr>
        <p:spPr>
          <a:xfrm flipH="1" flipV="1">
            <a:off x="3652690" y="4236948"/>
            <a:ext cx="295976" cy="5082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1D76E8-124E-6ADC-1588-514A9057B0DF}"/>
              </a:ext>
            </a:extLst>
          </p:cNvPr>
          <p:cNvCxnSpPr>
            <a:stCxn id="20" idx="7"/>
            <a:endCxn id="23" idx="2"/>
          </p:cNvCxnSpPr>
          <p:nvPr/>
        </p:nvCxnSpPr>
        <p:spPr>
          <a:xfrm flipV="1">
            <a:off x="4271956" y="4238099"/>
            <a:ext cx="531906" cy="5071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AAB756-E796-77FA-91B4-C66D56B6006E}"/>
              </a:ext>
            </a:extLst>
          </p:cNvPr>
          <p:cNvCxnSpPr>
            <a:stCxn id="23" idx="1"/>
            <a:endCxn id="24" idx="6"/>
          </p:cNvCxnSpPr>
          <p:nvPr/>
        </p:nvCxnSpPr>
        <p:spPr>
          <a:xfrm flipH="1" flipV="1">
            <a:off x="3719645" y="4075303"/>
            <a:ext cx="1151172" cy="11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6749A8-F3BD-1EF8-538B-13AD18702EFE}"/>
              </a:ext>
            </a:extLst>
          </p:cNvPr>
          <p:cNvCxnSpPr>
            <a:stCxn id="18" idx="0"/>
            <a:endCxn id="23" idx="4"/>
          </p:cNvCxnSpPr>
          <p:nvPr/>
        </p:nvCxnSpPr>
        <p:spPr>
          <a:xfrm flipV="1">
            <a:off x="5032462" y="4466699"/>
            <a:ext cx="0" cy="10840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194244-2B0D-0BB1-A60F-C16E6452B74A}"/>
              </a:ext>
            </a:extLst>
          </p:cNvPr>
          <p:cNvCxnSpPr>
            <a:cxnSpLocks/>
          </p:cNvCxnSpPr>
          <p:nvPr/>
        </p:nvCxnSpPr>
        <p:spPr>
          <a:xfrm flipH="1" flipV="1">
            <a:off x="5223732" y="4303903"/>
            <a:ext cx="470463" cy="5477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0F2A21-948E-5C7B-7DCA-A4D4936C8C29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5194107" y="5109146"/>
            <a:ext cx="537418" cy="5086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686F30-3DA6-11A0-5C80-FF7FA6258DF8}"/>
              </a:ext>
            </a:extLst>
          </p:cNvPr>
          <p:cNvCxnSpPr>
            <a:stCxn id="21" idx="1"/>
            <a:endCxn id="16" idx="6"/>
          </p:cNvCxnSpPr>
          <p:nvPr/>
        </p:nvCxnSpPr>
        <p:spPr>
          <a:xfrm flipH="1" flipV="1">
            <a:off x="3904682" y="5938270"/>
            <a:ext cx="393182" cy="669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8EBD8C-41E2-CBCB-3821-7EBAA5DA7138}"/>
              </a:ext>
            </a:extLst>
          </p:cNvPr>
          <p:cNvCxnSpPr>
            <a:stCxn id="7" idx="4"/>
            <a:endCxn id="19" idx="0"/>
          </p:cNvCxnSpPr>
          <p:nvPr/>
        </p:nvCxnSpPr>
        <p:spPr>
          <a:xfrm flipH="1">
            <a:off x="2061480" y="4525270"/>
            <a:ext cx="71248" cy="72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25F04A-2936-F816-BA92-6C63DDFE8E0A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294373" y="4458315"/>
            <a:ext cx="420710" cy="28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445443-CD1F-82D4-F102-78749957474D}"/>
              </a:ext>
            </a:extLst>
          </p:cNvPr>
          <p:cNvCxnSpPr>
            <a:stCxn id="16" idx="1"/>
            <a:endCxn id="22" idx="5"/>
          </p:cNvCxnSpPr>
          <p:nvPr/>
        </p:nvCxnSpPr>
        <p:spPr>
          <a:xfrm flipH="1" flipV="1">
            <a:off x="3380527" y="5406072"/>
            <a:ext cx="133910" cy="3705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AB7EB1-08DA-2E7A-C6AE-4657DBD29747}"/>
              </a:ext>
            </a:extLst>
          </p:cNvPr>
          <p:cNvCxnSpPr>
            <a:stCxn id="13" idx="0"/>
            <a:endCxn id="22" idx="3"/>
          </p:cNvCxnSpPr>
          <p:nvPr/>
        </p:nvCxnSpPr>
        <p:spPr>
          <a:xfrm flipV="1">
            <a:off x="2747546" y="5406072"/>
            <a:ext cx="309691" cy="5321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2B472C-D852-D2D7-4B1C-691CC9F83235}"/>
              </a:ext>
            </a:extLst>
          </p:cNvPr>
          <p:cNvCxnSpPr>
            <a:stCxn id="8" idx="5"/>
            <a:endCxn id="22" idx="1"/>
          </p:cNvCxnSpPr>
          <p:nvPr/>
        </p:nvCxnSpPr>
        <p:spPr>
          <a:xfrm>
            <a:off x="3038373" y="4809773"/>
            <a:ext cx="18864" cy="2730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AD204A-1B8E-2F5F-7A72-CCB56524D5C8}"/>
              </a:ext>
            </a:extLst>
          </p:cNvPr>
          <p:cNvCxnSpPr>
            <a:cxnSpLocks/>
            <a:stCxn id="20" idx="4"/>
            <a:endCxn id="16" idx="7"/>
          </p:cNvCxnSpPr>
          <p:nvPr/>
        </p:nvCxnSpPr>
        <p:spPr>
          <a:xfrm flipH="1">
            <a:off x="3837727" y="5135486"/>
            <a:ext cx="272584" cy="6411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F64483D-94EE-5DE3-B3C8-A4B470F3B1BA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>
          <a:xfrm>
            <a:off x="1531124" y="5019558"/>
            <a:ext cx="368711" cy="2998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676798-A03B-5880-FBA3-2BEF631D53DC}"/>
              </a:ext>
            </a:extLst>
          </p:cNvPr>
          <p:cNvCxnSpPr>
            <a:endCxn id="21" idx="7"/>
          </p:cNvCxnSpPr>
          <p:nvPr/>
        </p:nvCxnSpPr>
        <p:spPr>
          <a:xfrm flipH="1">
            <a:off x="4621154" y="5948314"/>
            <a:ext cx="231122" cy="569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8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System Design — Scheduler Modularization</a:t>
            </a:r>
            <a:r>
              <a:rPr lang="ja-JP" alt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③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FE05B-ABFC-6CE1-D2A6-CCF2490858C2}"/>
                  </a:ext>
                </a:extLst>
              </p:cNvPr>
              <p:cNvSpPr txBox="1"/>
              <p:nvPr/>
            </p:nvSpPr>
            <p:spPr>
              <a:xfrm>
                <a:off x="795106" y="1883633"/>
                <a:ext cx="10601785" cy="1592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ja-JP" sz="20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Scheduler code extracted into </a:t>
                </a:r>
                <a:r>
                  <a:rPr lang="en-GB" sz="2000" b="1" dirty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ea typeface="Noto Sans Black" panose="020B0A02040504020204" pitchFamily="34" charset="0"/>
                    <a:cs typeface="Courier New" panose="02070309020205020404" pitchFamily="49" charset="0"/>
                  </a:rPr>
                  <a:t>/kernel/sched/... </a:t>
                </a:r>
                <a:r>
                  <a:rPr lang="en-US" altLang="ja-JP" sz="20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for development</a:t>
                </a:r>
              </a:p>
              <a:p>
                <a:pPr>
                  <a:lnSpc>
                    <a:spcPts val="600"/>
                  </a:lnSpc>
                </a:pPr>
                <a:endParaRPr lang="en-GB" sz="20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342900" indent="-342900"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GB" sz="2000" u="sng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Transform external function/data into declarations</a:t>
                </a:r>
                <a:endParaRPr lang="en-GB" sz="20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800100" lvl="1" indent="-342900">
                  <a:lnSpc>
                    <a:spcPts val="2800"/>
                  </a:lnSpc>
                  <a:buClr>
                    <a:schemeClr val="accent6">
                      <a:lumMod val="75000"/>
                    </a:schemeClr>
                  </a:buClr>
                  <a:buFont typeface="Noto Sans CJK JP DemiLight" panose="020B0400000000000000" pitchFamily="34" charset="-128"/>
                  <a:buChar char="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𝒆𝒙𝒕𝒆𝒓𝒏𝒂𝒍</m:t>
                        </m:r>
                      </m:sub>
                    </m:sSub>
                  </m:oMath>
                </a14:m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— Delete function body and add semi-colon “</a:t>
                </a:r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ea typeface="Noto Sans Light" panose="020B0402040504020204" pitchFamily="34" charset="0"/>
                    <a:cs typeface="Courier New" panose="02070309020205020404" pitchFamily="49" charset="0"/>
                  </a:rPr>
                  <a:t>;</a:t>
                </a:r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” behind </a:t>
                </a:r>
              </a:p>
              <a:p>
                <a:pPr marL="800100" lvl="1" indent="-342900">
                  <a:lnSpc>
                    <a:spcPts val="2800"/>
                  </a:lnSpc>
                  <a:buClr>
                    <a:schemeClr val="accent6">
                      <a:lumMod val="75000"/>
                    </a:schemeClr>
                  </a:buClr>
                  <a:buFont typeface="Noto Sans CJK JP DemiLight" panose="020B0400000000000000" pitchFamily="34" charset="-128"/>
                  <a:buChar char="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𝒆𝒙𝒕𝒆𝒓𝒏𝒂𝒍</m:t>
                        </m:r>
                      </m:sub>
                    </m:sSub>
                    <m:r>
                      <a:rPr lang="en-GB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— Referencing </a:t>
                </a:r>
                <a:r>
                  <a:rPr lang="en-US" sz="2000" b="1" dirty="0" err="1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ea typeface="Noto Sans Light" panose="020B0402040504020204" pitchFamily="34" charset="0"/>
                    <a:cs typeface="Courier New" panose="02070309020205020404" pitchFamily="49" charset="0"/>
                  </a:rPr>
                  <a:t>VarDecl</a:t>
                </a:r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ea typeface="Noto Sans Light" panose="020B0402040504020204" pitchFamily="34" charset="0"/>
                    <a:cs typeface="Courier New" panose="02070309020205020404" pitchFamily="49" charset="0"/>
                  </a:rPr>
                  <a:t>::</a:t>
                </a:r>
                <a:r>
                  <a:rPr lang="en-US" sz="2000" b="1" dirty="0" err="1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ea typeface="Noto Sans Light" panose="020B0402040504020204" pitchFamily="34" charset="0"/>
                    <a:cs typeface="Courier New" panose="02070309020205020404" pitchFamily="49" charset="0"/>
                  </a:rPr>
                  <a:t>str_decl</a:t>
                </a:r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ea typeface="Noto Sans Light" panose="020B040204050402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from GCC Plugin</a:t>
                </a:r>
                <a:endParaRPr lang="en-GB" sz="2000" b="1" dirty="0">
                  <a:solidFill>
                    <a:schemeClr val="bg1">
                      <a:lumMod val="50000"/>
                    </a:schemeClr>
                  </a:solidFill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FE05B-ABFC-6CE1-D2A6-CCF24908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06" y="1883633"/>
                <a:ext cx="10601785" cy="1592295"/>
              </a:xfrm>
              <a:prstGeom prst="rect">
                <a:avLst/>
              </a:prstGeom>
              <a:blipFill>
                <a:blip r:embed="rId2"/>
                <a:stretch>
                  <a:fillRect l="-575" t="-38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AC6D7FD-F8CD-833C-F254-F6DA17739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6581946"/>
                  </p:ext>
                </p:extLst>
              </p:nvPr>
            </p:nvGraphicFramePr>
            <p:xfrm>
              <a:off x="2031998" y="4953219"/>
              <a:ext cx="8128000" cy="762572"/>
            </p:xfrm>
            <a:graphic>
              <a:graphicData uri="http://schemas.openxmlformats.org/drawingml/2006/table">
                <a:tbl>
                  <a:tblPr firstCol="1" bandRow="1">
                    <a:tableStyleId>{10A1B5D5-9B99-4C35-A422-299274C87663}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6670799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327311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534804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06909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𝑰𝒏𝒕𝒆𝒓𝒏𝒂𝒍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𝑰𝒏𝒕𝒆𝒓𝒇𝒂𝒄𝒆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𝒆𝒙𝒕𝒆𝒓𝒏𝒂𝒍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979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786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58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AC6D7FD-F8CD-833C-F254-F6DA17739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6581946"/>
                  </p:ext>
                </p:extLst>
              </p:nvPr>
            </p:nvGraphicFramePr>
            <p:xfrm>
              <a:off x="2031998" y="4953219"/>
              <a:ext cx="8128000" cy="762572"/>
            </p:xfrm>
            <a:graphic>
              <a:graphicData uri="http://schemas.openxmlformats.org/drawingml/2006/table">
                <a:tbl>
                  <a:tblPr firstCol="1" bandRow="1">
                    <a:tableStyleId>{10A1B5D5-9B99-4C35-A422-299274C87663}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6670799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327311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534804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06909336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7692" r="-200901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692" r="-100299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7692" r="-601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979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786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58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BCC5F25-7B24-6D96-873C-5AB7E76F7E14}"/>
              </a:ext>
            </a:extLst>
          </p:cNvPr>
          <p:cNvSpPr txBox="1"/>
          <p:nvPr/>
        </p:nvSpPr>
        <p:spPr>
          <a:xfrm>
            <a:off x="795106" y="4250781"/>
            <a:ext cx="4625980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ja-JP" sz="2000" dirty="0">
                <a:latin typeface="Noto Sans JP Black" panose="020B0200000000000000" pitchFamily="34" charset="-128"/>
                <a:ea typeface="Noto Sans JP Black" panose="020B0200000000000000" pitchFamily="34" charset="-128"/>
              </a:rPr>
              <a:t>Classification result for Linux 4.19 </a:t>
            </a:r>
            <a:endParaRPr lang="en-GB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Noto Sans JP Light" panose="020B02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System Design — Stack Inspection 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769647" y="1693518"/>
            <a:ext cx="10601785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Uses technique similar to other approaches (</a:t>
            </a:r>
            <a:r>
              <a:rPr lang="en-US" altLang="ja-JP" sz="2000" dirty="0" err="1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kpatch</a:t>
            </a: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), just better</a:t>
            </a:r>
          </a:p>
          <a:p>
            <a:pPr>
              <a:lnSpc>
                <a:spcPts val="600"/>
              </a:lnSpc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</a:t>
            </a:r>
          </a:p>
          <a:p>
            <a:r>
              <a:rPr lang="en-US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Compare call stack with old functions to make sure that, after update, </a:t>
            </a:r>
            <a:r>
              <a:rPr lang="en-US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threads will not execute text from old scheduler. </a:t>
            </a:r>
          </a:p>
          <a:p>
            <a:pPr>
              <a:lnSpc>
                <a:spcPts val="600"/>
              </a:lnSpc>
            </a:pPr>
            <a:r>
              <a:rPr lang="en-US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</a:t>
            </a: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457200" indent="-45720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stop_machine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to halt system</a:t>
            </a:r>
          </a:p>
          <a:p>
            <a:pPr marL="457200" indent="-45720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Parallel Checking: </a:t>
            </a:r>
            <a:r>
              <a:rPr lang="en-US" sz="200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kpatch</a:t>
            </a:r>
            <a:r>
              <a:rPr lang="en-US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uses only one CPU Core, PLUGSCHED uses the whole CPU</a:t>
            </a:r>
          </a:p>
          <a:p>
            <a:pPr marL="457200" indent="-45720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When traversing function list, use binary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611CD-B676-95E3-7A21-352F4B42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47" y="4187991"/>
            <a:ext cx="10652706" cy="218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2112B-0B1C-7A3F-0D56-5E5C67DF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533" y="2198039"/>
            <a:ext cx="5195594" cy="3493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JP" panose="02020400000000000000" pitchFamily="18" charset="-128"/>
                <a:ea typeface="Noto Serif JP" panose="02020400000000000000" pitchFamily="18" charset="-128"/>
                <a:cs typeface="+mj-cs"/>
              </a:rPr>
              <a:t>System Design — Function Redirection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JP" panose="02020400000000000000" pitchFamily="18" charset="-128"/>
              <a:ea typeface="Noto Serif JP" panose="02020400000000000000" pitchFamily="18" charset="-128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795104" y="1789791"/>
            <a:ext cx="5195593" cy="158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Achieved by </a:t>
            </a:r>
            <a:r>
              <a:rPr lang="en-US" altLang="ja-JP" sz="2000" dirty="0">
                <a:solidFill>
                  <a:prstClr val="black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r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eplacing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instructions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70AD47">
                  <a:lumMod val="60000"/>
                  <a:lumOff val="4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First instruction of old function is replaced by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JMP</a:t>
            </a:r>
            <a:r>
              <a:rPr lang="en-GB" sz="2000" dirty="0">
                <a:solidFill>
                  <a:prstClr val="black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instruction, </a:t>
            </a:r>
            <a:br>
              <a:rPr lang="en-GB" sz="2000" dirty="0">
                <a:solidFill>
                  <a:prstClr val="black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sz="2000" dirty="0">
                <a:solidFill>
                  <a:prstClr val="black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towards the new function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5052A-7071-1308-905A-AEB0B5B75D3E}"/>
              </a:ext>
            </a:extLst>
          </p:cNvPr>
          <p:cNvSpPr txBox="1"/>
          <p:nvPr/>
        </p:nvSpPr>
        <p:spPr>
          <a:xfrm>
            <a:off x="795105" y="3911694"/>
            <a:ext cx="5979768" cy="2310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black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Only exception, 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Black" panose="020B0A02040504020204" pitchFamily="34" charset="0"/>
                <a:cs typeface="Courier New" panose="02070309020205020404" pitchFamily="49" charset="0"/>
              </a:rPr>
              <a:t>__schedule() </a:t>
            </a:r>
            <a:endParaRPr kumimoji="0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Noto Sans Black" panose="020B0A02040504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70AD47">
                  <a:lumMod val="60000"/>
                  <a:lumOff val="4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Sleeping thread returns to old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__schedule()</a:t>
            </a:r>
          </a:p>
          <a:p>
            <a:pPr marL="342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70AD47">
                  <a:lumMod val="60000"/>
                  <a:lumOff val="4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All scheduling decision is done before </a:t>
            </a:r>
            <a:r>
              <a:rPr lang="en-GB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context_switch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()</a:t>
            </a:r>
            <a:endParaRPr kumimoji="0" lang="en-GB" sz="2000" b="1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Noto Sans Light" panose="020B0402040504020204" pitchFamily="34" charset="0"/>
              <a:cs typeface="Courier New" panose="020703090202050204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70AD47">
                  <a:lumMod val="75000"/>
                </a:srgbClr>
              </a:buClr>
              <a:buSzTx/>
              <a:buFont typeface="Noto Sans CJK JP DemiLight" panose="020B0400000000000000" pitchFamily="34" charset="-128"/>
              <a:buChar char="→"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New function only </a:t>
            </a:r>
            <a:r>
              <a:rPr lang="en-GB" sz="2000" dirty="0">
                <a:solidFill>
                  <a:prstClr val="black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does the upper part, then jump to old </a:t>
            </a:r>
            <a:r>
              <a:rPr lang="en-GB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context_switch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()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Noto Sans Light" panose="020B040204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System Design — Data Update 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1400747" y="2623153"/>
            <a:ext cx="10601785" cy="433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GB" sz="2000" dirty="0">
              <a:latin typeface="Noto Sans CJK JP DemiLight" panose="020B0400000000000000" pitchFamily="34" charset="-128"/>
              <a:ea typeface="Noto Sans CJK JP DemiLight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8654660-642D-839B-0EF6-463F07DE4F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92390"/>
                  </p:ext>
                </p:extLst>
              </p:nvPr>
            </p:nvGraphicFramePr>
            <p:xfrm>
              <a:off x="2057460" y="4934042"/>
              <a:ext cx="8127999" cy="1526032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25364166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8197541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047943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Critical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Non-Critical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4027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𝑬𝒙</m:t>
                                    </m:r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𝒕𝒆𝒓𝒏𝒂𝒍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Inherit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26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𝑰𝒏𝒕𝒆𝒓𝒏𝒂𝒍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𝑷𝒓𝒊𝒗𝒂𝒕𝒆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Data Rebuild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Re-Initialization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2544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𝑰𝒏𝒕𝒆𝒓𝒏𝒂𝒍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𝑺𝒉𝒂𝒓𝒆𝒅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Data Rebuild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Inherit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3110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8654660-642D-839B-0EF6-463F07DE4F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92390"/>
                  </p:ext>
                </p:extLst>
              </p:nvPr>
            </p:nvGraphicFramePr>
            <p:xfrm>
              <a:off x="2057460" y="4934042"/>
              <a:ext cx="8127999" cy="1526032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25364166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8197541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047943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Critical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Non-Critical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4027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200000" b="-2344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Inherit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26367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98438" r="-200000" b="-1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Data Rebuild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Re-Initialization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254445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3846" r="-200000" b="-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Data Rebuild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Inherit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3110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6EBC-9F41-6889-160B-80BABD66EA97}"/>
                  </a:ext>
                </a:extLst>
              </p:cNvPr>
              <p:cNvSpPr txBox="1"/>
              <p:nvPr/>
            </p:nvSpPr>
            <p:spPr>
              <a:xfrm>
                <a:off x="795107" y="1824257"/>
                <a:ext cx="10601785" cy="2310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ja-JP" sz="20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Many data are “stateful”, and should remain the state</a:t>
                </a:r>
              </a:p>
              <a:p>
                <a:pPr>
                  <a:lnSpc>
                    <a:spcPts val="600"/>
                  </a:lnSpc>
                </a:pPr>
                <a:endParaRPr lang="en-GB" sz="20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342900" indent="-342900"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E.g., running task should remain running state</a:t>
                </a:r>
                <a:endParaRPr lang="en-US" sz="2000" i="1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342900" indent="-342900"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𝑬𝒙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𝒕𝒆𝒓𝒏𝒂𝒍</m:t>
                        </m:r>
                      </m:sub>
                    </m:sSub>
                  </m:oMath>
                </a14:m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— Developers are not allowed to make change</a:t>
                </a:r>
              </a:p>
              <a:p>
                <a:pPr marL="342900" indent="-342900"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𝑰𝒏𝒕𝒆𝒓𝒏𝒂𝒍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𝑷𝒓𝒊𝒗𝒂𝒕𝒆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— New memory allocated in new scheduler</a:t>
                </a:r>
              </a:p>
              <a:p>
                <a:pPr marL="342900" indent="-342900"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𝑰𝒏𝒕𝒆𝒓𝒏𝒂𝒍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𝑺𝒉𝒂𝒓𝒆𝒅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20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— Use memory allocated in the old scheduler</a:t>
                </a:r>
              </a:p>
              <a:p>
                <a:pPr marL="342900" indent="-342900">
                  <a:lnSpc>
                    <a:spcPts val="2800"/>
                  </a:lnSpc>
                  <a:buClr>
                    <a:schemeClr val="accent6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GB" sz="2000" b="1" dirty="0">
                  <a:solidFill>
                    <a:schemeClr val="bg1">
                      <a:lumMod val="50000"/>
                    </a:schemeClr>
                  </a:solidFill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6EBC-9F41-6889-160B-80BABD66E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07" y="1824257"/>
                <a:ext cx="10601785" cy="2310889"/>
              </a:xfrm>
              <a:prstGeom prst="rect">
                <a:avLst/>
              </a:prstGeom>
              <a:blipFill>
                <a:blip r:embed="rId3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875C6B-00B6-CBFB-CC91-FA51A993A2E4}"/>
              </a:ext>
            </a:extLst>
          </p:cNvPr>
          <p:cNvSpPr txBox="1"/>
          <p:nvPr/>
        </p:nvSpPr>
        <p:spPr>
          <a:xfrm>
            <a:off x="795107" y="3899686"/>
            <a:ext cx="10601785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Internal data also has differences</a:t>
            </a:r>
          </a:p>
          <a:p>
            <a:pPr>
              <a:lnSpc>
                <a:spcPts val="600"/>
              </a:lnSpc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Critical data must be rebuilt from the ground up. E.g.,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struct </a:t>
            </a:r>
            <a:r>
              <a:rPr lang="en-GB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cfs_rq</a:t>
            </a:r>
            <a:endParaRPr lang="en-GB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Noto Sans Light" panose="020B040204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8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Evaluation — Experiment Setup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795106" y="1934153"/>
            <a:ext cx="10601785" cy="1233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Platforms</a:t>
            </a:r>
          </a:p>
          <a:p>
            <a:pPr>
              <a:lnSpc>
                <a:spcPts val="600"/>
              </a:lnSpc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x86_64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ARM64</a:t>
            </a:r>
            <a:endParaRPr lang="en-GB" sz="2000" b="1" dirty="0">
              <a:solidFill>
                <a:schemeClr val="bg1">
                  <a:lumMod val="50000"/>
                </a:schemeClr>
              </a:solidFill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07D81-56C0-44A8-DA1E-A6CA0F0AC9DA}"/>
              </a:ext>
            </a:extLst>
          </p:cNvPr>
          <p:cNvSpPr txBox="1"/>
          <p:nvPr/>
        </p:nvSpPr>
        <p:spPr>
          <a:xfrm>
            <a:off x="795105" y="3429000"/>
            <a:ext cx="10601785" cy="1233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Implementation</a:t>
            </a:r>
          </a:p>
          <a:p>
            <a:pPr>
              <a:lnSpc>
                <a:spcPts val="600"/>
              </a:lnSpc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Python — ~2,000 LOC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 — ~6,000 LOC</a:t>
            </a:r>
            <a:endParaRPr lang="en-GB" sz="2000" b="1" dirty="0">
              <a:solidFill>
                <a:schemeClr val="bg1">
                  <a:lumMod val="50000"/>
                </a:schemeClr>
              </a:solidFill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0E0E6-F407-D043-8574-A419AAE648D1}"/>
              </a:ext>
            </a:extLst>
          </p:cNvPr>
          <p:cNvSpPr txBox="1"/>
          <p:nvPr/>
        </p:nvSpPr>
        <p:spPr>
          <a:xfrm>
            <a:off x="5234496" y="1929103"/>
            <a:ext cx="5298915" cy="158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CPU</a:t>
            </a:r>
          </a:p>
          <a:p>
            <a:pPr>
              <a:lnSpc>
                <a:spcPts val="600"/>
              </a:lnSpc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Intel Xeon(R) Platinum 8163 CPU @ 2.50GHz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Dual-socket, 48 core, 32MB L3 Cache</a:t>
            </a:r>
            <a:endParaRPr lang="en-GB" sz="2000" b="1" dirty="0">
              <a:solidFill>
                <a:schemeClr val="bg1">
                  <a:lumMod val="50000"/>
                </a:schemeClr>
              </a:solidFill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7F304-8C10-9EC4-DAE7-D02E971A6F53}"/>
              </a:ext>
            </a:extLst>
          </p:cNvPr>
          <p:cNvSpPr txBox="1"/>
          <p:nvPr/>
        </p:nvSpPr>
        <p:spPr>
          <a:xfrm>
            <a:off x="5234495" y="3511139"/>
            <a:ext cx="5298915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Memory</a:t>
            </a:r>
          </a:p>
          <a:p>
            <a:pPr>
              <a:lnSpc>
                <a:spcPts val="600"/>
              </a:lnSpc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192GB</a:t>
            </a:r>
            <a:endParaRPr lang="en-GB" sz="2000" b="1" dirty="0">
              <a:solidFill>
                <a:schemeClr val="bg1">
                  <a:lumMod val="50000"/>
                </a:schemeClr>
              </a:solidFill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472BC-CD24-2CD4-E302-835BBDD653DD}"/>
              </a:ext>
            </a:extLst>
          </p:cNvPr>
          <p:cNvSpPr txBox="1"/>
          <p:nvPr/>
        </p:nvSpPr>
        <p:spPr>
          <a:xfrm>
            <a:off x="795105" y="4923847"/>
            <a:ext cx="5298915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Linux Kernel</a:t>
            </a:r>
          </a:p>
          <a:p>
            <a:pPr>
              <a:lnSpc>
                <a:spcPts val="600"/>
              </a:lnSpc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v4.19.91</a:t>
            </a:r>
            <a:endParaRPr lang="en-GB" sz="2000" b="1" dirty="0">
              <a:solidFill>
                <a:schemeClr val="bg1">
                  <a:lumMod val="50000"/>
                </a:schemeClr>
              </a:solidFill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760386-688D-6BE7-C60D-B317F6A0C5DE}"/>
              </a:ext>
            </a:extLst>
          </p:cNvPr>
          <p:cNvCxnSpPr/>
          <p:nvPr/>
        </p:nvCxnSpPr>
        <p:spPr>
          <a:xfrm>
            <a:off x="4732317" y="2618509"/>
            <a:ext cx="0" cy="274263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6BC830-5F1B-4F4C-BBC6-10FEA022F93F}"/>
              </a:ext>
            </a:extLst>
          </p:cNvPr>
          <p:cNvSpPr txBox="1"/>
          <p:nvPr/>
        </p:nvSpPr>
        <p:spPr>
          <a:xfrm>
            <a:off x="7713320" y="6156229"/>
            <a:ext cx="373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https://github.com/aliyun/plugsched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249DC-7677-B1C5-5D62-05617AE4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132" y="4541767"/>
            <a:ext cx="1638758" cy="16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8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Evaluation — Downtime on Different Cases 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795104" y="1773899"/>
            <a:ext cx="10601785" cy="3024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3 Types of Update </a:t>
            </a:r>
          </a:p>
          <a:p>
            <a:pPr>
              <a:lnSpc>
                <a:spcPts val="600"/>
              </a:lnSpc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Patch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— </a:t>
            </a:r>
            <a:b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Minor changes / fixes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Feature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— </a:t>
            </a:r>
            <a:b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Add component to current scheduler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New Scheduler 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—</a:t>
            </a:r>
          </a:p>
          <a:p>
            <a:pPr lvl="1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Entire scheduler revamp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B36A00-DEDB-BFCF-2557-C4526B9F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61" y="1634995"/>
            <a:ext cx="4866152" cy="2175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10F8EE-8686-8314-847E-C5051121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61" y="3951391"/>
            <a:ext cx="4866152" cy="2409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17B7C8-62A8-E585-6902-DEBA6A8336E5}"/>
              </a:ext>
            </a:extLst>
          </p:cNvPr>
          <p:cNvSpPr txBox="1"/>
          <p:nvPr/>
        </p:nvSpPr>
        <p:spPr>
          <a:xfrm>
            <a:off x="820564" y="5228930"/>
            <a:ext cx="5300896" cy="786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800"/>
              </a:lnSpc>
            </a:pPr>
            <a:r>
              <a:rPr lang="en-GB" sz="2000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Update size does not affect downtime</a:t>
            </a:r>
          </a:p>
        </p:txBody>
      </p:sp>
    </p:spTree>
    <p:extLst>
      <p:ext uri="{BB962C8B-B14F-4D97-AF65-F5344CB8AC3E}">
        <p14:creationId xmlns:p14="http://schemas.microsoft.com/office/powerpoint/2010/main" val="72845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Evaluation — General Downtime Breakdown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47BA-32DD-3649-7230-40D7D594F849}"/>
              </a:ext>
            </a:extLst>
          </p:cNvPr>
          <p:cNvSpPr txBox="1"/>
          <p:nvPr/>
        </p:nvSpPr>
        <p:spPr>
          <a:xfrm>
            <a:off x="1082138" y="1693255"/>
            <a:ext cx="9706594" cy="201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On test environment with </a:t>
            </a:r>
            <a:r>
              <a:rPr lang="en-US" altLang="ja-JP" sz="18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no workload no parallel </a:t>
            </a:r>
            <a:r>
              <a:rPr lang="en-US" altLang="ja-JP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optimization</a:t>
            </a:r>
            <a: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, </a:t>
            </a:r>
            <a:b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US" altLang="ja-JP" sz="18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downtime ~2ms for both install and uninstall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On real environment with </a:t>
            </a:r>
            <a:r>
              <a:rPr lang="en-US" altLang="ja-JP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workloads with parallel optimization</a:t>
            </a: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, </a:t>
            </a:r>
            <a:b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almost all </a:t>
            </a:r>
            <a:r>
              <a:rPr lang="en-US" altLang="ja-JP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downtime is less then 1ms </a:t>
            </a:r>
          </a:p>
          <a:p>
            <a:pPr>
              <a:lnSpc>
                <a:spcPts val="12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ja-JP" sz="18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98% time is for initialization</a:t>
            </a: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, causes no effect on downtime</a:t>
            </a:r>
            <a:endParaRPr lang="en-US" altLang="ja-JP" sz="18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1B208-4ACB-912D-D6BC-403C0A44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86" y="3903950"/>
            <a:ext cx="4671655" cy="2364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00A61-B371-CF6B-0DF3-09CBBA76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34" y="4078124"/>
            <a:ext cx="5022880" cy="2000587"/>
          </a:xfrm>
          <a:prstGeom prst="rect">
            <a:avLst/>
          </a:prstGeom>
        </p:spPr>
      </p:pic>
      <p:sp>
        <p:nvSpPr>
          <p:cNvPr id="10" name="Left Bracket 9">
            <a:extLst>
              <a:ext uri="{FF2B5EF4-FFF2-40B4-BE49-F238E27FC236}">
                <a16:creationId xmlns:a16="http://schemas.microsoft.com/office/drawing/2014/main" id="{24F07778-3D84-D240-B3E8-4B0348CF3374}"/>
              </a:ext>
            </a:extLst>
          </p:cNvPr>
          <p:cNvSpPr/>
          <p:nvPr/>
        </p:nvSpPr>
        <p:spPr>
          <a:xfrm>
            <a:off x="1306286" y="5164745"/>
            <a:ext cx="190005" cy="1027216"/>
          </a:xfrm>
          <a:prstGeom prst="leftBracke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D6FC50-820D-B65C-256D-652FEC55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74" y="3481218"/>
            <a:ext cx="5975470" cy="3093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Evaluation — Scalability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47BA-32DD-3649-7230-40D7D594F849}"/>
              </a:ext>
            </a:extLst>
          </p:cNvPr>
          <p:cNvSpPr txBox="1"/>
          <p:nvPr/>
        </p:nvSpPr>
        <p:spPr>
          <a:xfrm>
            <a:off x="795107" y="1791102"/>
            <a:ext cx="10601784" cy="1857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Speed goes up until ~24 cores, </a:t>
            </a:r>
            <a:r>
              <a:rPr lang="en-US" altLang="ja-JP" sz="18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but 6 core is sufficient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</a:t>
            </a:r>
            <a: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uboptimal scalability due to</a:t>
            </a: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Workloads are not perfectly balanced</a:t>
            </a: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Starting SI (Stack Inspection) costs milliseconds, negates the tiny improvement for more core</a:t>
            </a: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altLang="ja-JP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51194C-6CC0-B85C-D12E-D2854EA1ACDB}"/>
              </a:ext>
            </a:extLst>
          </p:cNvPr>
          <p:cNvCxnSpPr>
            <a:cxnSpLocks/>
          </p:cNvCxnSpPr>
          <p:nvPr/>
        </p:nvCxnSpPr>
        <p:spPr>
          <a:xfrm>
            <a:off x="3901044" y="4096986"/>
            <a:ext cx="4577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B649E7-44B6-AC75-6337-765C37742E0A}"/>
              </a:ext>
            </a:extLst>
          </p:cNvPr>
          <p:cNvCxnSpPr>
            <a:cxnSpLocks/>
          </p:cNvCxnSpPr>
          <p:nvPr/>
        </p:nvCxnSpPr>
        <p:spPr>
          <a:xfrm>
            <a:off x="3914899" y="4536371"/>
            <a:ext cx="4577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1D6D96-D567-464F-A041-54EAB4B9AC01}"/>
              </a:ext>
            </a:extLst>
          </p:cNvPr>
          <p:cNvCxnSpPr>
            <a:cxnSpLocks/>
          </p:cNvCxnSpPr>
          <p:nvPr/>
        </p:nvCxnSpPr>
        <p:spPr>
          <a:xfrm>
            <a:off x="3926774" y="4520538"/>
            <a:ext cx="505097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380BEB-5268-CCA3-30D9-5C4418818B34}"/>
              </a:ext>
            </a:extLst>
          </p:cNvPr>
          <p:cNvSpPr txBox="1"/>
          <p:nvPr/>
        </p:nvSpPr>
        <p:spPr>
          <a:xfrm>
            <a:off x="8492837" y="3905335"/>
            <a:ext cx="219693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09C4B1-20B3-2977-231A-15FBE093A130}"/>
              </a:ext>
            </a:extLst>
          </p:cNvPr>
          <p:cNvCxnSpPr/>
          <p:nvPr/>
        </p:nvCxnSpPr>
        <p:spPr>
          <a:xfrm>
            <a:off x="8492837" y="4536371"/>
            <a:ext cx="219693" cy="1959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3C07A7-C368-CAF1-746B-B7C92A1A366D}"/>
              </a:ext>
            </a:extLst>
          </p:cNvPr>
          <p:cNvSpPr txBox="1"/>
          <p:nvPr/>
        </p:nvSpPr>
        <p:spPr>
          <a:xfrm>
            <a:off x="8977745" y="4335872"/>
            <a:ext cx="219693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2E365-41E4-631C-65AA-829E00E62821}"/>
              </a:ext>
            </a:extLst>
          </p:cNvPr>
          <p:cNvSpPr txBox="1"/>
          <p:nvPr/>
        </p:nvSpPr>
        <p:spPr>
          <a:xfrm>
            <a:off x="8651670" y="4634344"/>
            <a:ext cx="462147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294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F214CAD-7643-A57B-EF14-27213A6E7054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73462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EDD3E-C8F5-ACCF-C66B-1B492F648DF9}"/>
              </a:ext>
            </a:extLst>
          </p:cNvPr>
          <p:cNvSpPr txBox="1"/>
          <p:nvPr/>
        </p:nvSpPr>
        <p:spPr>
          <a:xfrm>
            <a:off x="795107" y="1661021"/>
            <a:ext cx="11233456" cy="257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Authors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Alibaba Group</a:t>
            </a:r>
            <a:b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Teng Ma		</a:t>
            </a:r>
            <a:r>
              <a:rPr lang="en-GB" sz="200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Shanpei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Chen		</a:t>
            </a:r>
            <a:r>
              <a:rPr lang="en-GB" altLang="ja-JP" sz="200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Y</a:t>
            </a:r>
            <a:r>
              <a:rPr lang="en-GB" sz="200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ihao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Wu</a:t>
            </a:r>
            <a:b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sz="200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Erwei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Deng		</a:t>
            </a:r>
            <a:r>
              <a:rPr lang="en-GB" sz="200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Zhuo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Song</a:t>
            </a:r>
          </a:p>
          <a:p>
            <a:pPr lvl="1">
              <a:lnSpc>
                <a:spcPts val="2800"/>
              </a:lnSpc>
            </a:pP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Shanghai Jiao Tong University</a:t>
            </a:r>
            <a:b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Quan Chen		</a:t>
            </a:r>
            <a:r>
              <a:rPr lang="en-GB" sz="200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Minyi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Guo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D1BA5-3DD7-1F73-5316-1DE3BDCF5CD0}"/>
              </a:ext>
            </a:extLst>
          </p:cNvPr>
          <p:cNvSpPr txBox="1"/>
          <p:nvPr/>
        </p:nvSpPr>
        <p:spPr>
          <a:xfrm>
            <a:off x="795107" y="4394871"/>
            <a:ext cx="10802532" cy="150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Proposed Conference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ASPLOS 2023 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— </a:t>
            </a:r>
            <a:b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28</a:t>
            </a:r>
            <a:r>
              <a:rPr lang="en-GB" sz="2000" baseline="30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th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ACM International Conference on Architectural Support for Programming languages and Operating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54911-3961-ECA3-19B6-3C9AF3415EE0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0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Evaluation — Parallel SI</a:t>
            </a:r>
            <a:r>
              <a:rPr lang="en-US" sz="20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(Stack Inspection) </a:t>
            </a:r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/ DR</a:t>
            </a:r>
            <a:r>
              <a:rPr lang="en-US" sz="20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 (Data Rebuild)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47BA-32DD-3649-7230-40D7D594F849}"/>
              </a:ext>
            </a:extLst>
          </p:cNvPr>
          <p:cNvSpPr txBox="1"/>
          <p:nvPr/>
        </p:nvSpPr>
        <p:spPr>
          <a:xfrm>
            <a:off x="989362" y="2013048"/>
            <a:ext cx="9706594" cy="1293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Test with </a:t>
            </a:r>
            <a:r>
              <a:rPr lang="en-US" altLang="ja-JP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no parallel optimization / parallel using 6 cores</a:t>
            </a:r>
          </a:p>
          <a:p>
            <a:pPr>
              <a:lnSpc>
                <a:spcPts val="12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ja-JP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endParaRPr lang="en-US" altLang="ja-JP" sz="1800" dirty="0"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sz="18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SI</a:t>
            </a:r>
            <a: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—  </a:t>
            </a:r>
            <a:r>
              <a:rPr lang="en-US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Linear time</a:t>
            </a:r>
            <a: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for both scenario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sz="18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DR</a:t>
            </a:r>
            <a: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— With parallel optimization, </a:t>
            </a:r>
            <a:r>
              <a:rPr lang="en-US" altLang="ja-JP" sz="18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constant time</a:t>
            </a:r>
            <a: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while running thread number grow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E0A32-4F01-B06E-9579-E0029413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8" y="3789199"/>
            <a:ext cx="5205351" cy="262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A3CBF-E1C7-3C95-D4DE-250A3032D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93" y="3821327"/>
            <a:ext cx="5565199" cy="25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527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Summary</a:t>
            </a:r>
            <a:endParaRPr lang="en-GB" sz="3600" dirty="0">
              <a:latin typeface="Noto Serif JP Medium" panose="02020500000000000000" pitchFamily="18" charset="-128"/>
              <a:ea typeface="Noto Serif JP Medium" panose="020205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47BA-32DD-3649-7230-40D7D594F849}"/>
              </a:ext>
            </a:extLst>
          </p:cNvPr>
          <p:cNvSpPr txBox="1"/>
          <p:nvPr/>
        </p:nvSpPr>
        <p:spPr>
          <a:xfrm>
            <a:off x="989362" y="2013048"/>
            <a:ext cx="9706594" cy="308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Sometimes, we need to update the scheduler to fit workloads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We must do it with minimal downtime</a:t>
            </a:r>
          </a:p>
          <a:p>
            <a:pPr>
              <a:lnSpc>
                <a:spcPts val="12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ja-JP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endParaRPr lang="en-US" altLang="ja-JP" sz="1800" dirty="0"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sz="18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PLUGSCHED </a:t>
            </a:r>
            <a:r>
              <a:rPr lang="en-US" altLang="ja-JP" sz="1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enables scheduler live-update with good generality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With function/data analysis, scheduler code can be extracted to develop update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Update into module provides easy install</a:t>
            </a:r>
          </a:p>
          <a:p>
            <a:pPr marL="742950" lvl="1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Just inspect stack, redirect function, and update data</a:t>
            </a: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altLang="ja-JP" sz="18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285750" indent="-28575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Same modularization technique could be used on other components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272152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F214CAD-7643-A57B-EF14-27213A6E7054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73462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EDD3E-C8F5-ACCF-C66B-1B492F648DF9}"/>
              </a:ext>
            </a:extLst>
          </p:cNvPr>
          <p:cNvSpPr txBox="1"/>
          <p:nvPr/>
        </p:nvSpPr>
        <p:spPr>
          <a:xfrm>
            <a:off x="795107" y="1776809"/>
            <a:ext cx="6425090" cy="427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Background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Prior Researches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System Design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Evaluation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8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54911-3961-ECA3-19B6-3C9AF3415EE0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8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0178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Background – The Linux Scheduler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D9413-F145-4FBB-3A95-99FFC6E09243}"/>
              </a:ext>
            </a:extLst>
          </p:cNvPr>
          <p:cNvSpPr txBox="1"/>
          <p:nvPr/>
        </p:nvSpPr>
        <p:spPr>
          <a:xfrm>
            <a:off x="795106" y="1657014"/>
            <a:ext cx="10601785" cy="2654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The scheduler is one of the most 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critical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and 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complicated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subsystem in the OS.</a:t>
            </a:r>
          </a:p>
          <a:p>
            <a:pPr>
              <a:lnSpc>
                <a:spcPts val="600"/>
              </a:lnSpc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</a:t>
            </a:r>
            <a:endParaRPr lang="en-GB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Depends on the 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synchronization primitives</a:t>
            </a: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Noto Sans CJK JP DemiLight" panose="020B0400000000000000" pitchFamily="34" charset="-128"/>
              <a:buChar char="→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E.g., RCU (Read-Copy-Write) / Interrupts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Interacts with other subsystems</a:t>
            </a: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Noto Sans CJK JP DemiLight" panose="020B0400000000000000" pitchFamily="34" charset="-128"/>
              <a:buChar char="→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E.g., Memory Management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Sizeable</a:t>
            </a: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Noto Sans CJK JP DemiLight" panose="020B0400000000000000" pitchFamily="34" charset="-128"/>
              <a:buChar char="→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&gt;27 KLOC, also &gt;60 Files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8E3C56-95AB-F719-BE1F-BE49C0DCF918}"/>
              </a:ext>
            </a:extLst>
          </p:cNvPr>
          <p:cNvGrpSpPr/>
          <p:nvPr/>
        </p:nvGrpSpPr>
        <p:grpSpPr>
          <a:xfrm>
            <a:off x="2260147" y="5088170"/>
            <a:ext cx="7671703" cy="954256"/>
            <a:chOff x="2386944" y="4611042"/>
            <a:chExt cx="7671703" cy="954256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95A952B-D462-651F-84CF-55C3D248BC8C}"/>
                </a:ext>
              </a:extLst>
            </p:cNvPr>
            <p:cNvSpPr/>
            <p:nvPr/>
          </p:nvSpPr>
          <p:spPr>
            <a:xfrm rot="16200000">
              <a:off x="2602426" y="4611634"/>
              <a:ext cx="522107" cy="953071"/>
            </a:xfrm>
            <a:prstGeom prst="downArrow">
              <a:avLst>
                <a:gd name="adj1" fmla="val 50000"/>
                <a:gd name="adj2" fmla="val 104588"/>
              </a:avLst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72F80-49CA-95B4-3D8D-11D36E5BB93C}"/>
                </a:ext>
              </a:extLst>
            </p:cNvPr>
            <p:cNvSpPr txBox="1"/>
            <p:nvPr/>
          </p:nvSpPr>
          <p:spPr>
            <a:xfrm>
              <a:off x="3867147" y="4611042"/>
              <a:ext cx="6191500" cy="9542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Direct impacts many metrices —</a:t>
              </a:r>
              <a:br>
                <a:rPr lang="en-GB" sz="2000" dirty="0">
                  <a:solidFill>
                    <a:schemeClr val="bg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</a:br>
              <a:r>
                <a:rPr lang="en-GB" sz="2000" dirty="0">
                  <a:solidFill>
                    <a:schemeClr val="bg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Scheduling latency, CPU Utilization, etc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67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6" y="701771"/>
            <a:ext cx="1060178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Background — Problem of Schedulers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795105" y="1785818"/>
            <a:ext cx="10601785" cy="158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Workload Has Different Features </a:t>
            </a:r>
            <a:r>
              <a:rPr lang="ja-JP" altLang="en-US" sz="2000" dirty="0">
                <a:latin typeface="Noto Sans Black" panose="020B0A02040504020204" pitchFamily="34" charset="0"/>
                <a:ea typeface="Noto Sans CJK JP DemiLight" panose="020B0400000000000000" pitchFamily="34" charset="-128"/>
                <a:cs typeface="Noto Sans Black" panose="020B0A02040504020204" pitchFamily="34" charset="0"/>
              </a:rPr>
              <a:t>➡ 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Difficult to Develop One-Fit-All Scheduler</a:t>
            </a:r>
          </a:p>
          <a:p>
            <a:pPr>
              <a:lnSpc>
                <a:spcPts val="600"/>
              </a:lnSpc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</a:t>
            </a:r>
          </a:p>
          <a:p>
            <a:pPr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CFS Scheduler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, default for current Linux kernel, </a:t>
            </a: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Noto Sans CJK JP DemiLight" panose="020B0400000000000000" pitchFamily="34" charset="-128"/>
              <a:buChar char="→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Uses ~7.6% of CPU cycles </a:t>
            </a:r>
            <a:b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when ~1000 container co-run on single node in cloud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E2E86-705F-F177-96A9-1535C66387B7}"/>
              </a:ext>
            </a:extLst>
          </p:cNvPr>
          <p:cNvSpPr txBox="1"/>
          <p:nvPr/>
        </p:nvSpPr>
        <p:spPr>
          <a:xfrm>
            <a:off x="795104" y="3429000"/>
            <a:ext cx="10601785" cy="1936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Using Workload-Specific Schedulers Helps:</a:t>
            </a:r>
          </a:p>
          <a:p>
            <a:pPr>
              <a:lnSpc>
                <a:spcPts val="600"/>
              </a:lnSpc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Tableau Scheduler</a:t>
            </a: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Noto Sans CJK JP DemiLight" panose="020B0400000000000000" pitchFamily="34" charset="-128"/>
              <a:buChar char="→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Web service applications, 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improved throughput by 1.6x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u="sng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Calandan</a:t>
            </a: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Scheduler</a:t>
            </a:r>
            <a:endParaRPr lang="en-GB" sz="200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Noto Sans CJK JP DemiLight" panose="020B0400000000000000" pitchFamily="34" charset="-128"/>
              <a:buChar char="→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Network request, 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improved tail-latency by 11,000x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4D2DE-01D0-D2E7-F1E8-A567BF9E2928}"/>
              </a:ext>
            </a:extLst>
          </p:cNvPr>
          <p:cNvSpPr txBox="1"/>
          <p:nvPr/>
        </p:nvSpPr>
        <p:spPr>
          <a:xfrm>
            <a:off x="3000247" y="5622883"/>
            <a:ext cx="6191500" cy="533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However, updating scheduler is costly</a:t>
            </a:r>
          </a:p>
        </p:txBody>
      </p:sp>
    </p:spTree>
    <p:extLst>
      <p:ext uri="{BB962C8B-B14F-4D97-AF65-F5344CB8AC3E}">
        <p14:creationId xmlns:p14="http://schemas.microsoft.com/office/powerpoint/2010/main" val="239271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1060178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Background — Replacing Schedulers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A3EB116-58D9-45AF-4894-1648AC90D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584379"/>
              </p:ext>
            </p:extLst>
          </p:nvPr>
        </p:nvGraphicFramePr>
        <p:xfrm>
          <a:off x="2032000" y="2186312"/>
          <a:ext cx="8128000" cy="163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7E9286-02C0-F575-5ED7-9B30BC220EB9}"/>
              </a:ext>
            </a:extLst>
          </p:cNvPr>
          <p:cNvSpPr txBox="1"/>
          <p:nvPr/>
        </p:nvSpPr>
        <p:spPr>
          <a:xfrm>
            <a:off x="3000247" y="5565297"/>
            <a:ext cx="6191500" cy="853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Minute-level downtime is unacceptable,</a:t>
            </a:r>
            <a:br>
              <a:rPr lang="en-GB" sz="2000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aim for 10ms or lower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41832-411E-7EAC-ADC0-39859EF566AE}"/>
              </a:ext>
            </a:extLst>
          </p:cNvPr>
          <p:cNvSpPr txBox="1"/>
          <p:nvPr/>
        </p:nvSpPr>
        <p:spPr>
          <a:xfrm>
            <a:off x="795107" y="3652151"/>
            <a:ext cx="10601785" cy="157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VM-Migration technique enables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live-update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&amp; speeds things up, but...</a:t>
            </a:r>
          </a:p>
          <a:p>
            <a:pPr>
              <a:lnSpc>
                <a:spcPts val="600"/>
              </a:lnSpc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Migration (with </a:t>
            </a: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network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) time grows as thread number increases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Having &gt;10,000 thread on recent server now is normal</a:t>
            </a:r>
          </a:p>
          <a:p>
            <a:pPr marL="800100" lvl="1" indent="-34290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Noto Sans CJK JP DemiLight" panose="020B0400000000000000" pitchFamily="34" charset="-128"/>
              <a:buChar char="→"/>
            </a:pPr>
            <a:r>
              <a:rPr lang="en-GB" sz="2000" u="sng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Minutes</a:t>
            </a:r>
            <a:r>
              <a:rPr lang="en-GB" sz="2000" u="sng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of downtime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while migration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3088-71A3-9720-98CC-43B88F3B18DB}"/>
              </a:ext>
            </a:extLst>
          </p:cNvPr>
          <p:cNvSpPr txBox="1"/>
          <p:nvPr/>
        </p:nvSpPr>
        <p:spPr>
          <a:xfrm>
            <a:off x="795104" y="1679333"/>
            <a:ext cx="10601785" cy="433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 err="1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Traditrional</a:t>
            </a: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Straight Forward Update Steps 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E0E5110-157B-9FDD-37FA-E126C90237BF}"/>
              </a:ext>
            </a:extLst>
          </p:cNvPr>
          <p:cNvSpPr/>
          <p:nvPr/>
        </p:nvSpPr>
        <p:spPr>
          <a:xfrm rot="5400000">
            <a:off x="7334933" y="635263"/>
            <a:ext cx="233918" cy="3705349"/>
          </a:xfrm>
          <a:prstGeom prst="leftBracke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F2247-78AA-0BC9-4557-018FA36DCB99}"/>
              </a:ext>
            </a:extLst>
          </p:cNvPr>
          <p:cNvSpPr txBox="1"/>
          <p:nvPr/>
        </p:nvSpPr>
        <p:spPr>
          <a:xfrm>
            <a:off x="6415769" y="2062196"/>
            <a:ext cx="2072245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Server Downtime</a:t>
            </a:r>
          </a:p>
        </p:txBody>
      </p:sp>
    </p:spTree>
    <p:extLst>
      <p:ext uri="{BB962C8B-B14F-4D97-AF65-F5344CB8AC3E}">
        <p14:creationId xmlns:p14="http://schemas.microsoft.com/office/powerpoint/2010/main" val="36037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73462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Prior Researches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7316474" y="5568694"/>
            <a:ext cx="4080418" cy="781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PLUGSCHED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System proposed by paper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2D8122-0E73-FF16-5622-84FAA903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0" y="1934153"/>
            <a:ext cx="6208138" cy="42677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F523D-38E5-9199-50C3-022E53E14EB0}"/>
              </a:ext>
            </a:extLst>
          </p:cNvPr>
          <p:cNvSpPr txBox="1"/>
          <p:nvPr/>
        </p:nvSpPr>
        <p:spPr>
          <a:xfrm>
            <a:off x="7316474" y="3699182"/>
            <a:ext cx="4594477" cy="1864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 err="1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ghOSt</a:t>
            </a:r>
            <a:endParaRPr lang="en-GB" sz="2000" dirty="0"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Scheduler update in user space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Server code</a:t>
            </a:r>
            <a:r>
              <a:rPr lang="ja-JP" altLang="en-US" sz="2000" dirty="0">
                <a:latin typeface="Noto Sans Light" panose="020B0402040504020204" pitchFamily="34" charset="0"/>
                <a:ea typeface="Noto Sans CJK JP DemiLight" panose="020B0400000000000000" pitchFamily="34" charset="-128"/>
                <a:cs typeface="Noto Sans Light" panose="020B0402040504020204" pitchFamily="34" charset="0"/>
              </a:rPr>
              <a:t> </a:t>
            </a:r>
            <a:r>
              <a:rPr lang="en-GB" altLang="ja-JP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modification</a:t>
            </a:r>
            <a:r>
              <a:rPr lang="ja-JP" altLang="en-US" sz="2000" dirty="0">
                <a:latin typeface="Noto Sans Light" panose="020B0402040504020204" pitchFamily="34" charset="0"/>
                <a:ea typeface="Noto Sans CJK JP DemiLight" panose="020B0400000000000000" pitchFamily="34" charset="-128"/>
                <a:cs typeface="Noto Sans Light" panose="020B0402040504020204" pitchFamily="34" charset="0"/>
              </a:rPr>
              <a:t> </a:t>
            </a:r>
            <a:r>
              <a:rPr lang="en-GB" altLang="ja-JP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required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Only for scheduler class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Introduce more overhead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50DF9-958A-E59D-E994-6E1315B558F6}"/>
              </a:ext>
            </a:extLst>
          </p:cNvPr>
          <p:cNvSpPr txBox="1"/>
          <p:nvPr/>
        </p:nvSpPr>
        <p:spPr>
          <a:xfrm>
            <a:off x="7316474" y="2819301"/>
            <a:ext cx="4080418" cy="78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VM-PHU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Only for guest kernel in VM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97087-CD5A-CE76-04E7-DB2B3E51E7CA}"/>
              </a:ext>
            </a:extLst>
          </p:cNvPr>
          <p:cNvSpPr txBox="1"/>
          <p:nvPr/>
        </p:nvSpPr>
        <p:spPr>
          <a:xfrm>
            <a:off x="7316474" y="1939421"/>
            <a:ext cx="4080418" cy="78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PROTEOS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Only for microkernel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B140DC-4291-873E-D24C-81E3C738B42E}"/>
              </a:ext>
            </a:extLst>
          </p:cNvPr>
          <p:cNvCxnSpPr>
            <a:cxnSpLocks/>
          </p:cNvCxnSpPr>
          <p:nvPr/>
        </p:nvCxnSpPr>
        <p:spPr>
          <a:xfrm>
            <a:off x="6935190" y="2255920"/>
            <a:ext cx="0" cy="36461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956611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System Design — Design Goals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E05B-ABFC-6CE1-D2A6-CCF2490858C2}"/>
              </a:ext>
            </a:extLst>
          </p:cNvPr>
          <p:cNvSpPr txBox="1"/>
          <p:nvPr/>
        </p:nvSpPr>
        <p:spPr>
          <a:xfrm>
            <a:off x="795107" y="1592157"/>
            <a:ext cx="10601785" cy="11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Adequate expressiveness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Support component-level live update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Data state should also be migratable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2FD7E-341B-513E-971D-21247894B381}"/>
              </a:ext>
            </a:extLst>
          </p:cNvPr>
          <p:cNvSpPr txBox="1"/>
          <p:nvPr/>
        </p:nvSpPr>
        <p:spPr>
          <a:xfrm>
            <a:off x="795105" y="4014649"/>
            <a:ext cx="10601785" cy="11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Achieve both short downtime and safety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Minimum downtime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No damage to system — clear boundary and atomic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64EAF-2ED6-6288-DDC1-7FE499E68881}"/>
              </a:ext>
            </a:extLst>
          </p:cNvPr>
          <p:cNvSpPr txBox="1"/>
          <p:nvPr/>
        </p:nvSpPr>
        <p:spPr>
          <a:xfrm>
            <a:off x="795105" y="2803403"/>
            <a:ext cx="10601785" cy="11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High generality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Can be applied to Linux servers without constraints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No need to change kernel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DD7A1-9A74-BAE1-320F-2F8AC301754E}"/>
              </a:ext>
            </a:extLst>
          </p:cNvPr>
          <p:cNvSpPr txBox="1"/>
          <p:nvPr/>
        </p:nvSpPr>
        <p:spPr>
          <a:xfrm>
            <a:off x="795104" y="5225895"/>
            <a:ext cx="10601785" cy="11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sz="2000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Easy-to-use</a:t>
            </a: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	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Provide common live-update tools</a:t>
            </a:r>
          </a:p>
          <a:p>
            <a:pPr marL="342900" indent="-342900">
              <a:lnSpc>
                <a:spcPts val="28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Upgrade / Rollback should be done by install/uninstall scheduler module</a:t>
            </a:r>
          </a:p>
        </p:txBody>
      </p:sp>
    </p:spTree>
    <p:extLst>
      <p:ext uri="{BB962C8B-B14F-4D97-AF65-F5344CB8AC3E}">
        <p14:creationId xmlns:p14="http://schemas.microsoft.com/office/powerpoint/2010/main" val="172435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58EDD94-B593-D802-9851-46E728C1DCE5}"/>
              </a:ext>
            </a:extLst>
          </p:cNvPr>
          <p:cNvSpPr/>
          <p:nvPr/>
        </p:nvSpPr>
        <p:spPr>
          <a:xfrm>
            <a:off x="795107" y="4435434"/>
            <a:ext cx="6217272" cy="1720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71694-8086-9D33-3498-9F37F1044715}"/>
              </a:ext>
            </a:extLst>
          </p:cNvPr>
          <p:cNvSpPr txBox="1">
            <a:spLocks/>
          </p:cNvSpPr>
          <p:nvPr/>
        </p:nvSpPr>
        <p:spPr>
          <a:xfrm>
            <a:off x="795107" y="701771"/>
            <a:ext cx="734620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Noto Serif JP Medium" panose="02020500000000000000" pitchFamily="18" charset="-128"/>
                <a:ea typeface="Noto Serif JP Medium" panose="02020500000000000000" pitchFamily="18" charset="-128"/>
              </a:rPr>
              <a:t>System Design —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A274-9787-E36C-597B-2757A210B718}"/>
              </a:ext>
            </a:extLst>
          </p:cNvPr>
          <p:cNvSpPr/>
          <p:nvPr/>
        </p:nvSpPr>
        <p:spPr>
          <a:xfrm>
            <a:off x="795107" y="1292702"/>
            <a:ext cx="10601785" cy="50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BF9C4-6EA9-C211-6B87-7109CDE3599D}"/>
              </a:ext>
            </a:extLst>
          </p:cNvPr>
          <p:cNvGrpSpPr/>
          <p:nvPr/>
        </p:nvGrpSpPr>
        <p:grpSpPr>
          <a:xfrm>
            <a:off x="631369" y="1883633"/>
            <a:ext cx="5157852" cy="1823092"/>
            <a:chOff x="1583376" y="2238499"/>
            <a:chExt cx="4512624" cy="20461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3E28C5-D4D8-530C-3705-E397045C1954}"/>
                </a:ext>
              </a:extLst>
            </p:cNvPr>
            <p:cNvSpPr/>
            <p:nvPr/>
          </p:nvSpPr>
          <p:spPr>
            <a:xfrm>
              <a:off x="1583376" y="2238499"/>
              <a:ext cx="4512624" cy="2000992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60E114-E66D-8107-2DAF-BDC8C59D8CDE}"/>
                </a:ext>
              </a:extLst>
            </p:cNvPr>
            <p:cNvSpPr txBox="1"/>
            <p:nvPr/>
          </p:nvSpPr>
          <p:spPr>
            <a:xfrm>
              <a:off x="2355767" y="3870159"/>
              <a:ext cx="2967842" cy="414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Scheduler Modularization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6251AD-66F9-A628-F33B-74753BB65D81}"/>
              </a:ext>
            </a:extLst>
          </p:cNvPr>
          <p:cNvGrpSpPr/>
          <p:nvPr/>
        </p:nvGrpSpPr>
        <p:grpSpPr>
          <a:xfrm>
            <a:off x="795107" y="2237798"/>
            <a:ext cx="1674960" cy="646331"/>
            <a:chOff x="795107" y="2237798"/>
            <a:chExt cx="1674960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669E12-E5B0-B20A-1429-2FA5C1F911F9}"/>
                </a:ext>
              </a:extLst>
            </p:cNvPr>
            <p:cNvSpPr txBox="1"/>
            <p:nvPr/>
          </p:nvSpPr>
          <p:spPr>
            <a:xfrm>
              <a:off x="795107" y="2237798"/>
              <a:ext cx="1484955" cy="64633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Information</a:t>
              </a:r>
            </a:p>
            <a:p>
              <a:pPr algn="ctr"/>
              <a:r>
                <a:rPr lang="en-GB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Gathering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ECDF92B-B2A5-E63F-30FF-1925013A3A9B}"/>
                </a:ext>
              </a:extLst>
            </p:cNvPr>
            <p:cNvCxnSpPr/>
            <p:nvPr/>
          </p:nvCxnSpPr>
          <p:spPr>
            <a:xfrm>
              <a:off x="2280062" y="2560963"/>
              <a:ext cx="190005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21C36A-D485-1447-B3CF-35AD7669685A}"/>
              </a:ext>
            </a:extLst>
          </p:cNvPr>
          <p:cNvGrpSpPr/>
          <p:nvPr/>
        </p:nvGrpSpPr>
        <p:grpSpPr>
          <a:xfrm>
            <a:off x="2443800" y="2230215"/>
            <a:ext cx="1674960" cy="646331"/>
            <a:chOff x="795107" y="2237798"/>
            <a:chExt cx="167496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A78BD1-FC5F-A785-D154-BB497760EB23}"/>
                </a:ext>
              </a:extLst>
            </p:cNvPr>
            <p:cNvSpPr txBox="1"/>
            <p:nvPr/>
          </p:nvSpPr>
          <p:spPr>
            <a:xfrm>
              <a:off x="795107" y="2237798"/>
              <a:ext cx="1484955" cy="64633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Boundary</a:t>
              </a:r>
            </a:p>
            <a:p>
              <a:pPr algn="ctr"/>
              <a:r>
                <a:rPr lang="en-GB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Analysis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4159CA-B079-9CB5-6879-7A2B1C9559C7}"/>
                </a:ext>
              </a:extLst>
            </p:cNvPr>
            <p:cNvCxnSpPr/>
            <p:nvPr/>
          </p:nvCxnSpPr>
          <p:spPr>
            <a:xfrm>
              <a:off x="2280062" y="2560963"/>
              <a:ext cx="190005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CDE75A-800E-92E5-B4D7-D9EDACF85ED8}"/>
              </a:ext>
            </a:extLst>
          </p:cNvPr>
          <p:cNvSpPr txBox="1"/>
          <p:nvPr/>
        </p:nvSpPr>
        <p:spPr>
          <a:xfrm>
            <a:off x="4131356" y="2237798"/>
            <a:ext cx="1484955" cy="64633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Code</a:t>
            </a:r>
            <a:br>
              <a:rPr lang="en-GB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GB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Extraction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0C91D7-13D0-37E9-852A-ACF6FEFC068B}"/>
              </a:ext>
            </a:extLst>
          </p:cNvPr>
          <p:cNvGrpSpPr/>
          <p:nvPr/>
        </p:nvGrpSpPr>
        <p:grpSpPr>
          <a:xfrm>
            <a:off x="8188036" y="1627843"/>
            <a:ext cx="2992480" cy="2315641"/>
            <a:chOff x="1583376" y="2238499"/>
            <a:chExt cx="4512624" cy="20009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08ED558-FC1B-8143-FF8B-F1C2B1C57324}"/>
                </a:ext>
              </a:extLst>
            </p:cNvPr>
            <p:cNvSpPr/>
            <p:nvPr/>
          </p:nvSpPr>
          <p:spPr>
            <a:xfrm>
              <a:off x="1583376" y="2238499"/>
              <a:ext cx="4512624" cy="2000992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18ABCF-1625-D293-96F6-F9FF05400404}"/>
                </a:ext>
              </a:extLst>
            </p:cNvPr>
            <p:cNvSpPr txBox="1"/>
            <p:nvPr/>
          </p:nvSpPr>
          <p:spPr>
            <a:xfrm>
              <a:off x="2524830" y="2248710"/>
              <a:ext cx="2822503" cy="319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Development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2AF54C-42C6-CDBF-0BAD-222542A95267}"/>
              </a:ext>
            </a:extLst>
          </p:cNvPr>
          <p:cNvGrpSpPr/>
          <p:nvPr/>
        </p:nvGrpSpPr>
        <p:grpSpPr>
          <a:xfrm>
            <a:off x="8988625" y="2230215"/>
            <a:ext cx="1484955" cy="912364"/>
            <a:chOff x="795107" y="2237798"/>
            <a:chExt cx="1484955" cy="9123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9003B5-D5F1-2019-F85D-0C36CEE09E2A}"/>
                </a:ext>
              </a:extLst>
            </p:cNvPr>
            <p:cNvSpPr txBox="1"/>
            <p:nvPr/>
          </p:nvSpPr>
          <p:spPr>
            <a:xfrm>
              <a:off x="795107" y="2237798"/>
              <a:ext cx="1484955" cy="64633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Scheduler</a:t>
              </a:r>
              <a:br>
                <a:rPr lang="en-GB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</a:br>
              <a:r>
                <a:rPr lang="en-GB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Developing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5316844-01C0-5555-5461-1B307FEFD93F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1537585" y="2884129"/>
              <a:ext cx="0" cy="26603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A0539D-EB3A-12CB-81B9-FA95F211E490}"/>
              </a:ext>
            </a:extLst>
          </p:cNvPr>
          <p:cNvSpPr txBox="1"/>
          <p:nvPr/>
        </p:nvSpPr>
        <p:spPr>
          <a:xfrm>
            <a:off x="9005721" y="3142579"/>
            <a:ext cx="1484955" cy="36933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Compiling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8C9D59-77A1-63BD-2E5A-9E3C5C1A90F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616311" y="2553381"/>
            <a:ext cx="3372314" cy="758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CB8B34-6F1E-644E-137F-730DA9380283}"/>
              </a:ext>
            </a:extLst>
          </p:cNvPr>
          <p:cNvGrpSpPr/>
          <p:nvPr/>
        </p:nvGrpSpPr>
        <p:grpSpPr>
          <a:xfrm>
            <a:off x="631368" y="4257388"/>
            <a:ext cx="8451583" cy="2055423"/>
            <a:chOff x="1583376" y="2238499"/>
            <a:chExt cx="4512624" cy="200099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23D854C-7887-D05A-64F8-701A33D99924}"/>
                </a:ext>
              </a:extLst>
            </p:cNvPr>
            <p:cNvSpPr/>
            <p:nvPr/>
          </p:nvSpPr>
          <p:spPr>
            <a:xfrm>
              <a:off x="1583376" y="2238499"/>
              <a:ext cx="4512624" cy="2000992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231CC8-BFE0-AD2B-30E0-F553FB4387B3}"/>
                </a:ext>
              </a:extLst>
            </p:cNvPr>
            <p:cNvSpPr txBox="1"/>
            <p:nvPr/>
          </p:nvSpPr>
          <p:spPr>
            <a:xfrm>
              <a:off x="5171270" y="3823936"/>
              <a:ext cx="921124" cy="359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Deployment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EB56C64-3354-78FF-C61F-36C0630ED2C2}"/>
              </a:ext>
            </a:extLst>
          </p:cNvPr>
          <p:cNvSpPr txBox="1"/>
          <p:nvPr/>
        </p:nvSpPr>
        <p:spPr>
          <a:xfrm>
            <a:off x="4467222" y="4584565"/>
            <a:ext cx="1484955" cy="1389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Stack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Inspection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98019D-E0C1-0C3B-5815-BB066647A765}"/>
              </a:ext>
            </a:extLst>
          </p:cNvPr>
          <p:cNvSpPr txBox="1"/>
          <p:nvPr/>
        </p:nvSpPr>
        <p:spPr>
          <a:xfrm>
            <a:off x="2697930" y="4585924"/>
            <a:ext cx="1484955" cy="1389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Function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Redirection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8F5C9F-9BAA-FE3E-AAA9-05931F58EFE8}"/>
              </a:ext>
            </a:extLst>
          </p:cNvPr>
          <p:cNvSpPr txBox="1"/>
          <p:nvPr/>
        </p:nvSpPr>
        <p:spPr>
          <a:xfrm>
            <a:off x="985112" y="4590347"/>
            <a:ext cx="1484955" cy="1389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Data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Update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281DEB-A64C-4730-C6AC-0BC0D4FB228C}"/>
              </a:ext>
            </a:extLst>
          </p:cNvPr>
          <p:cNvSpPr txBox="1"/>
          <p:nvPr/>
        </p:nvSpPr>
        <p:spPr>
          <a:xfrm>
            <a:off x="7086914" y="4854483"/>
            <a:ext cx="1797671" cy="88107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Load / Unload Module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7BBAA1-AD38-797F-2C8F-76BFFA63E511}"/>
              </a:ext>
            </a:extLst>
          </p:cNvPr>
          <p:cNvCxnSpPr>
            <a:cxnSpLocks/>
          </p:cNvCxnSpPr>
          <p:nvPr/>
        </p:nvCxnSpPr>
        <p:spPr>
          <a:xfrm flipH="1">
            <a:off x="8884585" y="5280676"/>
            <a:ext cx="86361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469E76-B26E-EF92-EE6F-0A35ADFA4C72}"/>
              </a:ext>
            </a:extLst>
          </p:cNvPr>
          <p:cNvCxnSpPr>
            <a:cxnSpLocks/>
            <a:stCxn id="40" idx="1"/>
            <a:endCxn id="37" idx="3"/>
          </p:cNvCxnSpPr>
          <p:nvPr/>
        </p:nvCxnSpPr>
        <p:spPr>
          <a:xfrm flipH="1" flipV="1">
            <a:off x="5952177" y="5279317"/>
            <a:ext cx="1134737" cy="157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5527F9-84C7-3E41-B269-4D64664DCA80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4182885" y="5279317"/>
            <a:ext cx="284337" cy="135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08F9A2-3650-CC0B-C7C4-43DA192EF4F1}"/>
              </a:ext>
            </a:extLst>
          </p:cNvPr>
          <p:cNvCxnSpPr>
            <a:cxnSpLocks/>
          </p:cNvCxnSpPr>
          <p:nvPr/>
        </p:nvCxnSpPr>
        <p:spPr>
          <a:xfrm flipH="1" flipV="1">
            <a:off x="2466115" y="5280676"/>
            <a:ext cx="357696" cy="21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746FF19-B797-ECA6-DB0D-04CB3079E33A}"/>
              </a:ext>
            </a:extLst>
          </p:cNvPr>
          <p:cNvSpPr txBox="1"/>
          <p:nvPr/>
        </p:nvSpPr>
        <p:spPr>
          <a:xfrm>
            <a:off x="6050478" y="5818255"/>
            <a:ext cx="9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Kernel</a:t>
            </a:r>
          </a:p>
        </p:txBody>
      </p:sp>
      <p:pic>
        <p:nvPicPr>
          <p:cNvPr id="56" name="Graphic 55" descr="Open folder with solid fill">
            <a:extLst>
              <a:ext uri="{FF2B5EF4-FFF2-40B4-BE49-F238E27FC236}">
                <a16:creationId xmlns:a16="http://schemas.microsoft.com/office/drawing/2014/main" id="{DEA4C006-CF4E-A691-9380-40A3AAE18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761" y="2426929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6CD99E3-FC64-5AF4-F919-7115AB825B4A}"/>
              </a:ext>
            </a:extLst>
          </p:cNvPr>
          <p:cNvSpPr txBox="1"/>
          <p:nvPr/>
        </p:nvSpPr>
        <p:spPr>
          <a:xfrm>
            <a:off x="5616311" y="2230511"/>
            <a:ext cx="269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/kernel/sched/</a:t>
            </a:r>
            <a:r>
              <a:rPr lang="en-GB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xxxx</a:t>
            </a:r>
            <a:endParaRPr lang="en-GB" sz="16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Noto Sans Light" panose="020B0402040504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806CD1-CA86-EA19-6151-94E954C08E1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748199" y="3511911"/>
            <a:ext cx="0" cy="178310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Box with solid fill">
            <a:extLst>
              <a:ext uri="{FF2B5EF4-FFF2-40B4-BE49-F238E27FC236}">
                <a16:creationId xmlns:a16="http://schemas.microsoft.com/office/drawing/2014/main" id="{7E79D656-EE26-755D-47BC-396EEC1DA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2797" y="4603279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73B3697-04BB-1819-E54B-3B741B1BFFA6}"/>
              </a:ext>
            </a:extLst>
          </p:cNvPr>
          <p:cNvSpPr txBox="1"/>
          <p:nvPr/>
        </p:nvSpPr>
        <p:spPr>
          <a:xfrm>
            <a:off x="9150646" y="5474587"/>
            <a:ext cx="202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.rpm</a:t>
            </a:r>
            <a:br>
              <a:rPr lang="en-GB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Noto Sans Light" panose="020B0402040504020204" pitchFamily="34" charset="0"/>
                <a:cs typeface="Courier New" panose="02070309020205020404" pitchFamily="49" charset="0"/>
              </a:rPr>
              <a:t> (module)</a:t>
            </a:r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47438CD4-3494-CAE2-8461-9218B5FEE446}"/>
              </a:ext>
            </a:extLst>
          </p:cNvPr>
          <p:cNvSpPr/>
          <p:nvPr/>
        </p:nvSpPr>
        <p:spPr>
          <a:xfrm>
            <a:off x="2002017" y="2026419"/>
            <a:ext cx="324000" cy="324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1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761CBDA7-98E6-6E4C-734B-40738D54928A}"/>
              </a:ext>
            </a:extLst>
          </p:cNvPr>
          <p:cNvSpPr/>
          <p:nvPr/>
        </p:nvSpPr>
        <p:spPr>
          <a:xfrm>
            <a:off x="3687664" y="2026419"/>
            <a:ext cx="324000" cy="324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2</a:t>
            </a: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73C9F35F-2CA4-D030-1CF5-9416775FAE0F}"/>
              </a:ext>
            </a:extLst>
          </p:cNvPr>
          <p:cNvSpPr/>
          <p:nvPr/>
        </p:nvSpPr>
        <p:spPr>
          <a:xfrm>
            <a:off x="5373209" y="2026419"/>
            <a:ext cx="324000" cy="324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3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3180A558-4A19-9176-5BDB-A0D9FA9092D2}"/>
              </a:ext>
            </a:extLst>
          </p:cNvPr>
          <p:cNvSpPr/>
          <p:nvPr/>
        </p:nvSpPr>
        <p:spPr>
          <a:xfrm>
            <a:off x="10233435" y="2068215"/>
            <a:ext cx="324000" cy="324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4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2E518352-F763-956A-5F42-34E373C2F945}"/>
              </a:ext>
            </a:extLst>
          </p:cNvPr>
          <p:cNvSpPr/>
          <p:nvPr/>
        </p:nvSpPr>
        <p:spPr>
          <a:xfrm>
            <a:off x="10233435" y="3033943"/>
            <a:ext cx="324000" cy="324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5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9D8B8F71-2898-A316-6D0E-25758D982A2D}"/>
              </a:ext>
            </a:extLst>
          </p:cNvPr>
          <p:cNvSpPr/>
          <p:nvPr/>
        </p:nvSpPr>
        <p:spPr>
          <a:xfrm>
            <a:off x="5694102" y="4497852"/>
            <a:ext cx="324000" cy="324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6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1EFCA7AB-9BDF-CB6E-1F3B-BAB8806BD55F}"/>
              </a:ext>
            </a:extLst>
          </p:cNvPr>
          <p:cNvSpPr/>
          <p:nvPr/>
        </p:nvSpPr>
        <p:spPr>
          <a:xfrm>
            <a:off x="3949693" y="4497852"/>
            <a:ext cx="324000" cy="324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7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D79FABB5-2471-A4C3-55D5-376ECD842E64}"/>
              </a:ext>
            </a:extLst>
          </p:cNvPr>
          <p:cNvSpPr/>
          <p:nvPr/>
        </p:nvSpPr>
        <p:spPr>
          <a:xfrm>
            <a:off x="2210400" y="4502267"/>
            <a:ext cx="324000" cy="324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296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dk1"/>
          </a:solidFill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1146</Words>
  <Application>Microsoft Office PowerPoint</Application>
  <PresentationFormat>Widescreen</PresentationFormat>
  <Paragraphs>246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Noto Sans CJK JP DemiLight</vt:lpstr>
      <vt:lpstr>Noto Sans JP Black</vt:lpstr>
      <vt:lpstr>Noto Sans JP Medium</vt:lpstr>
      <vt:lpstr>Noto Serif CJK JP</vt:lpstr>
      <vt:lpstr>Noto Serif JP</vt:lpstr>
      <vt:lpstr>Noto Serif JP Medium</vt:lpstr>
      <vt:lpstr>Arial</vt:lpstr>
      <vt:lpstr>Calibri</vt:lpstr>
      <vt:lpstr>Calibri Light</vt:lpstr>
      <vt:lpstr>Cambria Math</vt:lpstr>
      <vt:lpstr>Courier New</vt:lpstr>
      <vt:lpstr>Noto Sans Black</vt:lpstr>
      <vt:lpstr>Noto Sans Light</vt:lpstr>
      <vt:lpstr>Wingdings</vt:lpstr>
      <vt:lpstr>Office Theme</vt:lpstr>
      <vt:lpstr>Efficient Scheduler Live Update  for Linux Kernel with Modularization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Scheduler Live Update for Linux Kernel withModularization</dc:title>
  <dc:creator>松穎 江</dc:creator>
  <cp:lastModifiedBy>松穎 江</cp:lastModifiedBy>
  <cp:revision>17</cp:revision>
  <dcterms:created xsi:type="dcterms:W3CDTF">2023-06-26T04:18:11Z</dcterms:created>
  <dcterms:modified xsi:type="dcterms:W3CDTF">2023-07-18T05:43:58Z</dcterms:modified>
</cp:coreProperties>
</file>