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4" r:id="rId13"/>
    <p:sldId id="269" r:id="rId14"/>
    <p:sldId id="276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4" autoAdjust="0"/>
    <p:restoredTop sz="94660"/>
  </p:normalViewPr>
  <p:slideViewPr>
    <p:cSldViewPr snapToGrid="0">
      <p:cViewPr>
        <p:scale>
          <a:sx n="150" d="100"/>
          <a:sy n="150" d="100"/>
        </p:scale>
        <p:origin x="283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45561-3BCD-456A-BA68-18421AADDB6B}" type="datetimeFigureOut">
              <a:rPr lang="en-US" smtClean="0"/>
              <a:t>2023-09-20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0CABE-0E2D-4055-BCEC-8D60EF08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80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4A4B-21AA-25ED-6189-1C3B69358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3B404-8383-C992-89B1-5DA0875AF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EA9E5-7345-3AED-32D4-AF77F25C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B0E04-AD00-F548-F2A4-990D541A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582A1-78CF-90CF-CF0F-4D7FFD33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BD94-8031-47A8-BFC5-0E4EA627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6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9AE30-9C02-472A-D233-65BFF796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A1A0D-B732-6A59-292C-3198B38DA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3F58F-6D5C-74D4-4CD5-3937F9E8C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F1B7C-6C56-D466-593F-1CEC0B79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ADE60-8859-55BA-F160-C1121844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BD94-8031-47A8-BFC5-0E4EA627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7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FD45D3-9699-0618-196A-E51E7A420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F9AAE-FEC1-6482-F656-C0AD1BAE2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DCEA5-278E-F54B-40C8-F368BE30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CD857-A306-2DCC-19B7-5D48EED1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DC8C6-57FE-BECE-8C20-B15A986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BD94-8031-47A8-BFC5-0E4EA627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62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91CD-B641-FA74-0B60-B1F9AAD255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263" y="387185"/>
            <a:ext cx="10813473" cy="700644"/>
          </a:xfrm>
        </p:spPr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ja-JP" altLang="en-US" dirty="0"/>
              <a:t>タイトル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170B2-373D-8BE8-C22D-680F3384EE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9263" y="1330038"/>
            <a:ext cx="10813472" cy="4857006"/>
          </a:xfrm>
        </p:spPr>
        <p:txBody>
          <a:bodyPr lIns="91440"/>
          <a:lstStyle>
            <a:lvl1pPr marL="457200" indent="-457200">
              <a:buFont typeface="Wingdings" panose="05000000000000000000" pitchFamily="2" charset="2"/>
              <a:buChar char="§"/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685800" indent="-228600">
              <a:buClr>
                <a:schemeClr val="tx1">
                  <a:lumMod val="65000"/>
                  <a:lumOff val="35000"/>
                </a:schemeClr>
              </a:buClr>
              <a:buFont typeface="Yu Gothic UI" panose="020B0500000000000000" pitchFamily="34" charset="-128"/>
              <a:buChar char="⇨"/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2pPr>
            <a:lvl3pPr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3pPr>
            <a:lvl4pPr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4pPr>
            <a:lvl5pPr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r>
              <a:rPr lang="ja-JP" altLang="en-US" dirty="0"/>
              <a:t>日本語　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80AF6-0873-1C53-E5A8-1BFFC874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7883" y="6356350"/>
            <a:ext cx="476003" cy="365125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defRPr>
            </a:lvl1pPr>
          </a:lstStyle>
          <a:p>
            <a:fld id="{3AADBD94-8031-47A8-BFC5-0E4EA627E25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762CF2-F093-1572-CD58-FDFB248FA49B}"/>
              </a:ext>
            </a:extLst>
          </p:cNvPr>
          <p:cNvCxnSpPr/>
          <p:nvPr userDrawn="1"/>
        </p:nvCxnSpPr>
        <p:spPr>
          <a:xfrm>
            <a:off x="689263" y="944954"/>
            <a:ext cx="86328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93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C181-5A93-3440-D530-44199530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A6FF2-5452-7D39-81EF-F9DEEE0F7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4642C-69C0-E3E7-C45F-F3D869F0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0E8DD-FC7D-9A65-FF69-A995E661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ACF9B-3630-16CE-77D4-AC1D82C7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BD94-8031-47A8-BFC5-0E4EA627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1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26C9-F6A3-8399-D90C-E4BEAE82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ED6E4-D3D8-F82C-5EF3-BB1976E83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4FC6C-938E-D057-8A16-CB2D4DFDE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5A3C7-BDA5-6C02-F175-2BA38D7C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5B23F-B468-E8A8-0D70-418FC812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890F0-4A07-66A6-5688-914E592D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BD94-8031-47A8-BFC5-0E4EA627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3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D2BF-ECF9-A585-5F0E-41299CB5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6478C-9F2E-2632-DA9B-E01BB4F9B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B798E-D63D-925C-3CC5-D3623779D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E62D5-E619-718D-6E66-B037A42D9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D0CBD-DC47-B452-0218-88BBBC067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499E7F-38DD-ABB6-3047-C4288BC43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FC793-EDCB-8773-322B-6A50DB39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04A931-6271-DC25-F7C2-A2B2C935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BD94-8031-47A8-BFC5-0E4EA627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5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2CF5-8A86-70C3-1F38-C1D5C7C8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3EBB3-6983-A59E-AC36-6C62BFE3A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2D87B-968B-8E8E-508E-D8CB397B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621F8-0D02-4BB3-8C49-8AB30936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BD94-8031-47A8-BFC5-0E4EA627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9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0FE53-7A17-78FF-B3EC-9D63BEFF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F15B6-B105-5500-A6F4-FBAF8110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4DD68-538D-85D8-DC3C-7899889B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BD94-8031-47A8-BFC5-0E4EA627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151D-4391-E6B3-9477-239B02FFE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A3039-6F85-6551-FCD1-64C8FC80E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58663-35F4-6C06-75CE-8547B6582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26E22-42C0-7971-12EF-AE7266AA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8F279-6D2F-B471-5DB8-D7A068619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0EF6D-165B-F62F-492F-B9CB2731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BD94-8031-47A8-BFC5-0E4EA627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5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3FA0-32F3-3D28-5875-1CB20BCAA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89ABE-A449-812D-2CC8-33C5A69CF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F7E0E-BAF5-DF9A-AEB4-EEF2D6A88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9F0A0-2198-61EB-C0AD-45AD16E4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30F48-588D-B664-C383-10CBEC94A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486A6-0ACC-7FC6-3924-844A619E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BD94-8031-47A8-BFC5-0E4EA627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1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CF8851-6969-F74E-861D-B25CF5D06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31C7C-BEFC-EF33-80CA-776CC3FAA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395FF-5686-5726-5A1C-1C92DE8D7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2CCA0-476A-2C29-9754-1FBEBFDF2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F60A3-E0EE-3A19-FADA-21740DA06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DBD94-8031-47A8-BFC5-0E4EA627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1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D86B-4B71-CCBC-650F-BD112FF72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virtio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-mem: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Paravirtualized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Memory Hot(Un)Plug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5EDC1-2B85-0D6B-F267-215B9398D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6934"/>
            <a:ext cx="9144000" cy="1607344"/>
          </a:xfrm>
        </p:spPr>
        <p:txBody>
          <a:bodyPr>
            <a:normAutofit/>
          </a:bodyPr>
          <a:lstStyle/>
          <a:p>
            <a:pPr>
              <a:lnSpc>
                <a:spcPts val="22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David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Hildenbrand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ts val="22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Martin Schulz</a:t>
            </a:r>
          </a:p>
          <a:p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Technical University of Munich</a:t>
            </a:r>
          </a:p>
          <a:p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VEE ‘21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94E053-BD3D-04A3-7A5E-00847CF3DDD1}"/>
              </a:ext>
            </a:extLst>
          </p:cNvPr>
          <p:cNvCxnSpPr/>
          <p:nvPr/>
        </p:nvCxnSpPr>
        <p:spPr>
          <a:xfrm>
            <a:off x="4662055" y="3650456"/>
            <a:ext cx="286789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254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1F2FBF-20F1-D965-7381-AB07B361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Virtio</a:t>
            </a:r>
            <a:r>
              <a:rPr lang="en-US" dirty="0"/>
              <a:t>-mem </a:t>
            </a:r>
            <a:r>
              <a:rPr lang="ja-JP" altLang="en-US" dirty="0"/>
              <a:t>デバイス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EB0EC-C05C-506C-18A0-E9EBF1E7B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63" y="1803400"/>
            <a:ext cx="10813472" cy="4383644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1800"/>
              </a:spcBef>
            </a:pPr>
            <a:r>
              <a:rPr lang="en-US" dirty="0"/>
              <a:t>PMD </a:t>
            </a:r>
            <a:r>
              <a:rPr lang="ja-JP" altLang="en-US" dirty="0"/>
              <a:t>として作動する</a:t>
            </a:r>
            <a:endParaRPr lang="en-US" altLang="ja-JP" dirty="0"/>
          </a:p>
          <a:p>
            <a:pPr>
              <a:lnSpc>
                <a:spcPts val="3200"/>
              </a:lnSpc>
              <a:spcBef>
                <a:spcPts val="1800"/>
              </a:spcBef>
            </a:pPr>
            <a:r>
              <a:rPr lang="ja-JP" altLang="en-US" dirty="0"/>
              <a:t>一つの </a:t>
            </a:r>
            <a:r>
              <a:rPr lang="en-US" altLang="ja-JP" dirty="0"/>
              <a:t>DIMM </a:t>
            </a:r>
            <a:r>
              <a:rPr lang="ja-JP" altLang="en-US" dirty="0"/>
              <a:t>デバイスが何個も固定サイズに分割され、</a:t>
            </a:r>
            <a:br>
              <a:rPr lang="en-US" altLang="ja-JP" dirty="0"/>
            </a:br>
            <a:r>
              <a:rPr lang="ja-JP" altLang="en-US" dirty="0"/>
              <a:t>それぞれのブロックは </a:t>
            </a:r>
            <a:r>
              <a:rPr lang="en-US" altLang="ja-JP" dirty="0"/>
              <a:t>plugged / unplugged </a:t>
            </a:r>
            <a:r>
              <a:rPr lang="ja-JP" altLang="en-US" dirty="0"/>
              <a:t>状態がある</a:t>
            </a:r>
            <a:endParaRPr lang="en-US" altLang="ja-JP" dirty="0"/>
          </a:p>
          <a:p>
            <a:pPr>
              <a:lnSpc>
                <a:spcPts val="3200"/>
              </a:lnSpc>
              <a:spcBef>
                <a:spcPts val="1800"/>
              </a:spcBef>
            </a:pPr>
            <a:r>
              <a:rPr lang="ja-JP" altLang="en-US" dirty="0"/>
              <a:t>ハイパーバイザーがより良い最適化のため、何個か状態を表す変数が、ハイパーバイザーとゲストＯＳにＲＷ出来る：</a:t>
            </a:r>
            <a:endParaRPr lang="en-US" altLang="ja-JP" dirty="0"/>
          </a:p>
          <a:p>
            <a:pPr lvl="1"/>
            <a:r>
              <a:rPr lang="en-US" altLang="ja-JP" dirty="0"/>
              <a:t> </a:t>
            </a:r>
            <a:r>
              <a:rPr lang="en-US" altLang="ja-JP" i="1" dirty="0"/>
              <a:t>requested</a:t>
            </a:r>
            <a:r>
              <a:rPr lang="ja-JP" altLang="en-US" dirty="0"/>
              <a:t>：需要メモリブロック数</a:t>
            </a:r>
            <a:endParaRPr lang="en-US" altLang="ja-JP" dirty="0"/>
          </a:p>
          <a:p>
            <a:pPr lvl="1"/>
            <a:r>
              <a:rPr lang="en-US" altLang="ja-JP" dirty="0"/>
              <a:t> </a:t>
            </a:r>
            <a:r>
              <a:rPr lang="en-US" altLang="ja-JP" i="1" dirty="0"/>
              <a:t>plugged</a:t>
            </a:r>
            <a:r>
              <a:rPr lang="ja-JP" altLang="en-US" dirty="0"/>
              <a:t>：挿入されているメモリブロック数</a:t>
            </a:r>
            <a:endParaRPr lang="en-US" altLang="ja-JP" dirty="0"/>
          </a:p>
          <a:p>
            <a:pPr lvl="1"/>
            <a:r>
              <a:rPr lang="en-US" altLang="ja-JP" dirty="0"/>
              <a:t> </a:t>
            </a:r>
            <a:r>
              <a:rPr lang="en-US" altLang="ja-JP" i="1" dirty="0"/>
              <a:t>u</a:t>
            </a:r>
            <a:r>
              <a:rPr lang="en-US" altLang="zh-TW" i="1" dirty="0"/>
              <a:t>sable region</a:t>
            </a:r>
            <a:r>
              <a:rPr lang="ja-JP" altLang="en-US" i="1" dirty="0"/>
              <a:t>：</a:t>
            </a:r>
            <a:r>
              <a:rPr lang="en-US" altLang="ja-JP" dirty="0"/>
              <a:t>PMD</a:t>
            </a:r>
            <a:r>
              <a:rPr lang="ja-JP" altLang="en-US" dirty="0"/>
              <a:t> 管理の下のメモリの可用量</a:t>
            </a:r>
            <a:endParaRPr lang="en-US" altLang="ja-JP" i="1" dirty="0"/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CFE494-E1A2-C371-34DE-750BDEFE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BD94-8031-47A8-BFC5-0E4EA627E252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D9FA82-B56B-2429-073A-D8F20217DE9C}"/>
              </a:ext>
            </a:extLst>
          </p:cNvPr>
          <p:cNvSpPr txBox="1"/>
          <p:nvPr/>
        </p:nvSpPr>
        <p:spPr>
          <a:xfrm>
            <a:off x="6383138" y="299025"/>
            <a:ext cx="594718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ja-JP" altLang="en-US" sz="3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①</a:t>
            </a:r>
            <a:endParaRPr 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5860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9CC5-77A6-8F3D-33D1-2AFF245B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Virtio</a:t>
            </a:r>
            <a:r>
              <a:rPr lang="en-US" dirty="0"/>
              <a:t>-mem </a:t>
            </a:r>
            <a:r>
              <a:rPr lang="ja-JP" altLang="en-US" dirty="0"/>
              <a:t>デバイス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A14F1-291D-A74A-E961-A9F615A4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BD94-8031-47A8-BFC5-0E4EA627E25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02B9B-D939-4C8F-6E15-1D474702E5E9}"/>
              </a:ext>
            </a:extLst>
          </p:cNvPr>
          <p:cNvSpPr txBox="1"/>
          <p:nvPr/>
        </p:nvSpPr>
        <p:spPr>
          <a:xfrm>
            <a:off x="6383138" y="299025"/>
            <a:ext cx="594718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ja-JP" altLang="en-US" sz="3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②</a:t>
            </a:r>
            <a:endParaRPr 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6B45EA-7D91-FDD1-DCE6-9583BB77BF42}"/>
              </a:ext>
            </a:extLst>
          </p:cNvPr>
          <p:cNvSpPr/>
          <p:nvPr/>
        </p:nvSpPr>
        <p:spPr>
          <a:xfrm>
            <a:off x="689264" y="1790700"/>
            <a:ext cx="10888620" cy="1301750"/>
          </a:xfrm>
          <a:prstGeom prst="roundRect">
            <a:avLst>
              <a:gd name="adj" fmla="val 5758"/>
            </a:avLst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Hypervisor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042684-A75A-8AA1-E030-A73992B1C763}"/>
              </a:ext>
            </a:extLst>
          </p:cNvPr>
          <p:cNvSpPr/>
          <p:nvPr/>
        </p:nvSpPr>
        <p:spPr>
          <a:xfrm>
            <a:off x="896819" y="1905000"/>
            <a:ext cx="2851150" cy="8255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Requested </a:t>
            </a:r>
          </a:p>
          <a:p>
            <a:pPr algn="ctr">
              <a:lnSpc>
                <a:spcPts val="1800"/>
              </a:lnSpc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+=/-=  </a:t>
            </a:r>
          </a:p>
          <a:p>
            <a:pPr algn="ctr">
              <a:lnSpc>
                <a:spcPts val="1800"/>
              </a:lnSpc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94B3F19-40CD-A86D-5107-2A3276CD04E4}"/>
              </a:ext>
            </a:extLst>
          </p:cNvPr>
          <p:cNvCxnSpPr>
            <a:cxnSpLocks/>
          </p:cNvCxnSpPr>
          <p:nvPr/>
        </p:nvCxnSpPr>
        <p:spPr>
          <a:xfrm>
            <a:off x="3747969" y="2317750"/>
            <a:ext cx="1175930" cy="621311"/>
          </a:xfrm>
          <a:prstGeom prst="bentConnector3">
            <a:avLst>
              <a:gd name="adj1" fmla="val 9968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4B7B4A9-DA2C-C584-61F0-E79170AC4A23}"/>
              </a:ext>
            </a:extLst>
          </p:cNvPr>
          <p:cNvSpPr/>
          <p:nvPr/>
        </p:nvSpPr>
        <p:spPr>
          <a:xfrm>
            <a:off x="689263" y="3524251"/>
            <a:ext cx="10888620" cy="2767404"/>
          </a:xfrm>
          <a:prstGeom prst="roundRect">
            <a:avLst>
              <a:gd name="adj" fmla="val 5758"/>
            </a:avLst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Guest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5A3D449-EDBC-B0AD-D867-8B7A028B3685}"/>
              </a:ext>
            </a:extLst>
          </p:cNvPr>
          <p:cNvSpPr/>
          <p:nvPr/>
        </p:nvSpPr>
        <p:spPr>
          <a:xfrm>
            <a:off x="3955524" y="2932504"/>
            <a:ext cx="4356100" cy="767567"/>
          </a:xfrm>
          <a:prstGeom prst="roundRect">
            <a:avLst>
              <a:gd name="adj" fmla="val 839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virtio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-mem device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0AB27E-A0B2-CACB-BEBC-D36199DDCAD2}"/>
              </a:ext>
            </a:extLst>
          </p:cNvPr>
          <p:cNvSpPr/>
          <p:nvPr/>
        </p:nvSpPr>
        <p:spPr>
          <a:xfrm>
            <a:off x="2072749" y="3901662"/>
            <a:ext cx="2851150" cy="412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 - plugged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B4D1B7-3CFA-74B3-9AF1-862AFF552282}"/>
              </a:ext>
            </a:extLst>
          </p:cNvPr>
          <p:cNvCxnSpPr>
            <a:cxnSpLocks/>
          </p:cNvCxnSpPr>
          <p:nvPr/>
        </p:nvCxnSpPr>
        <p:spPr>
          <a:xfrm>
            <a:off x="4189294" y="3700071"/>
            <a:ext cx="0" cy="201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6EE309-3183-15F1-FEC8-FE3A23BD776A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3498324" y="4314412"/>
            <a:ext cx="0" cy="362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ADEA3A3-0614-55C6-2A7F-8D7C2A748D72}"/>
              </a:ext>
            </a:extLst>
          </p:cNvPr>
          <p:cNvSpPr/>
          <p:nvPr/>
        </p:nvSpPr>
        <p:spPr>
          <a:xfrm>
            <a:off x="5289554" y="5143559"/>
            <a:ext cx="3603625" cy="4888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 plug/unplug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DC944E-34A7-4C29-D29D-D04BD3CF7C26}"/>
              </a:ext>
            </a:extLst>
          </p:cNvPr>
          <p:cNvSpPr/>
          <p:nvPr/>
        </p:nvSpPr>
        <p:spPr>
          <a:xfrm>
            <a:off x="2072749" y="4677117"/>
            <a:ext cx="2851150" cy="9553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Select/Free </a:t>
            </a:r>
          </a:p>
          <a:p>
            <a:pPr algn="ctr">
              <a:lnSpc>
                <a:spcPts val="1800"/>
              </a:lnSpc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 block to plug/unplug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46D31B-36EE-71EF-AD87-8CAAC4149FDE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7091367" y="3700071"/>
            <a:ext cx="0" cy="14434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961AEBA-C4CE-EF15-3E85-B54A697E6CA3}"/>
              </a:ext>
            </a:extLst>
          </p:cNvPr>
          <p:cNvSpPr/>
          <p:nvPr/>
        </p:nvSpPr>
        <p:spPr>
          <a:xfrm>
            <a:off x="5273149" y="2241609"/>
            <a:ext cx="2662237" cy="4888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 request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4C4FEF1-7A50-97E9-F821-E60E18AC632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133574" y="2730500"/>
            <a:ext cx="0" cy="202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E47A0D5-2E0D-70DD-172D-C8F2506B20FB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7935386" y="2486055"/>
            <a:ext cx="2497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B20AEAD-959A-45E3-E230-81C7E8606AA2}"/>
              </a:ext>
            </a:extLst>
          </p:cNvPr>
          <p:cNvSpPr/>
          <p:nvPr/>
        </p:nvSpPr>
        <p:spPr>
          <a:xfrm>
            <a:off x="8185151" y="1905001"/>
            <a:ext cx="3110032" cy="8254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plugged </a:t>
            </a:r>
          </a:p>
          <a:p>
            <a:pPr algn="ctr">
              <a:lnSpc>
                <a:spcPts val="1800"/>
              </a:lnSpc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+=/-= </a:t>
            </a:r>
          </a:p>
          <a:p>
            <a:pPr algn="ctr">
              <a:lnSpc>
                <a:spcPts val="1800"/>
              </a:lnSpc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2A50D26-7D14-D18F-FDAF-3BD1D837160B}"/>
              </a:ext>
            </a:extLst>
          </p:cNvPr>
          <p:cNvSpPr/>
          <p:nvPr/>
        </p:nvSpPr>
        <p:spPr>
          <a:xfrm>
            <a:off x="8013945" y="4004345"/>
            <a:ext cx="2851150" cy="6727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Expose / Hide</a:t>
            </a:r>
          </a:p>
          <a:p>
            <a:pPr algn="ctr">
              <a:lnSpc>
                <a:spcPts val="1800"/>
              </a:lnSpc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 block to OS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5CC0C88-611C-0F57-2DB1-852A55F32E7F}"/>
              </a:ext>
            </a:extLst>
          </p:cNvPr>
          <p:cNvCxnSpPr>
            <a:cxnSpLocks/>
          </p:cNvCxnSpPr>
          <p:nvPr/>
        </p:nvCxnSpPr>
        <p:spPr>
          <a:xfrm>
            <a:off x="8185151" y="3700071"/>
            <a:ext cx="0" cy="3042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B8AF519-1E8E-1DD6-6FB3-FB05E78FB7B2}"/>
              </a:ext>
            </a:extLst>
          </p:cNvPr>
          <p:cNvCxnSpPr>
            <a:cxnSpLocks/>
          </p:cNvCxnSpPr>
          <p:nvPr/>
        </p:nvCxnSpPr>
        <p:spPr>
          <a:xfrm flipV="1">
            <a:off x="4923899" y="5366894"/>
            <a:ext cx="396348" cy="3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A2C11F38-1DB9-F174-5C46-0BFBBAA32801}"/>
              </a:ext>
            </a:extLst>
          </p:cNvPr>
          <p:cNvCxnSpPr>
            <a:stCxn id="46" idx="2"/>
            <a:endCxn id="17" idx="1"/>
          </p:cNvCxnSpPr>
          <p:nvPr/>
        </p:nvCxnSpPr>
        <p:spPr>
          <a:xfrm rot="5400000" flipH="1">
            <a:off x="5471594" y="709193"/>
            <a:ext cx="569081" cy="7366771"/>
          </a:xfrm>
          <a:prstGeom prst="bentConnector4">
            <a:avLst>
              <a:gd name="adj1" fmla="val -214240"/>
              <a:gd name="adj2" fmla="val 10310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2EEA80D-5F92-A892-2E6A-AAB086351BEC}"/>
              </a:ext>
            </a:extLst>
          </p:cNvPr>
          <p:cNvCxnSpPr>
            <a:cxnSpLocks/>
          </p:cNvCxnSpPr>
          <p:nvPr/>
        </p:nvCxnSpPr>
        <p:spPr>
          <a:xfrm flipV="1">
            <a:off x="4894793" y="4107625"/>
            <a:ext cx="951683" cy="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CB1E73E4-612E-A673-236C-37B2BA99642F}"/>
              </a:ext>
            </a:extLst>
          </p:cNvPr>
          <p:cNvSpPr/>
          <p:nvPr/>
        </p:nvSpPr>
        <p:spPr>
          <a:xfrm>
            <a:off x="5875582" y="3901249"/>
            <a:ext cx="1104196" cy="412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82BDDDB-EB72-3C52-7C4C-DAAE62187B73}"/>
              </a:ext>
            </a:extLst>
          </p:cNvPr>
          <p:cNvSpPr txBox="1"/>
          <p:nvPr/>
        </p:nvSpPr>
        <p:spPr>
          <a:xfrm>
            <a:off x="5119420" y="3782224"/>
            <a:ext cx="48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BCBC942-5C0F-C188-07CD-2E0A0764F18A}"/>
              </a:ext>
            </a:extLst>
          </p:cNvPr>
          <p:cNvSpPr txBox="1"/>
          <p:nvPr/>
        </p:nvSpPr>
        <p:spPr>
          <a:xfrm>
            <a:off x="3522602" y="4307785"/>
            <a:ext cx="48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65155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94B34-ECAB-1067-53F7-020A2DE89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63" y="1330038"/>
            <a:ext cx="6416387" cy="5229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err="1">
                <a:latin typeface="メイリオ" panose="020B0604030504040204" pitchFamily="50" charset="-128"/>
                <a:ea typeface="メイリオ" panose="020B0604030504040204" pitchFamily="50" charset="-128"/>
                <a:cs typeface="Courier New" panose="02070309020205020404" pitchFamily="49" charset="0"/>
              </a:rPr>
              <a:t>virtio</a:t>
            </a:r>
            <a:r>
              <a:rPr 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Courier New" panose="02070309020205020404" pitchFamily="49" charset="0"/>
              </a:rPr>
              <a:t>-mem-</a:t>
            </a:r>
            <a:r>
              <a:rPr lang="en-US" b="1" dirty="0" err="1">
                <a:latin typeface="メイリオ" panose="020B0604030504040204" pitchFamily="50" charset="-128"/>
                <a:ea typeface="メイリオ" panose="020B0604030504040204" pitchFamily="50" charset="-128"/>
                <a:cs typeface="Courier New" panose="02070309020205020404" pitchFamily="49" charset="0"/>
              </a:rPr>
              <a:t>pci</a:t>
            </a:r>
            <a:r>
              <a:rPr 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Courier New" panose="02070309020205020404" pitchFamily="49" charset="0"/>
              </a:rPr>
              <a:t> </a:t>
            </a:r>
          </a:p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Courier New" panose="02070309020205020404" pitchFamily="49" charset="0"/>
              </a:rPr>
              <a:t>virtio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Courier New" panose="02070309020205020404" pitchFamily="49" charset="0"/>
              </a:rPr>
              <a:t>-mem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デバイスを内蔵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Courier New" panose="02070309020205020404" pitchFamily="49" charset="0"/>
            </a:endParaRPr>
          </a:p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ハイパーバイザーとゲスト 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のコミュニケーションを担う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en-US" altLang="ja-JP" sz="2400" dirty="0">
                <a:latin typeface="Courier New" panose="02070309020205020404" pitchFamily="49" charset="0"/>
                <a:ea typeface="メイリオ" panose="020B0604030504040204" pitchFamily="50" charset="-128"/>
                <a:cs typeface="Courier New" panose="02070309020205020404" pitchFamily="49" charset="0"/>
              </a:rPr>
              <a:t>TYPE_MEMORY_DEVICE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Courier New" panose="02070309020205020404" pitchFamily="49" charset="0"/>
              </a:rPr>
              <a:t>インターフェースで 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Courier New" panose="02070309020205020404" pitchFamily="49" charset="0"/>
              </a:rPr>
              <a:t>DIMM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Courier New" panose="02070309020205020404" pitchFamily="49" charset="0"/>
              </a:rPr>
              <a:t>デバイスと思わせる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Courier New" panose="02070309020205020404" pitchFamily="49" charset="0"/>
            </a:endParaRPr>
          </a:p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Courier New" panose="02070309020205020404" pitchFamily="49" charset="0"/>
              </a:rPr>
              <a:t>同一 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Courier New" panose="02070309020205020404" pitchFamily="49" charset="0"/>
              </a:rPr>
              <a:t>VM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Courier New" panose="02070309020205020404" pitchFamily="49" charset="0"/>
              </a:rPr>
              <a:t>上でもこのデバイスは複数存在可能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Courier New" panose="02070309020205020404" pitchFamily="49" charset="0"/>
            </a:endParaRPr>
          </a:p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Courier New" panose="02070309020205020404" pitchFamily="49" charset="0"/>
              </a:rPr>
              <a:t>ユーザーは </a:t>
            </a:r>
            <a:r>
              <a:rPr lang="en-US" altLang="ja-JP" sz="2400" i="1" dirty="0">
                <a:latin typeface="メイリオ" panose="020B0604030504040204" pitchFamily="50" charset="-128"/>
                <a:ea typeface="メイリオ" panose="020B0604030504040204" pitchFamily="50" charset="-128"/>
                <a:cs typeface="Courier New" panose="02070309020205020404" pitchFamily="49" charset="0"/>
              </a:rPr>
              <a:t>memory backend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Courier New" panose="02070309020205020404" pitchFamily="49" charset="0"/>
              </a:rPr>
              <a:t>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Courier New" panose="02070309020205020404" pitchFamily="49" charset="0"/>
              </a:rPr>
              <a:t>を宣言すると、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Courier New" panose="02070309020205020404" pitchFamily="49" charset="0"/>
              </a:rPr>
              <a:t>KVM memory slot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Courier New" panose="02070309020205020404" pitchFamily="49" charset="0"/>
              </a:rPr>
              <a:t>が作成され、宣言された大きさのメモリを </a:t>
            </a:r>
            <a:r>
              <a:rPr lang="en-US" altLang="ja-JP" sz="2400" dirty="0" err="1">
                <a:latin typeface="Courier New" panose="02070309020205020404" pitchFamily="49" charset="0"/>
                <a:ea typeface="メイリオ" panose="020B0604030504040204" pitchFamily="50" charset="-128"/>
                <a:cs typeface="Courier New" panose="02070309020205020404" pitchFamily="49" charset="0"/>
              </a:rPr>
              <a:t>mmap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Courier New" panose="02070309020205020404" pitchFamily="49" charset="0"/>
              </a:rPr>
              <a:t>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Courier New" panose="02070309020205020404" pitchFamily="49" charset="0"/>
              </a:rPr>
              <a:t>でマッピングされる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F5C822-E54B-0F37-1E12-B2BA2CEFF1A7}"/>
              </a:ext>
            </a:extLst>
          </p:cNvPr>
          <p:cNvSpPr/>
          <p:nvPr/>
        </p:nvSpPr>
        <p:spPr>
          <a:xfrm>
            <a:off x="8070851" y="2756576"/>
            <a:ext cx="2562406" cy="1471293"/>
          </a:xfrm>
          <a:prstGeom prst="roundRect">
            <a:avLst>
              <a:gd name="adj" fmla="val 4264"/>
            </a:avLst>
          </a:prstGeom>
          <a:ln w="381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843087"/>
                      <a:gd name="connsiteY0" fmla="*/ 307187 h 1964531"/>
                      <a:gd name="connsiteX1" fmla="*/ 307187 w 1843087"/>
                      <a:gd name="connsiteY1" fmla="*/ 0 h 1964531"/>
                      <a:gd name="connsiteX2" fmla="*/ 692184 w 1843087"/>
                      <a:gd name="connsiteY2" fmla="*/ 0 h 1964531"/>
                      <a:gd name="connsiteX3" fmla="*/ 1101755 w 1843087"/>
                      <a:gd name="connsiteY3" fmla="*/ 0 h 1964531"/>
                      <a:gd name="connsiteX4" fmla="*/ 1535900 w 1843087"/>
                      <a:gd name="connsiteY4" fmla="*/ 0 h 1964531"/>
                      <a:gd name="connsiteX5" fmla="*/ 1843087 w 1843087"/>
                      <a:gd name="connsiteY5" fmla="*/ 307187 h 1964531"/>
                      <a:gd name="connsiteX6" fmla="*/ 1843087 w 1843087"/>
                      <a:gd name="connsiteY6" fmla="*/ 757239 h 1964531"/>
                      <a:gd name="connsiteX7" fmla="*/ 1843087 w 1843087"/>
                      <a:gd name="connsiteY7" fmla="*/ 1207292 h 1964531"/>
                      <a:gd name="connsiteX8" fmla="*/ 1843087 w 1843087"/>
                      <a:gd name="connsiteY8" fmla="*/ 1657344 h 1964531"/>
                      <a:gd name="connsiteX9" fmla="*/ 1535900 w 1843087"/>
                      <a:gd name="connsiteY9" fmla="*/ 1964531 h 1964531"/>
                      <a:gd name="connsiteX10" fmla="*/ 1138616 w 1843087"/>
                      <a:gd name="connsiteY10" fmla="*/ 1964531 h 1964531"/>
                      <a:gd name="connsiteX11" fmla="*/ 765907 w 1843087"/>
                      <a:gd name="connsiteY11" fmla="*/ 1964531 h 1964531"/>
                      <a:gd name="connsiteX12" fmla="*/ 307187 w 1843087"/>
                      <a:gd name="connsiteY12" fmla="*/ 1964531 h 1964531"/>
                      <a:gd name="connsiteX13" fmla="*/ 0 w 1843087"/>
                      <a:gd name="connsiteY13" fmla="*/ 1657344 h 1964531"/>
                      <a:gd name="connsiteX14" fmla="*/ 0 w 1843087"/>
                      <a:gd name="connsiteY14" fmla="*/ 1207292 h 1964531"/>
                      <a:gd name="connsiteX15" fmla="*/ 0 w 1843087"/>
                      <a:gd name="connsiteY15" fmla="*/ 743738 h 1964531"/>
                      <a:gd name="connsiteX16" fmla="*/ 0 w 1843087"/>
                      <a:gd name="connsiteY16" fmla="*/ 307187 h 19645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843087" h="1964531" fill="none" extrusionOk="0">
                        <a:moveTo>
                          <a:pt x="0" y="307187"/>
                        </a:moveTo>
                        <a:cubicBezTo>
                          <a:pt x="-20529" y="174239"/>
                          <a:pt x="142792" y="3909"/>
                          <a:pt x="307187" y="0"/>
                        </a:cubicBezTo>
                        <a:cubicBezTo>
                          <a:pt x="456428" y="-610"/>
                          <a:pt x="526212" y="37058"/>
                          <a:pt x="692184" y="0"/>
                        </a:cubicBezTo>
                        <a:cubicBezTo>
                          <a:pt x="858156" y="-37058"/>
                          <a:pt x="929642" y="10501"/>
                          <a:pt x="1101755" y="0"/>
                        </a:cubicBezTo>
                        <a:cubicBezTo>
                          <a:pt x="1273868" y="-10501"/>
                          <a:pt x="1397240" y="19470"/>
                          <a:pt x="1535900" y="0"/>
                        </a:cubicBezTo>
                        <a:cubicBezTo>
                          <a:pt x="1705128" y="-11522"/>
                          <a:pt x="1886348" y="146553"/>
                          <a:pt x="1843087" y="307187"/>
                        </a:cubicBezTo>
                        <a:cubicBezTo>
                          <a:pt x="1876385" y="484796"/>
                          <a:pt x="1801665" y="661677"/>
                          <a:pt x="1843087" y="757239"/>
                        </a:cubicBezTo>
                        <a:cubicBezTo>
                          <a:pt x="1884509" y="852801"/>
                          <a:pt x="1807733" y="1013941"/>
                          <a:pt x="1843087" y="1207292"/>
                        </a:cubicBezTo>
                        <a:cubicBezTo>
                          <a:pt x="1878441" y="1400643"/>
                          <a:pt x="1819237" y="1482426"/>
                          <a:pt x="1843087" y="1657344"/>
                        </a:cubicBezTo>
                        <a:cubicBezTo>
                          <a:pt x="1842197" y="1808531"/>
                          <a:pt x="1732984" y="1981811"/>
                          <a:pt x="1535900" y="1964531"/>
                        </a:cubicBezTo>
                        <a:cubicBezTo>
                          <a:pt x="1399086" y="1966680"/>
                          <a:pt x="1306821" y="1944395"/>
                          <a:pt x="1138616" y="1964531"/>
                        </a:cubicBezTo>
                        <a:cubicBezTo>
                          <a:pt x="970411" y="1984667"/>
                          <a:pt x="884739" y="1931461"/>
                          <a:pt x="765907" y="1964531"/>
                        </a:cubicBezTo>
                        <a:cubicBezTo>
                          <a:pt x="647075" y="1997601"/>
                          <a:pt x="421522" y="1915712"/>
                          <a:pt x="307187" y="1964531"/>
                        </a:cubicBezTo>
                        <a:cubicBezTo>
                          <a:pt x="170639" y="1995231"/>
                          <a:pt x="43492" y="1800995"/>
                          <a:pt x="0" y="1657344"/>
                        </a:cubicBezTo>
                        <a:cubicBezTo>
                          <a:pt x="-36787" y="1535326"/>
                          <a:pt x="44961" y="1327886"/>
                          <a:pt x="0" y="1207292"/>
                        </a:cubicBezTo>
                        <a:cubicBezTo>
                          <a:pt x="-44961" y="1086698"/>
                          <a:pt x="10962" y="893991"/>
                          <a:pt x="0" y="743738"/>
                        </a:cubicBezTo>
                        <a:cubicBezTo>
                          <a:pt x="-10962" y="593485"/>
                          <a:pt x="7993" y="514740"/>
                          <a:pt x="0" y="307187"/>
                        </a:cubicBezTo>
                        <a:close/>
                      </a:path>
                      <a:path w="1843087" h="1964531" stroke="0" extrusionOk="0">
                        <a:moveTo>
                          <a:pt x="0" y="307187"/>
                        </a:moveTo>
                        <a:cubicBezTo>
                          <a:pt x="-19509" y="125498"/>
                          <a:pt x="97430" y="15051"/>
                          <a:pt x="307187" y="0"/>
                        </a:cubicBezTo>
                        <a:cubicBezTo>
                          <a:pt x="429441" y="-713"/>
                          <a:pt x="574025" y="19582"/>
                          <a:pt x="741332" y="0"/>
                        </a:cubicBezTo>
                        <a:cubicBezTo>
                          <a:pt x="908640" y="-19582"/>
                          <a:pt x="1000674" y="38421"/>
                          <a:pt x="1138616" y="0"/>
                        </a:cubicBezTo>
                        <a:cubicBezTo>
                          <a:pt x="1276558" y="-38421"/>
                          <a:pt x="1419499" y="36348"/>
                          <a:pt x="1535900" y="0"/>
                        </a:cubicBezTo>
                        <a:cubicBezTo>
                          <a:pt x="1693457" y="-38966"/>
                          <a:pt x="1848726" y="116666"/>
                          <a:pt x="1843087" y="307187"/>
                        </a:cubicBezTo>
                        <a:cubicBezTo>
                          <a:pt x="1877365" y="392592"/>
                          <a:pt x="1833136" y="587598"/>
                          <a:pt x="1843087" y="730236"/>
                        </a:cubicBezTo>
                        <a:cubicBezTo>
                          <a:pt x="1853038" y="872874"/>
                          <a:pt x="1820219" y="1033691"/>
                          <a:pt x="1843087" y="1153285"/>
                        </a:cubicBezTo>
                        <a:cubicBezTo>
                          <a:pt x="1865955" y="1272879"/>
                          <a:pt x="1787798" y="1488925"/>
                          <a:pt x="1843087" y="1657344"/>
                        </a:cubicBezTo>
                        <a:cubicBezTo>
                          <a:pt x="1859435" y="1830930"/>
                          <a:pt x="1658062" y="1956849"/>
                          <a:pt x="1535900" y="1964531"/>
                        </a:cubicBezTo>
                        <a:cubicBezTo>
                          <a:pt x="1346876" y="1981255"/>
                          <a:pt x="1265401" y="1942690"/>
                          <a:pt x="1126329" y="1964531"/>
                        </a:cubicBezTo>
                        <a:cubicBezTo>
                          <a:pt x="987257" y="1986372"/>
                          <a:pt x="919742" y="1931259"/>
                          <a:pt x="729045" y="1964531"/>
                        </a:cubicBezTo>
                        <a:cubicBezTo>
                          <a:pt x="538348" y="1997803"/>
                          <a:pt x="457710" y="1960791"/>
                          <a:pt x="307187" y="1964531"/>
                        </a:cubicBezTo>
                        <a:cubicBezTo>
                          <a:pt x="142320" y="1958587"/>
                          <a:pt x="-30393" y="1815250"/>
                          <a:pt x="0" y="1657344"/>
                        </a:cubicBezTo>
                        <a:cubicBezTo>
                          <a:pt x="-11222" y="1527915"/>
                          <a:pt x="16762" y="1422679"/>
                          <a:pt x="0" y="1207292"/>
                        </a:cubicBezTo>
                        <a:cubicBezTo>
                          <a:pt x="-16762" y="991905"/>
                          <a:pt x="42063" y="918160"/>
                          <a:pt x="0" y="730236"/>
                        </a:cubicBezTo>
                        <a:cubicBezTo>
                          <a:pt x="-42063" y="542312"/>
                          <a:pt x="46086" y="425929"/>
                          <a:pt x="0" y="30718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rtlCol="0" anchor="t" anchorCtr="0"/>
          <a:lstStyle/>
          <a:p>
            <a:pPr algn="ctr"/>
            <a:r>
              <a:rPr lang="en-US" altLang="zh-TW" sz="2400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VM</a:t>
            </a:r>
            <a:endParaRPr lang="en-US" sz="2400" b="1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330B035-79E2-A2CB-D3DB-F2EEFFA06507}"/>
              </a:ext>
            </a:extLst>
          </p:cNvPr>
          <p:cNvCxnSpPr>
            <a:cxnSpLocks/>
          </p:cNvCxnSpPr>
          <p:nvPr/>
        </p:nvCxnSpPr>
        <p:spPr>
          <a:xfrm>
            <a:off x="8879350" y="3417640"/>
            <a:ext cx="0" cy="21590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141C8E1-DFB0-7D52-2A12-55B9BC0B74D2}"/>
              </a:ext>
            </a:extLst>
          </p:cNvPr>
          <p:cNvSpPr/>
          <p:nvPr/>
        </p:nvSpPr>
        <p:spPr>
          <a:xfrm>
            <a:off x="8070851" y="4348126"/>
            <a:ext cx="2562406" cy="2008224"/>
          </a:xfrm>
          <a:prstGeom prst="roundRect">
            <a:avLst>
              <a:gd name="adj" fmla="val 4264"/>
            </a:avLst>
          </a:prstGeom>
          <a:ln w="381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843087"/>
                      <a:gd name="connsiteY0" fmla="*/ 307187 h 1964531"/>
                      <a:gd name="connsiteX1" fmla="*/ 307187 w 1843087"/>
                      <a:gd name="connsiteY1" fmla="*/ 0 h 1964531"/>
                      <a:gd name="connsiteX2" fmla="*/ 692184 w 1843087"/>
                      <a:gd name="connsiteY2" fmla="*/ 0 h 1964531"/>
                      <a:gd name="connsiteX3" fmla="*/ 1101755 w 1843087"/>
                      <a:gd name="connsiteY3" fmla="*/ 0 h 1964531"/>
                      <a:gd name="connsiteX4" fmla="*/ 1535900 w 1843087"/>
                      <a:gd name="connsiteY4" fmla="*/ 0 h 1964531"/>
                      <a:gd name="connsiteX5" fmla="*/ 1843087 w 1843087"/>
                      <a:gd name="connsiteY5" fmla="*/ 307187 h 1964531"/>
                      <a:gd name="connsiteX6" fmla="*/ 1843087 w 1843087"/>
                      <a:gd name="connsiteY6" fmla="*/ 757239 h 1964531"/>
                      <a:gd name="connsiteX7" fmla="*/ 1843087 w 1843087"/>
                      <a:gd name="connsiteY7" fmla="*/ 1207292 h 1964531"/>
                      <a:gd name="connsiteX8" fmla="*/ 1843087 w 1843087"/>
                      <a:gd name="connsiteY8" fmla="*/ 1657344 h 1964531"/>
                      <a:gd name="connsiteX9" fmla="*/ 1535900 w 1843087"/>
                      <a:gd name="connsiteY9" fmla="*/ 1964531 h 1964531"/>
                      <a:gd name="connsiteX10" fmla="*/ 1138616 w 1843087"/>
                      <a:gd name="connsiteY10" fmla="*/ 1964531 h 1964531"/>
                      <a:gd name="connsiteX11" fmla="*/ 765907 w 1843087"/>
                      <a:gd name="connsiteY11" fmla="*/ 1964531 h 1964531"/>
                      <a:gd name="connsiteX12" fmla="*/ 307187 w 1843087"/>
                      <a:gd name="connsiteY12" fmla="*/ 1964531 h 1964531"/>
                      <a:gd name="connsiteX13" fmla="*/ 0 w 1843087"/>
                      <a:gd name="connsiteY13" fmla="*/ 1657344 h 1964531"/>
                      <a:gd name="connsiteX14" fmla="*/ 0 w 1843087"/>
                      <a:gd name="connsiteY14" fmla="*/ 1207292 h 1964531"/>
                      <a:gd name="connsiteX15" fmla="*/ 0 w 1843087"/>
                      <a:gd name="connsiteY15" fmla="*/ 743738 h 1964531"/>
                      <a:gd name="connsiteX16" fmla="*/ 0 w 1843087"/>
                      <a:gd name="connsiteY16" fmla="*/ 307187 h 19645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843087" h="1964531" fill="none" extrusionOk="0">
                        <a:moveTo>
                          <a:pt x="0" y="307187"/>
                        </a:moveTo>
                        <a:cubicBezTo>
                          <a:pt x="-20529" y="174239"/>
                          <a:pt x="142792" y="3909"/>
                          <a:pt x="307187" y="0"/>
                        </a:cubicBezTo>
                        <a:cubicBezTo>
                          <a:pt x="456428" y="-610"/>
                          <a:pt x="526212" y="37058"/>
                          <a:pt x="692184" y="0"/>
                        </a:cubicBezTo>
                        <a:cubicBezTo>
                          <a:pt x="858156" y="-37058"/>
                          <a:pt x="929642" y="10501"/>
                          <a:pt x="1101755" y="0"/>
                        </a:cubicBezTo>
                        <a:cubicBezTo>
                          <a:pt x="1273868" y="-10501"/>
                          <a:pt x="1397240" y="19470"/>
                          <a:pt x="1535900" y="0"/>
                        </a:cubicBezTo>
                        <a:cubicBezTo>
                          <a:pt x="1705128" y="-11522"/>
                          <a:pt x="1886348" y="146553"/>
                          <a:pt x="1843087" y="307187"/>
                        </a:cubicBezTo>
                        <a:cubicBezTo>
                          <a:pt x="1876385" y="484796"/>
                          <a:pt x="1801665" y="661677"/>
                          <a:pt x="1843087" y="757239"/>
                        </a:cubicBezTo>
                        <a:cubicBezTo>
                          <a:pt x="1884509" y="852801"/>
                          <a:pt x="1807733" y="1013941"/>
                          <a:pt x="1843087" y="1207292"/>
                        </a:cubicBezTo>
                        <a:cubicBezTo>
                          <a:pt x="1878441" y="1400643"/>
                          <a:pt x="1819237" y="1482426"/>
                          <a:pt x="1843087" y="1657344"/>
                        </a:cubicBezTo>
                        <a:cubicBezTo>
                          <a:pt x="1842197" y="1808531"/>
                          <a:pt x="1732984" y="1981811"/>
                          <a:pt x="1535900" y="1964531"/>
                        </a:cubicBezTo>
                        <a:cubicBezTo>
                          <a:pt x="1399086" y="1966680"/>
                          <a:pt x="1306821" y="1944395"/>
                          <a:pt x="1138616" y="1964531"/>
                        </a:cubicBezTo>
                        <a:cubicBezTo>
                          <a:pt x="970411" y="1984667"/>
                          <a:pt x="884739" y="1931461"/>
                          <a:pt x="765907" y="1964531"/>
                        </a:cubicBezTo>
                        <a:cubicBezTo>
                          <a:pt x="647075" y="1997601"/>
                          <a:pt x="421522" y="1915712"/>
                          <a:pt x="307187" y="1964531"/>
                        </a:cubicBezTo>
                        <a:cubicBezTo>
                          <a:pt x="170639" y="1995231"/>
                          <a:pt x="43492" y="1800995"/>
                          <a:pt x="0" y="1657344"/>
                        </a:cubicBezTo>
                        <a:cubicBezTo>
                          <a:pt x="-36787" y="1535326"/>
                          <a:pt x="44961" y="1327886"/>
                          <a:pt x="0" y="1207292"/>
                        </a:cubicBezTo>
                        <a:cubicBezTo>
                          <a:pt x="-44961" y="1086698"/>
                          <a:pt x="10962" y="893991"/>
                          <a:pt x="0" y="743738"/>
                        </a:cubicBezTo>
                        <a:cubicBezTo>
                          <a:pt x="-10962" y="593485"/>
                          <a:pt x="7993" y="514740"/>
                          <a:pt x="0" y="307187"/>
                        </a:cubicBezTo>
                        <a:close/>
                      </a:path>
                      <a:path w="1843087" h="1964531" stroke="0" extrusionOk="0">
                        <a:moveTo>
                          <a:pt x="0" y="307187"/>
                        </a:moveTo>
                        <a:cubicBezTo>
                          <a:pt x="-19509" y="125498"/>
                          <a:pt x="97430" y="15051"/>
                          <a:pt x="307187" y="0"/>
                        </a:cubicBezTo>
                        <a:cubicBezTo>
                          <a:pt x="429441" y="-713"/>
                          <a:pt x="574025" y="19582"/>
                          <a:pt x="741332" y="0"/>
                        </a:cubicBezTo>
                        <a:cubicBezTo>
                          <a:pt x="908640" y="-19582"/>
                          <a:pt x="1000674" y="38421"/>
                          <a:pt x="1138616" y="0"/>
                        </a:cubicBezTo>
                        <a:cubicBezTo>
                          <a:pt x="1276558" y="-38421"/>
                          <a:pt x="1419499" y="36348"/>
                          <a:pt x="1535900" y="0"/>
                        </a:cubicBezTo>
                        <a:cubicBezTo>
                          <a:pt x="1693457" y="-38966"/>
                          <a:pt x="1848726" y="116666"/>
                          <a:pt x="1843087" y="307187"/>
                        </a:cubicBezTo>
                        <a:cubicBezTo>
                          <a:pt x="1877365" y="392592"/>
                          <a:pt x="1833136" y="587598"/>
                          <a:pt x="1843087" y="730236"/>
                        </a:cubicBezTo>
                        <a:cubicBezTo>
                          <a:pt x="1853038" y="872874"/>
                          <a:pt x="1820219" y="1033691"/>
                          <a:pt x="1843087" y="1153285"/>
                        </a:cubicBezTo>
                        <a:cubicBezTo>
                          <a:pt x="1865955" y="1272879"/>
                          <a:pt x="1787798" y="1488925"/>
                          <a:pt x="1843087" y="1657344"/>
                        </a:cubicBezTo>
                        <a:cubicBezTo>
                          <a:pt x="1859435" y="1830930"/>
                          <a:pt x="1658062" y="1956849"/>
                          <a:pt x="1535900" y="1964531"/>
                        </a:cubicBezTo>
                        <a:cubicBezTo>
                          <a:pt x="1346876" y="1981255"/>
                          <a:pt x="1265401" y="1942690"/>
                          <a:pt x="1126329" y="1964531"/>
                        </a:cubicBezTo>
                        <a:cubicBezTo>
                          <a:pt x="987257" y="1986372"/>
                          <a:pt x="919742" y="1931259"/>
                          <a:pt x="729045" y="1964531"/>
                        </a:cubicBezTo>
                        <a:cubicBezTo>
                          <a:pt x="538348" y="1997803"/>
                          <a:pt x="457710" y="1960791"/>
                          <a:pt x="307187" y="1964531"/>
                        </a:cubicBezTo>
                        <a:cubicBezTo>
                          <a:pt x="142320" y="1958587"/>
                          <a:pt x="-30393" y="1815250"/>
                          <a:pt x="0" y="1657344"/>
                        </a:cubicBezTo>
                        <a:cubicBezTo>
                          <a:pt x="-11222" y="1527915"/>
                          <a:pt x="16762" y="1422679"/>
                          <a:pt x="0" y="1207292"/>
                        </a:cubicBezTo>
                        <a:cubicBezTo>
                          <a:pt x="-16762" y="991905"/>
                          <a:pt x="42063" y="918160"/>
                          <a:pt x="0" y="730236"/>
                        </a:cubicBezTo>
                        <a:cubicBezTo>
                          <a:pt x="-42063" y="542312"/>
                          <a:pt x="46086" y="425929"/>
                          <a:pt x="0" y="30718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2400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VM</a:t>
            </a:r>
            <a:endParaRPr lang="en-US" sz="2400" b="1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D1E0D7-0A1D-FBC1-E554-453AED9D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QEMU/KVM &amp; Linux </a:t>
            </a:r>
            <a:r>
              <a:rPr lang="ja-JP" altLang="en-US" dirty="0"/>
              <a:t>での実装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9AA86D-19C2-5230-00E2-A9E1FEF58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BD94-8031-47A8-BFC5-0E4EA627E252}" type="slidenum">
              <a:rPr lang="en-US" smtClean="0"/>
              <a:t>12</a:t>
            </a:fld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6F8CB78-252F-574B-3CFA-63904FADCB90}"/>
              </a:ext>
            </a:extLst>
          </p:cNvPr>
          <p:cNvSpPr/>
          <p:nvPr/>
        </p:nvSpPr>
        <p:spPr>
          <a:xfrm>
            <a:off x="8794751" y="3531940"/>
            <a:ext cx="1536080" cy="601019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virtio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-mem-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pci</a:t>
            </a:r>
            <a:endParaRPr lang="en-US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065319-2D87-8658-2B48-6C0B7AB81FFF}"/>
              </a:ext>
            </a:extLst>
          </p:cNvPr>
          <p:cNvCxnSpPr>
            <a:cxnSpLocks/>
          </p:cNvCxnSpPr>
          <p:nvPr/>
        </p:nvCxnSpPr>
        <p:spPr>
          <a:xfrm flipV="1">
            <a:off x="10226582" y="3531941"/>
            <a:ext cx="781718" cy="25557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30BF5C-DC45-8EC7-5570-7DDCD670960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558960" y="4071761"/>
            <a:ext cx="144934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DD593FC-14FB-37D4-EDB0-436ACB82CC68}"/>
              </a:ext>
            </a:extLst>
          </p:cNvPr>
          <p:cNvSpPr/>
          <p:nvPr/>
        </p:nvSpPr>
        <p:spPr>
          <a:xfrm>
            <a:off x="8891338" y="3787515"/>
            <a:ext cx="1335244" cy="28424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virtio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-mem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DF8DB88-0866-40F2-B65D-1CA2212F7C0F}"/>
              </a:ext>
            </a:extLst>
          </p:cNvPr>
          <p:cNvSpPr/>
          <p:nvPr/>
        </p:nvSpPr>
        <p:spPr>
          <a:xfrm>
            <a:off x="8794751" y="5458201"/>
            <a:ext cx="1536080" cy="78683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virtio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-mem-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pci</a:t>
            </a:r>
            <a:endParaRPr lang="en-US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6DE07E2-52A6-5533-4648-A6051568273B}"/>
              </a:ext>
            </a:extLst>
          </p:cNvPr>
          <p:cNvCxnSpPr>
            <a:cxnSpLocks/>
          </p:cNvCxnSpPr>
          <p:nvPr/>
        </p:nvCxnSpPr>
        <p:spPr>
          <a:xfrm flipV="1">
            <a:off x="10212321" y="5003233"/>
            <a:ext cx="795979" cy="7379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4EC2357-61D3-331D-8C1A-327E769A380F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9558960" y="6141183"/>
            <a:ext cx="653361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8F88A1B4-219E-4A70-4FF3-3E003E81FBEA}"/>
              </a:ext>
            </a:extLst>
          </p:cNvPr>
          <p:cNvSpPr/>
          <p:nvPr/>
        </p:nvSpPr>
        <p:spPr>
          <a:xfrm>
            <a:off x="8891338" y="5741133"/>
            <a:ext cx="1335244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virtio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-mem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418D13E-57F7-E8DD-65BE-FD06A0B82D7C}"/>
              </a:ext>
            </a:extLst>
          </p:cNvPr>
          <p:cNvCxnSpPr>
            <a:cxnSpLocks/>
          </p:cNvCxnSpPr>
          <p:nvPr/>
        </p:nvCxnSpPr>
        <p:spPr>
          <a:xfrm flipH="1">
            <a:off x="7822739" y="3986909"/>
            <a:ext cx="1000713" cy="0"/>
          </a:xfrm>
          <a:prstGeom prst="line">
            <a:avLst/>
          </a:prstGeom>
          <a:ln w="76200">
            <a:gradFill flip="none" rotWithShape="1">
              <a:gsLst>
                <a:gs pos="32000">
                  <a:schemeClr val="bg1">
                    <a:lumMod val="65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8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934B729-8A87-5502-81D9-CC1A228AA18A}"/>
              </a:ext>
            </a:extLst>
          </p:cNvPr>
          <p:cNvCxnSpPr>
            <a:cxnSpLocks/>
          </p:cNvCxnSpPr>
          <p:nvPr/>
        </p:nvCxnSpPr>
        <p:spPr>
          <a:xfrm flipH="1">
            <a:off x="7822739" y="6037959"/>
            <a:ext cx="1000713" cy="0"/>
          </a:xfrm>
          <a:prstGeom prst="line">
            <a:avLst/>
          </a:prstGeom>
          <a:ln w="76200">
            <a:gradFill flip="none" rotWithShape="1">
              <a:gsLst>
                <a:gs pos="32000">
                  <a:schemeClr val="bg1">
                    <a:lumMod val="65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8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0418F3E-06BA-4911-77CA-06023C8855C9}"/>
              </a:ext>
            </a:extLst>
          </p:cNvPr>
          <p:cNvSpPr/>
          <p:nvPr/>
        </p:nvSpPr>
        <p:spPr>
          <a:xfrm>
            <a:off x="7299128" y="2756577"/>
            <a:ext cx="638760" cy="3599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Hypervisor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0B99FC0-6841-1429-A8F4-13BB0A50AD16}"/>
              </a:ext>
            </a:extLst>
          </p:cNvPr>
          <p:cNvSpPr/>
          <p:nvPr/>
        </p:nvSpPr>
        <p:spPr>
          <a:xfrm>
            <a:off x="8180709" y="3036980"/>
            <a:ext cx="901313" cy="4000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</a:p>
          <a:p>
            <a:pPr algn="ctr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4A5AAAC-0126-65D0-1069-D4070AD3DB8F}"/>
              </a:ext>
            </a:extLst>
          </p:cNvPr>
          <p:cNvCxnSpPr>
            <a:cxnSpLocks/>
          </p:cNvCxnSpPr>
          <p:nvPr/>
        </p:nvCxnSpPr>
        <p:spPr>
          <a:xfrm>
            <a:off x="8879350" y="5244288"/>
            <a:ext cx="0" cy="21590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C96F612-0F68-300F-4430-8A7F3B968856}"/>
              </a:ext>
            </a:extLst>
          </p:cNvPr>
          <p:cNvSpPr/>
          <p:nvPr/>
        </p:nvSpPr>
        <p:spPr>
          <a:xfrm>
            <a:off x="8180709" y="4896960"/>
            <a:ext cx="901313" cy="4000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</a:p>
          <a:p>
            <a:pPr algn="ctr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B448B94-FD46-5645-7A1F-FDF2F9B71662}"/>
              </a:ext>
            </a:extLst>
          </p:cNvPr>
          <p:cNvCxnSpPr>
            <a:cxnSpLocks/>
          </p:cNvCxnSpPr>
          <p:nvPr/>
        </p:nvCxnSpPr>
        <p:spPr>
          <a:xfrm>
            <a:off x="10212321" y="6125582"/>
            <a:ext cx="84241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28A615E-541F-7918-DF3D-248872BC53B9}"/>
              </a:ext>
            </a:extLst>
          </p:cNvPr>
          <p:cNvSpPr/>
          <p:nvPr/>
        </p:nvSpPr>
        <p:spPr>
          <a:xfrm>
            <a:off x="10736378" y="2756577"/>
            <a:ext cx="841505" cy="3599773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Physical Memory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D73EDBD-D5BF-0154-9353-EF1975FB4417}"/>
              </a:ext>
            </a:extLst>
          </p:cNvPr>
          <p:cNvSpPr txBox="1"/>
          <p:nvPr/>
        </p:nvSpPr>
        <p:spPr>
          <a:xfrm>
            <a:off x="8757336" y="238812"/>
            <a:ext cx="594718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ja-JP" altLang="en-US" sz="3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①</a:t>
            </a:r>
            <a:endParaRPr 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3887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BD869-404B-B9B6-718F-BE1D73BF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QEMU/KVM &amp; Linux </a:t>
            </a:r>
            <a:r>
              <a:rPr lang="ja-JP" altLang="en-US" dirty="0"/>
              <a:t>での実装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C6BAE-F9B7-B5E7-BD23-4B18CF872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63" y="1714500"/>
            <a:ext cx="10813472" cy="4472544"/>
          </a:xfrm>
        </p:spPr>
        <p:txBody>
          <a:bodyPr/>
          <a:lstStyle/>
          <a:p>
            <a:pPr algn="just">
              <a:lnSpc>
                <a:spcPts val="2800"/>
              </a:lnSpc>
              <a:spcBef>
                <a:spcPts val="2400"/>
              </a:spcBef>
            </a:pPr>
            <a:r>
              <a:rPr lang="ja-JP" altLang="en-US" dirty="0"/>
              <a:t>ブロックサイズは</a:t>
            </a:r>
            <a:r>
              <a:rPr lang="en-US" altLang="ja-JP" dirty="0"/>
              <a:t> THP </a:t>
            </a:r>
            <a:r>
              <a:rPr lang="ja-JP" altLang="en-US" dirty="0"/>
              <a:t>を参照し、２</a:t>
            </a:r>
            <a:r>
              <a:rPr lang="en-US" altLang="ja-JP" dirty="0"/>
              <a:t>MiB</a:t>
            </a:r>
          </a:p>
          <a:p>
            <a:pPr algn="just">
              <a:lnSpc>
                <a:spcPts val="2800"/>
              </a:lnSpc>
              <a:spcBef>
                <a:spcPts val="2400"/>
              </a:spcBef>
            </a:pPr>
            <a:r>
              <a:rPr lang="ja-JP" altLang="en-US" dirty="0"/>
              <a:t>各ブロックの </a:t>
            </a:r>
            <a:r>
              <a:rPr lang="en-US" altLang="ja-JP" dirty="0"/>
              <a:t>plugged / unplugged </a:t>
            </a:r>
            <a:r>
              <a:rPr lang="ja-JP" altLang="en-US" dirty="0"/>
              <a:t>状態は、</a:t>
            </a:r>
            <a:r>
              <a:rPr lang="en-US" altLang="ja-JP" dirty="0"/>
              <a:t>bit map </a:t>
            </a:r>
            <a:r>
              <a:rPr lang="ja-JP" altLang="en-US" dirty="0"/>
              <a:t>で記録</a:t>
            </a:r>
            <a:endParaRPr lang="en-US" altLang="ja-JP" dirty="0"/>
          </a:p>
          <a:p>
            <a:pPr algn="just">
              <a:lnSpc>
                <a:spcPts val="2800"/>
              </a:lnSpc>
              <a:spcBef>
                <a:spcPts val="2400"/>
              </a:spcBef>
            </a:pPr>
            <a:r>
              <a:rPr lang="en-US" altLang="ja-JP" dirty="0"/>
              <a:t>(Un)plug </a:t>
            </a:r>
            <a:r>
              <a:rPr lang="ja-JP" altLang="en-US" dirty="0"/>
              <a:t>リクエスト処理はシングルスレッドで</a:t>
            </a:r>
            <a:endParaRPr lang="en-US" altLang="ja-JP" dirty="0"/>
          </a:p>
          <a:p>
            <a:pPr algn="just">
              <a:lnSpc>
                <a:spcPts val="2800"/>
              </a:lnSpc>
              <a:spcBef>
                <a:spcPts val="2400"/>
              </a:spcBef>
            </a:pPr>
            <a:r>
              <a:rPr lang="en-US" altLang="ja-JP" dirty="0"/>
              <a:t>Unplug </a:t>
            </a:r>
            <a:r>
              <a:rPr lang="ja-JP" altLang="en-US" dirty="0"/>
              <a:t>は不要なページに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madvise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length, MADV_DONTNEED)</a:t>
            </a:r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で物理ページを破棄。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Linux </a:t>
            </a:r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はにこれらのページをフリーする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ts val="2800"/>
              </a:lnSpc>
              <a:spcBef>
                <a:spcPts val="2400"/>
              </a:spcBef>
            </a:pPr>
            <a:r>
              <a:rPr lang="en-US" dirty="0" err="1">
                <a:latin typeface="Courier New" panose="02070309020205020404" pitchFamily="49" charset="0"/>
                <a:ea typeface="メイリオ" panose="020B0604030504040204" pitchFamily="50" charset="-128"/>
                <a:cs typeface="Courier New" panose="02070309020205020404" pitchFamily="49" charset="0"/>
              </a:rPr>
              <a:t>qom</a:t>
            </a:r>
            <a:r>
              <a:rPr lang="en-US" dirty="0">
                <a:latin typeface="Courier New" panose="02070309020205020404" pitchFamily="49" charset="0"/>
                <a:ea typeface="メイリオ" panose="020B0604030504040204" pitchFamily="50" charset="-128"/>
                <a:cs typeface="Courier New" panose="02070309020205020404" pitchFamily="49" charset="0"/>
              </a:rPr>
              <a:t>-{</a:t>
            </a:r>
            <a:r>
              <a:rPr lang="en-US" dirty="0" err="1">
                <a:latin typeface="Courier New" panose="02070309020205020404" pitchFamily="49" charset="0"/>
                <a:ea typeface="メイリオ" panose="020B0604030504040204" pitchFamily="50" charset="-128"/>
                <a:cs typeface="Courier New" panose="02070309020205020404" pitchFamily="49" charset="0"/>
              </a:rPr>
              <a:t>get|set</a:t>
            </a:r>
            <a:r>
              <a:rPr lang="en-US" dirty="0">
                <a:latin typeface="Courier New" panose="02070309020205020404" pitchFamily="49" charset="0"/>
                <a:ea typeface="メイリオ" panose="020B0604030504040204" pitchFamily="50" charset="-128"/>
                <a:cs typeface="Courier New" panose="02070309020205020404" pitchFamily="49" charset="0"/>
              </a:rPr>
              <a:t>}</a:t>
            </a:r>
            <a:r>
              <a:rPr lang="ja-JP" altLang="en-US" dirty="0">
                <a:latin typeface="Courier New" panose="02070309020205020404" pitchFamily="49" charset="0"/>
                <a:ea typeface="メイリオ" panose="020B0604030504040204" pitchFamily="50" charset="-128"/>
                <a:cs typeface="Courier New" panose="02070309020205020404" pitchFamily="49" charset="0"/>
              </a:rPr>
              <a:t> コマンドで </a:t>
            </a:r>
            <a:r>
              <a:rPr lang="en-US" altLang="ja-JP" dirty="0">
                <a:latin typeface="Courier New" panose="02070309020205020404" pitchFamily="49" charset="0"/>
                <a:ea typeface="メイリオ" panose="020B0604030504040204" pitchFamily="50" charset="-128"/>
                <a:cs typeface="Courier New" panose="02070309020205020404" pitchFamily="49" charset="0"/>
              </a:rPr>
              <a:t>plugged / request </a:t>
            </a:r>
            <a:r>
              <a:rPr lang="ja-JP" altLang="en-US" dirty="0">
                <a:latin typeface="Courier New" panose="02070309020205020404" pitchFamily="49" charset="0"/>
                <a:ea typeface="メイリオ" panose="020B0604030504040204" pitchFamily="50" charset="-128"/>
                <a:cs typeface="Courier New" panose="02070309020205020404" pitchFamily="49" charset="0"/>
              </a:rPr>
              <a:t>を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Courier New" panose="02070309020205020404" pitchFamily="49" charset="0"/>
              </a:rPr>
              <a:t>ＲＷ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Courier New" panose="02070309020205020404" pitchFamily="49" charset="0"/>
            </a:endParaRPr>
          </a:p>
          <a:p>
            <a:pPr algn="just">
              <a:lnSpc>
                <a:spcPts val="2800"/>
              </a:lnSpc>
              <a:spcBef>
                <a:spcPts val="2400"/>
              </a:spcBef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Courier New" panose="02070309020205020404" pitchFamily="49" charset="0"/>
              </a:rPr>
              <a:t>システムリセットは全ブロックを削除、</a:t>
            </a:r>
            <a:r>
              <a:rPr lang="en-US" altLang="ja-JP" dirty="0"/>
              <a:t>bit map </a:t>
            </a:r>
            <a:r>
              <a:rPr lang="ja-JP" altLang="en-US" dirty="0"/>
              <a:t>もクリア</a:t>
            </a:r>
            <a:endParaRPr lang="en-US" altLang="ja-JP" dirty="0"/>
          </a:p>
          <a:p>
            <a:endParaRPr lang="en-US" dirty="0">
              <a:latin typeface="Courier New" panose="02070309020205020404" pitchFamily="49" charset="0"/>
              <a:ea typeface="メイリオ" panose="020B0604030504040204" pitchFamily="50" charset="-128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567C6-C459-A4EE-EA73-BD48EBBE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BD94-8031-47A8-BFC5-0E4EA627E25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DBDE8B-94E4-FC41-3F3E-372BBFCA1DA4}"/>
              </a:ext>
            </a:extLst>
          </p:cNvPr>
          <p:cNvSpPr txBox="1"/>
          <p:nvPr/>
        </p:nvSpPr>
        <p:spPr>
          <a:xfrm>
            <a:off x="8757336" y="238812"/>
            <a:ext cx="594718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ja-JP" altLang="en-US" sz="3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②</a:t>
            </a:r>
            <a:endParaRPr 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7001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BD869-404B-B9B6-718F-BE1D73BF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QEMU/KVM &amp; Linux </a:t>
            </a:r>
            <a:r>
              <a:rPr lang="ja-JP" altLang="en-US" dirty="0"/>
              <a:t>での実装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C6BAE-F9B7-B5E7-BD23-4B18CF872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b="1" dirty="0"/>
              <a:t>Linux Driver</a:t>
            </a:r>
          </a:p>
          <a:p>
            <a:r>
              <a:rPr lang="ja-JP" altLang="en-US" dirty="0"/>
              <a:t>メモリブロックの追加・取り除き機能は流用</a:t>
            </a:r>
            <a:endParaRPr lang="en-US" altLang="ja-JP" dirty="0"/>
          </a:p>
          <a:p>
            <a:pPr lvl="1"/>
            <a:r>
              <a:rPr lang="en-US" dirty="0"/>
              <a:t> </a:t>
            </a:r>
            <a:r>
              <a:rPr lang="ja-JP" altLang="en-US" dirty="0"/>
              <a:t>ただし、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kexec</a:t>
            </a:r>
            <a:r>
              <a:rPr lang="en-US" altLang="ja-JP" dirty="0"/>
              <a:t> </a:t>
            </a:r>
            <a:r>
              <a:rPr lang="ja-JP" altLang="en-US" dirty="0"/>
              <a:t>に無視されるメモリも追加できるようにした</a:t>
            </a:r>
            <a:endParaRPr lang="en-US" altLang="ja-JP" dirty="0"/>
          </a:p>
          <a:p>
            <a:r>
              <a:rPr lang="ja-JP" altLang="en-US" dirty="0"/>
              <a:t>ブロックサイスはページサイズが限界のため４</a:t>
            </a:r>
            <a:r>
              <a:rPr lang="en-US" altLang="ja-JP" dirty="0"/>
              <a:t>MiB</a:t>
            </a:r>
          </a:p>
          <a:p>
            <a:r>
              <a:rPr lang="en-US" altLang="ja-JP" dirty="0"/>
              <a:t>Plug </a:t>
            </a:r>
            <a:r>
              <a:rPr lang="ja-JP" altLang="en-US" dirty="0"/>
              <a:t>は、アドレス昇順で </a:t>
            </a:r>
            <a:r>
              <a:rPr lang="en-US" altLang="ja-JP" dirty="0"/>
              <a:t>unplugged </a:t>
            </a:r>
            <a:r>
              <a:rPr lang="ja-JP" altLang="en-US" dirty="0"/>
              <a:t>ブロックを探し、ない場合新しくブロックの </a:t>
            </a:r>
            <a:r>
              <a:rPr lang="en-US" altLang="ja-JP" dirty="0"/>
              <a:t>plug </a:t>
            </a:r>
            <a:r>
              <a:rPr lang="ja-JP" altLang="en-US" dirty="0"/>
              <a:t>をリクエストする</a:t>
            </a:r>
            <a:endParaRPr lang="en-US" altLang="ja-JP" dirty="0"/>
          </a:p>
          <a:p>
            <a:pPr lvl="1"/>
            <a:r>
              <a:rPr lang="en-US" altLang="ja-JP" dirty="0"/>
              <a:t>offline page </a:t>
            </a:r>
            <a:r>
              <a:rPr lang="ja-JP" altLang="en-US" dirty="0"/>
              <a:t>が認知されないようカーネルの</a:t>
            </a:r>
            <a:r>
              <a:rPr lang="en-US" altLang="ja-JP" dirty="0" err="1"/>
              <a:t>add_memory</a:t>
            </a:r>
            <a:r>
              <a:rPr lang="en-US" altLang="ja-JP" dirty="0"/>
              <a:t>()  </a:t>
            </a:r>
            <a:r>
              <a:rPr lang="ja-JP" altLang="en-US" dirty="0"/>
              <a:t>を変更</a:t>
            </a:r>
            <a:endParaRPr lang="en-US" altLang="ja-JP" dirty="0"/>
          </a:p>
          <a:p>
            <a:r>
              <a:rPr lang="en-US" altLang="ja-JP" dirty="0"/>
              <a:t>Unplug </a:t>
            </a:r>
            <a:r>
              <a:rPr lang="ja-JP" altLang="en-US" dirty="0"/>
              <a:t>は、アドレス降順で </a:t>
            </a:r>
            <a:r>
              <a:rPr lang="en-US" altLang="ja-JP" dirty="0"/>
              <a:t>plugged </a:t>
            </a:r>
            <a:r>
              <a:rPr lang="ja-JP" altLang="en-US" dirty="0"/>
              <a:t>ブロックを探し、</a:t>
            </a:r>
            <a:r>
              <a:rPr lang="en-US" altLang="ja-JP" dirty="0"/>
              <a:t>offline </a:t>
            </a:r>
            <a:r>
              <a:rPr lang="ja-JP" altLang="en-US" dirty="0"/>
              <a:t>でマークする</a:t>
            </a:r>
            <a:endParaRPr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567C6-C459-A4EE-EA73-BD48EBBE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BD94-8031-47A8-BFC5-0E4EA627E25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DBDE8B-94E4-FC41-3F3E-372BBFCA1DA4}"/>
              </a:ext>
            </a:extLst>
          </p:cNvPr>
          <p:cNvSpPr txBox="1"/>
          <p:nvPr/>
        </p:nvSpPr>
        <p:spPr>
          <a:xfrm>
            <a:off x="8757336" y="238812"/>
            <a:ext cx="594718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ja-JP" altLang="en-US" sz="3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③</a:t>
            </a:r>
            <a:endParaRPr 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1762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9F7C-DDDE-A137-4C9C-4273CB00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性能評価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C7A27-F161-247D-A00B-863067147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X86_64  </a:t>
            </a:r>
            <a:r>
              <a:rPr lang="ja-JP" altLang="en-US" dirty="0"/>
              <a:t>上で、</a:t>
            </a:r>
            <a:r>
              <a:rPr lang="en-US" altLang="ja-JP" dirty="0"/>
              <a:t>QEMU/KVM &amp; Linux </a:t>
            </a:r>
            <a:r>
              <a:rPr lang="ja-JP" altLang="en-US" dirty="0"/>
              <a:t>実装を用いて実験を行う</a:t>
            </a:r>
            <a:endParaRPr lang="en-US" altLang="ja-JP" dirty="0"/>
          </a:p>
          <a:p>
            <a:r>
              <a:rPr lang="ja-JP" altLang="en-US" dirty="0"/>
              <a:t>マシン構成：</a:t>
            </a:r>
            <a:endParaRPr lang="en-US" altLang="ja-JP" dirty="0"/>
          </a:p>
          <a:p>
            <a:pPr lvl="1"/>
            <a:r>
              <a:rPr lang="en-US" dirty="0"/>
              <a:t> 12-core AMD Ryzen 9 3900X (3.8GHz)</a:t>
            </a:r>
          </a:p>
          <a:p>
            <a:pPr lvl="1"/>
            <a:r>
              <a:rPr lang="en-US" dirty="0"/>
              <a:t> 64GiB DDR4</a:t>
            </a:r>
          </a:p>
          <a:p>
            <a:r>
              <a:rPr lang="ja-JP" altLang="en-US" dirty="0"/>
              <a:t>仮想マシン構成</a:t>
            </a:r>
            <a:endParaRPr lang="en-US" altLang="ja-JP" dirty="0"/>
          </a:p>
          <a:p>
            <a:pPr lvl="1"/>
            <a:r>
              <a:rPr lang="en-US" dirty="0"/>
              <a:t> 10 VCPUs</a:t>
            </a:r>
          </a:p>
          <a:p>
            <a:r>
              <a:rPr lang="ja-JP" altLang="en-US" dirty="0"/>
              <a:t>ハイパーバイザー </a:t>
            </a:r>
            <a:r>
              <a:rPr lang="en-US" altLang="ja-JP" dirty="0"/>
              <a:t>Fedora 33</a:t>
            </a:r>
          </a:p>
          <a:p>
            <a:pPr lvl="1"/>
            <a:r>
              <a:rPr lang="en-US" altLang="ja-JP" dirty="0"/>
              <a:t> kernel: 5.9.13-200.fc33.x86_64</a:t>
            </a:r>
          </a:p>
          <a:p>
            <a:pPr lvl="1"/>
            <a:r>
              <a:rPr lang="en-US" altLang="ja-JP" dirty="0"/>
              <a:t> QEMU v5.2.0 (modified)</a:t>
            </a:r>
          </a:p>
          <a:p>
            <a:r>
              <a:rPr lang="en-US" altLang="ja-JP" dirty="0"/>
              <a:t>Transparent Huge Pages (THPs), SMT, </a:t>
            </a:r>
            <a:br>
              <a:rPr lang="en-US" altLang="ja-JP" dirty="0"/>
            </a:br>
            <a:r>
              <a:rPr lang="en-US" altLang="ja-JP" dirty="0"/>
              <a:t>AMD Turbo CORE enabled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ED34A-CBA1-ADC5-5F20-243FF6AF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BD94-8031-47A8-BFC5-0E4EA627E25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21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2804-BFCB-A829-1B65-AA4E2314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実験１：</a:t>
            </a:r>
            <a:r>
              <a:rPr lang="en-US" altLang="ja-JP" sz="3600" dirty="0"/>
              <a:t>NUMA</a:t>
            </a:r>
            <a:r>
              <a:rPr lang="ja-JP" altLang="en-US" sz="3600" dirty="0"/>
              <a:t>を考慮したリサイズの検証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E413D-5736-853D-9AB7-A8900BC89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63" y="1330038"/>
            <a:ext cx="10813472" cy="12163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8GiB VM w/ 2 NUMA nodes</a:t>
            </a:r>
          </a:p>
          <a:p>
            <a:r>
              <a:rPr lang="ja-JP" altLang="en-US" dirty="0"/>
              <a:t>各自最大 </a:t>
            </a:r>
            <a:r>
              <a:rPr lang="en-US" altLang="ja-JP" dirty="0"/>
              <a:t>16GiB </a:t>
            </a:r>
            <a:r>
              <a:rPr lang="ja-JP" altLang="en-US" dirty="0"/>
              <a:t>を管理できる</a:t>
            </a:r>
            <a:r>
              <a:rPr lang="en-US" altLang="ja-JP" dirty="0"/>
              <a:t> </a:t>
            </a:r>
            <a:r>
              <a:rPr lang="en-US" altLang="ja-JP" dirty="0" err="1"/>
              <a:t>virtio</a:t>
            </a:r>
            <a:r>
              <a:rPr lang="en-US" altLang="ja-JP" dirty="0"/>
              <a:t>-mem </a:t>
            </a:r>
            <a:r>
              <a:rPr lang="ja-JP" altLang="en-US" dirty="0"/>
              <a:t>デバイスを保有</a:t>
            </a:r>
            <a:endParaRPr lang="en-US" altLang="ja-JP" dirty="0"/>
          </a:p>
          <a:p>
            <a:r>
              <a:rPr lang="ja-JP" altLang="en-US" dirty="0"/>
              <a:t>このメモリ調整の制度は既存手法では達成できない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4DF92-B269-9A5D-CBD1-5CB4D2BA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BD94-8031-47A8-BFC5-0E4EA627E25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E7FEF4-FE6E-ED30-8991-1D4387760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332" y="2788559"/>
            <a:ext cx="8165333" cy="32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92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59302D4-BA58-2D33-660E-CE6B8BADE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152" y="1406783"/>
            <a:ext cx="6932734" cy="34253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FC2804-BFCB-A829-1B65-AA4E2314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実験２：ゲスト </a:t>
            </a:r>
            <a:r>
              <a:rPr lang="en-US" altLang="ja-JP" sz="3600" dirty="0"/>
              <a:t>OS </a:t>
            </a:r>
            <a:r>
              <a:rPr lang="ja-JP" altLang="en-US" sz="3600" dirty="0"/>
              <a:t>上のメタデータ処理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E413D-5736-853D-9AB7-A8900BC89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63" y="1330038"/>
            <a:ext cx="4431889" cy="4969162"/>
          </a:xfrm>
        </p:spPr>
        <p:txBody>
          <a:bodyPr>
            <a:normAutofit/>
          </a:bodyPr>
          <a:lstStyle/>
          <a:p>
            <a:r>
              <a:rPr lang="en-US" dirty="0"/>
              <a:t>4GiB VM </a:t>
            </a:r>
            <a:r>
              <a:rPr lang="ja-JP" altLang="en-US" dirty="0"/>
              <a:t>、最大 </a:t>
            </a:r>
            <a:r>
              <a:rPr lang="en-US" altLang="ja-JP" dirty="0"/>
              <a:t>20GiB </a:t>
            </a:r>
            <a:r>
              <a:rPr lang="ja-JP" altLang="en-US" dirty="0"/>
              <a:t>まで成長するように設定</a:t>
            </a:r>
            <a:endParaRPr lang="en-US" altLang="ja-JP" dirty="0"/>
          </a:p>
          <a:p>
            <a:r>
              <a:rPr lang="ja-JP" altLang="en-US" dirty="0"/>
              <a:t>限界まで成長させ、次に</a:t>
            </a:r>
            <a:r>
              <a:rPr lang="en-US" altLang="ja-JP" dirty="0"/>
              <a:t>4GiB</a:t>
            </a:r>
            <a:r>
              <a:rPr lang="ja-JP" altLang="en-US" dirty="0"/>
              <a:t>まで戻す</a:t>
            </a:r>
            <a:endParaRPr lang="en-US" altLang="ja-JP" dirty="0"/>
          </a:p>
          <a:p>
            <a:r>
              <a:rPr lang="en-US" altLang="ja-JP" dirty="0"/>
              <a:t>Linux </a:t>
            </a:r>
            <a:r>
              <a:rPr lang="ja-JP" altLang="en-US" dirty="0"/>
              <a:t>でのメタデータのメモリ使用量は凡そ </a:t>
            </a:r>
            <a:r>
              <a:rPr lang="en-US" altLang="ja-JP" dirty="0"/>
              <a:t>1:64</a:t>
            </a:r>
            <a:r>
              <a:rPr lang="ja-JP" altLang="en-US" dirty="0"/>
              <a:t>。</a:t>
            </a:r>
            <a:br>
              <a:rPr lang="en-US" altLang="ja-JP" dirty="0"/>
            </a:br>
            <a:r>
              <a:rPr lang="ja-JP" altLang="en-US" dirty="0"/>
              <a:t>つまり、</a:t>
            </a:r>
            <a:r>
              <a:rPr lang="en-US" altLang="ja-JP" dirty="0"/>
              <a:t>ballooning </a:t>
            </a:r>
            <a:r>
              <a:rPr lang="ja-JP" altLang="en-US" dirty="0"/>
              <a:t>は初期状態で既に　</a:t>
            </a:r>
            <a:r>
              <a:rPr lang="en-US" altLang="ja-JP" dirty="0"/>
              <a:t>256MiB </a:t>
            </a:r>
            <a:r>
              <a:rPr lang="ja-JP" altLang="en-US" dirty="0"/>
              <a:t>を浪費</a:t>
            </a:r>
            <a:endParaRPr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4DF92-B269-9A5D-CBD1-5CB4D2BA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BD94-8031-47A8-BFC5-0E4EA627E25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D9626D-3249-88EA-5996-78935F2AA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0" y="4532448"/>
            <a:ext cx="6341255" cy="16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66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2804-BFCB-A829-1B65-AA4E2314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3600" dirty="0"/>
              <a:t>実験３：割り当てられたメモリが動けない場合の検証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4DF92-B269-9A5D-CBD1-5CB4D2BA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BD94-8031-47A8-BFC5-0E4EA627E25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9BC13B-2F9C-3C69-8978-03F4DEB8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176" y="1724691"/>
            <a:ext cx="6380958" cy="18124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D571A8-9F9C-00C2-8E86-8B8A35F81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546" y="4003885"/>
            <a:ext cx="6174588" cy="177144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EA1FCF1-E8C8-15AD-87DC-89DC7ABE2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63" y="1330038"/>
            <a:ext cx="4431889" cy="49691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4GiB VM </a:t>
            </a:r>
            <a:r>
              <a:rPr lang="ja-JP" altLang="en-US" dirty="0"/>
              <a:t>、最大 </a:t>
            </a:r>
            <a:r>
              <a:rPr lang="en-US" altLang="ja-JP" dirty="0"/>
              <a:t>60GiB </a:t>
            </a:r>
            <a:r>
              <a:rPr lang="ja-JP" altLang="en-US" dirty="0"/>
              <a:t>まで成長するように設定</a:t>
            </a:r>
            <a:endParaRPr lang="en-US" altLang="ja-JP" dirty="0"/>
          </a:p>
          <a:p>
            <a:r>
              <a:rPr lang="ja-JP" altLang="en-US" dirty="0"/>
              <a:t>凡そ </a:t>
            </a:r>
            <a:r>
              <a:rPr lang="en-US" altLang="ja-JP" dirty="0"/>
              <a:t>60GiB</a:t>
            </a:r>
            <a:r>
              <a:rPr lang="ja-JP" altLang="en-US" dirty="0"/>
              <a:t> が必要なワークロードを執行</a:t>
            </a:r>
            <a:endParaRPr lang="en-US" altLang="ja-JP" dirty="0"/>
          </a:p>
          <a:p>
            <a:r>
              <a:rPr lang="en-US" altLang="ja-JP" dirty="0"/>
              <a:t>Hot Plugged </a:t>
            </a:r>
            <a:r>
              <a:rPr lang="ja-JP" altLang="en-US" dirty="0"/>
              <a:t>メモリはすべて</a:t>
            </a:r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NORMAL </a:t>
            </a:r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に設定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解放は、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Courier New" panose="02070309020205020404" pitchFamily="49" charset="0"/>
              </a:rPr>
              <a:t>DIMM </a:t>
            </a:r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は一本失敗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Courier New" panose="02070309020205020404" pitchFamily="49" charset="0"/>
              </a:rPr>
              <a:t>(256MiB)</a:t>
            </a:r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virtio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-mem </a:t>
            </a:r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はブロック１つ分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Courier New" panose="02070309020205020404" pitchFamily="49" charset="0"/>
              </a:rPr>
              <a:t>(4MiB)</a:t>
            </a:r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失敗した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576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2804-BFCB-A829-1B65-AA4E2314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実験４：メモリ解放が執行効率に与える影響の検証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E413D-5736-853D-9AB7-A8900BC89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63" y="1330038"/>
            <a:ext cx="5705187" cy="4857006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２</a:t>
            </a:r>
            <a:r>
              <a:rPr lang="en-US" dirty="0"/>
              <a:t>GiB VM </a:t>
            </a:r>
            <a:r>
              <a:rPr lang="ja-JP" altLang="en-US" dirty="0"/>
              <a:t>、最大 </a:t>
            </a:r>
            <a:r>
              <a:rPr lang="en-US" altLang="ja-JP" dirty="0"/>
              <a:t>10GiB </a:t>
            </a:r>
            <a:r>
              <a:rPr lang="ja-JP" altLang="en-US" dirty="0"/>
              <a:t>まで成長するように設定</a:t>
            </a:r>
            <a:endParaRPr lang="en-US" altLang="ja-JP" dirty="0"/>
          </a:p>
          <a:p>
            <a:r>
              <a:rPr lang="ja-JP" altLang="en-US" dirty="0"/>
              <a:t>凡そ </a:t>
            </a:r>
            <a:r>
              <a:rPr lang="en-US" altLang="ja-JP" dirty="0"/>
              <a:t>10GiB </a:t>
            </a:r>
            <a:r>
              <a:rPr lang="ja-JP" altLang="en-US" dirty="0"/>
              <a:t>必要のワークロードを執行</a:t>
            </a:r>
            <a:endParaRPr lang="en-US" altLang="ja-JP" dirty="0"/>
          </a:p>
          <a:p>
            <a:r>
              <a:rPr lang="ja-JP" altLang="en-US" dirty="0"/>
              <a:t>執行完成後、メモリ解放中にベンチマークを行う</a:t>
            </a:r>
            <a:endParaRPr lang="en-US" altLang="ja-JP" dirty="0"/>
          </a:p>
          <a:p>
            <a:r>
              <a:rPr lang="ja-JP" altLang="en-US" dirty="0"/>
              <a:t>取り除く目標のメモリブロック上のデータを動かすため、効能への影響は必ずある</a:t>
            </a:r>
            <a:endParaRPr lang="en-US" altLang="ja-JP" dirty="0"/>
          </a:p>
          <a:p>
            <a:r>
              <a:rPr lang="en-US" altLang="ja-JP" dirty="0"/>
              <a:t>Ballooning </a:t>
            </a:r>
            <a:r>
              <a:rPr lang="ja-JP" altLang="en-US" dirty="0"/>
              <a:t>の効能低下はほとんどハイパバイザーの</a:t>
            </a:r>
            <a:r>
              <a:rPr lang="en-US" altLang="ja-JP" dirty="0"/>
              <a:t>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madvice</a:t>
            </a:r>
            <a:r>
              <a:rPr lang="en-US" altLang="ja-JP" dirty="0"/>
              <a:t> </a:t>
            </a:r>
            <a:r>
              <a:rPr lang="ja-JP" altLang="en-US" dirty="0"/>
              <a:t>コールが原因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4DF92-B269-9A5D-CBD1-5CB4D2BA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BD94-8031-47A8-BFC5-0E4EA627E25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902A0F-9F94-5AD0-6D53-B82B93356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800" y="2004971"/>
            <a:ext cx="5234778" cy="1670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E28953-8C77-4FA7-FBFF-363CA2EA4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00" y="3777101"/>
            <a:ext cx="5336378" cy="175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5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147F-AE00-DE56-3215-6EDE92BF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E22CC-59BF-E24F-C872-B7C440B94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63" y="1330038"/>
            <a:ext cx="10813472" cy="4956462"/>
          </a:xfrm>
        </p:spPr>
        <p:txBody>
          <a:bodyPr>
            <a:noAutofit/>
          </a:bodyPr>
          <a:lstStyle/>
          <a:p>
            <a:pPr>
              <a:lnSpc>
                <a:spcPts val="3200"/>
              </a:lnSpc>
              <a:spcBef>
                <a:spcPts val="1800"/>
              </a:spcBef>
            </a:pPr>
            <a:r>
              <a:rPr lang="ja-JP" altLang="en-US" b="0" spc="-150" dirty="0">
                <a:latin typeface="Meiryo" panose="020B0604030504040204" pitchFamily="34" charset="-128"/>
                <a:ea typeface="Meiryo" panose="020B0604030504040204" pitchFamily="34" charset="-128"/>
              </a:rPr>
              <a:t>仮想化技術を用いたサービスにおいて、</a:t>
            </a:r>
            <a:br>
              <a:rPr lang="en-US" altLang="ja-JP" b="0" spc="-150" dirty="0">
                <a:latin typeface="Meiryo" panose="020B0604030504040204" pitchFamily="34" charset="-128"/>
                <a:ea typeface="Meiryo" panose="020B0604030504040204" pitchFamily="34" charset="-128"/>
              </a:rPr>
            </a:br>
            <a:r>
              <a:rPr lang="ja-JP" altLang="en-US" b="0" spc="-150" dirty="0">
                <a:solidFill>
                  <a:srgbClr val="37415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ＶＭ</a:t>
            </a:r>
            <a:r>
              <a:rPr lang="ja-JP" altLang="en-US" b="0" i="0" spc="-150" dirty="0">
                <a:solidFill>
                  <a:srgbClr val="37415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のリソース使用量を動的調整</a:t>
            </a:r>
            <a:r>
              <a:rPr lang="ja-JP" altLang="en-US" spc="-150" dirty="0">
                <a:solidFill>
                  <a:srgbClr val="374151"/>
                </a:solidFill>
              </a:rPr>
              <a:t>することが重要になって来ている</a:t>
            </a:r>
            <a:endParaRPr lang="en-US" altLang="ja-JP" b="0" i="0" spc="-150" dirty="0">
              <a:solidFill>
                <a:srgbClr val="374151"/>
              </a:solidFill>
              <a:effectLst/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lnSpc>
                <a:spcPts val="2200"/>
              </a:lnSpc>
              <a:spcBef>
                <a:spcPts val="1800"/>
              </a:spcBef>
            </a:pPr>
            <a:r>
              <a:rPr lang="ja-JP" altLang="en-US" b="0" spc="-150" dirty="0">
                <a:latin typeface="Meiryo" panose="020B0604030504040204" pitchFamily="34" charset="-128"/>
                <a:ea typeface="Meiryo" panose="020B0604030504040204" pitchFamily="34" charset="-128"/>
              </a:rPr>
              <a:t>メモリなどへの配分配慮は特に重要だが、</a:t>
            </a:r>
            <a:r>
              <a:rPr lang="ja-JP" altLang="en-US" b="0" dirty="0">
                <a:latin typeface="Meiryo" panose="020B0604030504040204" pitchFamily="34" charset="-128"/>
                <a:ea typeface="Meiryo" panose="020B0604030504040204" pitchFamily="34" charset="-128"/>
              </a:rPr>
              <a:t>簡単にはできない</a:t>
            </a:r>
            <a:br>
              <a:rPr lang="en-US" altLang="ja-JP" spc="-150" dirty="0"/>
            </a:br>
            <a:r>
              <a:rPr lang="ja-JP" altLang="en-US" sz="1800" b="0" dirty="0">
                <a:latin typeface="Meiryo" panose="020B0604030504040204" pitchFamily="34" charset="-128"/>
                <a:ea typeface="Meiryo" panose="020B0604030504040204" pitchFamily="34" charset="-128"/>
              </a:rPr>
              <a:t>（</a:t>
            </a:r>
            <a:r>
              <a:rPr lang="en-US" altLang="ja-JP" sz="1800" b="0" dirty="0">
                <a:latin typeface="Meiryo" panose="020B0604030504040204" pitchFamily="34" charset="-128"/>
                <a:ea typeface="Meiryo" panose="020B0604030504040204" pitchFamily="34" charset="-128"/>
              </a:rPr>
              <a:t>tightly restricted, yet critically important resource</a:t>
            </a:r>
            <a:r>
              <a:rPr lang="ja-JP" altLang="en-US" sz="1800" b="0" dirty="0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lang="en-US" altLang="ja-JP" sz="1800" b="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altLang="ja-JP" sz="1800" b="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altLang="ja-JP" sz="1800" b="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altLang="ja-JP" sz="1800" b="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lnSpc>
                <a:spcPts val="3200"/>
              </a:lnSpc>
              <a:spcBef>
                <a:spcPts val="1800"/>
              </a:spcBef>
            </a:pPr>
            <a:r>
              <a:rPr lang="ja-JP" altLang="en-US" b="0" dirty="0">
                <a:latin typeface="Meiryo" panose="020B0604030504040204" pitchFamily="34" charset="-128"/>
                <a:ea typeface="Meiryo" panose="020B0604030504040204" pitchFamily="34" charset="-128"/>
              </a:rPr>
              <a:t>手法は一応存在しているが、いくつか問題がある</a:t>
            </a:r>
            <a:endParaRPr lang="en-US" altLang="ja-JP" b="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lvl="1"/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Traditional Hot(un)plug</a:t>
            </a:r>
          </a:p>
          <a:p>
            <a:pPr lvl="1"/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Memory Ballooning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D8DC5A-56B0-EC0C-4ED9-DE6DFF83A3E0}"/>
              </a:ext>
            </a:extLst>
          </p:cNvPr>
          <p:cNvSpPr txBox="1"/>
          <p:nvPr/>
        </p:nvSpPr>
        <p:spPr>
          <a:xfrm>
            <a:off x="867063" y="3349439"/>
            <a:ext cx="10158064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ja-JP" altLang="en-US" sz="2400" b="0" dirty="0">
                <a:solidFill>
                  <a:srgbClr val="C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✖</a:t>
            </a:r>
            <a:r>
              <a:rPr lang="ja-JP" altLang="en-US" b="0" dirty="0">
                <a:solidFill>
                  <a:srgbClr val="C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　</a:t>
            </a:r>
            <a:r>
              <a:rPr lang="ja-JP" altLang="en-US" sz="2000" b="0" dirty="0">
                <a:latin typeface="Meiryo" panose="020B0604030504040204" pitchFamily="34" charset="-128"/>
                <a:ea typeface="Meiryo" panose="020B0604030504040204" pitchFamily="34" charset="-128"/>
              </a:rPr>
              <a:t>ＶＭにメモリーを多く所有してると思わせて、必要な時だけ使う</a:t>
            </a:r>
            <a:endParaRPr lang="en-US" altLang="ja-JP" sz="2000" b="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r"/>
            <a:r>
              <a:rPr lang="en-US" altLang="ja-JP" b="0" dirty="0">
                <a:latin typeface="Meiryo" panose="020B0604030504040204" pitchFamily="34" charset="-128"/>
                <a:ea typeface="Meiryo" panose="020B0604030504040204" pitchFamily="34" charset="-128"/>
              </a:rPr>
              <a:t>	</a:t>
            </a:r>
            <a:r>
              <a:rPr lang="ja-JP" altLang="en-US" b="0" dirty="0">
                <a:latin typeface="Meiryo" panose="020B0604030504040204" pitchFamily="34" charset="-128"/>
                <a:ea typeface="Meiryo" panose="020B0604030504040204" pitchFamily="34" charset="-128"/>
              </a:rPr>
              <a:t>➡　認知されたメモリーはすべてキャッシュに使われる</a:t>
            </a:r>
            <a:endParaRPr lang="en-US" altLang="ja-JP" b="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0E393-7D84-72DF-4EFD-B043F4A1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BD94-8031-47A8-BFC5-0E4EA627E25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04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475A6-CCC7-6800-179B-80BD8E96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BD94-8031-47A8-BFC5-0E4EA627E252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33B11A0-F81D-C183-A807-99A27582B2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5224"/>
              </p:ext>
            </p:extLst>
          </p:nvPr>
        </p:nvGraphicFramePr>
        <p:xfrm>
          <a:off x="581066" y="246203"/>
          <a:ext cx="11194967" cy="6365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3584">
                  <a:extLst>
                    <a:ext uri="{9D8B030D-6E8A-4147-A177-3AD203B41FA5}">
                      <a16:colId xmlns:a16="http://schemas.microsoft.com/office/drawing/2014/main" val="1061111759"/>
                    </a:ext>
                  </a:extLst>
                </a:gridCol>
                <a:gridCol w="7591383">
                  <a:extLst>
                    <a:ext uri="{9D8B030D-6E8A-4147-A177-3AD203B41FA5}">
                      <a16:colId xmlns:a16="http://schemas.microsoft.com/office/drawing/2014/main" val="105562301"/>
                    </a:ext>
                  </a:extLst>
                </a:gridCol>
              </a:tblGrid>
              <a:tr h="512653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評価項目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virtio</a:t>
                      </a:r>
                      <a:r>
                        <a:rPr 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-mem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6100807"/>
                  </a:ext>
                </a:extLst>
              </a:tr>
              <a:tr h="768252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使用目的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メモリ</a:t>
                      </a:r>
                      <a:r>
                        <a:rPr lang="ja-JP" altLang="en-US" sz="2000" b="1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上限</a:t>
                      </a: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調整が重要</a:t>
                      </a:r>
                      <a:endParaRPr lang="en-US" altLang="ja-JP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スピードがさほど重視されていない</a:t>
                      </a:r>
                      <a:endParaRPr lang="en-US" altLang="ja-JP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8359399"/>
                  </a:ext>
                </a:extLst>
              </a:tr>
              <a:tr h="578454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粒度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4MiB</a:t>
                      </a:r>
                    </a:p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動けなくなるページもあるが、</a:t>
                      </a:r>
                      <a:endParaRPr lang="en-US" altLang="ja-JP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細かいためメモリの浪費を控えられる</a:t>
                      </a:r>
                      <a:endParaRPr lang="en-US" altLang="ja-JP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2036660"/>
                  </a:ext>
                </a:extLst>
              </a:tr>
              <a:tr h="768252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メモリ</a:t>
                      </a:r>
                      <a:b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</a:b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フラグメンテーション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メタデータは </a:t>
                      </a:r>
                      <a: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free </a:t>
                      </a: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される</a:t>
                      </a:r>
                      <a:endParaRPr lang="en-US" altLang="ja-JP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状態が </a:t>
                      </a:r>
                      <a: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ballooning </a:t>
                      </a: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と似ているがより良い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387145"/>
                  </a:ext>
                </a:extLst>
              </a:tr>
              <a:tr h="768252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NUMA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考慮される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046551"/>
                  </a:ext>
                </a:extLst>
              </a:tr>
              <a:tr h="768252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サイズ調整自由度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初期状態から </a:t>
                      </a:r>
                      <a: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Hot Unplug </a:t>
                      </a: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不可</a:t>
                      </a:r>
                      <a:endParaRPr lang="en-US" altLang="ja-JP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ただし初期から </a:t>
                      </a:r>
                      <a: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Hot Plugged </a:t>
                      </a: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状態で </a:t>
                      </a:r>
                      <a: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Boot </a:t>
                      </a: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可能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122664"/>
                  </a:ext>
                </a:extLst>
              </a:tr>
              <a:tr h="7682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サイズ調整リクエスト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ハイパーバイザーがリクエスト</a:t>
                      </a:r>
                      <a:endParaRPr lang="en-US" altLang="ja-JP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ゲスト </a:t>
                      </a:r>
                      <a: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OS </a:t>
                      </a: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がメモリブロック選別</a:t>
                      </a:r>
                      <a:endParaRPr lang="en-US" altLang="ja-JP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自由度が高い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33609"/>
                  </a:ext>
                </a:extLst>
              </a:tr>
              <a:tr h="768252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再起動　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正常な </a:t>
                      </a:r>
                      <a: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VM </a:t>
                      </a: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は </a:t>
                      </a:r>
                      <a: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Unplugged </a:t>
                      </a: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メモリの再利用は不可能</a:t>
                      </a:r>
                      <a:b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</a:b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悪意 </a:t>
                      </a:r>
                      <a: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VM </a:t>
                      </a: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の検出ができる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882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27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DF15-29D6-DCE7-7961-8B730F73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Traditional Hot(un)plug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B75EF-4840-43E2-920B-36C7B789D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0" dirty="0">
                <a:latin typeface="Meiryo" panose="020B0604030504040204" pitchFamily="34" charset="-128"/>
                <a:ea typeface="Meiryo" panose="020B0604030504040204" pitchFamily="34" charset="-128"/>
              </a:rPr>
              <a:t>シャットダウンせず物理 </a:t>
            </a:r>
            <a:r>
              <a:rPr lang="en-US" altLang="ja-JP" b="0" dirty="0">
                <a:latin typeface="Meiryo" panose="020B0604030504040204" pitchFamily="34" charset="-128"/>
                <a:ea typeface="Meiryo" panose="020B0604030504040204" pitchFamily="34" charset="-128"/>
              </a:rPr>
              <a:t>DIMM </a:t>
            </a:r>
            <a:r>
              <a:rPr lang="ja-JP" altLang="en-US" b="0" dirty="0">
                <a:latin typeface="Meiryo" panose="020B0604030504040204" pitchFamily="34" charset="-128"/>
                <a:ea typeface="Meiryo" panose="020B0604030504040204" pitchFamily="34" charset="-128"/>
              </a:rPr>
              <a:t>を交換・アップグレードできるようにするが目的だった</a:t>
            </a:r>
            <a:endParaRPr lang="en-US" altLang="ja-JP" b="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b="0" dirty="0">
                <a:latin typeface="Meiryo" panose="020B0604030504040204" pitchFamily="34" charset="-128"/>
                <a:ea typeface="Meiryo" panose="020B0604030504040204" pitchFamily="34" charset="-128"/>
              </a:rPr>
              <a:t>スロット数による制限</a:t>
            </a:r>
            <a:endParaRPr lang="en-US" altLang="ja-JP" b="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b="0" dirty="0">
                <a:latin typeface="Meiryo" panose="020B0604030504040204" pitchFamily="34" charset="-128"/>
                <a:ea typeface="Meiryo" panose="020B0604030504040204" pitchFamily="34" charset="-128"/>
              </a:rPr>
              <a:t>粒度</a:t>
            </a:r>
            <a:r>
              <a:rPr lang="ja-JP" altLang="en-US" dirty="0"/>
              <a:t>：</a:t>
            </a:r>
            <a:r>
              <a:rPr lang="ja-JP" altLang="en-US" b="0" dirty="0">
                <a:latin typeface="Meiryo" panose="020B0604030504040204" pitchFamily="34" charset="-128"/>
                <a:ea typeface="Meiryo" panose="020B0604030504040204" pitchFamily="34" charset="-128"/>
              </a:rPr>
              <a:t>数 </a:t>
            </a:r>
            <a:r>
              <a:rPr lang="en-US" altLang="ja-JP" b="0" dirty="0">
                <a:latin typeface="Meiryo" panose="020B0604030504040204" pitchFamily="34" charset="-128"/>
                <a:ea typeface="Meiryo" panose="020B0604030504040204" pitchFamily="34" charset="-128"/>
              </a:rPr>
              <a:t>GiB </a:t>
            </a:r>
            <a:r>
              <a:rPr lang="ja-JP" altLang="en-US" b="0" dirty="0">
                <a:latin typeface="Meiryo" panose="020B0604030504040204" pitchFamily="34" charset="-128"/>
                <a:ea typeface="Meiryo" panose="020B0604030504040204" pitchFamily="34" charset="-128"/>
              </a:rPr>
              <a:t>レベル</a:t>
            </a:r>
            <a:endParaRPr lang="en-US" altLang="ja-JP" b="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ja-JP" b="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ja-JP" b="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C90C4-9A68-ACE2-94C2-727F2EDB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BD94-8031-47A8-BFC5-0E4EA627E25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6E0B4-E88B-88F8-75ED-376E7918561A}"/>
              </a:ext>
            </a:extLst>
          </p:cNvPr>
          <p:cNvSpPr txBox="1"/>
          <p:nvPr/>
        </p:nvSpPr>
        <p:spPr>
          <a:xfrm>
            <a:off x="2459204" y="3429000"/>
            <a:ext cx="727359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2000" b="0" dirty="0">
                <a:latin typeface="Meiryo" panose="020B0604030504040204" pitchFamily="34" charset="-128"/>
                <a:ea typeface="Meiryo" panose="020B0604030504040204" pitchFamily="34" charset="-128"/>
              </a:rPr>
              <a:t>x86_64 QEMU </a:t>
            </a:r>
            <a:r>
              <a:rPr lang="ja-JP" altLang="en-US" sz="2000" b="0" dirty="0">
                <a:latin typeface="Meiryo" panose="020B0604030504040204" pitchFamily="34" charset="-128"/>
                <a:ea typeface="Meiryo" panose="020B0604030504040204" pitchFamily="34" charset="-128"/>
              </a:rPr>
              <a:t>は、仮想マシンごとに</a:t>
            </a:r>
            <a:endParaRPr lang="en-US" altLang="ja-JP" sz="2000" b="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 sz="2000" b="0" dirty="0">
                <a:latin typeface="Meiryo" panose="020B0604030504040204" pitchFamily="34" charset="-128"/>
                <a:ea typeface="Meiryo" panose="020B0604030504040204" pitchFamily="34" charset="-128"/>
              </a:rPr>
              <a:t>最大 </a:t>
            </a:r>
            <a:r>
              <a:rPr lang="en-US" altLang="ja-JP" sz="2000" b="0" dirty="0">
                <a:latin typeface="Meiryo" panose="020B0604030504040204" pitchFamily="34" charset="-128"/>
                <a:ea typeface="Meiryo" panose="020B0604030504040204" pitchFamily="34" charset="-128"/>
              </a:rPr>
              <a:t>256 </a:t>
            </a:r>
            <a:r>
              <a:rPr lang="ja-JP" altLang="en-US" sz="2000" b="0" dirty="0">
                <a:latin typeface="Meiryo" panose="020B0604030504040204" pitchFamily="34" charset="-128"/>
                <a:ea typeface="Meiryo" panose="020B0604030504040204" pitchFamily="34" charset="-128"/>
              </a:rPr>
              <a:t>個の</a:t>
            </a:r>
            <a:r>
              <a:rPr lang="en-US" altLang="ja-JP" sz="2000" b="0" dirty="0">
                <a:latin typeface="Meiryo" panose="020B0604030504040204" pitchFamily="34" charset="-128"/>
                <a:ea typeface="Meiryo" panose="020B0604030504040204" pitchFamily="34" charset="-128"/>
              </a:rPr>
              <a:t> DIMM</a:t>
            </a:r>
            <a:r>
              <a:rPr lang="ja-JP" altLang="en-US" sz="2000" b="0" dirty="0">
                <a:latin typeface="Meiryo" panose="020B0604030504040204" pitchFamily="34" charset="-128"/>
                <a:ea typeface="Meiryo" panose="020B0604030504040204" pitchFamily="34" charset="-128"/>
              </a:rPr>
              <a:t>（</a:t>
            </a:r>
            <a:r>
              <a:rPr lang="en-US" altLang="ja-JP" sz="2000" b="0" dirty="0">
                <a:latin typeface="Courier New" panose="02070309020205020404" pitchFamily="49" charset="0"/>
                <a:ea typeface="Meiryo" panose="020B0604030504040204" pitchFamily="34" charset="-128"/>
                <a:cs typeface="Courier New" panose="02070309020205020404" pitchFamily="49" charset="0"/>
              </a:rPr>
              <a:t>pc-</a:t>
            </a:r>
            <a:r>
              <a:rPr lang="en-US" altLang="ja-JP" sz="2000" b="0" dirty="0" err="1">
                <a:latin typeface="Courier New" panose="02070309020205020404" pitchFamily="49" charset="0"/>
                <a:ea typeface="Meiryo" panose="020B0604030504040204" pitchFamily="34" charset="-128"/>
                <a:cs typeface="Courier New" panose="02070309020205020404" pitchFamily="49" charset="0"/>
              </a:rPr>
              <a:t>dimm</a:t>
            </a:r>
            <a:r>
              <a:rPr lang="en-US" altLang="ja-JP" sz="2000" b="0" dirty="0">
                <a:latin typeface="Courier New" panose="02070309020205020404" pitchFamily="49" charset="0"/>
                <a:ea typeface="Meiryo" panose="020B0604030504040204" pitchFamily="34" charset="-128"/>
                <a:cs typeface="Courier New" panose="02070309020205020404" pitchFamily="49" charset="0"/>
              </a:rPr>
              <a:t> </a:t>
            </a:r>
            <a:r>
              <a:rPr lang="ja-JP" altLang="en-US" sz="2000" b="0" dirty="0">
                <a:latin typeface="Meiryo" panose="020B0604030504040204" pitchFamily="34" charset="-128"/>
                <a:ea typeface="Meiryo" panose="020B0604030504040204" pitchFamily="34" charset="-128"/>
              </a:rPr>
              <a:t>デバイス）の</a:t>
            </a:r>
            <a:endParaRPr lang="en-US" altLang="ja-JP" sz="2000" b="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 sz="2000" b="0" dirty="0">
                <a:latin typeface="Meiryo" panose="020B0604030504040204" pitchFamily="34" charset="-128"/>
                <a:ea typeface="Meiryo" panose="020B0604030504040204" pitchFamily="34" charset="-128"/>
              </a:rPr>
              <a:t>エミュレーションが可能</a:t>
            </a:r>
            <a:endParaRPr lang="en-US" altLang="ja-JP" sz="2000" b="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FCEDB-C20A-ACA0-1F3F-9244746B37FB}"/>
              </a:ext>
            </a:extLst>
          </p:cNvPr>
          <p:cNvSpPr txBox="1"/>
          <p:nvPr/>
        </p:nvSpPr>
        <p:spPr>
          <a:xfrm>
            <a:off x="7227688" y="299025"/>
            <a:ext cx="594718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ja-JP" altLang="en-US" sz="3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①</a:t>
            </a:r>
            <a:endParaRPr 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24AAA0-2532-0DAB-1E58-6B4F9E4C1E73}"/>
              </a:ext>
            </a:extLst>
          </p:cNvPr>
          <p:cNvSpPr txBox="1"/>
          <p:nvPr/>
        </p:nvSpPr>
        <p:spPr>
          <a:xfrm>
            <a:off x="689263" y="4806048"/>
            <a:ext cx="108134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sz="2800" b="0" dirty="0">
                <a:latin typeface="Meiryo" panose="020B0604030504040204" pitchFamily="34" charset="-128"/>
                <a:ea typeface="Meiryo" panose="020B0604030504040204" pitchFamily="34" charset="-128"/>
              </a:rPr>
              <a:t>Logical Partitioning </a:t>
            </a:r>
            <a:r>
              <a:rPr lang="ja-JP" altLang="en-US" sz="2800" b="0" dirty="0">
                <a:latin typeface="Meiryo" panose="020B0604030504040204" pitchFamily="34" charset="-128"/>
                <a:ea typeface="Meiryo" panose="020B0604030504040204" pitchFamily="34" charset="-128"/>
              </a:rPr>
              <a:t>を支持するハイパーバイザーは更にメモリを細かく分割可能</a:t>
            </a:r>
            <a:endParaRPr lang="en-US" altLang="ja-JP" sz="2800" b="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879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BEDA-BC16-A0E8-32BA-AA2177FA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Traditional Hot(un)plug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BB932-4DC1-35D1-9557-A19972A4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0" dirty="0"/>
              <a:t>ただし </a:t>
            </a:r>
            <a:r>
              <a:rPr lang="en-US" altLang="ja-JP" b="0" dirty="0"/>
              <a:t>Linux</a:t>
            </a:r>
            <a:r>
              <a:rPr lang="ja-JP" altLang="en-US" b="0" dirty="0"/>
              <a:t> 上では、</a:t>
            </a:r>
            <a:br>
              <a:rPr lang="en-US" altLang="ja-JP" b="0" dirty="0"/>
            </a:br>
            <a:r>
              <a:rPr lang="en-US" altLang="ja-JP" b="0" dirty="0"/>
              <a:t>page allocator </a:t>
            </a:r>
            <a:r>
              <a:rPr lang="ja-JP" altLang="en-US" b="0" dirty="0"/>
              <a:t>が認知できるメモリブロックの増減は、</a:t>
            </a:r>
            <a:br>
              <a:rPr lang="en-US" altLang="ja-JP" b="0" dirty="0"/>
            </a:br>
            <a:r>
              <a:rPr lang="ja-JP" altLang="en-US" b="0" dirty="0"/>
              <a:t>少なくとも </a:t>
            </a:r>
            <a:r>
              <a:rPr lang="en-US" altLang="ja-JP" b="0" dirty="0"/>
              <a:t>memory section </a:t>
            </a:r>
            <a:r>
              <a:rPr lang="ja-JP" altLang="en-US" b="0" dirty="0"/>
              <a:t>一個分</a:t>
            </a:r>
            <a:endParaRPr lang="en-US" altLang="ja-JP" b="0" dirty="0"/>
          </a:p>
          <a:p>
            <a:pPr lvl="1"/>
            <a:r>
              <a:rPr lang="ja-JP" altLang="en-US" b="0" dirty="0"/>
              <a:t>　</a:t>
            </a:r>
            <a:r>
              <a:rPr lang="en-US" altLang="ja-JP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SPARSEMEM</a:t>
            </a:r>
            <a:r>
              <a:rPr lang="en-US" altLang="ja-JP" b="0" dirty="0"/>
              <a:t> </a:t>
            </a:r>
            <a:r>
              <a:rPr lang="ja-JP" altLang="en-US" b="0" dirty="0"/>
              <a:t>モデルで</a:t>
            </a:r>
            <a:r>
              <a:rPr lang="ja-JP" altLang="en-US" dirty="0"/>
              <a:t>の</a:t>
            </a:r>
            <a:r>
              <a:rPr lang="ja-JP" altLang="en-US" b="0" dirty="0"/>
              <a:t>メタデータがこの</a:t>
            </a:r>
            <a:r>
              <a:rPr lang="ja-JP" altLang="en-US" dirty="0"/>
              <a:t>サイズ</a:t>
            </a:r>
            <a:r>
              <a:rPr lang="ja-JP" altLang="en-US" b="0" dirty="0"/>
              <a:t>用に作成される</a:t>
            </a:r>
            <a:endParaRPr lang="en-US" altLang="ja-JP" dirty="0"/>
          </a:p>
          <a:p>
            <a:pPr lvl="1"/>
            <a:r>
              <a:rPr lang="ja-JP" altLang="en-US" dirty="0"/>
              <a:t>　</a:t>
            </a:r>
            <a:r>
              <a:rPr lang="en-US" altLang="ja-JP" dirty="0"/>
              <a:t>x86_86: 128MiB / aarh64: 1Gib</a:t>
            </a:r>
            <a:endParaRPr lang="en-US" altLang="ja-JP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DAE58-1D9E-08A3-8C39-764F1ED7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BD94-8031-47A8-BFC5-0E4EA627E252}" type="slidenum">
              <a:rPr lang="en-US" smtClean="0">
                <a:latin typeface="Meiryo" panose="020B0604030504040204" pitchFamily="34" charset="-128"/>
                <a:ea typeface="Meiryo" panose="020B0604030504040204" pitchFamily="34" charset="-128"/>
              </a:rPr>
              <a:pPr/>
              <a:t>4</a:t>
            </a:fld>
            <a:endParaRPr 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559FF-2F66-63D1-9515-8E254C8C0824}"/>
              </a:ext>
            </a:extLst>
          </p:cNvPr>
          <p:cNvSpPr txBox="1"/>
          <p:nvPr/>
        </p:nvSpPr>
        <p:spPr>
          <a:xfrm>
            <a:off x="682118" y="3638974"/>
            <a:ext cx="6479381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Hot Plug Steps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Linux </a:t>
            </a:r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へメモリ追加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メタデータ（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struct page</a:t>
            </a:r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）・ページテーブル作成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追加されたメモリを 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online </a:t>
            </a:r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化</a:t>
            </a:r>
            <a:endParaRPr 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818544-A81B-A314-C2C6-D095F5B24245}"/>
              </a:ext>
            </a:extLst>
          </p:cNvPr>
          <p:cNvSpPr txBox="1"/>
          <p:nvPr/>
        </p:nvSpPr>
        <p:spPr>
          <a:xfrm>
            <a:off x="682117" y="5100211"/>
            <a:ext cx="6479381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Hot Unplug Steps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取り除きたいメモリを 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offline </a:t>
            </a:r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化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メタデータ（</a:t>
            </a:r>
            <a:r>
              <a:rPr lang="en-US" altLang="ja-JP" dirty="0">
                <a:latin typeface="Courier New" panose="02070309020205020404" pitchFamily="49" charset="0"/>
                <a:ea typeface="Meiryo" panose="020B0604030504040204" pitchFamily="34" charset="-128"/>
                <a:cs typeface="Courier New" panose="02070309020205020404" pitchFamily="49" charset="0"/>
              </a:rPr>
              <a:t>struct page</a:t>
            </a:r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）・ページテーブル削除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メモリを 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Linux </a:t>
            </a:r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から取り除く</a:t>
            </a:r>
            <a:endParaRPr 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913EC8-0A58-DE32-721B-5E0B66707D25}"/>
              </a:ext>
            </a:extLst>
          </p:cNvPr>
          <p:cNvSpPr txBox="1"/>
          <p:nvPr/>
        </p:nvSpPr>
        <p:spPr>
          <a:xfrm>
            <a:off x="4479130" y="4645311"/>
            <a:ext cx="371475" cy="176530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200" b="1" dirty="0">
                <a:ln w="28575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！</a:t>
            </a:r>
            <a:endParaRPr lang="en-US" sz="3200" b="1" dirty="0">
              <a:ln w="28575">
                <a:solidFill>
                  <a:schemeClr val="accent2">
                    <a:lumMod val="75000"/>
                  </a:schemeClr>
                </a:solidFill>
              </a:ln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595536-E001-FB3F-6668-7D0F5EE5A8E8}"/>
              </a:ext>
            </a:extLst>
          </p:cNvPr>
          <p:cNvSpPr txBox="1"/>
          <p:nvPr/>
        </p:nvSpPr>
        <p:spPr>
          <a:xfrm>
            <a:off x="7959374" y="3822182"/>
            <a:ext cx="34093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b="0" dirty="0">
                <a:solidFill>
                  <a:schemeClr val="accent2">
                    <a:lumMod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動けないデータがある場合、</a:t>
            </a:r>
            <a:endParaRPr lang="en-US" altLang="ja-JP" b="0" dirty="0">
              <a:solidFill>
                <a:schemeClr val="accent2">
                  <a:lumMod val="7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 b="0" dirty="0">
                <a:solidFill>
                  <a:schemeClr val="accent2">
                    <a:lumMod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（</a:t>
            </a:r>
            <a:r>
              <a:rPr lang="en-US" altLang="ja-JP" b="0" dirty="0">
                <a:solidFill>
                  <a:schemeClr val="accent2">
                    <a:lumMod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e.g., 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page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table</a:t>
            </a:r>
            <a:r>
              <a:rPr lang="ja-JP" altLang="en-US" b="0" dirty="0">
                <a:solidFill>
                  <a:schemeClr val="accent2">
                    <a:lumMod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lang="en-US" altLang="ja-JP" b="0" dirty="0">
              <a:solidFill>
                <a:schemeClr val="accent2">
                  <a:lumMod val="7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en-US" altLang="ja-JP" dirty="0">
                <a:solidFill>
                  <a:schemeClr val="accent2">
                    <a:lumMod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Unplug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不可</a:t>
            </a:r>
            <a:endParaRPr lang="en-US" altLang="ja-JP" b="0" dirty="0">
              <a:solidFill>
                <a:schemeClr val="accent2">
                  <a:lumMod val="7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97CEF9-6A4E-724A-88BC-4CD744E1292A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899861" y="4283847"/>
            <a:ext cx="3059513" cy="128143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F4C24A-56CE-99EB-90EA-5B434F2AF5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9664051" y="4745512"/>
            <a:ext cx="0" cy="45213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04F2B93-D593-4759-2415-CA5FDB0B89B5}"/>
              </a:ext>
            </a:extLst>
          </p:cNvPr>
          <p:cNvSpPr txBox="1"/>
          <p:nvPr/>
        </p:nvSpPr>
        <p:spPr>
          <a:xfrm>
            <a:off x="7584405" y="5285850"/>
            <a:ext cx="42314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Hot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Plug 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メモリを全部</a:t>
            </a:r>
            <a:br>
              <a:rPr lang="en-US" altLang="ja-JP" dirty="0">
                <a:solidFill>
                  <a:schemeClr val="accent2">
                    <a:lumMod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</a:b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MOVEABLE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で宣言すれば解決するが、</a:t>
            </a:r>
            <a:endParaRPr lang="en-US" altLang="ja-JP" dirty="0">
              <a:solidFill>
                <a:schemeClr val="accent2">
                  <a:lumMod val="7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 b="0" dirty="0">
                <a:solidFill>
                  <a:schemeClr val="accent2">
                    <a:lumMod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逆に </a:t>
            </a:r>
            <a:r>
              <a:rPr lang="en-US" altLang="ja-JP" b="0" dirty="0">
                <a:solidFill>
                  <a:schemeClr val="accent2">
                    <a:lumMod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kernel crash </a:t>
            </a:r>
            <a:r>
              <a:rPr lang="ja-JP" altLang="en-US" b="0" dirty="0">
                <a:solidFill>
                  <a:schemeClr val="accent2">
                    <a:lumMod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を起こす</a:t>
            </a:r>
            <a:endParaRPr lang="en-US" altLang="ja-JP" b="0" dirty="0">
              <a:solidFill>
                <a:schemeClr val="accent2">
                  <a:lumMod val="7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BFAC38-6058-CCC9-357A-95475D1FF656}"/>
              </a:ext>
            </a:extLst>
          </p:cNvPr>
          <p:cNvSpPr txBox="1"/>
          <p:nvPr/>
        </p:nvSpPr>
        <p:spPr>
          <a:xfrm>
            <a:off x="7227688" y="299025"/>
            <a:ext cx="594718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ja-JP" altLang="en-US" sz="3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②</a:t>
            </a:r>
            <a:endParaRPr 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857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DF15-29D6-DCE7-7961-8B730F73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Ballooning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B75EF-4840-43E2-920B-36C7B789D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63" y="1330039"/>
            <a:ext cx="10813472" cy="841662"/>
          </a:xfrm>
        </p:spPr>
        <p:txBody>
          <a:bodyPr>
            <a:normAutofit lnSpcReduction="10000"/>
          </a:bodyPr>
          <a:lstStyle/>
          <a:p>
            <a:r>
              <a:rPr lang="ja-JP" altLang="en-US" b="0" dirty="0">
                <a:latin typeface="Meiryo" panose="020B0604030504040204" pitchFamily="34" charset="-128"/>
                <a:ea typeface="Meiryo" panose="020B0604030504040204" pitchFamily="34" charset="-128"/>
              </a:rPr>
              <a:t>風船</a:t>
            </a:r>
            <a:r>
              <a:rPr lang="ja-JP" altLang="en-US" dirty="0"/>
              <a:t>（</a:t>
            </a:r>
            <a:r>
              <a:rPr lang="en-US" altLang="ja-JP" dirty="0"/>
              <a:t>balloon driver </a:t>
            </a:r>
            <a:r>
              <a:rPr lang="ja-JP" altLang="en-US" dirty="0"/>
              <a:t>に割り当てたメモリ）</a:t>
            </a:r>
            <a:r>
              <a:rPr lang="ja-JP" altLang="en-US" b="0" dirty="0">
                <a:latin typeface="Meiryo" panose="020B0604030504040204" pitchFamily="34" charset="-128"/>
                <a:ea typeface="Meiryo" panose="020B0604030504040204" pitchFamily="34" charset="-128"/>
              </a:rPr>
              <a:t>を膨らませると、他Ｖ</a:t>
            </a:r>
            <a:r>
              <a:rPr lang="en-US" altLang="ja-JP" b="0" dirty="0">
                <a:latin typeface="Meiryo" panose="020B0604030504040204" pitchFamily="34" charset="-128"/>
                <a:ea typeface="Meiryo" panose="020B0604030504040204" pitchFamily="34" charset="-128"/>
              </a:rPr>
              <a:t>M</a:t>
            </a:r>
            <a:r>
              <a:rPr lang="ja-JP" altLang="en-US" dirty="0"/>
              <a:t>に提供され、</a:t>
            </a:r>
            <a:r>
              <a:rPr lang="ja-JP" altLang="en-US" b="0" dirty="0">
                <a:latin typeface="Meiryo" panose="020B0604030504040204" pitchFamily="34" charset="-128"/>
                <a:ea typeface="Meiryo" panose="020B0604030504040204" pitchFamily="34" charset="-128"/>
              </a:rPr>
              <a:t>当該ＶＭでは使えなくなる</a:t>
            </a:r>
            <a:endParaRPr lang="en-US" altLang="ja-JP" b="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ja-JP" b="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ja-JP" b="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C90C4-9A68-ACE2-94C2-727F2EDB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BD94-8031-47A8-BFC5-0E4EA627E25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CD258C-C927-79E2-7C06-56FD0B9EC738}"/>
              </a:ext>
            </a:extLst>
          </p:cNvPr>
          <p:cNvSpPr/>
          <p:nvPr/>
        </p:nvSpPr>
        <p:spPr>
          <a:xfrm>
            <a:off x="689263" y="5710019"/>
            <a:ext cx="5832869" cy="646331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spc="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Hypervisor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0624B1-664D-84B2-F268-23F56965A4CF}"/>
              </a:ext>
            </a:extLst>
          </p:cNvPr>
          <p:cNvSpPr/>
          <p:nvPr/>
        </p:nvSpPr>
        <p:spPr>
          <a:xfrm>
            <a:off x="689263" y="2500313"/>
            <a:ext cx="1843087" cy="2829158"/>
          </a:xfrm>
          <a:prstGeom prst="roundRect">
            <a:avLst>
              <a:gd name="adj" fmla="val 4264"/>
            </a:avLst>
          </a:prstGeom>
          <a:ln w="381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843087"/>
                      <a:gd name="connsiteY0" fmla="*/ 307187 h 1964531"/>
                      <a:gd name="connsiteX1" fmla="*/ 307187 w 1843087"/>
                      <a:gd name="connsiteY1" fmla="*/ 0 h 1964531"/>
                      <a:gd name="connsiteX2" fmla="*/ 692184 w 1843087"/>
                      <a:gd name="connsiteY2" fmla="*/ 0 h 1964531"/>
                      <a:gd name="connsiteX3" fmla="*/ 1101755 w 1843087"/>
                      <a:gd name="connsiteY3" fmla="*/ 0 h 1964531"/>
                      <a:gd name="connsiteX4" fmla="*/ 1535900 w 1843087"/>
                      <a:gd name="connsiteY4" fmla="*/ 0 h 1964531"/>
                      <a:gd name="connsiteX5" fmla="*/ 1843087 w 1843087"/>
                      <a:gd name="connsiteY5" fmla="*/ 307187 h 1964531"/>
                      <a:gd name="connsiteX6" fmla="*/ 1843087 w 1843087"/>
                      <a:gd name="connsiteY6" fmla="*/ 757239 h 1964531"/>
                      <a:gd name="connsiteX7" fmla="*/ 1843087 w 1843087"/>
                      <a:gd name="connsiteY7" fmla="*/ 1207292 h 1964531"/>
                      <a:gd name="connsiteX8" fmla="*/ 1843087 w 1843087"/>
                      <a:gd name="connsiteY8" fmla="*/ 1657344 h 1964531"/>
                      <a:gd name="connsiteX9" fmla="*/ 1535900 w 1843087"/>
                      <a:gd name="connsiteY9" fmla="*/ 1964531 h 1964531"/>
                      <a:gd name="connsiteX10" fmla="*/ 1138616 w 1843087"/>
                      <a:gd name="connsiteY10" fmla="*/ 1964531 h 1964531"/>
                      <a:gd name="connsiteX11" fmla="*/ 765907 w 1843087"/>
                      <a:gd name="connsiteY11" fmla="*/ 1964531 h 1964531"/>
                      <a:gd name="connsiteX12" fmla="*/ 307187 w 1843087"/>
                      <a:gd name="connsiteY12" fmla="*/ 1964531 h 1964531"/>
                      <a:gd name="connsiteX13" fmla="*/ 0 w 1843087"/>
                      <a:gd name="connsiteY13" fmla="*/ 1657344 h 1964531"/>
                      <a:gd name="connsiteX14" fmla="*/ 0 w 1843087"/>
                      <a:gd name="connsiteY14" fmla="*/ 1207292 h 1964531"/>
                      <a:gd name="connsiteX15" fmla="*/ 0 w 1843087"/>
                      <a:gd name="connsiteY15" fmla="*/ 743738 h 1964531"/>
                      <a:gd name="connsiteX16" fmla="*/ 0 w 1843087"/>
                      <a:gd name="connsiteY16" fmla="*/ 307187 h 19645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843087" h="1964531" fill="none" extrusionOk="0">
                        <a:moveTo>
                          <a:pt x="0" y="307187"/>
                        </a:moveTo>
                        <a:cubicBezTo>
                          <a:pt x="-20529" y="174239"/>
                          <a:pt x="142792" y="3909"/>
                          <a:pt x="307187" y="0"/>
                        </a:cubicBezTo>
                        <a:cubicBezTo>
                          <a:pt x="456428" y="-610"/>
                          <a:pt x="526212" y="37058"/>
                          <a:pt x="692184" y="0"/>
                        </a:cubicBezTo>
                        <a:cubicBezTo>
                          <a:pt x="858156" y="-37058"/>
                          <a:pt x="929642" y="10501"/>
                          <a:pt x="1101755" y="0"/>
                        </a:cubicBezTo>
                        <a:cubicBezTo>
                          <a:pt x="1273868" y="-10501"/>
                          <a:pt x="1397240" y="19470"/>
                          <a:pt x="1535900" y="0"/>
                        </a:cubicBezTo>
                        <a:cubicBezTo>
                          <a:pt x="1705128" y="-11522"/>
                          <a:pt x="1886348" y="146553"/>
                          <a:pt x="1843087" y="307187"/>
                        </a:cubicBezTo>
                        <a:cubicBezTo>
                          <a:pt x="1876385" y="484796"/>
                          <a:pt x="1801665" y="661677"/>
                          <a:pt x="1843087" y="757239"/>
                        </a:cubicBezTo>
                        <a:cubicBezTo>
                          <a:pt x="1884509" y="852801"/>
                          <a:pt x="1807733" y="1013941"/>
                          <a:pt x="1843087" y="1207292"/>
                        </a:cubicBezTo>
                        <a:cubicBezTo>
                          <a:pt x="1878441" y="1400643"/>
                          <a:pt x="1819237" y="1482426"/>
                          <a:pt x="1843087" y="1657344"/>
                        </a:cubicBezTo>
                        <a:cubicBezTo>
                          <a:pt x="1842197" y="1808531"/>
                          <a:pt x="1732984" y="1981811"/>
                          <a:pt x="1535900" y="1964531"/>
                        </a:cubicBezTo>
                        <a:cubicBezTo>
                          <a:pt x="1399086" y="1966680"/>
                          <a:pt x="1306821" y="1944395"/>
                          <a:pt x="1138616" y="1964531"/>
                        </a:cubicBezTo>
                        <a:cubicBezTo>
                          <a:pt x="970411" y="1984667"/>
                          <a:pt x="884739" y="1931461"/>
                          <a:pt x="765907" y="1964531"/>
                        </a:cubicBezTo>
                        <a:cubicBezTo>
                          <a:pt x="647075" y="1997601"/>
                          <a:pt x="421522" y="1915712"/>
                          <a:pt x="307187" y="1964531"/>
                        </a:cubicBezTo>
                        <a:cubicBezTo>
                          <a:pt x="170639" y="1995231"/>
                          <a:pt x="43492" y="1800995"/>
                          <a:pt x="0" y="1657344"/>
                        </a:cubicBezTo>
                        <a:cubicBezTo>
                          <a:pt x="-36787" y="1535326"/>
                          <a:pt x="44961" y="1327886"/>
                          <a:pt x="0" y="1207292"/>
                        </a:cubicBezTo>
                        <a:cubicBezTo>
                          <a:pt x="-44961" y="1086698"/>
                          <a:pt x="10962" y="893991"/>
                          <a:pt x="0" y="743738"/>
                        </a:cubicBezTo>
                        <a:cubicBezTo>
                          <a:pt x="-10962" y="593485"/>
                          <a:pt x="7993" y="514740"/>
                          <a:pt x="0" y="307187"/>
                        </a:cubicBezTo>
                        <a:close/>
                      </a:path>
                      <a:path w="1843087" h="1964531" stroke="0" extrusionOk="0">
                        <a:moveTo>
                          <a:pt x="0" y="307187"/>
                        </a:moveTo>
                        <a:cubicBezTo>
                          <a:pt x="-19509" y="125498"/>
                          <a:pt x="97430" y="15051"/>
                          <a:pt x="307187" y="0"/>
                        </a:cubicBezTo>
                        <a:cubicBezTo>
                          <a:pt x="429441" y="-713"/>
                          <a:pt x="574025" y="19582"/>
                          <a:pt x="741332" y="0"/>
                        </a:cubicBezTo>
                        <a:cubicBezTo>
                          <a:pt x="908640" y="-19582"/>
                          <a:pt x="1000674" y="38421"/>
                          <a:pt x="1138616" y="0"/>
                        </a:cubicBezTo>
                        <a:cubicBezTo>
                          <a:pt x="1276558" y="-38421"/>
                          <a:pt x="1419499" y="36348"/>
                          <a:pt x="1535900" y="0"/>
                        </a:cubicBezTo>
                        <a:cubicBezTo>
                          <a:pt x="1693457" y="-38966"/>
                          <a:pt x="1848726" y="116666"/>
                          <a:pt x="1843087" y="307187"/>
                        </a:cubicBezTo>
                        <a:cubicBezTo>
                          <a:pt x="1877365" y="392592"/>
                          <a:pt x="1833136" y="587598"/>
                          <a:pt x="1843087" y="730236"/>
                        </a:cubicBezTo>
                        <a:cubicBezTo>
                          <a:pt x="1853038" y="872874"/>
                          <a:pt x="1820219" y="1033691"/>
                          <a:pt x="1843087" y="1153285"/>
                        </a:cubicBezTo>
                        <a:cubicBezTo>
                          <a:pt x="1865955" y="1272879"/>
                          <a:pt x="1787798" y="1488925"/>
                          <a:pt x="1843087" y="1657344"/>
                        </a:cubicBezTo>
                        <a:cubicBezTo>
                          <a:pt x="1859435" y="1830930"/>
                          <a:pt x="1658062" y="1956849"/>
                          <a:pt x="1535900" y="1964531"/>
                        </a:cubicBezTo>
                        <a:cubicBezTo>
                          <a:pt x="1346876" y="1981255"/>
                          <a:pt x="1265401" y="1942690"/>
                          <a:pt x="1126329" y="1964531"/>
                        </a:cubicBezTo>
                        <a:cubicBezTo>
                          <a:pt x="987257" y="1986372"/>
                          <a:pt x="919742" y="1931259"/>
                          <a:pt x="729045" y="1964531"/>
                        </a:cubicBezTo>
                        <a:cubicBezTo>
                          <a:pt x="538348" y="1997803"/>
                          <a:pt x="457710" y="1960791"/>
                          <a:pt x="307187" y="1964531"/>
                        </a:cubicBezTo>
                        <a:cubicBezTo>
                          <a:pt x="142320" y="1958587"/>
                          <a:pt x="-30393" y="1815250"/>
                          <a:pt x="0" y="1657344"/>
                        </a:cubicBezTo>
                        <a:cubicBezTo>
                          <a:pt x="-11222" y="1527915"/>
                          <a:pt x="16762" y="1422679"/>
                          <a:pt x="0" y="1207292"/>
                        </a:cubicBezTo>
                        <a:cubicBezTo>
                          <a:pt x="-16762" y="991905"/>
                          <a:pt x="42063" y="918160"/>
                          <a:pt x="0" y="730236"/>
                        </a:cubicBezTo>
                        <a:cubicBezTo>
                          <a:pt x="-42063" y="542312"/>
                          <a:pt x="46086" y="425929"/>
                          <a:pt x="0" y="30718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2400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VM</a:t>
            </a:r>
            <a:endParaRPr lang="en-US" sz="2400" b="1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129234-D041-2B48-20E5-64093EEDAF2A}"/>
              </a:ext>
            </a:extLst>
          </p:cNvPr>
          <p:cNvSpPr/>
          <p:nvPr/>
        </p:nvSpPr>
        <p:spPr>
          <a:xfrm>
            <a:off x="841067" y="3367662"/>
            <a:ext cx="1539478" cy="939195"/>
          </a:xfrm>
          <a:custGeom>
            <a:avLst/>
            <a:gdLst>
              <a:gd name="connsiteX0" fmla="*/ 0 w 1539478"/>
              <a:gd name="connsiteY0" fmla="*/ 238837 h 939195"/>
              <a:gd name="connsiteX1" fmla="*/ 238837 w 1539478"/>
              <a:gd name="connsiteY1" fmla="*/ 0 h 939195"/>
              <a:gd name="connsiteX2" fmla="*/ 769739 w 1539478"/>
              <a:gd name="connsiteY2" fmla="*/ 0 h 939195"/>
              <a:gd name="connsiteX3" fmla="*/ 1300641 w 1539478"/>
              <a:gd name="connsiteY3" fmla="*/ 0 h 939195"/>
              <a:gd name="connsiteX4" fmla="*/ 1539478 w 1539478"/>
              <a:gd name="connsiteY4" fmla="*/ 238837 h 939195"/>
              <a:gd name="connsiteX5" fmla="*/ 1539478 w 1539478"/>
              <a:gd name="connsiteY5" fmla="*/ 700358 h 939195"/>
              <a:gd name="connsiteX6" fmla="*/ 1300641 w 1539478"/>
              <a:gd name="connsiteY6" fmla="*/ 939195 h 939195"/>
              <a:gd name="connsiteX7" fmla="*/ 759121 w 1539478"/>
              <a:gd name="connsiteY7" fmla="*/ 939195 h 939195"/>
              <a:gd name="connsiteX8" fmla="*/ 238837 w 1539478"/>
              <a:gd name="connsiteY8" fmla="*/ 939195 h 939195"/>
              <a:gd name="connsiteX9" fmla="*/ 0 w 1539478"/>
              <a:gd name="connsiteY9" fmla="*/ 700358 h 939195"/>
              <a:gd name="connsiteX10" fmla="*/ 0 w 1539478"/>
              <a:gd name="connsiteY10" fmla="*/ 238837 h 939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39478" h="939195" fill="none" extrusionOk="0">
                <a:moveTo>
                  <a:pt x="0" y="238837"/>
                </a:moveTo>
                <a:cubicBezTo>
                  <a:pt x="6083" y="114382"/>
                  <a:pt x="124546" y="-15423"/>
                  <a:pt x="238837" y="0"/>
                </a:cubicBezTo>
                <a:cubicBezTo>
                  <a:pt x="380514" y="-55002"/>
                  <a:pt x="520169" y="54365"/>
                  <a:pt x="769739" y="0"/>
                </a:cubicBezTo>
                <a:cubicBezTo>
                  <a:pt x="1019309" y="-54365"/>
                  <a:pt x="1059391" y="60426"/>
                  <a:pt x="1300641" y="0"/>
                </a:cubicBezTo>
                <a:cubicBezTo>
                  <a:pt x="1415121" y="-35522"/>
                  <a:pt x="1540900" y="87701"/>
                  <a:pt x="1539478" y="238837"/>
                </a:cubicBezTo>
                <a:cubicBezTo>
                  <a:pt x="1557589" y="449358"/>
                  <a:pt x="1520068" y="479242"/>
                  <a:pt x="1539478" y="700358"/>
                </a:cubicBezTo>
                <a:cubicBezTo>
                  <a:pt x="1518703" y="833119"/>
                  <a:pt x="1447372" y="912470"/>
                  <a:pt x="1300641" y="939195"/>
                </a:cubicBezTo>
                <a:cubicBezTo>
                  <a:pt x="1062312" y="961334"/>
                  <a:pt x="1013659" y="883658"/>
                  <a:pt x="759121" y="939195"/>
                </a:cubicBezTo>
                <a:cubicBezTo>
                  <a:pt x="504583" y="994732"/>
                  <a:pt x="456034" y="892098"/>
                  <a:pt x="238837" y="939195"/>
                </a:cubicBezTo>
                <a:cubicBezTo>
                  <a:pt x="105875" y="910724"/>
                  <a:pt x="24231" y="837317"/>
                  <a:pt x="0" y="700358"/>
                </a:cubicBezTo>
                <a:cubicBezTo>
                  <a:pt x="-21428" y="587679"/>
                  <a:pt x="28393" y="351919"/>
                  <a:pt x="0" y="238837"/>
                </a:cubicBezTo>
                <a:close/>
              </a:path>
              <a:path w="1539478" h="939195" stroke="0" extrusionOk="0">
                <a:moveTo>
                  <a:pt x="0" y="238837"/>
                </a:moveTo>
                <a:cubicBezTo>
                  <a:pt x="-17388" y="96205"/>
                  <a:pt x="79872" y="10156"/>
                  <a:pt x="238837" y="0"/>
                </a:cubicBezTo>
                <a:cubicBezTo>
                  <a:pt x="412773" y="-57127"/>
                  <a:pt x="549689" y="683"/>
                  <a:pt x="790975" y="0"/>
                </a:cubicBezTo>
                <a:cubicBezTo>
                  <a:pt x="1032261" y="-683"/>
                  <a:pt x="1149767" y="51852"/>
                  <a:pt x="1300641" y="0"/>
                </a:cubicBezTo>
                <a:cubicBezTo>
                  <a:pt x="1421767" y="-5898"/>
                  <a:pt x="1562784" y="118067"/>
                  <a:pt x="1539478" y="238837"/>
                </a:cubicBezTo>
                <a:cubicBezTo>
                  <a:pt x="1577201" y="369792"/>
                  <a:pt x="1499012" y="483637"/>
                  <a:pt x="1539478" y="700358"/>
                </a:cubicBezTo>
                <a:cubicBezTo>
                  <a:pt x="1555586" y="806051"/>
                  <a:pt x="1429825" y="941587"/>
                  <a:pt x="1300641" y="939195"/>
                </a:cubicBezTo>
                <a:cubicBezTo>
                  <a:pt x="1137626" y="968806"/>
                  <a:pt x="991877" y="912444"/>
                  <a:pt x="769739" y="939195"/>
                </a:cubicBezTo>
                <a:cubicBezTo>
                  <a:pt x="547601" y="965946"/>
                  <a:pt x="361459" y="917466"/>
                  <a:pt x="238837" y="939195"/>
                </a:cubicBezTo>
                <a:cubicBezTo>
                  <a:pt x="86695" y="938038"/>
                  <a:pt x="12332" y="798447"/>
                  <a:pt x="0" y="700358"/>
                </a:cubicBezTo>
                <a:cubicBezTo>
                  <a:pt x="-49417" y="566598"/>
                  <a:pt x="27586" y="415927"/>
                  <a:pt x="0" y="238837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2543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42977A7-901F-93A7-055A-74BE5820CB58}"/>
              </a:ext>
            </a:extLst>
          </p:cNvPr>
          <p:cNvSpPr/>
          <p:nvPr/>
        </p:nvSpPr>
        <p:spPr>
          <a:xfrm>
            <a:off x="841068" y="4455324"/>
            <a:ext cx="1539477" cy="718882"/>
          </a:xfrm>
          <a:prstGeom prst="roundRect">
            <a:avLst/>
          </a:prstGeom>
          <a:ln w="381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843087"/>
                      <a:gd name="connsiteY0" fmla="*/ 307187 h 1964531"/>
                      <a:gd name="connsiteX1" fmla="*/ 307187 w 1843087"/>
                      <a:gd name="connsiteY1" fmla="*/ 0 h 1964531"/>
                      <a:gd name="connsiteX2" fmla="*/ 692184 w 1843087"/>
                      <a:gd name="connsiteY2" fmla="*/ 0 h 1964531"/>
                      <a:gd name="connsiteX3" fmla="*/ 1101755 w 1843087"/>
                      <a:gd name="connsiteY3" fmla="*/ 0 h 1964531"/>
                      <a:gd name="connsiteX4" fmla="*/ 1535900 w 1843087"/>
                      <a:gd name="connsiteY4" fmla="*/ 0 h 1964531"/>
                      <a:gd name="connsiteX5" fmla="*/ 1843087 w 1843087"/>
                      <a:gd name="connsiteY5" fmla="*/ 307187 h 1964531"/>
                      <a:gd name="connsiteX6" fmla="*/ 1843087 w 1843087"/>
                      <a:gd name="connsiteY6" fmla="*/ 757239 h 1964531"/>
                      <a:gd name="connsiteX7" fmla="*/ 1843087 w 1843087"/>
                      <a:gd name="connsiteY7" fmla="*/ 1207292 h 1964531"/>
                      <a:gd name="connsiteX8" fmla="*/ 1843087 w 1843087"/>
                      <a:gd name="connsiteY8" fmla="*/ 1657344 h 1964531"/>
                      <a:gd name="connsiteX9" fmla="*/ 1535900 w 1843087"/>
                      <a:gd name="connsiteY9" fmla="*/ 1964531 h 1964531"/>
                      <a:gd name="connsiteX10" fmla="*/ 1138616 w 1843087"/>
                      <a:gd name="connsiteY10" fmla="*/ 1964531 h 1964531"/>
                      <a:gd name="connsiteX11" fmla="*/ 765907 w 1843087"/>
                      <a:gd name="connsiteY11" fmla="*/ 1964531 h 1964531"/>
                      <a:gd name="connsiteX12" fmla="*/ 307187 w 1843087"/>
                      <a:gd name="connsiteY12" fmla="*/ 1964531 h 1964531"/>
                      <a:gd name="connsiteX13" fmla="*/ 0 w 1843087"/>
                      <a:gd name="connsiteY13" fmla="*/ 1657344 h 1964531"/>
                      <a:gd name="connsiteX14" fmla="*/ 0 w 1843087"/>
                      <a:gd name="connsiteY14" fmla="*/ 1207292 h 1964531"/>
                      <a:gd name="connsiteX15" fmla="*/ 0 w 1843087"/>
                      <a:gd name="connsiteY15" fmla="*/ 743738 h 1964531"/>
                      <a:gd name="connsiteX16" fmla="*/ 0 w 1843087"/>
                      <a:gd name="connsiteY16" fmla="*/ 307187 h 19645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843087" h="1964531" fill="none" extrusionOk="0">
                        <a:moveTo>
                          <a:pt x="0" y="307187"/>
                        </a:moveTo>
                        <a:cubicBezTo>
                          <a:pt x="-20529" y="174239"/>
                          <a:pt x="142792" y="3909"/>
                          <a:pt x="307187" y="0"/>
                        </a:cubicBezTo>
                        <a:cubicBezTo>
                          <a:pt x="456428" y="-610"/>
                          <a:pt x="526212" y="37058"/>
                          <a:pt x="692184" y="0"/>
                        </a:cubicBezTo>
                        <a:cubicBezTo>
                          <a:pt x="858156" y="-37058"/>
                          <a:pt x="929642" y="10501"/>
                          <a:pt x="1101755" y="0"/>
                        </a:cubicBezTo>
                        <a:cubicBezTo>
                          <a:pt x="1273868" y="-10501"/>
                          <a:pt x="1397240" y="19470"/>
                          <a:pt x="1535900" y="0"/>
                        </a:cubicBezTo>
                        <a:cubicBezTo>
                          <a:pt x="1705128" y="-11522"/>
                          <a:pt x="1886348" y="146553"/>
                          <a:pt x="1843087" y="307187"/>
                        </a:cubicBezTo>
                        <a:cubicBezTo>
                          <a:pt x="1876385" y="484796"/>
                          <a:pt x="1801665" y="661677"/>
                          <a:pt x="1843087" y="757239"/>
                        </a:cubicBezTo>
                        <a:cubicBezTo>
                          <a:pt x="1884509" y="852801"/>
                          <a:pt x="1807733" y="1013941"/>
                          <a:pt x="1843087" y="1207292"/>
                        </a:cubicBezTo>
                        <a:cubicBezTo>
                          <a:pt x="1878441" y="1400643"/>
                          <a:pt x="1819237" y="1482426"/>
                          <a:pt x="1843087" y="1657344"/>
                        </a:cubicBezTo>
                        <a:cubicBezTo>
                          <a:pt x="1842197" y="1808531"/>
                          <a:pt x="1732984" y="1981811"/>
                          <a:pt x="1535900" y="1964531"/>
                        </a:cubicBezTo>
                        <a:cubicBezTo>
                          <a:pt x="1399086" y="1966680"/>
                          <a:pt x="1306821" y="1944395"/>
                          <a:pt x="1138616" y="1964531"/>
                        </a:cubicBezTo>
                        <a:cubicBezTo>
                          <a:pt x="970411" y="1984667"/>
                          <a:pt x="884739" y="1931461"/>
                          <a:pt x="765907" y="1964531"/>
                        </a:cubicBezTo>
                        <a:cubicBezTo>
                          <a:pt x="647075" y="1997601"/>
                          <a:pt x="421522" y="1915712"/>
                          <a:pt x="307187" y="1964531"/>
                        </a:cubicBezTo>
                        <a:cubicBezTo>
                          <a:pt x="170639" y="1995231"/>
                          <a:pt x="43492" y="1800995"/>
                          <a:pt x="0" y="1657344"/>
                        </a:cubicBezTo>
                        <a:cubicBezTo>
                          <a:pt x="-36787" y="1535326"/>
                          <a:pt x="44961" y="1327886"/>
                          <a:pt x="0" y="1207292"/>
                        </a:cubicBezTo>
                        <a:cubicBezTo>
                          <a:pt x="-44961" y="1086698"/>
                          <a:pt x="10962" y="893991"/>
                          <a:pt x="0" y="743738"/>
                        </a:cubicBezTo>
                        <a:cubicBezTo>
                          <a:pt x="-10962" y="593485"/>
                          <a:pt x="7993" y="514740"/>
                          <a:pt x="0" y="307187"/>
                        </a:cubicBezTo>
                        <a:close/>
                      </a:path>
                      <a:path w="1843087" h="1964531" stroke="0" extrusionOk="0">
                        <a:moveTo>
                          <a:pt x="0" y="307187"/>
                        </a:moveTo>
                        <a:cubicBezTo>
                          <a:pt x="-19509" y="125498"/>
                          <a:pt x="97430" y="15051"/>
                          <a:pt x="307187" y="0"/>
                        </a:cubicBezTo>
                        <a:cubicBezTo>
                          <a:pt x="429441" y="-713"/>
                          <a:pt x="574025" y="19582"/>
                          <a:pt x="741332" y="0"/>
                        </a:cubicBezTo>
                        <a:cubicBezTo>
                          <a:pt x="908640" y="-19582"/>
                          <a:pt x="1000674" y="38421"/>
                          <a:pt x="1138616" y="0"/>
                        </a:cubicBezTo>
                        <a:cubicBezTo>
                          <a:pt x="1276558" y="-38421"/>
                          <a:pt x="1419499" y="36348"/>
                          <a:pt x="1535900" y="0"/>
                        </a:cubicBezTo>
                        <a:cubicBezTo>
                          <a:pt x="1693457" y="-38966"/>
                          <a:pt x="1848726" y="116666"/>
                          <a:pt x="1843087" y="307187"/>
                        </a:cubicBezTo>
                        <a:cubicBezTo>
                          <a:pt x="1877365" y="392592"/>
                          <a:pt x="1833136" y="587598"/>
                          <a:pt x="1843087" y="730236"/>
                        </a:cubicBezTo>
                        <a:cubicBezTo>
                          <a:pt x="1853038" y="872874"/>
                          <a:pt x="1820219" y="1033691"/>
                          <a:pt x="1843087" y="1153285"/>
                        </a:cubicBezTo>
                        <a:cubicBezTo>
                          <a:pt x="1865955" y="1272879"/>
                          <a:pt x="1787798" y="1488925"/>
                          <a:pt x="1843087" y="1657344"/>
                        </a:cubicBezTo>
                        <a:cubicBezTo>
                          <a:pt x="1859435" y="1830930"/>
                          <a:pt x="1658062" y="1956849"/>
                          <a:pt x="1535900" y="1964531"/>
                        </a:cubicBezTo>
                        <a:cubicBezTo>
                          <a:pt x="1346876" y="1981255"/>
                          <a:pt x="1265401" y="1942690"/>
                          <a:pt x="1126329" y="1964531"/>
                        </a:cubicBezTo>
                        <a:cubicBezTo>
                          <a:pt x="987257" y="1986372"/>
                          <a:pt x="919742" y="1931259"/>
                          <a:pt x="729045" y="1964531"/>
                        </a:cubicBezTo>
                        <a:cubicBezTo>
                          <a:pt x="538348" y="1997803"/>
                          <a:pt x="457710" y="1960791"/>
                          <a:pt x="307187" y="1964531"/>
                        </a:cubicBezTo>
                        <a:cubicBezTo>
                          <a:pt x="142320" y="1958587"/>
                          <a:pt x="-30393" y="1815250"/>
                          <a:pt x="0" y="1657344"/>
                        </a:cubicBezTo>
                        <a:cubicBezTo>
                          <a:pt x="-11222" y="1527915"/>
                          <a:pt x="16762" y="1422679"/>
                          <a:pt x="0" y="1207292"/>
                        </a:cubicBezTo>
                        <a:cubicBezTo>
                          <a:pt x="-16762" y="991905"/>
                          <a:pt x="42063" y="918160"/>
                          <a:pt x="0" y="730236"/>
                        </a:cubicBezTo>
                        <a:cubicBezTo>
                          <a:pt x="-42063" y="542312"/>
                          <a:pt x="46086" y="425929"/>
                          <a:pt x="0" y="30718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Balloon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E64CDD1-B58F-1494-F7DC-DCFB6602BF59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H="1" flipV="1">
            <a:off x="1610806" y="4306857"/>
            <a:ext cx="1" cy="1484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7FEB47B-CA88-3D74-D8BC-7031F150CAB4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610806" y="5174206"/>
            <a:ext cx="1" cy="54049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D700E5F-F21C-67A4-5E23-F1FE86650E0C}"/>
              </a:ext>
            </a:extLst>
          </p:cNvPr>
          <p:cNvSpPr/>
          <p:nvPr/>
        </p:nvSpPr>
        <p:spPr>
          <a:xfrm>
            <a:off x="2684153" y="2500313"/>
            <a:ext cx="1843087" cy="2829158"/>
          </a:xfrm>
          <a:prstGeom prst="roundRect">
            <a:avLst>
              <a:gd name="adj" fmla="val 4264"/>
            </a:avLst>
          </a:prstGeom>
          <a:ln w="381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843087"/>
                      <a:gd name="connsiteY0" fmla="*/ 307187 h 1964531"/>
                      <a:gd name="connsiteX1" fmla="*/ 307187 w 1843087"/>
                      <a:gd name="connsiteY1" fmla="*/ 0 h 1964531"/>
                      <a:gd name="connsiteX2" fmla="*/ 692184 w 1843087"/>
                      <a:gd name="connsiteY2" fmla="*/ 0 h 1964531"/>
                      <a:gd name="connsiteX3" fmla="*/ 1101755 w 1843087"/>
                      <a:gd name="connsiteY3" fmla="*/ 0 h 1964531"/>
                      <a:gd name="connsiteX4" fmla="*/ 1535900 w 1843087"/>
                      <a:gd name="connsiteY4" fmla="*/ 0 h 1964531"/>
                      <a:gd name="connsiteX5" fmla="*/ 1843087 w 1843087"/>
                      <a:gd name="connsiteY5" fmla="*/ 307187 h 1964531"/>
                      <a:gd name="connsiteX6" fmla="*/ 1843087 w 1843087"/>
                      <a:gd name="connsiteY6" fmla="*/ 757239 h 1964531"/>
                      <a:gd name="connsiteX7" fmla="*/ 1843087 w 1843087"/>
                      <a:gd name="connsiteY7" fmla="*/ 1207292 h 1964531"/>
                      <a:gd name="connsiteX8" fmla="*/ 1843087 w 1843087"/>
                      <a:gd name="connsiteY8" fmla="*/ 1657344 h 1964531"/>
                      <a:gd name="connsiteX9" fmla="*/ 1535900 w 1843087"/>
                      <a:gd name="connsiteY9" fmla="*/ 1964531 h 1964531"/>
                      <a:gd name="connsiteX10" fmla="*/ 1138616 w 1843087"/>
                      <a:gd name="connsiteY10" fmla="*/ 1964531 h 1964531"/>
                      <a:gd name="connsiteX11" fmla="*/ 765907 w 1843087"/>
                      <a:gd name="connsiteY11" fmla="*/ 1964531 h 1964531"/>
                      <a:gd name="connsiteX12" fmla="*/ 307187 w 1843087"/>
                      <a:gd name="connsiteY12" fmla="*/ 1964531 h 1964531"/>
                      <a:gd name="connsiteX13" fmla="*/ 0 w 1843087"/>
                      <a:gd name="connsiteY13" fmla="*/ 1657344 h 1964531"/>
                      <a:gd name="connsiteX14" fmla="*/ 0 w 1843087"/>
                      <a:gd name="connsiteY14" fmla="*/ 1207292 h 1964531"/>
                      <a:gd name="connsiteX15" fmla="*/ 0 w 1843087"/>
                      <a:gd name="connsiteY15" fmla="*/ 743738 h 1964531"/>
                      <a:gd name="connsiteX16" fmla="*/ 0 w 1843087"/>
                      <a:gd name="connsiteY16" fmla="*/ 307187 h 19645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843087" h="1964531" fill="none" extrusionOk="0">
                        <a:moveTo>
                          <a:pt x="0" y="307187"/>
                        </a:moveTo>
                        <a:cubicBezTo>
                          <a:pt x="-20529" y="174239"/>
                          <a:pt x="142792" y="3909"/>
                          <a:pt x="307187" y="0"/>
                        </a:cubicBezTo>
                        <a:cubicBezTo>
                          <a:pt x="456428" y="-610"/>
                          <a:pt x="526212" y="37058"/>
                          <a:pt x="692184" y="0"/>
                        </a:cubicBezTo>
                        <a:cubicBezTo>
                          <a:pt x="858156" y="-37058"/>
                          <a:pt x="929642" y="10501"/>
                          <a:pt x="1101755" y="0"/>
                        </a:cubicBezTo>
                        <a:cubicBezTo>
                          <a:pt x="1273868" y="-10501"/>
                          <a:pt x="1397240" y="19470"/>
                          <a:pt x="1535900" y="0"/>
                        </a:cubicBezTo>
                        <a:cubicBezTo>
                          <a:pt x="1705128" y="-11522"/>
                          <a:pt x="1886348" y="146553"/>
                          <a:pt x="1843087" y="307187"/>
                        </a:cubicBezTo>
                        <a:cubicBezTo>
                          <a:pt x="1876385" y="484796"/>
                          <a:pt x="1801665" y="661677"/>
                          <a:pt x="1843087" y="757239"/>
                        </a:cubicBezTo>
                        <a:cubicBezTo>
                          <a:pt x="1884509" y="852801"/>
                          <a:pt x="1807733" y="1013941"/>
                          <a:pt x="1843087" y="1207292"/>
                        </a:cubicBezTo>
                        <a:cubicBezTo>
                          <a:pt x="1878441" y="1400643"/>
                          <a:pt x="1819237" y="1482426"/>
                          <a:pt x="1843087" y="1657344"/>
                        </a:cubicBezTo>
                        <a:cubicBezTo>
                          <a:pt x="1842197" y="1808531"/>
                          <a:pt x="1732984" y="1981811"/>
                          <a:pt x="1535900" y="1964531"/>
                        </a:cubicBezTo>
                        <a:cubicBezTo>
                          <a:pt x="1399086" y="1966680"/>
                          <a:pt x="1306821" y="1944395"/>
                          <a:pt x="1138616" y="1964531"/>
                        </a:cubicBezTo>
                        <a:cubicBezTo>
                          <a:pt x="970411" y="1984667"/>
                          <a:pt x="884739" y="1931461"/>
                          <a:pt x="765907" y="1964531"/>
                        </a:cubicBezTo>
                        <a:cubicBezTo>
                          <a:pt x="647075" y="1997601"/>
                          <a:pt x="421522" y="1915712"/>
                          <a:pt x="307187" y="1964531"/>
                        </a:cubicBezTo>
                        <a:cubicBezTo>
                          <a:pt x="170639" y="1995231"/>
                          <a:pt x="43492" y="1800995"/>
                          <a:pt x="0" y="1657344"/>
                        </a:cubicBezTo>
                        <a:cubicBezTo>
                          <a:pt x="-36787" y="1535326"/>
                          <a:pt x="44961" y="1327886"/>
                          <a:pt x="0" y="1207292"/>
                        </a:cubicBezTo>
                        <a:cubicBezTo>
                          <a:pt x="-44961" y="1086698"/>
                          <a:pt x="10962" y="893991"/>
                          <a:pt x="0" y="743738"/>
                        </a:cubicBezTo>
                        <a:cubicBezTo>
                          <a:pt x="-10962" y="593485"/>
                          <a:pt x="7993" y="514740"/>
                          <a:pt x="0" y="307187"/>
                        </a:cubicBezTo>
                        <a:close/>
                      </a:path>
                      <a:path w="1843087" h="1964531" stroke="0" extrusionOk="0">
                        <a:moveTo>
                          <a:pt x="0" y="307187"/>
                        </a:moveTo>
                        <a:cubicBezTo>
                          <a:pt x="-19509" y="125498"/>
                          <a:pt x="97430" y="15051"/>
                          <a:pt x="307187" y="0"/>
                        </a:cubicBezTo>
                        <a:cubicBezTo>
                          <a:pt x="429441" y="-713"/>
                          <a:pt x="574025" y="19582"/>
                          <a:pt x="741332" y="0"/>
                        </a:cubicBezTo>
                        <a:cubicBezTo>
                          <a:pt x="908640" y="-19582"/>
                          <a:pt x="1000674" y="38421"/>
                          <a:pt x="1138616" y="0"/>
                        </a:cubicBezTo>
                        <a:cubicBezTo>
                          <a:pt x="1276558" y="-38421"/>
                          <a:pt x="1419499" y="36348"/>
                          <a:pt x="1535900" y="0"/>
                        </a:cubicBezTo>
                        <a:cubicBezTo>
                          <a:pt x="1693457" y="-38966"/>
                          <a:pt x="1848726" y="116666"/>
                          <a:pt x="1843087" y="307187"/>
                        </a:cubicBezTo>
                        <a:cubicBezTo>
                          <a:pt x="1877365" y="392592"/>
                          <a:pt x="1833136" y="587598"/>
                          <a:pt x="1843087" y="730236"/>
                        </a:cubicBezTo>
                        <a:cubicBezTo>
                          <a:pt x="1853038" y="872874"/>
                          <a:pt x="1820219" y="1033691"/>
                          <a:pt x="1843087" y="1153285"/>
                        </a:cubicBezTo>
                        <a:cubicBezTo>
                          <a:pt x="1865955" y="1272879"/>
                          <a:pt x="1787798" y="1488925"/>
                          <a:pt x="1843087" y="1657344"/>
                        </a:cubicBezTo>
                        <a:cubicBezTo>
                          <a:pt x="1859435" y="1830930"/>
                          <a:pt x="1658062" y="1956849"/>
                          <a:pt x="1535900" y="1964531"/>
                        </a:cubicBezTo>
                        <a:cubicBezTo>
                          <a:pt x="1346876" y="1981255"/>
                          <a:pt x="1265401" y="1942690"/>
                          <a:pt x="1126329" y="1964531"/>
                        </a:cubicBezTo>
                        <a:cubicBezTo>
                          <a:pt x="987257" y="1986372"/>
                          <a:pt x="919742" y="1931259"/>
                          <a:pt x="729045" y="1964531"/>
                        </a:cubicBezTo>
                        <a:cubicBezTo>
                          <a:pt x="538348" y="1997803"/>
                          <a:pt x="457710" y="1960791"/>
                          <a:pt x="307187" y="1964531"/>
                        </a:cubicBezTo>
                        <a:cubicBezTo>
                          <a:pt x="142320" y="1958587"/>
                          <a:pt x="-30393" y="1815250"/>
                          <a:pt x="0" y="1657344"/>
                        </a:cubicBezTo>
                        <a:cubicBezTo>
                          <a:pt x="-11222" y="1527915"/>
                          <a:pt x="16762" y="1422679"/>
                          <a:pt x="0" y="1207292"/>
                        </a:cubicBezTo>
                        <a:cubicBezTo>
                          <a:pt x="-16762" y="991905"/>
                          <a:pt x="42063" y="918160"/>
                          <a:pt x="0" y="730236"/>
                        </a:cubicBezTo>
                        <a:cubicBezTo>
                          <a:pt x="-42063" y="542312"/>
                          <a:pt x="46086" y="425929"/>
                          <a:pt x="0" y="30718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2400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VM</a:t>
            </a:r>
            <a:endParaRPr lang="en-US" sz="2400" b="1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DECB160-BEF0-F086-21B2-F1309DB4C487}"/>
              </a:ext>
            </a:extLst>
          </p:cNvPr>
          <p:cNvSpPr/>
          <p:nvPr/>
        </p:nvSpPr>
        <p:spPr>
          <a:xfrm>
            <a:off x="3223504" y="3367662"/>
            <a:ext cx="764382" cy="939195"/>
          </a:xfrm>
          <a:custGeom>
            <a:avLst/>
            <a:gdLst>
              <a:gd name="connsiteX0" fmla="*/ 0 w 764382"/>
              <a:gd name="connsiteY0" fmla="*/ 180983 h 939195"/>
              <a:gd name="connsiteX1" fmla="*/ 180983 w 764382"/>
              <a:gd name="connsiteY1" fmla="*/ 0 h 939195"/>
              <a:gd name="connsiteX2" fmla="*/ 583399 w 764382"/>
              <a:gd name="connsiteY2" fmla="*/ 0 h 939195"/>
              <a:gd name="connsiteX3" fmla="*/ 764382 w 764382"/>
              <a:gd name="connsiteY3" fmla="*/ 180983 h 939195"/>
              <a:gd name="connsiteX4" fmla="*/ 764382 w 764382"/>
              <a:gd name="connsiteY4" fmla="*/ 758212 h 939195"/>
              <a:gd name="connsiteX5" fmla="*/ 583399 w 764382"/>
              <a:gd name="connsiteY5" fmla="*/ 939195 h 939195"/>
              <a:gd name="connsiteX6" fmla="*/ 180983 w 764382"/>
              <a:gd name="connsiteY6" fmla="*/ 939195 h 939195"/>
              <a:gd name="connsiteX7" fmla="*/ 0 w 764382"/>
              <a:gd name="connsiteY7" fmla="*/ 758212 h 939195"/>
              <a:gd name="connsiteX8" fmla="*/ 0 w 764382"/>
              <a:gd name="connsiteY8" fmla="*/ 180983 h 939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4382" h="939195" fill="none" extrusionOk="0">
                <a:moveTo>
                  <a:pt x="0" y="180983"/>
                </a:moveTo>
                <a:cubicBezTo>
                  <a:pt x="11321" y="97881"/>
                  <a:pt x="82956" y="19960"/>
                  <a:pt x="180983" y="0"/>
                </a:cubicBezTo>
                <a:cubicBezTo>
                  <a:pt x="294662" y="-18700"/>
                  <a:pt x="457359" y="44792"/>
                  <a:pt x="583399" y="0"/>
                </a:cubicBezTo>
                <a:cubicBezTo>
                  <a:pt x="688658" y="-6585"/>
                  <a:pt x="745175" y="73604"/>
                  <a:pt x="764382" y="180983"/>
                </a:cubicBezTo>
                <a:cubicBezTo>
                  <a:pt x="769254" y="444332"/>
                  <a:pt x="758514" y="504026"/>
                  <a:pt x="764382" y="758212"/>
                </a:cubicBezTo>
                <a:cubicBezTo>
                  <a:pt x="758314" y="845797"/>
                  <a:pt x="685025" y="916573"/>
                  <a:pt x="583399" y="939195"/>
                </a:cubicBezTo>
                <a:cubicBezTo>
                  <a:pt x="390029" y="982492"/>
                  <a:pt x="318684" y="931892"/>
                  <a:pt x="180983" y="939195"/>
                </a:cubicBezTo>
                <a:cubicBezTo>
                  <a:pt x="58391" y="940127"/>
                  <a:pt x="11451" y="837524"/>
                  <a:pt x="0" y="758212"/>
                </a:cubicBezTo>
                <a:cubicBezTo>
                  <a:pt x="-13977" y="604538"/>
                  <a:pt x="12399" y="401518"/>
                  <a:pt x="0" y="180983"/>
                </a:cubicBezTo>
                <a:close/>
              </a:path>
              <a:path w="764382" h="939195" stroke="0" extrusionOk="0">
                <a:moveTo>
                  <a:pt x="0" y="180983"/>
                </a:moveTo>
                <a:cubicBezTo>
                  <a:pt x="-24192" y="66107"/>
                  <a:pt x="61058" y="7495"/>
                  <a:pt x="180983" y="0"/>
                </a:cubicBezTo>
                <a:cubicBezTo>
                  <a:pt x="320212" y="-33804"/>
                  <a:pt x="456508" y="37265"/>
                  <a:pt x="583399" y="0"/>
                </a:cubicBezTo>
                <a:cubicBezTo>
                  <a:pt x="664590" y="-14272"/>
                  <a:pt x="763445" y="82952"/>
                  <a:pt x="764382" y="180983"/>
                </a:cubicBezTo>
                <a:cubicBezTo>
                  <a:pt x="805122" y="412208"/>
                  <a:pt x="717391" y="497502"/>
                  <a:pt x="764382" y="758212"/>
                </a:cubicBezTo>
                <a:cubicBezTo>
                  <a:pt x="774524" y="837293"/>
                  <a:pt x="674346" y="937816"/>
                  <a:pt x="583399" y="939195"/>
                </a:cubicBezTo>
                <a:cubicBezTo>
                  <a:pt x="478385" y="940480"/>
                  <a:pt x="287506" y="891784"/>
                  <a:pt x="180983" y="939195"/>
                </a:cubicBezTo>
                <a:cubicBezTo>
                  <a:pt x="75659" y="948078"/>
                  <a:pt x="-7953" y="848941"/>
                  <a:pt x="0" y="758212"/>
                </a:cubicBezTo>
                <a:cubicBezTo>
                  <a:pt x="-1088" y="576089"/>
                  <a:pt x="11092" y="460809"/>
                  <a:pt x="0" y="180983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2367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8991872-D834-2778-A749-F53219C4CE75}"/>
              </a:ext>
            </a:extLst>
          </p:cNvPr>
          <p:cNvSpPr/>
          <p:nvPr/>
        </p:nvSpPr>
        <p:spPr>
          <a:xfrm>
            <a:off x="2835958" y="4455324"/>
            <a:ext cx="1539477" cy="718882"/>
          </a:xfrm>
          <a:prstGeom prst="roundRect">
            <a:avLst/>
          </a:prstGeom>
          <a:ln w="381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843087"/>
                      <a:gd name="connsiteY0" fmla="*/ 307187 h 1964531"/>
                      <a:gd name="connsiteX1" fmla="*/ 307187 w 1843087"/>
                      <a:gd name="connsiteY1" fmla="*/ 0 h 1964531"/>
                      <a:gd name="connsiteX2" fmla="*/ 692184 w 1843087"/>
                      <a:gd name="connsiteY2" fmla="*/ 0 h 1964531"/>
                      <a:gd name="connsiteX3" fmla="*/ 1101755 w 1843087"/>
                      <a:gd name="connsiteY3" fmla="*/ 0 h 1964531"/>
                      <a:gd name="connsiteX4" fmla="*/ 1535900 w 1843087"/>
                      <a:gd name="connsiteY4" fmla="*/ 0 h 1964531"/>
                      <a:gd name="connsiteX5" fmla="*/ 1843087 w 1843087"/>
                      <a:gd name="connsiteY5" fmla="*/ 307187 h 1964531"/>
                      <a:gd name="connsiteX6" fmla="*/ 1843087 w 1843087"/>
                      <a:gd name="connsiteY6" fmla="*/ 757239 h 1964531"/>
                      <a:gd name="connsiteX7" fmla="*/ 1843087 w 1843087"/>
                      <a:gd name="connsiteY7" fmla="*/ 1207292 h 1964531"/>
                      <a:gd name="connsiteX8" fmla="*/ 1843087 w 1843087"/>
                      <a:gd name="connsiteY8" fmla="*/ 1657344 h 1964531"/>
                      <a:gd name="connsiteX9" fmla="*/ 1535900 w 1843087"/>
                      <a:gd name="connsiteY9" fmla="*/ 1964531 h 1964531"/>
                      <a:gd name="connsiteX10" fmla="*/ 1138616 w 1843087"/>
                      <a:gd name="connsiteY10" fmla="*/ 1964531 h 1964531"/>
                      <a:gd name="connsiteX11" fmla="*/ 765907 w 1843087"/>
                      <a:gd name="connsiteY11" fmla="*/ 1964531 h 1964531"/>
                      <a:gd name="connsiteX12" fmla="*/ 307187 w 1843087"/>
                      <a:gd name="connsiteY12" fmla="*/ 1964531 h 1964531"/>
                      <a:gd name="connsiteX13" fmla="*/ 0 w 1843087"/>
                      <a:gd name="connsiteY13" fmla="*/ 1657344 h 1964531"/>
                      <a:gd name="connsiteX14" fmla="*/ 0 w 1843087"/>
                      <a:gd name="connsiteY14" fmla="*/ 1207292 h 1964531"/>
                      <a:gd name="connsiteX15" fmla="*/ 0 w 1843087"/>
                      <a:gd name="connsiteY15" fmla="*/ 743738 h 1964531"/>
                      <a:gd name="connsiteX16" fmla="*/ 0 w 1843087"/>
                      <a:gd name="connsiteY16" fmla="*/ 307187 h 19645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843087" h="1964531" fill="none" extrusionOk="0">
                        <a:moveTo>
                          <a:pt x="0" y="307187"/>
                        </a:moveTo>
                        <a:cubicBezTo>
                          <a:pt x="-20529" y="174239"/>
                          <a:pt x="142792" y="3909"/>
                          <a:pt x="307187" y="0"/>
                        </a:cubicBezTo>
                        <a:cubicBezTo>
                          <a:pt x="456428" y="-610"/>
                          <a:pt x="526212" y="37058"/>
                          <a:pt x="692184" y="0"/>
                        </a:cubicBezTo>
                        <a:cubicBezTo>
                          <a:pt x="858156" y="-37058"/>
                          <a:pt x="929642" y="10501"/>
                          <a:pt x="1101755" y="0"/>
                        </a:cubicBezTo>
                        <a:cubicBezTo>
                          <a:pt x="1273868" y="-10501"/>
                          <a:pt x="1397240" y="19470"/>
                          <a:pt x="1535900" y="0"/>
                        </a:cubicBezTo>
                        <a:cubicBezTo>
                          <a:pt x="1705128" y="-11522"/>
                          <a:pt x="1886348" y="146553"/>
                          <a:pt x="1843087" y="307187"/>
                        </a:cubicBezTo>
                        <a:cubicBezTo>
                          <a:pt x="1876385" y="484796"/>
                          <a:pt x="1801665" y="661677"/>
                          <a:pt x="1843087" y="757239"/>
                        </a:cubicBezTo>
                        <a:cubicBezTo>
                          <a:pt x="1884509" y="852801"/>
                          <a:pt x="1807733" y="1013941"/>
                          <a:pt x="1843087" y="1207292"/>
                        </a:cubicBezTo>
                        <a:cubicBezTo>
                          <a:pt x="1878441" y="1400643"/>
                          <a:pt x="1819237" y="1482426"/>
                          <a:pt x="1843087" y="1657344"/>
                        </a:cubicBezTo>
                        <a:cubicBezTo>
                          <a:pt x="1842197" y="1808531"/>
                          <a:pt x="1732984" y="1981811"/>
                          <a:pt x="1535900" y="1964531"/>
                        </a:cubicBezTo>
                        <a:cubicBezTo>
                          <a:pt x="1399086" y="1966680"/>
                          <a:pt x="1306821" y="1944395"/>
                          <a:pt x="1138616" y="1964531"/>
                        </a:cubicBezTo>
                        <a:cubicBezTo>
                          <a:pt x="970411" y="1984667"/>
                          <a:pt x="884739" y="1931461"/>
                          <a:pt x="765907" y="1964531"/>
                        </a:cubicBezTo>
                        <a:cubicBezTo>
                          <a:pt x="647075" y="1997601"/>
                          <a:pt x="421522" y="1915712"/>
                          <a:pt x="307187" y="1964531"/>
                        </a:cubicBezTo>
                        <a:cubicBezTo>
                          <a:pt x="170639" y="1995231"/>
                          <a:pt x="43492" y="1800995"/>
                          <a:pt x="0" y="1657344"/>
                        </a:cubicBezTo>
                        <a:cubicBezTo>
                          <a:pt x="-36787" y="1535326"/>
                          <a:pt x="44961" y="1327886"/>
                          <a:pt x="0" y="1207292"/>
                        </a:cubicBezTo>
                        <a:cubicBezTo>
                          <a:pt x="-44961" y="1086698"/>
                          <a:pt x="10962" y="893991"/>
                          <a:pt x="0" y="743738"/>
                        </a:cubicBezTo>
                        <a:cubicBezTo>
                          <a:pt x="-10962" y="593485"/>
                          <a:pt x="7993" y="514740"/>
                          <a:pt x="0" y="307187"/>
                        </a:cubicBezTo>
                        <a:close/>
                      </a:path>
                      <a:path w="1843087" h="1964531" stroke="0" extrusionOk="0">
                        <a:moveTo>
                          <a:pt x="0" y="307187"/>
                        </a:moveTo>
                        <a:cubicBezTo>
                          <a:pt x="-19509" y="125498"/>
                          <a:pt x="97430" y="15051"/>
                          <a:pt x="307187" y="0"/>
                        </a:cubicBezTo>
                        <a:cubicBezTo>
                          <a:pt x="429441" y="-713"/>
                          <a:pt x="574025" y="19582"/>
                          <a:pt x="741332" y="0"/>
                        </a:cubicBezTo>
                        <a:cubicBezTo>
                          <a:pt x="908640" y="-19582"/>
                          <a:pt x="1000674" y="38421"/>
                          <a:pt x="1138616" y="0"/>
                        </a:cubicBezTo>
                        <a:cubicBezTo>
                          <a:pt x="1276558" y="-38421"/>
                          <a:pt x="1419499" y="36348"/>
                          <a:pt x="1535900" y="0"/>
                        </a:cubicBezTo>
                        <a:cubicBezTo>
                          <a:pt x="1693457" y="-38966"/>
                          <a:pt x="1848726" y="116666"/>
                          <a:pt x="1843087" y="307187"/>
                        </a:cubicBezTo>
                        <a:cubicBezTo>
                          <a:pt x="1877365" y="392592"/>
                          <a:pt x="1833136" y="587598"/>
                          <a:pt x="1843087" y="730236"/>
                        </a:cubicBezTo>
                        <a:cubicBezTo>
                          <a:pt x="1853038" y="872874"/>
                          <a:pt x="1820219" y="1033691"/>
                          <a:pt x="1843087" y="1153285"/>
                        </a:cubicBezTo>
                        <a:cubicBezTo>
                          <a:pt x="1865955" y="1272879"/>
                          <a:pt x="1787798" y="1488925"/>
                          <a:pt x="1843087" y="1657344"/>
                        </a:cubicBezTo>
                        <a:cubicBezTo>
                          <a:pt x="1859435" y="1830930"/>
                          <a:pt x="1658062" y="1956849"/>
                          <a:pt x="1535900" y="1964531"/>
                        </a:cubicBezTo>
                        <a:cubicBezTo>
                          <a:pt x="1346876" y="1981255"/>
                          <a:pt x="1265401" y="1942690"/>
                          <a:pt x="1126329" y="1964531"/>
                        </a:cubicBezTo>
                        <a:cubicBezTo>
                          <a:pt x="987257" y="1986372"/>
                          <a:pt x="919742" y="1931259"/>
                          <a:pt x="729045" y="1964531"/>
                        </a:cubicBezTo>
                        <a:cubicBezTo>
                          <a:pt x="538348" y="1997803"/>
                          <a:pt x="457710" y="1960791"/>
                          <a:pt x="307187" y="1964531"/>
                        </a:cubicBezTo>
                        <a:cubicBezTo>
                          <a:pt x="142320" y="1958587"/>
                          <a:pt x="-30393" y="1815250"/>
                          <a:pt x="0" y="1657344"/>
                        </a:cubicBezTo>
                        <a:cubicBezTo>
                          <a:pt x="-11222" y="1527915"/>
                          <a:pt x="16762" y="1422679"/>
                          <a:pt x="0" y="1207292"/>
                        </a:cubicBezTo>
                        <a:cubicBezTo>
                          <a:pt x="-16762" y="991905"/>
                          <a:pt x="42063" y="918160"/>
                          <a:pt x="0" y="730236"/>
                        </a:cubicBezTo>
                        <a:cubicBezTo>
                          <a:pt x="-42063" y="542312"/>
                          <a:pt x="46086" y="425929"/>
                          <a:pt x="0" y="30718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Balloon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E0A3071-84FC-DC44-CF78-CF3DAF573CA3}"/>
              </a:ext>
            </a:extLst>
          </p:cNvPr>
          <p:cNvCxnSpPr>
            <a:cxnSpLocks/>
            <a:stCxn id="37" idx="0"/>
            <a:endCxn id="36" idx="2"/>
          </p:cNvCxnSpPr>
          <p:nvPr/>
        </p:nvCxnSpPr>
        <p:spPr>
          <a:xfrm flipH="1" flipV="1">
            <a:off x="3605695" y="4306857"/>
            <a:ext cx="2" cy="1484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625BB9A-3D24-D2F1-753F-4FB022BD971C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3605696" y="5174206"/>
            <a:ext cx="1" cy="54049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BD9F96D-E627-2686-A1EF-4745E8350C84}"/>
              </a:ext>
            </a:extLst>
          </p:cNvPr>
          <p:cNvSpPr/>
          <p:nvPr/>
        </p:nvSpPr>
        <p:spPr>
          <a:xfrm>
            <a:off x="4679041" y="2500313"/>
            <a:ext cx="1843087" cy="2829158"/>
          </a:xfrm>
          <a:prstGeom prst="roundRect">
            <a:avLst>
              <a:gd name="adj" fmla="val 5814"/>
            </a:avLst>
          </a:prstGeom>
          <a:ln w="381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843087"/>
                      <a:gd name="connsiteY0" fmla="*/ 307187 h 1964531"/>
                      <a:gd name="connsiteX1" fmla="*/ 307187 w 1843087"/>
                      <a:gd name="connsiteY1" fmla="*/ 0 h 1964531"/>
                      <a:gd name="connsiteX2" fmla="*/ 692184 w 1843087"/>
                      <a:gd name="connsiteY2" fmla="*/ 0 h 1964531"/>
                      <a:gd name="connsiteX3" fmla="*/ 1101755 w 1843087"/>
                      <a:gd name="connsiteY3" fmla="*/ 0 h 1964531"/>
                      <a:gd name="connsiteX4" fmla="*/ 1535900 w 1843087"/>
                      <a:gd name="connsiteY4" fmla="*/ 0 h 1964531"/>
                      <a:gd name="connsiteX5" fmla="*/ 1843087 w 1843087"/>
                      <a:gd name="connsiteY5" fmla="*/ 307187 h 1964531"/>
                      <a:gd name="connsiteX6" fmla="*/ 1843087 w 1843087"/>
                      <a:gd name="connsiteY6" fmla="*/ 757239 h 1964531"/>
                      <a:gd name="connsiteX7" fmla="*/ 1843087 w 1843087"/>
                      <a:gd name="connsiteY7" fmla="*/ 1207292 h 1964531"/>
                      <a:gd name="connsiteX8" fmla="*/ 1843087 w 1843087"/>
                      <a:gd name="connsiteY8" fmla="*/ 1657344 h 1964531"/>
                      <a:gd name="connsiteX9" fmla="*/ 1535900 w 1843087"/>
                      <a:gd name="connsiteY9" fmla="*/ 1964531 h 1964531"/>
                      <a:gd name="connsiteX10" fmla="*/ 1138616 w 1843087"/>
                      <a:gd name="connsiteY10" fmla="*/ 1964531 h 1964531"/>
                      <a:gd name="connsiteX11" fmla="*/ 765907 w 1843087"/>
                      <a:gd name="connsiteY11" fmla="*/ 1964531 h 1964531"/>
                      <a:gd name="connsiteX12" fmla="*/ 307187 w 1843087"/>
                      <a:gd name="connsiteY12" fmla="*/ 1964531 h 1964531"/>
                      <a:gd name="connsiteX13" fmla="*/ 0 w 1843087"/>
                      <a:gd name="connsiteY13" fmla="*/ 1657344 h 1964531"/>
                      <a:gd name="connsiteX14" fmla="*/ 0 w 1843087"/>
                      <a:gd name="connsiteY14" fmla="*/ 1207292 h 1964531"/>
                      <a:gd name="connsiteX15" fmla="*/ 0 w 1843087"/>
                      <a:gd name="connsiteY15" fmla="*/ 743738 h 1964531"/>
                      <a:gd name="connsiteX16" fmla="*/ 0 w 1843087"/>
                      <a:gd name="connsiteY16" fmla="*/ 307187 h 19645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843087" h="1964531" fill="none" extrusionOk="0">
                        <a:moveTo>
                          <a:pt x="0" y="307187"/>
                        </a:moveTo>
                        <a:cubicBezTo>
                          <a:pt x="-20529" y="174239"/>
                          <a:pt x="142792" y="3909"/>
                          <a:pt x="307187" y="0"/>
                        </a:cubicBezTo>
                        <a:cubicBezTo>
                          <a:pt x="456428" y="-610"/>
                          <a:pt x="526212" y="37058"/>
                          <a:pt x="692184" y="0"/>
                        </a:cubicBezTo>
                        <a:cubicBezTo>
                          <a:pt x="858156" y="-37058"/>
                          <a:pt x="929642" y="10501"/>
                          <a:pt x="1101755" y="0"/>
                        </a:cubicBezTo>
                        <a:cubicBezTo>
                          <a:pt x="1273868" y="-10501"/>
                          <a:pt x="1397240" y="19470"/>
                          <a:pt x="1535900" y="0"/>
                        </a:cubicBezTo>
                        <a:cubicBezTo>
                          <a:pt x="1705128" y="-11522"/>
                          <a:pt x="1886348" y="146553"/>
                          <a:pt x="1843087" y="307187"/>
                        </a:cubicBezTo>
                        <a:cubicBezTo>
                          <a:pt x="1876385" y="484796"/>
                          <a:pt x="1801665" y="661677"/>
                          <a:pt x="1843087" y="757239"/>
                        </a:cubicBezTo>
                        <a:cubicBezTo>
                          <a:pt x="1884509" y="852801"/>
                          <a:pt x="1807733" y="1013941"/>
                          <a:pt x="1843087" y="1207292"/>
                        </a:cubicBezTo>
                        <a:cubicBezTo>
                          <a:pt x="1878441" y="1400643"/>
                          <a:pt x="1819237" y="1482426"/>
                          <a:pt x="1843087" y="1657344"/>
                        </a:cubicBezTo>
                        <a:cubicBezTo>
                          <a:pt x="1842197" y="1808531"/>
                          <a:pt x="1732984" y="1981811"/>
                          <a:pt x="1535900" y="1964531"/>
                        </a:cubicBezTo>
                        <a:cubicBezTo>
                          <a:pt x="1399086" y="1966680"/>
                          <a:pt x="1306821" y="1944395"/>
                          <a:pt x="1138616" y="1964531"/>
                        </a:cubicBezTo>
                        <a:cubicBezTo>
                          <a:pt x="970411" y="1984667"/>
                          <a:pt x="884739" y="1931461"/>
                          <a:pt x="765907" y="1964531"/>
                        </a:cubicBezTo>
                        <a:cubicBezTo>
                          <a:pt x="647075" y="1997601"/>
                          <a:pt x="421522" y="1915712"/>
                          <a:pt x="307187" y="1964531"/>
                        </a:cubicBezTo>
                        <a:cubicBezTo>
                          <a:pt x="170639" y="1995231"/>
                          <a:pt x="43492" y="1800995"/>
                          <a:pt x="0" y="1657344"/>
                        </a:cubicBezTo>
                        <a:cubicBezTo>
                          <a:pt x="-36787" y="1535326"/>
                          <a:pt x="44961" y="1327886"/>
                          <a:pt x="0" y="1207292"/>
                        </a:cubicBezTo>
                        <a:cubicBezTo>
                          <a:pt x="-44961" y="1086698"/>
                          <a:pt x="10962" y="893991"/>
                          <a:pt x="0" y="743738"/>
                        </a:cubicBezTo>
                        <a:cubicBezTo>
                          <a:pt x="-10962" y="593485"/>
                          <a:pt x="7993" y="514740"/>
                          <a:pt x="0" y="307187"/>
                        </a:cubicBezTo>
                        <a:close/>
                      </a:path>
                      <a:path w="1843087" h="1964531" stroke="0" extrusionOk="0">
                        <a:moveTo>
                          <a:pt x="0" y="307187"/>
                        </a:moveTo>
                        <a:cubicBezTo>
                          <a:pt x="-19509" y="125498"/>
                          <a:pt x="97430" y="15051"/>
                          <a:pt x="307187" y="0"/>
                        </a:cubicBezTo>
                        <a:cubicBezTo>
                          <a:pt x="429441" y="-713"/>
                          <a:pt x="574025" y="19582"/>
                          <a:pt x="741332" y="0"/>
                        </a:cubicBezTo>
                        <a:cubicBezTo>
                          <a:pt x="908640" y="-19582"/>
                          <a:pt x="1000674" y="38421"/>
                          <a:pt x="1138616" y="0"/>
                        </a:cubicBezTo>
                        <a:cubicBezTo>
                          <a:pt x="1276558" y="-38421"/>
                          <a:pt x="1419499" y="36348"/>
                          <a:pt x="1535900" y="0"/>
                        </a:cubicBezTo>
                        <a:cubicBezTo>
                          <a:pt x="1693457" y="-38966"/>
                          <a:pt x="1848726" y="116666"/>
                          <a:pt x="1843087" y="307187"/>
                        </a:cubicBezTo>
                        <a:cubicBezTo>
                          <a:pt x="1877365" y="392592"/>
                          <a:pt x="1833136" y="587598"/>
                          <a:pt x="1843087" y="730236"/>
                        </a:cubicBezTo>
                        <a:cubicBezTo>
                          <a:pt x="1853038" y="872874"/>
                          <a:pt x="1820219" y="1033691"/>
                          <a:pt x="1843087" y="1153285"/>
                        </a:cubicBezTo>
                        <a:cubicBezTo>
                          <a:pt x="1865955" y="1272879"/>
                          <a:pt x="1787798" y="1488925"/>
                          <a:pt x="1843087" y="1657344"/>
                        </a:cubicBezTo>
                        <a:cubicBezTo>
                          <a:pt x="1859435" y="1830930"/>
                          <a:pt x="1658062" y="1956849"/>
                          <a:pt x="1535900" y="1964531"/>
                        </a:cubicBezTo>
                        <a:cubicBezTo>
                          <a:pt x="1346876" y="1981255"/>
                          <a:pt x="1265401" y="1942690"/>
                          <a:pt x="1126329" y="1964531"/>
                        </a:cubicBezTo>
                        <a:cubicBezTo>
                          <a:pt x="987257" y="1986372"/>
                          <a:pt x="919742" y="1931259"/>
                          <a:pt x="729045" y="1964531"/>
                        </a:cubicBezTo>
                        <a:cubicBezTo>
                          <a:pt x="538348" y="1997803"/>
                          <a:pt x="457710" y="1960791"/>
                          <a:pt x="307187" y="1964531"/>
                        </a:cubicBezTo>
                        <a:cubicBezTo>
                          <a:pt x="142320" y="1958587"/>
                          <a:pt x="-30393" y="1815250"/>
                          <a:pt x="0" y="1657344"/>
                        </a:cubicBezTo>
                        <a:cubicBezTo>
                          <a:pt x="-11222" y="1527915"/>
                          <a:pt x="16762" y="1422679"/>
                          <a:pt x="0" y="1207292"/>
                        </a:cubicBezTo>
                        <a:cubicBezTo>
                          <a:pt x="-16762" y="991905"/>
                          <a:pt x="42063" y="918160"/>
                          <a:pt x="0" y="730236"/>
                        </a:cubicBezTo>
                        <a:cubicBezTo>
                          <a:pt x="-42063" y="542312"/>
                          <a:pt x="46086" y="425929"/>
                          <a:pt x="0" y="30718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2400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VM</a:t>
            </a:r>
            <a:endParaRPr lang="en-US" sz="2400" b="1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5B4CE68-8BCF-489A-8585-028E8DE378FC}"/>
              </a:ext>
            </a:extLst>
          </p:cNvPr>
          <p:cNvSpPr/>
          <p:nvPr/>
        </p:nvSpPr>
        <p:spPr>
          <a:xfrm>
            <a:off x="5125169" y="3929370"/>
            <a:ext cx="950828" cy="377487"/>
          </a:xfrm>
          <a:custGeom>
            <a:avLst/>
            <a:gdLst>
              <a:gd name="connsiteX0" fmla="*/ 0 w 950828"/>
              <a:gd name="connsiteY0" fmla="*/ 122457 h 377487"/>
              <a:gd name="connsiteX1" fmla="*/ 122457 w 950828"/>
              <a:gd name="connsiteY1" fmla="*/ 0 h 377487"/>
              <a:gd name="connsiteX2" fmla="*/ 475414 w 950828"/>
              <a:gd name="connsiteY2" fmla="*/ 0 h 377487"/>
              <a:gd name="connsiteX3" fmla="*/ 828371 w 950828"/>
              <a:gd name="connsiteY3" fmla="*/ 0 h 377487"/>
              <a:gd name="connsiteX4" fmla="*/ 950828 w 950828"/>
              <a:gd name="connsiteY4" fmla="*/ 122457 h 377487"/>
              <a:gd name="connsiteX5" fmla="*/ 950828 w 950828"/>
              <a:gd name="connsiteY5" fmla="*/ 255030 h 377487"/>
              <a:gd name="connsiteX6" fmla="*/ 828371 w 950828"/>
              <a:gd name="connsiteY6" fmla="*/ 377487 h 377487"/>
              <a:gd name="connsiteX7" fmla="*/ 468355 w 950828"/>
              <a:gd name="connsiteY7" fmla="*/ 377487 h 377487"/>
              <a:gd name="connsiteX8" fmla="*/ 122457 w 950828"/>
              <a:gd name="connsiteY8" fmla="*/ 377487 h 377487"/>
              <a:gd name="connsiteX9" fmla="*/ 0 w 950828"/>
              <a:gd name="connsiteY9" fmla="*/ 255030 h 377487"/>
              <a:gd name="connsiteX10" fmla="*/ 0 w 950828"/>
              <a:gd name="connsiteY10" fmla="*/ 122457 h 37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0828" h="377487" fill="none" extrusionOk="0">
                <a:moveTo>
                  <a:pt x="0" y="122457"/>
                </a:moveTo>
                <a:cubicBezTo>
                  <a:pt x="9914" y="66970"/>
                  <a:pt x="65841" y="-9644"/>
                  <a:pt x="122457" y="0"/>
                </a:cubicBezTo>
                <a:cubicBezTo>
                  <a:pt x="239822" y="-37739"/>
                  <a:pt x="386706" y="36236"/>
                  <a:pt x="475414" y="0"/>
                </a:cubicBezTo>
                <a:cubicBezTo>
                  <a:pt x="564122" y="-36236"/>
                  <a:pt x="733322" y="19007"/>
                  <a:pt x="828371" y="0"/>
                </a:cubicBezTo>
                <a:cubicBezTo>
                  <a:pt x="888003" y="-16305"/>
                  <a:pt x="951197" y="49841"/>
                  <a:pt x="950828" y="122457"/>
                </a:cubicBezTo>
                <a:cubicBezTo>
                  <a:pt x="955644" y="177982"/>
                  <a:pt x="950801" y="209572"/>
                  <a:pt x="950828" y="255030"/>
                </a:cubicBezTo>
                <a:cubicBezTo>
                  <a:pt x="946033" y="322858"/>
                  <a:pt x="903013" y="364848"/>
                  <a:pt x="828371" y="377487"/>
                </a:cubicBezTo>
                <a:cubicBezTo>
                  <a:pt x="717899" y="403399"/>
                  <a:pt x="630141" y="364844"/>
                  <a:pt x="468355" y="377487"/>
                </a:cubicBezTo>
                <a:cubicBezTo>
                  <a:pt x="306569" y="390130"/>
                  <a:pt x="223312" y="349947"/>
                  <a:pt x="122457" y="377487"/>
                </a:cubicBezTo>
                <a:cubicBezTo>
                  <a:pt x="54603" y="371478"/>
                  <a:pt x="6971" y="324115"/>
                  <a:pt x="0" y="255030"/>
                </a:cubicBezTo>
                <a:cubicBezTo>
                  <a:pt x="-14408" y="219280"/>
                  <a:pt x="15042" y="174604"/>
                  <a:pt x="0" y="122457"/>
                </a:cubicBezTo>
                <a:close/>
              </a:path>
              <a:path w="950828" h="377487" stroke="0" extrusionOk="0">
                <a:moveTo>
                  <a:pt x="0" y="122457"/>
                </a:moveTo>
                <a:cubicBezTo>
                  <a:pt x="-1365" y="53984"/>
                  <a:pt x="44075" y="4035"/>
                  <a:pt x="122457" y="0"/>
                </a:cubicBezTo>
                <a:cubicBezTo>
                  <a:pt x="282926" y="-1091"/>
                  <a:pt x="322002" y="34250"/>
                  <a:pt x="489532" y="0"/>
                </a:cubicBezTo>
                <a:cubicBezTo>
                  <a:pt x="657062" y="-34250"/>
                  <a:pt x="724151" y="23782"/>
                  <a:pt x="828371" y="0"/>
                </a:cubicBezTo>
                <a:cubicBezTo>
                  <a:pt x="879615" y="-8966"/>
                  <a:pt x="965130" y="61660"/>
                  <a:pt x="950828" y="122457"/>
                </a:cubicBezTo>
                <a:cubicBezTo>
                  <a:pt x="962327" y="151040"/>
                  <a:pt x="939166" y="219857"/>
                  <a:pt x="950828" y="255030"/>
                </a:cubicBezTo>
                <a:cubicBezTo>
                  <a:pt x="958236" y="310605"/>
                  <a:pt x="887036" y="385367"/>
                  <a:pt x="828371" y="377487"/>
                </a:cubicBezTo>
                <a:cubicBezTo>
                  <a:pt x="663528" y="415627"/>
                  <a:pt x="613657" y="344103"/>
                  <a:pt x="475414" y="377487"/>
                </a:cubicBezTo>
                <a:cubicBezTo>
                  <a:pt x="337171" y="410871"/>
                  <a:pt x="211073" y="354616"/>
                  <a:pt x="122457" y="377487"/>
                </a:cubicBezTo>
                <a:cubicBezTo>
                  <a:pt x="40727" y="376681"/>
                  <a:pt x="1587" y="318310"/>
                  <a:pt x="0" y="255030"/>
                </a:cubicBezTo>
                <a:cubicBezTo>
                  <a:pt x="-14107" y="213179"/>
                  <a:pt x="6200" y="168460"/>
                  <a:pt x="0" y="122457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244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B3E4846-3D9F-B938-EB7F-80A420FAEC03}"/>
              </a:ext>
            </a:extLst>
          </p:cNvPr>
          <p:cNvSpPr/>
          <p:nvPr/>
        </p:nvSpPr>
        <p:spPr>
          <a:xfrm>
            <a:off x="4830846" y="4455324"/>
            <a:ext cx="1539477" cy="718882"/>
          </a:xfrm>
          <a:prstGeom prst="roundRect">
            <a:avLst/>
          </a:prstGeom>
          <a:ln w="381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843087"/>
                      <a:gd name="connsiteY0" fmla="*/ 307187 h 1964531"/>
                      <a:gd name="connsiteX1" fmla="*/ 307187 w 1843087"/>
                      <a:gd name="connsiteY1" fmla="*/ 0 h 1964531"/>
                      <a:gd name="connsiteX2" fmla="*/ 692184 w 1843087"/>
                      <a:gd name="connsiteY2" fmla="*/ 0 h 1964531"/>
                      <a:gd name="connsiteX3" fmla="*/ 1101755 w 1843087"/>
                      <a:gd name="connsiteY3" fmla="*/ 0 h 1964531"/>
                      <a:gd name="connsiteX4" fmla="*/ 1535900 w 1843087"/>
                      <a:gd name="connsiteY4" fmla="*/ 0 h 1964531"/>
                      <a:gd name="connsiteX5" fmla="*/ 1843087 w 1843087"/>
                      <a:gd name="connsiteY5" fmla="*/ 307187 h 1964531"/>
                      <a:gd name="connsiteX6" fmla="*/ 1843087 w 1843087"/>
                      <a:gd name="connsiteY6" fmla="*/ 757239 h 1964531"/>
                      <a:gd name="connsiteX7" fmla="*/ 1843087 w 1843087"/>
                      <a:gd name="connsiteY7" fmla="*/ 1207292 h 1964531"/>
                      <a:gd name="connsiteX8" fmla="*/ 1843087 w 1843087"/>
                      <a:gd name="connsiteY8" fmla="*/ 1657344 h 1964531"/>
                      <a:gd name="connsiteX9" fmla="*/ 1535900 w 1843087"/>
                      <a:gd name="connsiteY9" fmla="*/ 1964531 h 1964531"/>
                      <a:gd name="connsiteX10" fmla="*/ 1138616 w 1843087"/>
                      <a:gd name="connsiteY10" fmla="*/ 1964531 h 1964531"/>
                      <a:gd name="connsiteX11" fmla="*/ 765907 w 1843087"/>
                      <a:gd name="connsiteY11" fmla="*/ 1964531 h 1964531"/>
                      <a:gd name="connsiteX12" fmla="*/ 307187 w 1843087"/>
                      <a:gd name="connsiteY12" fmla="*/ 1964531 h 1964531"/>
                      <a:gd name="connsiteX13" fmla="*/ 0 w 1843087"/>
                      <a:gd name="connsiteY13" fmla="*/ 1657344 h 1964531"/>
                      <a:gd name="connsiteX14" fmla="*/ 0 w 1843087"/>
                      <a:gd name="connsiteY14" fmla="*/ 1207292 h 1964531"/>
                      <a:gd name="connsiteX15" fmla="*/ 0 w 1843087"/>
                      <a:gd name="connsiteY15" fmla="*/ 743738 h 1964531"/>
                      <a:gd name="connsiteX16" fmla="*/ 0 w 1843087"/>
                      <a:gd name="connsiteY16" fmla="*/ 307187 h 19645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843087" h="1964531" fill="none" extrusionOk="0">
                        <a:moveTo>
                          <a:pt x="0" y="307187"/>
                        </a:moveTo>
                        <a:cubicBezTo>
                          <a:pt x="-20529" y="174239"/>
                          <a:pt x="142792" y="3909"/>
                          <a:pt x="307187" y="0"/>
                        </a:cubicBezTo>
                        <a:cubicBezTo>
                          <a:pt x="456428" y="-610"/>
                          <a:pt x="526212" y="37058"/>
                          <a:pt x="692184" y="0"/>
                        </a:cubicBezTo>
                        <a:cubicBezTo>
                          <a:pt x="858156" y="-37058"/>
                          <a:pt x="929642" y="10501"/>
                          <a:pt x="1101755" y="0"/>
                        </a:cubicBezTo>
                        <a:cubicBezTo>
                          <a:pt x="1273868" y="-10501"/>
                          <a:pt x="1397240" y="19470"/>
                          <a:pt x="1535900" y="0"/>
                        </a:cubicBezTo>
                        <a:cubicBezTo>
                          <a:pt x="1705128" y="-11522"/>
                          <a:pt x="1886348" y="146553"/>
                          <a:pt x="1843087" y="307187"/>
                        </a:cubicBezTo>
                        <a:cubicBezTo>
                          <a:pt x="1876385" y="484796"/>
                          <a:pt x="1801665" y="661677"/>
                          <a:pt x="1843087" y="757239"/>
                        </a:cubicBezTo>
                        <a:cubicBezTo>
                          <a:pt x="1884509" y="852801"/>
                          <a:pt x="1807733" y="1013941"/>
                          <a:pt x="1843087" y="1207292"/>
                        </a:cubicBezTo>
                        <a:cubicBezTo>
                          <a:pt x="1878441" y="1400643"/>
                          <a:pt x="1819237" y="1482426"/>
                          <a:pt x="1843087" y="1657344"/>
                        </a:cubicBezTo>
                        <a:cubicBezTo>
                          <a:pt x="1842197" y="1808531"/>
                          <a:pt x="1732984" y="1981811"/>
                          <a:pt x="1535900" y="1964531"/>
                        </a:cubicBezTo>
                        <a:cubicBezTo>
                          <a:pt x="1399086" y="1966680"/>
                          <a:pt x="1306821" y="1944395"/>
                          <a:pt x="1138616" y="1964531"/>
                        </a:cubicBezTo>
                        <a:cubicBezTo>
                          <a:pt x="970411" y="1984667"/>
                          <a:pt x="884739" y="1931461"/>
                          <a:pt x="765907" y="1964531"/>
                        </a:cubicBezTo>
                        <a:cubicBezTo>
                          <a:pt x="647075" y="1997601"/>
                          <a:pt x="421522" y="1915712"/>
                          <a:pt x="307187" y="1964531"/>
                        </a:cubicBezTo>
                        <a:cubicBezTo>
                          <a:pt x="170639" y="1995231"/>
                          <a:pt x="43492" y="1800995"/>
                          <a:pt x="0" y="1657344"/>
                        </a:cubicBezTo>
                        <a:cubicBezTo>
                          <a:pt x="-36787" y="1535326"/>
                          <a:pt x="44961" y="1327886"/>
                          <a:pt x="0" y="1207292"/>
                        </a:cubicBezTo>
                        <a:cubicBezTo>
                          <a:pt x="-44961" y="1086698"/>
                          <a:pt x="10962" y="893991"/>
                          <a:pt x="0" y="743738"/>
                        </a:cubicBezTo>
                        <a:cubicBezTo>
                          <a:pt x="-10962" y="593485"/>
                          <a:pt x="7993" y="514740"/>
                          <a:pt x="0" y="307187"/>
                        </a:cubicBezTo>
                        <a:close/>
                      </a:path>
                      <a:path w="1843087" h="1964531" stroke="0" extrusionOk="0">
                        <a:moveTo>
                          <a:pt x="0" y="307187"/>
                        </a:moveTo>
                        <a:cubicBezTo>
                          <a:pt x="-19509" y="125498"/>
                          <a:pt x="97430" y="15051"/>
                          <a:pt x="307187" y="0"/>
                        </a:cubicBezTo>
                        <a:cubicBezTo>
                          <a:pt x="429441" y="-713"/>
                          <a:pt x="574025" y="19582"/>
                          <a:pt x="741332" y="0"/>
                        </a:cubicBezTo>
                        <a:cubicBezTo>
                          <a:pt x="908640" y="-19582"/>
                          <a:pt x="1000674" y="38421"/>
                          <a:pt x="1138616" y="0"/>
                        </a:cubicBezTo>
                        <a:cubicBezTo>
                          <a:pt x="1276558" y="-38421"/>
                          <a:pt x="1419499" y="36348"/>
                          <a:pt x="1535900" y="0"/>
                        </a:cubicBezTo>
                        <a:cubicBezTo>
                          <a:pt x="1693457" y="-38966"/>
                          <a:pt x="1848726" y="116666"/>
                          <a:pt x="1843087" y="307187"/>
                        </a:cubicBezTo>
                        <a:cubicBezTo>
                          <a:pt x="1877365" y="392592"/>
                          <a:pt x="1833136" y="587598"/>
                          <a:pt x="1843087" y="730236"/>
                        </a:cubicBezTo>
                        <a:cubicBezTo>
                          <a:pt x="1853038" y="872874"/>
                          <a:pt x="1820219" y="1033691"/>
                          <a:pt x="1843087" y="1153285"/>
                        </a:cubicBezTo>
                        <a:cubicBezTo>
                          <a:pt x="1865955" y="1272879"/>
                          <a:pt x="1787798" y="1488925"/>
                          <a:pt x="1843087" y="1657344"/>
                        </a:cubicBezTo>
                        <a:cubicBezTo>
                          <a:pt x="1859435" y="1830930"/>
                          <a:pt x="1658062" y="1956849"/>
                          <a:pt x="1535900" y="1964531"/>
                        </a:cubicBezTo>
                        <a:cubicBezTo>
                          <a:pt x="1346876" y="1981255"/>
                          <a:pt x="1265401" y="1942690"/>
                          <a:pt x="1126329" y="1964531"/>
                        </a:cubicBezTo>
                        <a:cubicBezTo>
                          <a:pt x="987257" y="1986372"/>
                          <a:pt x="919742" y="1931259"/>
                          <a:pt x="729045" y="1964531"/>
                        </a:cubicBezTo>
                        <a:cubicBezTo>
                          <a:pt x="538348" y="1997803"/>
                          <a:pt x="457710" y="1960791"/>
                          <a:pt x="307187" y="1964531"/>
                        </a:cubicBezTo>
                        <a:cubicBezTo>
                          <a:pt x="142320" y="1958587"/>
                          <a:pt x="-30393" y="1815250"/>
                          <a:pt x="0" y="1657344"/>
                        </a:cubicBezTo>
                        <a:cubicBezTo>
                          <a:pt x="-11222" y="1527915"/>
                          <a:pt x="16762" y="1422679"/>
                          <a:pt x="0" y="1207292"/>
                        </a:cubicBezTo>
                        <a:cubicBezTo>
                          <a:pt x="-16762" y="991905"/>
                          <a:pt x="42063" y="918160"/>
                          <a:pt x="0" y="730236"/>
                        </a:cubicBezTo>
                        <a:cubicBezTo>
                          <a:pt x="-42063" y="542312"/>
                          <a:pt x="46086" y="425929"/>
                          <a:pt x="0" y="30718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Balloon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764A72C-A9AB-D48B-1675-6126808654A7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flipH="1" flipV="1">
            <a:off x="5600583" y="4306857"/>
            <a:ext cx="2" cy="1484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539307B-3D57-0F99-4AA4-1DB6F3E35886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5600584" y="5174206"/>
            <a:ext cx="1" cy="54049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E25B9FF-9ABF-1953-5AC7-70620B6D2DD0}"/>
              </a:ext>
            </a:extLst>
          </p:cNvPr>
          <p:cNvSpPr txBox="1"/>
          <p:nvPr/>
        </p:nvSpPr>
        <p:spPr>
          <a:xfrm>
            <a:off x="6816450" y="2500313"/>
            <a:ext cx="4686285" cy="3801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ja-JP" altLang="en-US" sz="2800" dirty="0">
                <a:latin typeface="Meiryo" panose="020B0604030504040204" pitchFamily="34" charset="-128"/>
                <a:ea typeface="Meiryo" panose="020B0604030504040204" pitchFamily="34" charset="-128"/>
              </a:rPr>
              <a:t>粒度：ページサイズ</a:t>
            </a:r>
            <a:b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</a:br>
            <a:r>
              <a:rPr lang="ja-JP" altLang="en-US" sz="2800" dirty="0">
                <a:latin typeface="Meiryo" panose="020B0604030504040204" pitchFamily="34" charset="-128"/>
                <a:ea typeface="Meiryo" panose="020B0604030504040204" pitchFamily="34" charset="-128"/>
              </a:rPr>
              <a:t>　　 （数</a:t>
            </a: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KiB</a:t>
            </a:r>
            <a:r>
              <a:rPr lang="ja-JP" altLang="en-US" sz="2800" dirty="0">
                <a:latin typeface="Meiryo" panose="020B0604030504040204" pitchFamily="34" charset="-128"/>
                <a:ea typeface="Meiryo" panose="020B0604030504040204" pitchFamily="34" charset="-128"/>
              </a:rPr>
              <a:t>～数</a:t>
            </a: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MiB</a:t>
            </a:r>
            <a:r>
              <a:rPr lang="ja-JP" altLang="en-US" sz="2800" dirty="0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457200" indent="-45720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ja-JP" altLang="en-US" sz="2800" dirty="0">
                <a:latin typeface="Meiryo" panose="020B0604030504040204" pitchFamily="34" charset="-128"/>
                <a:ea typeface="Meiryo" panose="020B0604030504040204" pitchFamily="34" charset="-128"/>
              </a:rPr>
              <a:t>初期設定されたメモリ量を上回り不可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457200" indent="-45720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ja-JP" altLang="en-US" sz="2800" b="0" dirty="0">
                <a:latin typeface="Meiryo" panose="020B0604030504040204" pitchFamily="34" charset="-128"/>
                <a:ea typeface="Meiryo" panose="020B0604030504040204" pitchFamily="34" charset="-128"/>
              </a:rPr>
              <a:t>再起動周りに</a:t>
            </a:r>
            <a:r>
              <a:rPr lang="ja-JP" altLang="en-US" sz="2800" dirty="0">
                <a:latin typeface="Meiryo" panose="020B0604030504040204" pitchFamily="34" charset="-128"/>
                <a:ea typeface="Meiryo" panose="020B0604030504040204" pitchFamily="34" charset="-128"/>
              </a:rPr>
              <a:t>問題が多い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457200" indent="-45720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NUMA </a:t>
            </a:r>
            <a:r>
              <a:rPr lang="ja-JP" altLang="en-US" sz="2800" dirty="0">
                <a:latin typeface="Meiryo" panose="020B0604030504040204" pitchFamily="34" charset="-128"/>
                <a:ea typeface="Meiryo" panose="020B0604030504040204" pitchFamily="34" charset="-128"/>
              </a:rPr>
              <a:t>アーキテクチャは考慮されていない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013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0A4598-161D-C48C-E143-C504712A55A5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4332576" y="3737867"/>
            <a:ext cx="0" cy="269019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04F3DDD-4840-7758-1684-D2B61793029A}"/>
              </a:ext>
            </a:extLst>
          </p:cNvPr>
          <p:cNvSpPr/>
          <p:nvPr/>
        </p:nvSpPr>
        <p:spPr>
          <a:xfrm>
            <a:off x="4168270" y="2678908"/>
            <a:ext cx="2414584" cy="1474635"/>
          </a:xfrm>
          <a:prstGeom prst="roundRect">
            <a:avLst>
              <a:gd name="adj" fmla="val 4264"/>
            </a:avLst>
          </a:prstGeom>
          <a:ln w="381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843087"/>
                      <a:gd name="connsiteY0" fmla="*/ 307187 h 1964531"/>
                      <a:gd name="connsiteX1" fmla="*/ 307187 w 1843087"/>
                      <a:gd name="connsiteY1" fmla="*/ 0 h 1964531"/>
                      <a:gd name="connsiteX2" fmla="*/ 692184 w 1843087"/>
                      <a:gd name="connsiteY2" fmla="*/ 0 h 1964531"/>
                      <a:gd name="connsiteX3" fmla="*/ 1101755 w 1843087"/>
                      <a:gd name="connsiteY3" fmla="*/ 0 h 1964531"/>
                      <a:gd name="connsiteX4" fmla="*/ 1535900 w 1843087"/>
                      <a:gd name="connsiteY4" fmla="*/ 0 h 1964531"/>
                      <a:gd name="connsiteX5" fmla="*/ 1843087 w 1843087"/>
                      <a:gd name="connsiteY5" fmla="*/ 307187 h 1964531"/>
                      <a:gd name="connsiteX6" fmla="*/ 1843087 w 1843087"/>
                      <a:gd name="connsiteY6" fmla="*/ 757239 h 1964531"/>
                      <a:gd name="connsiteX7" fmla="*/ 1843087 w 1843087"/>
                      <a:gd name="connsiteY7" fmla="*/ 1207292 h 1964531"/>
                      <a:gd name="connsiteX8" fmla="*/ 1843087 w 1843087"/>
                      <a:gd name="connsiteY8" fmla="*/ 1657344 h 1964531"/>
                      <a:gd name="connsiteX9" fmla="*/ 1535900 w 1843087"/>
                      <a:gd name="connsiteY9" fmla="*/ 1964531 h 1964531"/>
                      <a:gd name="connsiteX10" fmla="*/ 1138616 w 1843087"/>
                      <a:gd name="connsiteY10" fmla="*/ 1964531 h 1964531"/>
                      <a:gd name="connsiteX11" fmla="*/ 765907 w 1843087"/>
                      <a:gd name="connsiteY11" fmla="*/ 1964531 h 1964531"/>
                      <a:gd name="connsiteX12" fmla="*/ 307187 w 1843087"/>
                      <a:gd name="connsiteY12" fmla="*/ 1964531 h 1964531"/>
                      <a:gd name="connsiteX13" fmla="*/ 0 w 1843087"/>
                      <a:gd name="connsiteY13" fmla="*/ 1657344 h 1964531"/>
                      <a:gd name="connsiteX14" fmla="*/ 0 w 1843087"/>
                      <a:gd name="connsiteY14" fmla="*/ 1207292 h 1964531"/>
                      <a:gd name="connsiteX15" fmla="*/ 0 w 1843087"/>
                      <a:gd name="connsiteY15" fmla="*/ 743738 h 1964531"/>
                      <a:gd name="connsiteX16" fmla="*/ 0 w 1843087"/>
                      <a:gd name="connsiteY16" fmla="*/ 307187 h 19645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843087" h="1964531" fill="none" extrusionOk="0">
                        <a:moveTo>
                          <a:pt x="0" y="307187"/>
                        </a:moveTo>
                        <a:cubicBezTo>
                          <a:pt x="-20529" y="174239"/>
                          <a:pt x="142792" y="3909"/>
                          <a:pt x="307187" y="0"/>
                        </a:cubicBezTo>
                        <a:cubicBezTo>
                          <a:pt x="456428" y="-610"/>
                          <a:pt x="526212" y="37058"/>
                          <a:pt x="692184" y="0"/>
                        </a:cubicBezTo>
                        <a:cubicBezTo>
                          <a:pt x="858156" y="-37058"/>
                          <a:pt x="929642" y="10501"/>
                          <a:pt x="1101755" y="0"/>
                        </a:cubicBezTo>
                        <a:cubicBezTo>
                          <a:pt x="1273868" y="-10501"/>
                          <a:pt x="1397240" y="19470"/>
                          <a:pt x="1535900" y="0"/>
                        </a:cubicBezTo>
                        <a:cubicBezTo>
                          <a:pt x="1705128" y="-11522"/>
                          <a:pt x="1886348" y="146553"/>
                          <a:pt x="1843087" y="307187"/>
                        </a:cubicBezTo>
                        <a:cubicBezTo>
                          <a:pt x="1876385" y="484796"/>
                          <a:pt x="1801665" y="661677"/>
                          <a:pt x="1843087" y="757239"/>
                        </a:cubicBezTo>
                        <a:cubicBezTo>
                          <a:pt x="1884509" y="852801"/>
                          <a:pt x="1807733" y="1013941"/>
                          <a:pt x="1843087" y="1207292"/>
                        </a:cubicBezTo>
                        <a:cubicBezTo>
                          <a:pt x="1878441" y="1400643"/>
                          <a:pt x="1819237" y="1482426"/>
                          <a:pt x="1843087" y="1657344"/>
                        </a:cubicBezTo>
                        <a:cubicBezTo>
                          <a:pt x="1842197" y="1808531"/>
                          <a:pt x="1732984" y="1981811"/>
                          <a:pt x="1535900" y="1964531"/>
                        </a:cubicBezTo>
                        <a:cubicBezTo>
                          <a:pt x="1399086" y="1966680"/>
                          <a:pt x="1306821" y="1944395"/>
                          <a:pt x="1138616" y="1964531"/>
                        </a:cubicBezTo>
                        <a:cubicBezTo>
                          <a:pt x="970411" y="1984667"/>
                          <a:pt x="884739" y="1931461"/>
                          <a:pt x="765907" y="1964531"/>
                        </a:cubicBezTo>
                        <a:cubicBezTo>
                          <a:pt x="647075" y="1997601"/>
                          <a:pt x="421522" y="1915712"/>
                          <a:pt x="307187" y="1964531"/>
                        </a:cubicBezTo>
                        <a:cubicBezTo>
                          <a:pt x="170639" y="1995231"/>
                          <a:pt x="43492" y="1800995"/>
                          <a:pt x="0" y="1657344"/>
                        </a:cubicBezTo>
                        <a:cubicBezTo>
                          <a:pt x="-36787" y="1535326"/>
                          <a:pt x="44961" y="1327886"/>
                          <a:pt x="0" y="1207292"/>
                        </a:cubicBezTo>
                        <a:cubicBezTo>
                          <a:pt x="-44961" y="1086698"/>
                          <a:pt x="10962" y="893991"/>
                          <a:pt x="0" y="743738"/>
                        </a:cubicBezTo>
                        <a:cubicBezTo>
                          <a:pt x="-10962" y="593485"/>
                          <a:pt x="7993" y="514740"/>
                          <a:pt x="0" y="307187"/>
                        </a:cubicBezTo>
                        <a:close/>
                      </a:path>
                      <a:path w="1843087" h="1964531" stroke="0" extrusionOk="0">
                        <a:moveTo>
                          <a:pt x="0" y="307187"/>
                        </a:moveTo>
                        <a:cubicBezTo>
                          <a:pt x="-19509" y="125498"/>
                          <a:pt x="97430" y="15051"/>
                          <a:pt x="307187" y="0"/>
                        </a:cubicBezTo>
                        <a:cubicBezTo>
                          <a:pt x="429441" y="-713"/>
                          <a:pt x="574025" y="19582"/>
                          <a:pt x="741332" y="0"/>
                        </a:cubicBezTo>
                        <a:cubicBezTo>
                          <a:pt x="908640" y="-19582"/>
                          <a:pt x="1000674" y="38421"/>
                          <a:pt x="1138616" y="0"/>
                        </a:cubicBezTo>
                        <a:cubicBezTo>
                          <a:pt x="1276558" y="-38421"/>
                          <a:pt x="1419499" y="36348"/>
                          <a:pt x="1535900" y="0"/>
                        </a:cubicBezTo>
                        <a:cubicBezTo>
                          <a:pt x="1693457" y="-38966"/>
                          <a:pt x="1848726" y="116666"/>
                          <a:pt x="1843087" y="307187"/>
                        </a:cubicBezTo>
                        <a:cubicBezTo>
                          <a:pt x="1877365" y="392592"/>
                          <a:pt x="1833136" y="587598"/>
                          <a:pt x="1843087" y="730236"/>
                        </a:cubicBezTo>
                        <a:cubicBezTo>
                          <a:pt x="1853038" y="872874"/>
                          <a:pt x="1820219" y="1033691"/>
                          <a:pt x="1843087" y="1153285"/>
                        </a:cubicBezTo>
                        <a:cubicBezTo>
                          <a:pt x="1865955" y="1272879"/>
                          <a:pt x="1787798" y="1488925"/>
                          <a:pt x="1843087" y="1657344"/>
                        </a:cubicBezTo>
                        <a:cubicBezTo>
                          <a:pt x="1859435" y="1830930"/>
                          <a:pt x="1658062" y="1956849"/>
                          <a:pt x="1535900" y="1964531"/>
                        </a:cubicBezTo>
                        <a:cubicBezTo>
                          <a:pt x="1346876" y="1981255"/>
                          <a:pt x="1265401" y="1942690"/>
                          <a:pt x="1126329" y="1964531"/>
                        </a:cubicBezTo>
                        <a:cubicBezTo>
                          <a:pt x="987257" y="1986372"/>
                          <a:pt x="919742" y="1931259"/>
                          <a:pt x="729045" y="1964531"/>
                        </a:cubicBezTo>
                        <a:cubicBezTo>
                          <a:pt x="538348" y="1997803"/>
                          <a:pt x="457710" y="1960791"/>
                          <a:pt x="307187" y="1964531"/>
                        </a:cubicBezTo>
                        <a:cubicBezTo>
                          <a:pt x="142320" y="1958587"/>
                          <a:pt x="-30393" y="1815250"/>
                          <a:pt x="0" y="1657344"/>
                        </a:cubicBezTo>
                        <a:cubicBezTo>
                          <a:pt x="-11222" y="1527915"/>
                          <a:pt x="16762" y="1422679"/>
                          <a:pt x="0" y="1207292"/>
                        </a:cubicBezTo>
                        <a:cubicBezTo>
                          <a:pt x="-16762" y="991905"/>
                          <a:pt x="42063" y="918160"/>
                          <a:pt x="0" y="730236"/>
                        </a:cubicBezTo>
                        <a:cubicBezTo>
                          <a:pt x="-42063" y="542312"/>
                          <a:pt x="46086" y="425929"/>
                          <a:pt x="0" y="30718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2400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VM</a:t>
            </a:r>
            <a:endParaRPr lang="en-US" sz="2400" b="1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EF9210D-F2CC-5110-41D6-251680C9AB4A}"/>
              </a:ext>
            </a:extLst>
          </p:cNvPr>
          <p:cNvSpPr/>
          <p:nvPr/>
        </p:nvSpPr>
        <p:spPr>
          <a:xfrm>
            <a:off x="689263" y="4446438"/>
            <a:ext cx="4514843" cy="1134412"/>
          </a:xfrm>
          <a:prstGeom prst="roundRect">
            <a:avLst>
              <a:gd name="adj" fmla="val 4264"/>
            </a:avLst>
          </a:prstGeom>
          <a:ln w="381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843087"/>
                      <a:gd name="connsiteY0" fmla="*/ 307187 h 1964531"/>
                      <a:gd name="connsiteX1" fmla="*/ 307187 w 1843087"/>
                      <a:gd name="connsiteY1" fmla="*/ 0 h 1964531"/>
                      <a:gd name="connsiteX2" fmla="*/ 692184 w 1843087"/>
                      <a:gd name="connsiteY2" fmla="*/ 0 h 1964531"/>
                      <a:gd name="connsiteX3" fmla="*/ 1101755 w 1843087"/>
                      <a:gd name="connsiteY3" fmla="*/ 0 h 1964531"/>
                      <a:gd name="connsiteX4" fmla="*/ 1535900 w 1843087"/>
                      <a:gd name="connsiteY4" fmla="*/ 0 h 1964531"/>
                      <a:gd name="connsiteX5" fmla="*/ 1843087 w 1843087"/>
                      <a:gd name="connsiteY5" fmla="*/ 307187 h 1964531"/>
                      <a:gd name="connsiteX6" fmla="*/ 1843087 w 1843087"/>
                      <a:gd name="connsiteY6" fmla="*/ 757239 h 1964531"/>
                      <a:gd name="connsiteX7" fmla="*/ 1843087 w 1843087"/>
                      <a:gd name="connsiteY7" fmla="*/ 1207292 h 1964531"/>
                      <a:gd name="connsiteX8" fmla="*/ 1843087 w 1843087"/>
                      <a:gd name="connsiteY8" fmla="*/ 1657344 h 1964531"/>
                      <a:gd name="connsiteX9" fmla="*/ 1535900 w 1843087"/>
                      <a:gd name="connsiteY9" fmla="*/ 1964531 h 1964531"/>
                      <a:gd name="connsiteX10" fmla="*/ 1138616 w 1843087"/>
                      <a:gd name="connsiteY10" fmla="*/ 1964531 h 1964531"/>
                      <a:gd name="connsiteX11" fmla="*/ 765907 w 1843087"/>
                      <a:gd name="connsiteY11" fmla="*/ 1964531 h 1964531"/>
                      <a:gd name="connsiteX12" fmla="*/ 307187 w 1843087"/>
                      <a:gd name="connsiteY12" fmla="*/ 1964531 h 1964531"/>
                      <a:gd name="connsiteX13" fmla="*/ 0 w 1843087"/>
                      <a:gd name="connsiteY13" fmla="*/ 1657344 h 1964531"/>
                      <a:gd name="connsiteX14" fmla="*/ 0 w 1843087"/>
                      <a:gd name="connsiteY14" fmla="*/ 1207292 h 1964531"/>
                      <a:gd name="connsiteX15" fmla="*/ 0 w 1843087"/>
                      <a:gd name="connsiteY15" fmla="*/ 743738 h 1964531"/>
                      <a:gd name="connsiteX16" fmla="*/ 0 w 1843087"/>
                      <a:gd name="connsiteY16" fmla="*/ 307187 h 19645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843087" h="1964531" fill="none" extrusionOk="0">
                        <a:moveTo>
                          <a:pt x="0" y="307187"/>
                        </a:moveTo>
                        <a:cubicBezTo>
                          <a:pt x="-20529" y="174239"/>
                          <a:pt x="142792" y="3909"/>
                          <a:pt x="307187" y="0"/>
                        </a:cubicBezTo>
                        <a:cubicBezTo>
                          <a:pt x="456428" y="-610"/>
                          <a:pt x="526212" y="37058"/>
                          <a:pt x="692184" y="0"/>
                        </a:cubicBezTo>
                        <a:cubicBezTo>
                          <a:pt x="858156" y="-37058"/>
                          <a:pt x="929642" y="10501"/>
                          <a:pt x="1101755" y="0"/>
                        </a:cubicBezTo>
                        <a:cubicBezTo>
                          <a:pt x="1273868" y="-10501"/>
                          <a:pt x="1397240" y="19470"/>
                          <a:pt x="1535900" y="0"/>
                        </a:cubicBezTo>
                        <a:cubicBezTo>
                          <a:pt x="1705128" y="-11522"/>
                          <a:pt x="1886348" y="146553"/>
                          <a:pt x="1843087" y="307187"/>
                        </a:cubicBezTo>
                        <a:cubicBezTo>
                          <a:pt x="1876385" y="484796"/>
                          <a:pt x="1801665" y="661677"/>
                          <a:pt x="1843087" y="757239"/>
                        </a:cubicBezTo>
                        <a:cubicBezTo>
                          <a:pt x="1884509" y="852801"/>
                          <a:pt x="1807733" y="1013941"/>
                          <a:pt x="1843087" y="1207292"/>
                        </a:cubicBezTo>
                        <a:cubicBezTo>
                          <a:pt x="1878441" y="1400643"/>
                          <a:pt x="1819237" y="1482426"/>
                          <a:pt x="1843087" y="1657344"/>
                        </a:cubicBezTo>
                        <a:cubicBezTo>
                          <a:pt x="1842197" y="1808531"/>
                          <a:pt x="1732984" y="1981811"/>
                          <a:pt x="1535900" y="1964531"/>
                        </a:cubicBezTo>
                        <a:cubicBezTo>
                          <a:pt x="1399086" y="1966680"/>
                          <a:pt x="1306821" y="1944395"/>
                          <a:pt x="1138616" y="1964531"/>
                        </a:cubicBezTo>
                        <a:cubicBezTo>
                          <a:pt x="970411" y="1984667"/>
                          <a:pt x="884739" y="1931461"/>
                          <a:pt x="765907" y="1964531"/>
                        </a:cubicBezTo>
                        <a:cubicBezTo>
                          <a:pt x="647075" y="1997601"/>
                          <a:pt x="421522" y="1915712"/>
                          <a:pt x="307187" y="1964531"/>
                        </a:cubicBezTo>
                        <a:cubicBezTo>
                          <a:pt x="170639" y="1995231"/>
                          <a:pt x="43492" y="1800995"/>
                          <a:pt x="0" y="1657344"/>
                        </a:cubicBezTo>
                        <a:cubicBezTo>
                          <a:pt x="-36787" y="1535326"/>
                          <a:pt x="44961" y="1327886"/>
                          <a:pt x="0" y="1207292"/>
                        </a:cubicBezTo>
                        <a:cubicBezTo>
                          <a:pt x="-44961" y="1086698"/>
                          <a:pt x="10962" y="893991"/>
                          <a:pt x="0" y="743738"/>
                        </a:cubicBezTo>
                        <a:cubicBezTo>
                          <a:pt x="-10962" y="593485"/>
                          <a:pt x="7993" y="514740"/>
                          <a:pt x="0" y="307187"/>
                        </a:cubicBezTo>
                        <a:close/>
                      </a:path>
                      <a:path w="1843087" h="1964531" stroke="0" extrusionOk="0">
                        <a:moveTo>
                          <a:pt x="0" y="307187"/>
                        </a:moveTo>
                        <a:cubicBezTo>
                          <a:pt x="-19509" y="125498"/>
                          <a:pt x="97430" y="15051"/>
                          <a:pt x="307187" y="0"/>
                        </a:cubicBezTo>
                        <a:cubicBezTo>
                          <a:pt x="429441" y="-713"/>
                          <a:pt x="574025" y="19582"/>
                          <a:pt x="741332" y="0"/>
                        </a:cubicBezTo>
                        <a:cubicBezTo>
                          <a:pt x="908640" y="-19582"/>
                          <a:pt x="1000674" y="38421"/>
                          <a:pt x="1138616" y="0"/>
                        </a:cubicBezTo>
                        <a:cubicBezTo>
                          <a:pt x="1276558" y="-38421"/>
                          <a:pt x="1419499" y="36348"/>
                          <a:pt x="1535900" y="0"/>
                        </a:cubicBezTo>
                        <a:cubicBezTo>
                          <a:pt x="1693457" y="-38966"/>
                          <a:pt x="1848726" y="116666"/>
                          <a:pt x="1843087" y="307187"/>
                        </a:cubicBezTo>
                        <a:cubicBezTo>
                          <a:pt x="1877365" y="392592"/>
                          <a:pt x="1833136" y="587598"/>
                          <a:pt x="1843087" y="730236"/>
                        </a:cubicBezTo>
                        <a:cubicBezTo>
                          <a:pt x="1853038" y="872874"/>
                          <a:pt x="1820219" y="1033691"/>
                          <a:pt x="1843087" y="1153285"/>
                        </a:cubicBezTo>
                        <a:cubicBezTo>
                          <a:pt x="1865955" y="1272879"/>
                          <a:pt x="1787798" y="1488925"/>
                          <a:pt x="1843087" y="1657344"/>
                        </a:cubicBezTo>
                        <a:cubicBezTo>
                          <a:pt x="1859435" y="1830930"/>
                          <a:pt x="1658062" y="1956849"/>
                          <a:pt x="1535900" y="1964531"/>
                        </a:cubicBezTo>
                        <a:cubicBezTo>
                          <a:pt x="1346876" y="1981255"/>
                          <a:pt x="1265401" y="1942690"/>
                          <a:pt x="1126329" y="1964531"/>
                        </a:cubicBezTo>
                        <a:cubicBezTo>
                          <a:pt x="987257" y="1986372"/>
                          <a:pt x="919742" y="1931259"/>
                          <a:pt x="729045" y="1964531"/>
                        </a:cubicBezTo>
                        <a:cubicBezTo>
                          <a:pt x="538348" y="1997803"/>
                          <a:pt x="457710" y="1960791"/>
                          <a:pt x="307187" y="1964531"/>
                        </a:cubicBezTo>
                        <a:cubicBezTo>
                          <a:pt x="142320" y="1958587"/>
                          <a:pt x="-30393" y="1815250"/>
                          <a:pt x="0" y="1657344"/>
                        </a:cubicBezTo>
                        <a:cubicBezTo>
                          <a:pt x="-11222" y="1527915"/>
                          <a:pt x="16762" y="1422679"/>
                          <a:pt x="0" y="1207292"/>
                        </a:cubicBezTo>
                        <a:cubicBezTo>
                          <a:pt x="-16762" y="991905"/>
                          <a:pt x="42063" y="918160"/>
                          <a:pt x="0" y="730236"/>
                        </a:cubicBezTo>
                        <a:cubicBezTo>
                          <a:pt x="-42063" y="542312"/>
                          <a:pt x="46086" y="425929"/>
                          <a:pt x="0" y="30718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2400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VM</a:t>
            </a:r>
            <a:endParaRPr lang="en-US" sz="2400" b="1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C6E54-8996-FDAC-6677-FFB1159F8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PMD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Paravirtualized</a:t>
            </a:r>
            <a:r>
              <a:rPr lang="en-US" altLang="zh-TW" dirty="0"/>
              <a:t> Memory Devices)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C2DF7-A2BB-C261-016D-200C56E40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63" y="1330037"/>
            <a:ext cx="10813472" cy="1370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VM </a:t>
            </a:r>
            <a:r>
              <a:rPr lang="ja-JP" altLang="en-US" dirty="0"/>
              <a:t>と物理メモリの間に位置し、一定範囲の物理アドレスを管理・提供するデバイス</a:t>
            </a:r>
            <a:endParaRPr lang="en-US" altLang="ja-JP" dirty="0"/>
          </a:p>
          <a:p>
            <a:r>
              <a:rPr lang="ja-JP" altLang="en-US" dirty="0"/>
              <a:t>これにより、動的にＶＭにメモリを見せることが可能になる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A541F-EDCE-BD0D-82DC-7E9168CA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BD94-8031-47A8-BFC5-0E4EA627E25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95EB6E-D527-F528-1043-8A1352DE3F0C}"/>
              </a:ext>
            </a:extLst>
          </p:cNvPr>
          <p:cNvSpPr/>
          <p:nvPr/>
        </p:nvSpPr>
        <p:spPr>
          <a:xfrm>
            <a:off x="4332576" y="3444973"/>
            <a:ext cx="2114547" cy="58578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PMD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40FE09-B4DB-21E5-225A-B633B30B2B16}"/>
              </a:ext>
            </a:extLst>
          </p:cNvPr>
          <p:cNvCxnSpPr>
            <a:cxnSpLocks/>
            <a:stCxn id="9" idx="3"/>
            <a:endCxn id="5" idx="3"/>
          </p:cNvCxnSpPr>
          <p:nvPr/>
        </p:nvCxnSpPr>
        <p:spPr>
          <a:xfrm>
            <a:off x="6447123" y="3737867"/>
            <a:ext cx="0" cy="24761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19A12C-4463-4FAF-42D8-670F692FE16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045105" y="5179428"/>
            <a:ext cx="0" cy="821531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51FE04-57B6-C878-A827-D595119683E6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flipH="1">
            <a:off x="828455" y="5179428"/>
            <a:ext cx="12444" cy="1034539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3A9C4D7-1850-F16D-294B-E30F04B6DD01}"/>
              </a:ext>
            </a:extLst>
          </p:cNvPr>
          <p:cNvSpPr/>
          <p:nvPr/>
        </p:nvSpPr>
        <p:spPr>
          <a:xfrm>
            <a:off x="828455" y="5921073"/>
            <a:ext cx="5618668" cy="585788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Physical 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C13C80-BF59-0139-8399-E5B6992ED97B}"/>
              </a:ext>
            </a:extLst>
          </p:cNvPr>
          <p:cNvSpPr/>
          <p:nvPr/>
        </p:nvSpPr>
        <p:spPr>
          <a:xfrm>
            <a:off x="840899" y="4886534"/>
            <a:ext cx="4204206" cy="58578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PMD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38378E-5D82-00D1-DC2F-8D2205E5ED57}"/>
              </a:ext>
            </a:extLst>
          </p:cNvPr>
          <p:cNvSpPr txBox="1"/>
          <p:nvPr/>
        </p:nvSpPr>
        <p:spPr>
          <a:xfrm>
            <a:off x="6741855" y="2678907"/>
            <a:ext cx="4760880" cy="3827953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txBody>
          <a:bodyPr wrap="square" tIns="91440">
            <a:noAutofit/>
          </a:bodyPr>
          <a:lstStyle/>
          <a:p>
            <a:pPr algn="ctr">
              <a:spcBef>
                <a:spcPts val="1800"/>
              </a:spcBef>
            </a:pPr>
            <a:r>
              <a:rPr lang="en-US" altLang="ja-JP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VIRTIO</a:t>
            </a:r>
          </a:p>
          <a:p>
            <a:pPr marL="457200" indent="-45720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ja-JP" altLang="en-US" sz="2800" dirty="0">
                <a:latin typeface="Meiryo" panose="020B0604030504040204" pitchFamily="34" charset="-128"/>
                <a:ea typeface="Meiryo" panose="020B0604030504040204" pitchFamily="34" charset="-128"/>
              </a:rPr>
              <a:t>仮想</a:t>
            </a: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I/O</a:t>
            </a:r>
            <a:r>
              <a:rPr lang="ja-JP" altLang="en-US" sz="2800" dirty="0">
                <a:latin typeface="Meiryo" panose="020B0604030504040204" pitchFamily="34" charset="-128"/>
                <a:ea typeface="Meiryo" panose="020B0604030504040204" pitchFamily="34" charset="-128"/>
              </a:rPr>
              <a:t>デバイスの</a:t>
            </a:r>
            <a:b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</a:br>
            <a:r>
              <a:rPr lang="ja-JP" altLang="en-US" sz="2800" dirty="0">
                <a:latin typeface="Meiryo" panose="020B0604030504040204" pitchFamily="34" charset="-128"/>
                <a:ea typeface="Meiryo" panose="020B0604030504040204" pitchFamily="34" charset="-128"/>
              </a:rPr>
              <a:t>スタンダード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457200" indent="-45720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altLang="ja-JP" sz="2800" b="0" dirty="0" err="1">
                <a:latin typeface="Meiryo" panose="020B0604030504040204" pitchFamily="34" charset="-128"/>
                <a:ea typeface="Meiryo" panose="020B0604030504040204" pitchFamily="34" charset="-128"/>
              </a:rPr>
              <a:t>virtio-pmem</a:t>
            </a:r>
            <a:r>
              <a:rPr lang="en-US" altLang="ja-JP" sz="2800" b="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ja-JP" altLang="en-US" sz="2800" dirty="0">
                <a:latin typeface="Meiryo" panose="020B0604030504040204" pitchFamily="34" charset="-128"/>
                <a:ea typeface="Meiryo" panose="020B0604030504040204" pitchFamily="34" charset="-128"/>
              </a:rPr>
              <a:t>という</a:t>
            </a:r>
            <a:b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</a:b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PMD</a:t>
            </a:r>
            <a:r>
              <a:rPr lang="ja-JP" altLang="en-US" sz="2800" dirty="0">
                <a:latin typeface="Meiryo" panose="020B0604030504040204" pitchFamily="34" charset="-128"/>
                <a:ea typeface="Meiryo" panose="020B0604030504040204" pitchFamily="34" charset="-128"/>
              </a:rPr>
              <a:t>が存在する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457200" indent="-45720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ja-JP" altLang="en-US" sz="2800" dirty="0">
                <a:latin typeface="Meiryo" panose="020B0604030504040204" pitchFamily="34" charset="-128"/>
                <a:ea typeface="Meiryo" panose="020B0604030504040204" pitchFamily="34" charset="-128"/>
              </a:rPr>
              <a:t>本論文では、これの上に</a:t>
            </a:r>
            <a:r>
              <a:rPr lang="en-US" altLang="ja-JP" sz="2800" dirty="0" err="1">
                <a:latin typeface="Meiryo" panose="020B0604030504040204" pitchFamily="34" charset="-128"/>
                <a:ea typeface="Meiryo" panose="020B0604030504040204" pitchFamily="34" charset="-128"/>
              </a:rPr>
              <a:t>virtio</a:t>
            </a: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-mem </a:t>
            </a:r>
            <a:r>
              <a:rPr lang="ja-JP" altLang="en-US" sz="2800" dirty="0">
                <a:latin typeface="Meiryo" panose="020B0604030504040204" pitchFamily="34" charset="-128"/>
                <a:ea typeface="Meiryo" panose="020B0604030504040204" pitchFamily="34" charset="-128"/>
              </a:rPr>
              <a:t>を実装した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497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877F4F5-E1CD-B83E-408B-86B53FABD63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01052816"/>
              </p:ext>
            </p:extLst>
          </p:nvPr>
        </p:nvGraphicFramePr>
        <p:xfrm>
          <a:off x="527133" y="483791"/>
          <a:ext cx="11137734" cy="6060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0350">
                  <a:extLst>
                    <a:ext uri="{9D8B030D-6E8A-4147-A177-3AD203B41FA5}">
                      <a16:colId xmlns:a16="http://schemas.microsoft.com/office/drawing/2014/main" val="1061111759"/>
                    </a:ext>
                  </a:extLst>
                </a:gridCol>
                <a:gridCol w="4168692">
                  <a:extLst>
                    <a:ext uri="{9D8B030D-6E8A-4147-A177-3AD203B41FA5}">
                      <a16:colId xmlns:a16="http://schemas.microsoft.com/office/drawing/2014/main" val="105562301"/>
                    </a:ext>
                  </a:extLst>
                </a:gridCol>
                <a:gridCol w="4168692">
                  <a:extLst>
                    <a:ext uri="{9D8B030D-6E8A-4147-A177-3AD203B41FA5}">
                      <a16:colId xmlns:a16="http://schemas.microsoft.com/office/drawing/2014/main" val="2091822413"/>
                    </a:ext>
                  </a:extLst>
                </a:gridCol>
              </a:tblGrid>
              <a:tr h="512653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評価項目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Traditional Hot (Un)plug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Ballooning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6100807"/>
                  </a:ext>
                </a:extLst>
              </a:tr>
              <a:tr h="768252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使用目的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メモリ</a:t>
                      </a:r>
                      <a:r>
                        <a:rPr lang="ja-JP" altLang="en-US" sz="2000" b="1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上限</a:t>
                      </a: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調整が重要</a:t>
                      </a:r>
                      <a:endParaRPr lang="en-US" altLang="ja-JP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Overcommitment</a:t>
                      </a: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 対応</a:t>
                      </a:r>
                      <a:endParaRPr lang="en-US" altLang="ja-JP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増減スピードが重要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8359399"/>
                  </a:ext>
                </a:extLst>
              </a:tr>
              <a:tr h="578454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粒度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128MiB </a:t>
                      </a: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以上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数 </a:t>
                      </a:r>
                      <a: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KiB </a:t>
                      </a: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～ 数 </a:t>
                      </a:r>
                      <a: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MiB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2036660"/>
                  </a:ext>
                </a:extLst>
              </a:tr>
              <a:tr h="768252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メモリ</a:t>
                      </a:r>
                      <a:b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</a:b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フラグメンテーション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メタデータは </a:t>
                      </a:r>
                      <a: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free </a:t>
                      </a: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される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b="1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深刻</a:t>
                      </a:r>
                      <a:b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</a:b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メタデータは </a:t>
                      </a:r>
                      <a: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free </a:t>
                      </a: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されない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387145"/>
                  </a:ext>
                </a:extLst>
              </a:tr>
              <a:tr h="768252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NUMA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考慮される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考慮されない</a:t>
                      </a:r>
                      <a:endParaRPr lang="en-US" altLang="ja-JP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（ゲスト </a:t>
                      </a:r>
                      <a: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OS </a:t>
                      </a: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の協力も必要）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046551"/>
                  </a:ext>
                </a:extLst>
              </a:tr>
              <a:tr h="768252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サイズ調整自由度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基本 </a:t>
                      </a:r>
                      <a: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Hot Plug </a:t>
                      </a: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されたメモリのみ</a:t>
                      </a:r>
                      <a:b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</a:br>
                      <a: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Hot Unplug</a:t>
                      </a: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 できる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初期設定したメモリサイスより</a:t>
                      </a:r>
                      <a:b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</a:b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上回れない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122664"/>
                  </a:ext>
                </a:extLst>
              </a:tr>
              <a:tr h="7682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サイズ調整リクエスト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Hypervisor </a:t>
                      </a: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が選別する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Hypervisor </a:t>
                      </a: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から要請を受け</a:t>
                      </a:r>
                      <a:b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</a:b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ゲスト </a:t>
                      </a:r>
                      <a: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OS</a:t>
                      </a: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 が自由に調整</a:t>
                      </a:r>
                      <a:endParaRPr lang="en-US" altLang="ja-JP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/>
                      <a:r>
                        <a:rPr lang="en-US" sz="14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Unplug </a:t>
                      </a:r>
                      <a:r>
                        <a:rPr lang="ja-JP" altLang="en-US" sz="14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要請はかなりの頻度で</a:t>
                      </a:r>
                      <a:endParaRPr lang="en-US" altLang="ja-JP" sz="14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/>
                      <a:r>
                        <a:rPr lang="ja-JP" altLang="en-US" sz="14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安静に失敗する（？）</a:t>
                      </a:r>
                      <a:endParaRPr lang="en-US" sz="14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33609"/>
                  </a:ext>
                </a:extLst>
              </a:tr>
              <a:tr h="768252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再起動　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とりあえず</a:t>
                      </a:r>
                      <a:endParaRPr lang="en-US" altLang="ja-JP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入れられてるメモリを使う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問題だらけ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882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37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877F4F5-E1CD-B83E-408B-86B53FABD63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02189628"/>
              </p:ext>
            </p:extLst>
          </p:nvPr>
        </p:nvGraphicFramePr>
        <p:xfrm>
          <a:off x="527133" y="483791"/>
          <a:ext cx="11137734" cy="6060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0350">
                  <a:extLst>
                    <a:ext uri="{9D8B030D-6E8A-4147-A177-3AD203B41FA5}">
                      <a16:colId xmlns:a16="http://schemas.microsoft.com/office/drawing/2014/main" val="1061111759"/>
                    </a:ext>
                  </a:extLst>
                </a:gridCol>
                <a:gridCol w="4168692">
                  <a:extLst>
                    <a:ext uri="{9D8B030D-6E8A-4147-A177-3AD203B41FA5}">
                      <a16:colId xmlns:a16="http://schemas.microsoft.com/office/drawing/2014/main" val="105562301"/>
                    </a:ext>
                  </a:extLst>
                </a:gridCol>
                <a:gridCol w="4168692">
                  <a:extLst>
                    <a:ext uri="{9D8B030D-6E8A-4147-A177-3AD203B41FA5}">
                      <a16:colId xmlns:a16="http://schemas.microsoft.com/office/drawing/2014/main" val="2091822413"/>
                    </a:ext>
                  </a:extLst>
                </a:gridCol>
              </a:tblGrid>
              <a:tr h="512653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評価項目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Traditional Hot (Un)plug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Ballooning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6100807"/>
                  </a:ext>
                </a:extLst>
              </a:tr>
              <a:tr h="768252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使用目的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メモリ</a:t>
                      </a:r>
                      <a:r>
                        <a:rPr lang="ja-JP" altLang="en-US" sz="2000" b="1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上限</a:t>
                      </a: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調整が重要</a:t>
                      </a:r>
                      <a:endParaRPr lang="en-US" altLang="ja-JP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Overcommitment</a:t>
                      </a: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 対応</a:t>
                      </a:r>
                      <a:endParaRPr lang="en-US" altLang="ja-JP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増減スピードが重要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8359399"/>
                  </a:ext>
                </a:extLst>
              </a:tr>
              <a:tr h="578454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粒度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128MiB </a:t>
                      </a: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以上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数 </a:t>
                      </a:r>
                      <a: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KiB </a:t>
                      </a: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～ 数 </a:t>
                      </a:r>
                      <a: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MiB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2036660"/>
                  </a:ext>
                </a:extLst>
              </a:tr>
              <a:tr h="768252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メモリ</a:t>
                      </a:r>
                      <a:b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</a:b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フラグメンテーション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メタデータは </a:t>
                      </a:r>
                      <a: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free </a:t>
                      </a: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される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b="1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深刻</a:t>
                      </a:r>
                      <a:b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</a:b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メタデータは </a:t>
                      </a:r>
                      <a: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free </a:t>
                      </a: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されない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387145"/>
                  </a:ext>
                </a:extLst>
              </a:tr>
              <a:tr h="768252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NUMA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考慮される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考慮されない</a:t>
                      </a:r>
                      <a:endParaRPr lang="en-US" altLang="ja-JP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（ゲスト </a:t>
                      </a:r>
                      <a: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OS </a:t>
                      </a: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の協力も必要）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046551"/>
                  </a:ext>
                </a:extLst>
              </a:tr>
              <a:tr h="768252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サイズ調整自由度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基本 </a:t>
                      </a:r>
                      <a: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Hot Plug </a:t>
                      </a: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されたメモリのみ</a:t>
                      </a:r>
                      <a:b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</a:br>
                      <a: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Hot Unplug</a:t>
                      </a: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 できる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初期設定したメモリサイスより</a:t>
                      </a:r>
                      <a:b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</a:b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上回れない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122664"/>
                  </a:ext>
                </a:extLst>
              </a:tr>
              <a:tr h="7682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サイズ調整リクエスト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Hypervisor </a:t>
                      </a: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が選別する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Hypervisor </a:t>
                      </a: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から要請を受け</a:t>
                      </a:r>
                      <a:b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</a:b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ゲスト </a:t>
                      </a:r>
                      <a: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OS</a:t>
                      </a: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 が自由に調整</a:t>
                      </a:r>
                      <a:endParaRPr lang="en-US" altLang="ja-JP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/>
                      <a:r>
                        <a:rPr lang="en-US" sz="14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Unplug </a:t>
                      </a:r>
                      <a:r>
                        <a:rPr lang="ja-JP" altLang="en-US" sz="14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要請はかなりの頻度で</a:t>
                      </a:r>
                      <a:endParaRPr lang="en-US" altLang="ja-JP" sz="14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/>
                      <a:r>
                        <a:rPr lang="ja-JP" altLang="en-US" sz="14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安静に失敗する（？）</a:t>
                      </a:r>
                      <a:endParaRPr lang="en-US" sz="14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33609"/>
                  </a:ext>
                </a:extLst>
              </a:tr>
              <a:tr h="768252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再起動　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とりあえず</a:t>
                      </a:r>
                      <a:endParaRPr lang="en-US" altLang="ja-JP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入れられてるメモリを使う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問題だらけ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88207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4166948-6310-4EC1-01ED-7F9519C24A0E}"/>
              </a:ext>
            </a:extLst>
          </p:cNvPr>
          <p:cNvSpPr txBox="1"/>
          <p:nvPr/>
        </p:nvSpPr>
        <p:spPr>
          <a:xfrm>
            <a:off x="7594758" y="2370124"/>
            <a:ext cx="371475" cy="80716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200" b="1" dirty="0">
                <a:ln w="28575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！</a:t>
            </a:r>
            <a:endParaRPr lang="en-US" sz="3200" b="1" dirty="0">
              <a:ln w="28575">
                <a:solidFill>
                  <a:schemeClr val="accent2">
                    <a:lumMod val="75000"/>
                  </a:schemeClr>
                </a:solidFill>
              </a:ln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CAC917-A05E-8987-990A-44E49B666C80}"/>
              </a:ext>
            </a:extLst>
          </p:cNvPr>
          <p:cNvSpPr txBox="1"/>
          <p:nvPr/>
        </p:nvSpPr>
        <p:spPr>
          <a:xfrm>
            <a:off x="7594758" y="5795147"/>
            <a:ext cx="371475" cy="80716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200" b="1" dirty="0">
                <a:ln w="28575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！</a:t>
            </a:r>
            <a:endParaRPr lang="en-US" sz="3200" b="1" dirty="0">
              <a:ln w="28575">
                <a:solidFill>
                  <a:schemeClr val="accent2">
                    <a:lumMod val="75000"/>
                  </a:schemeClr>
                </a:solidFill>
              </a:ln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398078-1A60-D3E9-74C6-0096BC0D98D0}"/>
              </a:ext>
            </a:extLst>
          </p:cNvPr>
          <p:cNvSpPr txBox="1"/>
          <p:nvPr/>
        </p:nvSpPr>
        <p:spPr>
          <a:xfrm>
            <a:off x="7597976" y="3101645"/>
            <a:ext cx="368258" cy="80716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200" b="1" dirty="0">
                <a:ln w="28575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！</a:t>
            </a:r>
            <a:endParaRPr lang="en-US" sz="3200" b="1" dirty="0">
              <a:ln w="28575">
                <a:solidFill>
                  <a:schemeClr val="accent2">
                    <a:lumMod val="75000"/>
                  </a:schemeClr>
                </a:solidFill>
              </a:ln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9824E-B2B4-45A7-FFAC-A8703D01B416}"/>
              </a:ext>
            </a:extLst>
          </p:cNvPr>
          <p:cNvSpPr txBox="1"/>
          <p:nvPr/>
        </p:nvSpPr>
        <p:spPr>
          <a:xfrm>
            <a:off x="7440329" y="1638603"/>
            <a:ext cx="680332" cy="80716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200" b="1" dirty="0">
                <a:ln w="12700">
                  <a:solidFill>
                    <a:schemeClr val="accent4">
                      <a:lumMod val="75000"/>
                    </a:schemeClr>
                  </a:solidFill>
                </a:ln>
                <a:solidFill>
                  <a:srgbClr val="FFC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👑</a:t>
            </a:r>
            <a:endParaRPr lang="en-US" sz="3200" b="1" dirty="0">
              <a:ln w="12700">
                <a:solidFill>
                  <a:schemeClr val="accent4">
                    <a:lumMod val="75000"/>
                  </a:schemeClr>
                </a:solidFill>
              </a:ln>
              <a:solidFill>
                <a:srgbClr val="FFC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8281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877F4F5-E1CD-B83E-408B-86B53FABD63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04491629"/>
              </p:ext>
            </p:extLst>
          </p:nvPr>
        </p:nvGraphicFramePr>
        <p:xfrm>
          <a:off x="527133" y="483791"/>
          <a:ext cx="11137734" cy="6060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0350">
                  <a:extLst>
                    <a:ext uri="{9D8B030D-6E8A-4147-A177-3AD203B41FA5}">
                      <a16:colId xmlns:a16="http://schemas.microsoft.com/office/drawing/2014/main" val="1061111759"/>
                    </a:ext>
                  </a:extLst>
                </a:gridCol>
                <a:gridCol w="4168692">
                  <a:extLst>
                    <a:ext uri="{9D8B030D-6E8A-4147-A177-3AD203B41FA5}">
                      <a16:colId xmlns:a16="http://schemas.microsoft.com/office/drawing/2014/main" val="105562301"/>
                    </a:ext>
                  </a:extLst>
                </a:gridCol>
                <a:gridCol w="4168692">
                  <a:extLst>
                    <a:ext uri="{9D8B030D-6E8A-4147-A177-3AD203B41FA5}">
                      <a16:colId xmlns:a16="http://schemas.microsoft.com/office/drawing/2014/main" val="2091822413"/>
                    </a:ext>
                  </a:extLst>
                </a:gridCol>
              </a:tblGrid>
              <a:tr h="512653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評価項目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Traditional Hot (Un)plug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Ballooning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6100807"/>
                  </a:ext>
                </a:extLst>
              </a:tr>
              <a:tr h="768252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使用目的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メモリ</a:t>
                      </a:r>
                      <a:r>
                        <a:rPr lang="ja-JP" altLang="en-US" sz="2000" b="1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上限</a:t>
                      </a: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調整が重要</a:t>
                      </a:r>
                      <a:endParaRPr lang="en-US" altLang="ja-JP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Overcommitment</a:t>
                      </a: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 対応</a:t>
                      </a:r>
                      <a:endParaRPr lang="en-US" altLang="ja-JP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増減スピードが重要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8359399"/>
                  </a:ext>
                </a:extLst>
              </a:tr>
              <a:tr h="578454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粒度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128MiB </a:t>
                      </a: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以上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数 </a:t>
                      </a:r>
                      <a: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KiB </a:t>
                      </a: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～ 数 </a:t>
                      </a:r>
                      <a: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MiB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2036660"/>
                  </a:ext>
                </a:extLst>
              </a:tr>
              <a:tr h="768252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メモリ</a:t>
                      </a:r>
                      <a:b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</a:b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フラグメンテーション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メタデータは </a:t>
                      </a:r>
                      <a: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free </a:t>
                      </a: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される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b="1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深刻</a:t>
                      </a:r>
                      <a:b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</a:b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メタデータは </a:t>
                      </a:r>
                      <a: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free </a:t>
                      </a: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されない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387145"/>
                  </a:ext>
                </a:extLst>
              </a:tr>
              <a:tr h="768252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NUMA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考慮される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考慮されない</a:t>
                      </a:r>
                      <a:endParaRPr lang="en-US" altLang="ja-JP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（ゲスト </a:t>
                      </a:r>
                      <a: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OS </a:t>
                      </a: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の協力も必要）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046551"/>
                  </a:ext>
                </a:extLst>
              </a:tr>
              <a:tr h="768252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サイズ調整自由度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基本 </a:t>
                      </a:r>
                      <a: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Hot Plug </a:t>
                      </a: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されたメモリのみ</a:t>
                      </a:r>
                      <a:b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</a:br>
                      <a: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Hot Unplug</a:t>
                      </a: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 できる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初期設定したメモリサイスより</a:t>
                      </a:r>
                      <a:b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</a:b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上回れない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122664"/>
                  </a:ext>
                </a:extLst>
              </a:tr>
              <a:tr h="7682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サイズ調整リクエスト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Hypervisor </a:t>
                      </a: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が選別する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Hypervisor </a:t>
                      </a: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から要請を受け</a:t>
                      </a:r>
                      <a:b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</a:b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ゲスト </a:t>
                      </a:r>
                      <a:r>
                        <a:rPr lang="en-US" altLang="ja-JP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OS</a:t>
                      </a:r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 が自由に調整</a:t>
                      </a:r>
                      <a:endParaRPr lang="en-US" altLang="ja-JP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/>
                      <a:r>
                        <a:rPr lang="en-US" sz="14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Unplug </a:t>
                      </a:r>
                      <a:r>
                        <a:rPr lang="ja-JP" altLang="en-US" sz="14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要請はかなりの頻度で</a:t>
                      </a:r>
                      <a:endParaRPr lang="en-US" altLang="ja-JP" sz="14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/>
                      <a:r>
                        <a:rPr lang="ja-JP" altLang="en-US" sz="14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安静に失敗する（？）</a:t>
                      </a:r>
                      <a:endParaRPr lang="en-US" sz="14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33609"/>
                  </a:ext>
                </a:extLst>
              </a:tr>
              <a:tr h="768252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再起動　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とりあえず</a:t>
                      </a:r>
                      <a:endParaRPr lang="en-US" altLang="ja-JP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入れられてるメモリを使う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問題だらけ</a:t>
                      </a:r>
                      <a:endParaRPr lang="en-US" sz="20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88207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3D3A503-0953-B403-9F21-B596722A0B58}"/>
              </a:ext>
            </a:extLst>
          </p:cNvPr>
          <p:cNvSpPr txBox="1"/>
          <p:nvPr/>
        </p:nvSpPr>
        <p:spPr>
          <a:xfrm>
            <a:off x="3413682" y="1697126"/>
            <a:ext cx="368258" cy="80716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200" b="1" dirty="0">
                <a:ln w="28575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！</a:t>
            </a:r>
            <a:endParaRPr lang="en-US" sz="3200" b="1" dirty="0">
              <a:ln w="28575">
                <a:solidFill>
                  <a:schemeClr val="accent2">
                    <a:lumMod val="75000"/>
                  </a:schemeClr>
                </a:solidFill>
              </a:ln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9486DB-32F5-765D-D55A-33DF434CCB3A}"/>
              </a:ext>
            </a:extLst>
          </p:cNvPr>
          <p:cNvSpPr txBox="1"/>
          <p:nvPr/>
        </p:nvSpPr>
        <p:spPr>
          <a:xfrm>
            <a:off x="3413682" y="4857293"/>
            <a:ext cx="368258" cy="80716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200" b="1" dirty="0">
                <a:ln w="28575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！</a:t>
            </a:r>
            <a:endParaRPr lang="en-US" sz="3200" b="1" dirty="0">
              <a:ln w="28575">
                <a:solidFill>
                  <a:schemeClr val="accent2">
                    <a:lumMod val="75000"/>
                  </a:schemeClr>
                </a:solidFill>
              </a:ln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8C6CF-0EF1-9DA8-7B7F-243D4C7CE80F}"/>
              </a:ext>
            </a:extLst>
          </p:cNvPr>
          <p:cNvSpPr txBox="1"/>
          <p:nvPr/>
        </p:nvSpPr>
        <p:spPr>
          <a:xfrm>
            <a:off x="3257645" y="2303449"/>
            <a:ext cx="680332" cy="80716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200" b="1" dirty="0">
                <a:ln w="12700">
                  <a:solidFill>
                    <a:schemeClr val="accent4">
                      <a:lumMod val="75000"/>
                    </a:schemeClr>
                  </a:solidFill>
                </a:ln>
                <a:solidFill>
                  <a:srgbClr val="FFC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👑</a:t>
            </a:r>
            <a:endParaRPr lang="en-US" sz="3200" b="1" dirty="0">
              <a:ln w="12700">
                <a:solidFill>
                  <a:schemeClr val="accent4">
                    <a:lumMod val="75000"/>
                  </a:schemeClr>
                </a:solidFill>
              </a:ln>
              <a:solidFill>
                <a:srgbClr val="FFC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04773-7831-092B-7FF8-E6E940F53F2B}"/>
              </a:ext>
            </a:extLst>
          </p:cNvPr>
          <p:cNvSpPr txBox="1"/>
          <p:nvPr/>
        </p:nvSpPr>
        <p:spPr>
          <a:xfrm>
            <a:off x="3257645" y="3110269"/>
            <a:ext cx="680332" cy="80716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200" b="1" dirty="0">
                <a:ln w="12700">
                  <a:solidFill>
                    <a:schemeClr val="accent4">
                      <a:lumMod val="75000"/>
                    </a:schemeClr>
                  </a:solidFill>
                </a:ln>
                <a:solidFill>
                  <a:srgbClr val="FFC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👑</a:t>
            </a:r>
            <a:endParaRPr lang="en-US" sz="3200" b="1" dirty="0">
              <a:ln w="12700">
                <a:solidFill>
                  <a:schemeClr val="accent4">
                    <a:lumMod val="75000"/>
                  </a:schemeClr>
                </a:solidFill>
              </a:ln>
              <a:solidFill>
                <a:srgbClr val="FFC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99F8F-D658-C5E4-7937-697F59BBA3C1}"/>
              </a:ext>
            </a:extLst>
          </p:cNvPr>
          <p:cNvSpPr txBox="1"/>
          <p:nvPr/>
        </p:nvSpPr>
        <p:spPr>
          <a:xfrm>
            <a:off x="3257645" y="5772892"/>
            <a:ext cx="680332" cy="80716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200" b="1" dirty="0">
                <a:ln w="12700">
                  <a:solidFill>
                    <a:schemeClr val="accent4">
                      <a:lumMod val="75000"/>
                    </a:schemeClr>
                  </a:solidFill>
                </a:ln>
                <a:solidFill>
                  <a:srgbClr val="FFC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👑</a:t>
            </a:r>
            <a:endParaRPr lang="en-US" sz="3200" b="1" dirty="0">
              <a:ln w="12700">
                <a:solidFill>
                  <a:schemeClr val="accent4">
                    <a:lumMod val="75000"/>
                  </a:schemeClr>
                </a:solidFill>
              </a:ln>
              <a:solidFill>
                <a:srgbClr val="FFC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6410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2899</Words>
  <Application>Microsoft Office PowerPoint</Application>
  <PresentationFormat>Widescreen</PresentationFormat>
  <Paragraphs>300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Microsoft JhengHei UI</vt:lpstr>
      <vt:lpstr>Yu Gothic UI</vt:lpstr>
      <vt:lpstr>Yu Gothic UI Semibold</vt:lpstr>
      <vt:lpstr>メイリオ</vt:lpstr>
      <vt:lpstr>メイリオ</vt:lpstr>
      <vt:lpstr>ADLaM Display</vt:lpstr>
      <vt:lpstr>Arial</vt:lpstr>
      <vt:lpstr>Calibri</vt:lpstr>
      <vt:lpstr>Calibri Light</vt:lpstr>
      <vt:lpstr>Courier New</vt:lpstr>
      <vt:lpstr>Wingdings</vt:lpstr>
      <vt:lpstr>Office Theme</vt:lpstr>
      <vt:lpstr>virtio-mem: Paravirtualized Memory Hot(Un)Plug</vt:lpstr>
      <vt:lpstr>背景</vt:lpstr>
      <vt:lpstr>Traditional Hot(un)plug</vt:lpstr>
      <vt:lpstr>Traditional Hot(un)plug</vt:lpstr>
      <vt:lpstr>Memory Ballooning</vt:lpstr>
      <vt:lpstr>PMD (Paravirtualized Memory Devices)</vt:lpstr>
      <vt:lpstr>PowerPoint Presentation</vt:lpstr>
      <vt:lpstr>PowerPoint Presentation</vt:lpstr>
      <vt:lpstr>PowerPoint Presentation</vt:lpstr>
      <vt:lpstr>Virtio-mem デバイス</vt:lpstr>
      <vt:lpstr>Virtio-mem デバイス</vt:lpstr>
      <vt:lpstr>QEMU/KVM &amp; Linux での実装</vt:lpstr>
      <vt:lpstr>QEMU/KVM &amp; Linux での実装</vt:lpstr>
      <vt:lpstr>QEMU/KVM &amp; Linux での実装</vt:lpstr>
      <vt:lpstr>性能評価</vt:lpstr>
      <vt:lpstr>実験１：NUMAを考慮したリサイズの検証</vt:lpstr>
      <vt:lpstr>実験２：ゲスト OS 上のメタデータ処理</vt:lpstr>
      <vt:lpstr>実験３：割り当てられたメモリが動けない場合の検証</vt:lpstr>
      <vt:lpstr>実験４：メモリ解放が執行効率に与える影響の検証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virtio-mem: Paravirtualized Memory Hot(Un)Plug</dc:title>
  <dc:creator>江　松穎</dc:creator>
  <cp:lastModifiedBy>Sung-Ying Chiang</cp:lastModifiedBy>
  <cp:revision>7</cp:revision>
  <dcterms:created xsi:type="dcterms:W3CDTF">2023-09-20T04:34:29Z</dcterms:created>
  <dcterms:modified xsi:type="dcterms:W3CDTF">2023-09-21T04:30:38Z</dcterms:modified>
</cp:coreProperties>
</file>