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17" r:id="rId2"/>
    <p:sldId id="318" r:id="rId3"/>
    <p:sldId id="319" r:id="rId4"/>
    <p:sldId id="320" r:id="rId5"/>
    <p:sldId id="321" r:id="rId6"/>
    <p:sldId id="263" r:id="rId7"/>
    <p:sldId id="322" r:id="rId8"/>
    <p:sldId id="264" r:id="rId9"/>
    <p:sldId id="324" r:id="rId10"/>
    <p:sldId id="325" r:id="rId11"/>
    <p:sldId id="326" r:id="rId12"/>
    <p:sldId id="315" r:id="rId13"/>
    <p:sldId id="309" r:id="rId14"/>
    <p:sldId id="32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884"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E8BAD-EE9E-4EF4-BE75-59E17C719424}" type="datetimeFigureOut">
              <a:rPr kumimoji="1" lang="ja-JP" altLang="en-US" smtClean="0"/>
              <a:t>2018/12/8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2233F-E3A3-4356-AC8B-F4D882AE8A8E}" type="slidenum">
              <a:rPr kumimoji="1" lang="ja-JP" altLang="en-US" smtClean="0"/>
              <a:t>‹#›</a:t>
            </a:fld>
            <a:endParaRPr kumimoji="1" lang="ja-JP" altLang="en-US"/>
          </a:p>
        </p:txBody>
      </p:sp>
    </p:spTree>
    <p:extLst>
      <p:ext uri="{BB962C8B-B14F-4D97-AF65-F5344CB8AC3E}">
        <p14:creationId xmlns:p14="http://schemas.microsoft.com/office/powerpoint/2010/main" val="1148297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DDF001B-BA57-41B2-97E3-288CF70E0645}"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239035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4F9845-BDF5-46AC-B151-726F4D4BC227}" type="datetime1">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97988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5A5D7A-C1D7-4093-8321-DD1D6AEFE94A}"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58032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24AC12-2427-43E5-8091-BDAA44A9251B}"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735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B55296-09F1-4A4D-89C5-F50F55CBD798}"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530592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44C882-3EDF-43DD-A5BF-D80C819B989D}" type="datetime1">
              <a:rPr kumimoji="1" lang="ja-JP" altLang="en-US" smtClean="0"/>
              <a:t>2018/12/8</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90875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7C3749-6791-446C-82D9-BDF4A2CD3608}" type="datetime1">
              <a:rPr kumimoji="1" lang="ja-JP" altLang="en-US" smtClean="0"/>
              <a:t>2018/12/8</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18053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354921-3386-4BE7-8D40-71A792D42438}"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470437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1BD035-437F-4786-B00C-8DA816CAC101}"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76612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590EB234-F813-4B28-9F14-D77A4C0204D3}"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62186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FB55271-04B7-4DC4-9C3A-AAEA1435CAD6}"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5977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EBEB4D9-31A6-4DBF-AEF2-D7058F1841EB}" type="datetime1">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232463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95A6CCE-0259-49C6-AD2F-8A0B2B3FABA7}" type="datetime1">
              <a:rPr kumimoji="1" lang="ja-JP" altLang="en-US" smtClean="0"/>
              <a:t>2018/12/8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09337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E274A419-D0AF-4D77-9DB8-2B463EFB7B46}" type="datetime1">
              <a:rPr kumimoji="1" lang="ja-JP" altLang="en-US" smtClean="0"/>
              <a:t>2018/12/8</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4510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43052E-A989-42D2-BF7F-99A39E392C48}" type="datetime1">
              <a:rPr kumimoji="1" lang="ja-JP" altLang="en-US" smtClean="0"/>
              <a:t>2018/12/8</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98921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385A7FE4-4DB9-407F-9F67-3EA63700AA15}" type="datetime1">
              <a:rPr kumimoji="1" lang="ja-JP" altLang="en-US" smtClean="0"/>
              <a:t>2018/12/8</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36006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8B0265B-229C-4C79-92D7-56E63B225C43}" type="datetime1">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95922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11D0CA-2692-40F9-B6D5-912BA7D06181}" type="datetime1">
              <a:rPr kumimoji="1" lang="ja-JP" altLang="en-US" smtClean="0"/>
              <a:t>2018/12/8</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382813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431D8C-185F-4E4D-A09A-EEAB33EFE1AF}"/>
              </a:ext>
            </a:extLst>
          </p:cNvPr>
          <p:cNvSpPr/>
          <p:nvPr/>
        </p:nvSpPr>
        <p:spPr>
          <a:xfrm>
            <a:off x="812797" y="2077982"/>
            <a:ext cx="10397070" cy="1200329"/>
          </a:xfrm>
          <a:prstGeom prst="rect">
            <a:avLst/>
          </a:prstGeom>
        </p:spPr>
        <p:txBody>
          <a:bodyPr wrap="square">
            <a:spAutoFit/>
          </a:bodyPr>
          <a:lstStyle/>
          <a:p>
            <a:pPr algn="ctr"/>
            <a:r>
              <a:rPr lang="ja-JP" altLang="en-US" sz="3600" dirty="0"/>
              <a:t>Modelicaによる</a:t>
            </a:r>
            <a:endParaRPr lang="en-US" altLang="ja-JP" sz="3600" dirty="0"/>
          </a:p>
          <a:p>
            <a:pPr algn="ctr"/>
            <a:r>
              <a:rPr lang="ja-JP" altLang="en-US" sz="3600" dirty="0"/>
              <a:t>ドリップ式コーヒーのシステムシミュレーション</a:t>
            </a:r>
          </a:p>
        </p:txBody>
      </p:sp>
      <p:sp>
        <p:nvSpPr>
          <p:cNvPr id="3" name="正方形/長方形 2">
            <a:extLst>
              <a:ext uri="{FF2B5EF4-FFF2-40B4-BE49-F238E27FC236}">
                <a16:creationId xmlns:a16="http://schemas.microsoft.com/office/drawing/2014/main" id="{1DB906A7-CA55-4BB8-9B3D-9379CD523DDA}"/>
              </a:ext>
            </a:extLst>
          </p:cNvPr>
          <p:cNvSpPr/>
          <p:nvPr/>
        </p:nvSpPr>
        <p:spPr>
          <a:xfrm>
            <a:off x="2682237" y="4528981"/>
            <a:ext cx="6658190" cy="1384995"/>
          </a:xfrm>
          <a:prstGeom prst="rect">
            <a:avLst/>
          </a:prstGeom>
        </p:spPr>
        <p:txBody>
          <a:bodyPr wrap="square">
            <a:spAutoFit/>
          </a:bodyPr>
          <a:lstStyle/>
          <a:p>
            <a:pPr algn="ctr"/>
            <a:r>
              <a:rPr lang="en-US" altLang="ja-JP" sz="2800" dirty="0"/>
              <a:t>2018/12/08</a:t>
            </a:r>
          </a:p>
          <a:p>
            <a:pPr algn="ctr"/>
            <a:r>
              <a:rPr lang="ja-JP" altLang="en-US" sz="2800" dirty="0"/>
              <a:t>オープン</a:t>
            </a:r>
            <a:r>
              <a:rPr lang="en-US" altLang="ja-JP" sz="2800" dirty="0"/>
              <a:t>CAE</a:t>
            </a:r>
            <a:r>
              <a:rPr lang="ja-JP" altLang="en-US" sz="2800" dirty="0"/>
              <a:t>シンポジウム</a:t>
            </a:r>
            <a:r>
              <a:rPr lang="en-US" altLang="ja-JP" sz="2800" dirty="0"/>
              <a:t>2018</a:t>
            </a:r>
          </a:p>
          <a:p>
            <a:pPr algn="ctr"/>
            <a:r>
              <a:rPr lang="ja-JP" altLang="en-US" sz="2800" dirty="0"/>
              <a:t>植田 惠法</a:t>
            </a:r>
          </a:p>
        </p:txBody>
      </p:sp>
      <p:sp>
        <p:nvSpPr>
          <p:cNvPr id="4" name="スライド番号プレースホルダー 3">
            <a:extLst>
              <a:ext uri="{FF2B5EF4-FFF2-40B4-BE49-F238E27FC236}">
                <a16:creationId xmlns:a16="http://schemas.microsoft.com/office/drawing/2014/main" id="{B0763F6D-6377-499F-A14A-87F873AB2FB4}"/>
              </a:ext>
            </a:extLst>
          </p:cNvPr>
          <p:cNvSpPr>
            <a:spLocks noGrp="1"/>
          </p:cNvSpPr>
          <p:nvPr>
            <p:ph type="sldNum" sz="quarter" idx="12"/>
          </p:nvPr>
        </p:nvSpPr>
        <p:spPr/>
        <p:txBody>
          <a:bodyPr/>
          <a:lstStyle/>
          <a:p>
            <a:fld id="{FD6CFE5E-0B20-4A9C-A04F-EEEBFFB0CCEC}" type="slidenum">
              <a:rPr kumimoji="1" lang="ja-JP" altLang="en-US" smtClean="0"/>
              <a:t>1</a:t>
            </a:fld>
            <a:endParaRPr kumimoji="1" lang="ja-JP" altLang="en-US"/>
          </a:p>
        </p:txBody>
      </p:sp>
      <p:sp>
        <p:nvSpPr>
          <p:cNvPr id="5" name="正方形/長方形 4">
            <a:extLst>
              <a:ext uri="{FF2B5EF4-FFF2-40B4-BE49-F238E27FC236}">
                <a16:creationId xmlns:a16="http://schemas.microsoft.com/office/drawing/2014/main" id="{8E5BBB21-FABB-4BD4-A648-61FDA675C7DE}"/>
              </a:ext>
            </a:extLst>
          </p:cNvPr>
          <p:cNvSpPr/>
          <p:nvPr/>
        </p:nvSpPr>
        <p:spPr>
          <a:xfrm>
            <a:off x="1884240" y="3504295"/>
            <a:ext cx="8254183" cy="646331"/>
          </a:xfrm>
          <a:prstGeom prst="rect">
            <a:avLst/>
          </a:prstGeom>
        </p:spPr>
        <p:txBody>
          <a:bodyPr wrap="none">
            <a:spAutoFit/>
          </a:bodyPr>
          <a:lstStyle/>
          <a:p>
            <a:pPr algn="ctr"/>
            <a:r>
              <a:rPr lang="en-US" altLang="ja-JP" dirty="0" err="1"/>
              <a:t>Github</a:t>
            </a:r>
            <a:r>
              <a:rPr lang="ja-JP" altLang="en-US" dirty="0"/>
              <a:t>上の</a:t>
            </a:r>
            <a:r>
              <a:rPr lang="en-US" altLang="ja-JP" dirty="0"/>
              <a:t>Modelica</a:t>
            </a:r>
            <a:r>
              <a:rPr lang="ja-JP" altLang="en-US" dirty="0"/>
              <a:t>ライブラリ勉強会アーカイブに本日の資料を公開します</a:t>
            </a:r>
            <a:endParaRPr lang="en-US" altLang="ja-JP" dirty="0"/>
          </a:p>
          <a:p>
            <a:pPr algn="ctr"/>
            <a:r>
              <a:rPr lang="ja-JP" altLang="en-US" dirty="0"/>
              <a:t>https://github.com/ModelicaLibraryStudyMeeting</a:t>
            </a:r>
          </a:p>
        </p:txBody>
      </p:sp>
    </p:spTree>
    <p:extLst>
      <p:ext uri="{BB962C8B-B14F-4D97-AF65-F5344CB8AC3E}">
        <p14:creationId xmlns:p14="http://schemas.microsoft.com/office/powerpoint/2010/main" val="260349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80B4D3-4001-45E0-B081-B82631B7F841}"/>
              </a:ext>
            </a:extLst>
          </p:cNvPr>
          <p:cNvSpPr txBox="1"/>
          <p:nvPr/>
        </p:nvSpPr>
        <p:spPr>
          <a:xfrm>
            <a:off x="1110105" y="1247324"/>
            <a:ext cx="3877985" cy="461665"/>
          </a:xfrm>
          <a:prstGeom prst="rect">
            <a:avLst/>
          </a:prstGeom>
          <a:noFill/>
        </p:spPr>
        <p:txBody>
          <a:bodyPr wrap="none" rtlCol="0">
            <a:spAutoFit/>
          </a:bodyPr>
          <a:lstStyle/>
          <a:p>
            <a:r>
              <a:rPr kumimoji="1" lang="ja-JP" altLang="en-US" sz="2400" b="1" dirty="0"/>
              <a:t>気液界面の熱伝達率の計算</a:t>
            </a:r>
          </a:p>
        </p:txBody>
      </p:sp>
      <p:sp>
        <p:nvSpPr>
          <p:cNvPr id="15" name="左中かっこ 14">
            <a:extLst>
              <a:ext uri="{FF2B5EF4-FFF2-40B4-BE49-F238E27FC236}">
                <a16:creationId xmlns:a16="http://schemas.microsoft.com/office/drawing/2014/main" id="{0B90D223-AC54-4673-8BBF-EAE4F205B0F7}"/>
              </a:ext>
            </a:extLst>
          </p:cNvPr>
          <p:cNvSpPr/>
          <p:nvPr/>
        </p:nvSpPr>
        <p:spPr>
          <a:xfrm>
            <a:off x="3538207" y="2017627"/>
            <a:ext cx="586473" cy="4269714"/>
          </a:xfrm>
          <a:prstGeom prst="leftBrace">
            <a:avLst>
              <a:gd name="adj1" fmla="val 8333"/>
              <a:gd name="adj2" fmla="val 47324"/>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スライド番号プレースホルダー 10">
            <a:extLst>
              <a:ext uri="{FF2B5EF4-FFF2-40B4-BE49-F238E27FC236}">
                <a16:creationId xmlns:a16="http://schemas.microsoft.com/office/drawing/2014/main" id="{FE5F2950-E156-4134-B930-D62659F011AB}"/>
              </a:ext>
            </a:extLst>
          </p:cNvPr>
          <p:cNvSpPr>
            <a:spLocks noGrp="1"/>
          </p:cNvSpPr>
          <p:nvPr>
            <p:ph type="sldNum" sz="quarter" idx="12"/>
          </p:nvPr>
        </p:nvSpPr>
        <p:spPr/>
        <p:txBody>
          <a:bodyPr/>
          <a:lstStyle/>
          <a:p>
            <a:fld id="{FD6CFE5E-0B20-4A9C-A04F-EEEBFFB0CCEC}" type="slidenum">
              <a:rPr kumimoji="1" lang="ja-JP" altLang="en-US" smtClean="0"/>
              <a:t>10</a:t>
            </a:fld>
            <a:endParaRPr kumimoji="1" lang="ja-JP" altLang="en-US"/>
          </a:p>
        </p:txBody>
      </p:sp>
      <p:sp>
        <p:nvSpPr>
          <p:cNvPr id="21" name="テキスト ボックス 20">
            <a:extLst>
              <a:ext uri="{FF2B5EF4-FFF2-40B4-BE49-F238E27FC236}">
                <a16:creationId xmlns:a16="http://schemas.microsoft.com/office/drawing/2014/main" id="{28438B03-1610-4CF6-90C4-4BEB3C243DC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24" name="正方形/長方形 23">
            <a:extLst>
              <a:ext uri="{FF2B5EF4-FFF2-40B4-BE49-F238E27FC236}">
                <a16:creationId xmlns:a16="http://schemas.microsoft.com/office/drawing/2014/main" id="{C4D04788-F7A5-414B-BF10-B50CA425F322}"/>
              </a:ext>
            </a:extLst>
          </p:cNvPr>
          <p:cNvSpPr/>
          <p:nvPr/>
        </p:nvSpPr>
        <p:spPr>
          <a:xfrm>
            <a:off x="1937290" y="2771819"/>
            <a:ext cx="1517173" cy="7359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ドリップ機構</a:t>
            </a:r>
          </a:p>
        </p:txBody>
      </p:sp>
      <p:sp>
        <p:nvSpPr>
          <p:cNvPr id="25" name="正方形/長方形 24">
            <a:extLst>
              <a:ext uri="{FF2B5EF4-FFF2-40B4-BE49-F238E27FC236}">
                <a16:creationId xmlns:a16="http://schemas.microsoft.com/office/drawing/2014/main" id="{8882E627-4556-4CF6-9BC6-01261A300840}"/>
              </a:ext>
            </a:extLst>
          </p:cNvPr>
          <p:cNvSpPr/>
          <p:nvPr/>
        </p:nvSpPr>
        <p:spPr>
          <a:xfrm>
            <a:off x="1937289" y="3869285"/>
            <a:ext cx="1517173" cy="380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カップ</a:t>
            </a:r>
          </a:p>
        </p:txBody>
      </p:sp>
      <p:cxnSp>
        <p:nvCxnSpPr>
          <p:cNvPr id="27" name="直線矢印コネクタ 26">
            <a:extLst>
              <a:ext uri="{FF2B5EF4-FFF2-40B4-BE49-F238E27FC236}">
                <a16:creationId xmlns:a16="http://schemas.microsoft.com/office/drawing/2014/main" id="{472F2D8E-7CE0-47AA-B876-ADD1665A119F}"/>
              </a:ext>
            </a:extLst>
          </p:cNvPr>
          <p:cNvCxnSpPr>
            <a:cxnSpLocks/>
            <a:stCxn id="24" idx="2"/>
            <a:endCxn id="25" idx="0"/>
          </p:cNvCxnSpPr>
          <p:nvPr/>
        </p:nvCxnSpPr>
        <p:spPr>
          <a:xfrm flipH="1">
            <a:off x="2695876" y="3507803"/>
            <a:ext cx="1" cy="36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6B575E46-8A93-4ECA-B3F8-655A1A466F5B}"/>
              </a:ext>
            </a:extLst>
          </p:cNvPr>
          <p:cNvSpPr/>
          <p:nvPr/>
        </p:nvSpPr>
        <p:spPr>
          <a:xfrm>
            <a:off x="142241" y="2867383"/>
            <a:ext cx="1130326"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外気</a:t>
            </a:r>
            <a:endParaRPr kumimoji="1" lang="en-US" altLang="ja-JP" sz="2000" b="1" dirty="0">
              <a:solidFill>
                <a:schemeClr val="bg1"/>
              </a:solidFill>
            </a:endParaRPr>
          </a:p>
        </p:txBody>
      </p:sp>
      <p:cxnSp>
        <p:nvCxnSpPr>
          <p:cNvPr id="30" name="直線矢印コネクタ 29">
            <a:extLst>
              <a:ext uri="{FF2B5EF4-FFF2-40B4-BE49-F238E27FC236}">
                <a16:creationId xmlns:a16="http://schemas.microsoft.com/office/drawing/2014/main" id="{8EB47C4E-8C2E-4811-A299-4EEA1BF0AAA2}"/>
              </a:ext>
            </a:extLst>
          </p:cNvPr>
          <p:cNvCxnSpPr>
            <a:cxnSpLocks/>
            <a:stCxn id="24" idx="1"/>
            <a:endCxn id="28" idx="3"/>
          </p:cNvCxnSpPr>
          <p:nvPr/>
        </p:nvCxnSpPr>
        <p:spPr>
          <a:xfrm flipH="1" flipV="1">
            <a:off x="1272567" y="3124195"/>
            <a:ext cx="664723" cy="156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2FD6AD2-6F60-4C53-B871-854FBAF8F42E}"/>
              </a:ext>
            </a:extLst>
          </p:cNvPr>
          <p:cNvSpPr/>
          <p:nvPr/>
        </p:nvSpPr>
        <p:spPr>
          <a:xfrm>
            <a:off x="1937288" y="4740186"/>
            <a:ext cx="1517173"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solidFill>
              </a:rPr>
              <a:t>接地面</a:t>
            </a:r>
            <a:endParaRPr kumimoji="1" lang="en-US" altLang="ja-JP" sz="2000" b="1" dirty="0">
              <a:solidFill>
                <a:schemeClr val="bg1"/>
              </a:solidFill>
            </a:endParaRPr>
          </a:p>
        </p:txBody>
      </p:sp>
      <p:cxnSp>
        <p:nvCxnSpPr>
          <p:cNvPr id="32" name="直線矢印コネクタ 31">
            <a:extLst>
              <a:ext uri="{FF2B5EF4-FFF2-40B4-BE49-F238E27FC236}">
                <a16:creationId xmlns:a16="http://schemas.microsoft.com/office/drawing/2014/main" id="{A47EAA25-6E99-469A-8E42-82E8DDCA6175}"/>
              </a:ext>
            </a:extLst>
          </p:cNvPr>
          <p:cNvCxnSpPr>
            <a:stCxn id="25" idx="2"/>
            <a:endCxn id="31" idx="0"/>
          </p:cNvCxnSpPr>
          <p:nvPr/>
        </p:nvCxnSpPr>
        <p:spPr>
          <a:xfrm flipH="1">
            <a:off x="2695875" y="4250160"/>
            <a:ext cx="1" cy="49002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DBBAC93-30EB-4068-BAD0-5C081C21F3F2}"/>
              </a:ext>
            </a:extLst>
          </p:cNvPr>
          <p:cNvCxnSpPr>
            <a:cxnSpLocks/>
            <a:stCxn id="25" idx="1"/>
            <a:endCxn id="28" idx="3"/>
          </p:cNvCxnSpPr>
          <p:nvPr/>
        </p:nvCxnSpPr>
        <p:spPr>
          <a:xfrm rot="10800000">
            <a:off x="1272567" y="3124195"/>
            <a:ext cx="664722" cy="93552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C6B40F4F-B69D-418D-8891-ABA265A559CB}"/>
              </a:ext>
            </a:extLst>
          </p:cNvPr>
          <p:cNvSpPr txBox="1"/>
          <p:nvPr/>
        </p:nvSpPr>
        <p:spPr>
          <a:xfrm>
            <a:off x="4318539" y="2043259"/>
            <a:ext cx="7497565" cy="1569660"/>
          </a:xfrm>
          <a:prstGeom prst="rect">
            <a:avLst/>
          </a:prstGeom>
          <a:noFill/>
        </p:spPr>
        <p:txBody>
          <a:bodyPr wrap="none" rtlCol="0">
            <a:spAutoFit/>
          </a:bodyPr>
          <a:lstStyle/>
          <a:p>
            <a:r>
              <a:rPr kumimoji="1" lang="ja-JP" altLang="en-US" sz="2400" b="1" dirty="0"/>
              <a:t>パラメータスタディにより実験</a:t>
            </a:r>
            <a:r>
              <a:rPr kumimoji="1" lang="en-US" altLang="ja-JP" sz="2400" b="1" dirty="0"/>
              <a:t>(</a:t>
            </a:r>
            <a:r>
              <a:rPr kumimoji="1" lang="ja-JP" altLang="en-US" sz="2400" b="1" dirty="0"/>
              <a:t>後述</a:t>
            </a:r>
            <a:r>
              <a:rPr kumimoji="1" lang="en-US" altLang="ja-JP" sz="2400" b="1" dirty="0"/>
              <a:t>)</a:t>
            </a:r>
            <a:r>
              <a:rPr kumimoji="1" lang="ja-JP" altLang="en-US" sz="2400" b="1" dirty="0" err="1"/>
              <a:t>に適</a:t>
            </a:r>
            <a:r>
              <a:rPr kumimoji="1" lang="ja-JP" altLang="en-US" sz="2400" b="1" dirty="0"/>
              <a:t>合するよう</a:t>
            </a:r>
            <a:endParaRPr kumimoji="1" lang="en-US" altLang="ja-JP" sz="2400" b="1" dirty="0"/>
          </a:p>
          <a:p>
            <a:r>
              <a:rPr kumimoji="1" lang="ja-JP" altLang="en-US" sz="2400" b="1" dirty="0"/>
              <a:t>決定した</a:t>
            </a:r>
            <a:endParaRPr kumimoji="1" lang="en-US" altLang="ja-JP" sz="2400" b="1" dirty="0"/>
          </a:p>
          <a:p>
            <a:r>
              <a:rPr kumimoji="1" lang="ja-JP" altLang="en-US" sz="2400" b="1" dirty="0"/>
              <a:t>熱伝達率 </a:t>
            </a:r>
            <a:r>
              <a:rPr kumimoji="1" lang="en-US" altLang="ja-JP" sz="2400" b="1" dirty="0"/>
              <a:t>10</a:t>
            </a:r>
            <a:r>
              <a:rPr kumimoji="1" lang="ja-JP" altLang="en-US" sz="2400" b="1" dirty="0"/>
              <a:t>～</a:t>
            </a:r>
            <a:r>
              <a:rPr kumimoji="1" lang="en-US" altLang="ja-JP" sz="2400" b="1" dirty="0"/>
              <a:t>100 [W/(m</a:t>
            </a:r>
            <a:r>
              <a:rPr kumimoji="1" lang="en-US" altLang="ja-JP" sz="2400" b="1" baseline="30000" dirty="0"/>
              <a:t>2</a:t>
            </a:r>
            <a:r>
              <a:rPr kumimoji="1" lang="en-US" altLang="ja-JP" sz="2400" b="1" dirty="0"/>
              <a:t>K)  5</a:t>
            </a:r>
            <a:r>
              <a:rPr kumimoji="1" lang="ja-JP" altLang="en-US" sz="2400" b="1" dirty="0"/>
              <a:t>刻み</a:t>
            </a:r>
            <a:endParaRPr kumimoji="1" lang="en-US" altLang="ja-JP" sz="2400" b="1" dirty="0"/>
          </a:p>
          <a:p>
            <a:r>
              <a:rPr kumimoji="1" lang="ja-JP" altLang="en-US" sz="2400" b="1" dirty="0"/>
              <a:t>目的変数　実験値と解析値の差の二乗の総和</a:t>
            </a:r>
            <a:endParaRPr kumimoji="1" lang="en-US" altLang="ja-JP" sz="2400" b="1" dirty="0"/>
          </a:p>
        </p:txBody>
      </p:sp>
      <p:sp>
        <p:nvSpPr>
          <p:cNvPr id="7" name="正方形/長方形 6">
            <a:extLst>
              <a:ext uri="{FF2B5EF4-FFF2-40B4-BE49-F238E27FC236}">
                <a16:creationId xmlns:a16="http://schemas.microsoft.com/office/drawing/2014/main" id="{87154DC2-FE24-493A-A8C4-B3D390B4A1A5}"/>
              </a:ext>
            </a:extLst>
          </p:cNvPr>
          <p:cNvSpPr/>
          <p:nvPr/>
        </p:nvSpPr>
        <p:spPr>
          <a:xfrm>
            <a:off x="4581017" y="3580740"/>
            <a:ext cx="6972608" cy="3139321"/>
          </a:xfrm>
          <a:prstGeom prst="rect">
            <a:avLst/>
          </a:prstGeom>
        </p:spPr>
        <p:txBody>
          <a:bodyPr wrap="square">
            <a:spAutoFit/>
          </a:bodyPr>
          <a:lstStyle/>
          <a:p>
            <a:r>
              <a:rPr lang="ja-JP" altLang="en-US" dirty="0"/>
              <a:t>パラメータスタディには</a:t>
            </a:r>
            <a:r>
              <a:rPr lang="en-US" altLang="ja-JP" dirty="0"/>
              <a:t>Excel-</a:t>
            </a:r>
            <a:r>
              <a:rPr lang="en-US" altLang="ja-JP" dirty="0" err="1"/>
              <a:t>OpenModelica</a:t>
            </a:r>
            <a:r>
              <a:rPr lang="ja-JP" altLang="en-US" dirty="0"/>
              <a:t>インターフェースを作成し使用した</a:t>
            </a:r>
            <a:r>
              <a:rPr lang="en-US" altLang="ja-JP" dirty="0"/>
              <a:t>(GPL3.0)</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https://github.com/UedaShigenori/OpenModelica_Excel_Interface_ClassPackage</a:t>
            </a:r>
          </a:p>
        </p:txBody>
      </p:sp>
      <p:pic>
        <p:nvPicPr>
          <p:cNvPr id="8" name="図 7">
            <a:extLst>
              <a:ext uri="{FF2B5EF4-FFF2-40B4-BE49-F238E27FC236}">
                <a16:creationId xmlns:a16="http://schemas.microsoft.com/office/drawing/2014/main" id="{4B41946D-0B18-4DA3-9A08-D229910F4D5B}"/>
              </a:ext>
            </a:extLst>
          </p:cNvPr>
          <p:cNvPicPr>
            <a:picLocks noChangeAspect="1"/>
          </p:cNvPicPr>
          <p:nvPr/>
        </p:nvPicPr>
        <p:blipFill rotWithShape="1">
          <a:blip r:embed="rId2"/>
          <a:srcRect r="41088" b="71842"/>
          <a:stretch/>
        </p:blipFill>
        <p:spPr>
          <a:xfrm>
            <a:off x="4772352" y="4301139"/>
            <a:ext cx="6227541" cy="1527354"/>
          </a:xfrm>
          <a:prstGeom prst="rect">
            <a:avLst/>
          </a:prstGeom>
        </p:spPr>
      </p:pic>
    </p:spTree>
    <p:extLst>
      <p:ext uri="{BB962C8B-B14F-4D97-AF65-F5344CB8AC3E}">
        <p14:creationId xmlns:p14="http://schemas.microsoft.com/office/powerpoint/2010/main" val="107481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49C0AF4-89AE-4CF0-9E36-B810D173826E}"/>
              </a:ext>
            </a:extLst>
          </p:cNvPr>
          <p:cNvSpPr>
            <a:spLocks noGrp="1"/>
          </p:cNvSpPr>
          <p:nvPr>
            <p:ph type="sldNum" sz="quarter" idx="12"/>
          </p:nvPr>
        </p:nvSpPr>
        <p:spPr/>
        <p:txBody>
          <a:bodyPr/>
          <a:lstStyle/>
          <a:p>
            <a:fld id="{FD6CFE5E-0B20-4A9C-A04F-EEEBFFB0CCEC}" type="slidenum">
              <a:rPr kumimoji="1" lang="ja-JP" altLang="en-US" smtClean="0"/>
              <a:t>11</a:t>
            </a:fld>
            <a:endParaRPr kumimoji="1" lang="ja-JP" altLang="en-US"/>
          </a:p>
        </p:txBody>
      </p:sp>
      <p:pic>
        <p:nvPicPr>
          <p:cNvPr id="3" name="図 2">
            <a:extLst>
              <a:ext uri="{FF2B5EF4-FFF2-40B4-BE49-F238E27FC236}">
                <a16:creationId xmlns:a16="http://schemas.microsoft.com/office/drawing/2014/main" id="{79E7C978-173C-4410-AD24-CA97B02F694F}"/>
              </a:ext>
            </a:extLst>
          </p:cNvPr>
          <p:cNvPicPr>
            <a:picLocks noChangeAspect="1"/>
          </p:cNvPicPr>
          <p:nvPr/>
        </p:nvPicPr>
        <p:blipFill>
          <a:blip r:embed="rId2"/>
          <a:stretch>
            <a:fillRect/>
          </a:stretch>
        </p:blipFill>
        <p:spPr>
          <a:xfrm>
            <a:off x="3247160" y="1327679"/>
            <a:ext cx="4931443" cy="5067796"/>
          </a:xfrm>
          <a:prstGeom prst="rect">
            <a:avLst/>
          </a:prstGeom>
        </p:spPr>
      </p:pic>
      <p:sp>
        <p:nvSpPr>
          <p:cNvPr id="4" name="テキスト ボックス 3">
            <a:extLst>
              <a:ext uri="{FF2B5EF4-FFF2-40B4-BE49-F238E27FC236}">
                <a16:creationId xmlns:a16="http://schemas.microsoft.com/office/drawing/2014/main" id="{98C74AD9-2719-4B40-A19A-7331DF82A9D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6" name="テキスト ボックス 5">
            <a:extLst>
              <a:ext uri="{FF2B5EF4-FFF2-40B4-BE49-F238E27FC236}">
                <a16:creationId xmlns:a16="http://schemas.microsoft.com/office/drawing/2014/main" id="{3C1D8061-9F2C-42D3-91E4-9B29F9546A4E}"/>
              </a:ext>
            </a:extLst>
          </p:cNvPr>
          <p:cNvSpPr txBox="1"/>
          <p:nvPr/>
        </p:nvSpPr>
        <p:spPr>
          <a:xfrm>
            <a:off x="6702897" y="1063416"/>
            <a:ext cx="877163" cy="369332"/>
          </a:xfrm>
          <a:prstGeom prst="rect">
            <a:avLst/>
          </a:prstGeom>
          <a:noFill/>
        </p:spPr>
        <p:txBody>
          <a:bodyPr wrap="none" rtlCol="0">
            <a:spAutoFit/>
          </a:bodyPr>
          <a:lstStyle/>
          <a:p>
            <a:pPr algn="l"/>
            <a:r>
              <a:rPr kumimoji="1" lang="ja-JP" altLang="en-US" dirty="0"/>
              <a:t>ケトル</a:t>
            </a:r>
          </a:p>
        </p:txBody>
      </p:sp>
      <p:sp>
        <p:nvSpPr>
          <p:cNvPr id="7" name="テキスト ボックス 6">
            <a:extLst>
              <a:ext uri="{FF2B5EF4-FFF2-40B4-BE49-F238E27FC236}">
                <a16:creationId xmlns:a16="http://schemas.microsoft.com/office/drawing/2014/main" id="{CE5A4D90-DD66-4B05-8EF0-0B3349AA0389}"/>
              </a:ext>
            </a:extLst>
          </p:cNvPr>
          <p:cNvSpPr txBox="1"/>
          <p:nvPr/>
        </p:nvSpPr>
        <p:spPr>
          <a:xfrm>
            <a:off x="6795230" y="5125184"/>
            <a:ext cx="1261884" cy="307777"/>
          </a:xfrm>
          <a:prstGeom prst="rect">
            <a:avLst/>
          </a:prstGeom>
          <a:noFill/>
        </p:spPr>
        <p:txBody>
          <a:bodyPr wrap="none" rtlCol="0">
            <a:spAutoFit/>
          </a:bodyPr>
          <a:lstStyle/>
          <a:p>
            <a:pPr algn="l"/>
            <a:r>
              <a:rPr kumimoji="1" lang="ja-JP" altLang="en-US" sz="1400" dirty="0">
                <a:solidFill>
                  <a:schemeClr val="bg1"/>
                </a:solidFill>
              </a:rPr>
              <a:t>カップ内液体</a:t>
            </a:r>
          </a:p>
        </p:txBody>
      </p:sp>
      <p:sp>
        <p:nvSpPr>
          <p:cNvPr id="8" name="テキスト ボックス 7">
            <a:extLst>
              <a:ext uri="{FF2B5EF4-FFF2-40B4-BE49-F238E27FC236}">
                <a16:creationId xmlns:a16="http://schemas.microsoft.com/office/drawing/2014/main" id="{360BB94C-6AD1-4CD7-A14C-C3BC26BF4ECB}"/>
              </a:ext>
            </a:extLst>
          </p:cNvPr>
          <p:cNvSpPr txBox="1"/>
          <p:nvPr/>
        </p:nvSpPr>
        <p:spPr>
          <a:xfrm>
            <a:off x="4604819" y="2485689"/>
            <a:ext cx="1620957" cy="523220"/>
          </a:xfrm>
          <a:prstGeom prst="rect">
            <a:avLst/>
          </a:prstGeom>
          <a:noFill/>
        </p:spPr>
        <p:txBody>
          <a:bodyPr wrap="none" rtlCol="0">
            <a:spAutoFit/>
          </a:bodyPr>
          <a:lstStyle/>
          <a:p>
            <a:pPr algn="l"/>
            <a:r>
              <a:rPr kumimoji="1" lang="ja-JP" altLang="en-US" sz="1400" dirty="0">
                <a:solidFill>
                  <a:schemeClr val="bg1"/>
                </a:solidFill>
              </a:rPr>
              <a:t>気液界面の</a:t>
            </a:r>
            <a:endParaRPr kumimoji="1" lang="en-US" altLang="ja-JP" sz="1400" dirty="0">
              <a:solidFill>
                <a:schemeClr val="bg1"/>
              </a:solidFill>
            </a:endParaRPr>
          </a:p>
          <a:p>
            <a:pPr algn="l"/>
            <a:r>
              <a:rPr kumimoji="1" lang="ja-JP" altLang="en-US" sz="1400" dirty="0">
                <a:solidFill>
                  <a:schemeClr val="bg1"/>
                </a:solidFill>
              </a:rPr>
              <a:t>熱コンダクタンス</a:t>
            </a:r>
          </a:p>
        </p:txBody>
      </p:sp>
      <p:sp>
        <p:nvSpPr>
          <p:cNvPr id="9" name="テキスト ボックス 8">
            <a:extLst>
              <a:ext uri="{FF2B5EF4-FFF2-40B4-BE49-F238E27FC236}">
                <a16:creationId xmlns:a16="http://schemas.microsoft.com/office/drawing/2014/main" id="{006AC259-272F-40FB-9054-6461F0C37B06}"/>
              </a:ext>
            </a:extLst>
          </p:cNvPr>
          <p:cNvSpPr txBox="1"/>
          <p:nvPr/>
        </p:nvSpPr>
        <p:spPr>
          <a:xfrm>
            <a:off x="4750906" y="4466889"/>
            <a:ext cx="1082348" cy="307777"/>
          </a:xfrm>
          <a:prstGeom prst="rect">
            <a:avLst/>
          </a:prstGeom>
          <a:noFill/>
        </p:spPr>
        <p:txBody>
          <a:bodyPr wrap="none" rtlCol="0">
            <a:spAutoFit/>
          </a:bodyPr>
          <a:lstStyle/>
          <a:p>
            <a:pPr algn="l"/>
            <a:r>
              <a:rPr kumimoji="1" lang="ja-JP" altLang="en-US" sz="1400" dirty="0">
                <a:solidFill>
                  <a:schemeClr val="bg1"/>
                </a:solidFill>
              </a:rPr>
              <a:t>カップの壁</a:t>
            </a:r>
          </a:p>
        </p:txBody>
      </p:sp>
      <p:sp>
        <p:nvSpPr>
          <p:cNvPr id="10" name="テキスト ボックス 9">
            <a:extLst>
              <a:ext uri="{FF2B5EF4-FFF2-40B4-BE49-F238E27FC236}">
                <a16:creationId xmlns:a16="http://schemas.microsoft.com/office/drawing/2014/main" id="{860BE56F-ED5A-4F5D-85B4-C5D6D616D6F9}"/>
              </a:ext>
            </a:extLst>
          </p:cNvPr>
          <p:cNvSpPr txBox="1"/>
          <p:nvPr/>
        </p:nvSpPr>
        <p:spPr>
          <a:xfrm>
            <a:off x="3663147" y="4823485"/>
            <a:ext cx="1313180" cy="430887"/>
          </a:xfrm>
          <a:prstGeom prst="rect">
            <a:avLst/>
          </a:prstGeom>
          <a:noFill/>
        </p:spPr>
        <p:txBody>
          <a:bodyPr wrap="none" rtlCol="0">
            <a:spAutoFit/>
          </a:bodyPr>
          <a:lstStyle/>
          <a:p>
            <a:pPr algn="l"/>
            <a:r>
              <a:rPr kumimoji="1" lang="ja-JP" altLang="en-US" sz="1100" dirty="0">
                <a:solidFill>
                  <a:schemeClr val="bg1"/>
                </a:solidFill>
              </a:rPr>
              <a:t>カップ</a:t>
            </a:r>
            <a:r>
              <a:rPr kumimoji="1" lang="en-US" altLang="ja-JP" sz="1100" dirty="0">
                <a:solidFill>
                  <a:schemeClr val="bg1"/>
                </a:solidFill>
              </a:rPr>
              <a:t>-</a:t>
            </a:r>
            <a:r>
              <a:rPr kumimoji="1" lang="ja-JP" altLang="en-US" sz="1100" dirty="0">
                <a:solidFill>
                  <a:schemeClr val="bg1"/>
                </a:solidFill>
              </a:rPr>
              <a:t>外気間の</a:t>
            </a:r>
            <a:endParaRPr kumimoji="1" lang="en-US" altLang="ja-JP" sz="1100" dirty="0">
              <a:solidFill>
                <a:schemeClr val="bg1"/>
              </a:solidFill>
            </a:endParaRPr>
          </a:p>
          <a:p>
            <a:pPr algn="l"/>
            <a:r>
              <a:rPr kumimoji="1" lang="ja-JP" altLang="en-US" sz="1100" dirty="0">
                <a:solidFill>
                  <a:schemeClr val="bg1"/>
                </a:solidFill>
              </a:rPr>
              <a:t>熱コンダクタンス</a:t>
            </a:r>
          </a:p>
        </p:txBody>
      </p:sp>
    </p:spTree>
    <p:extLst>
      <p:ext uri="{BB962C8B-B14F-4D97-AF65-F5344CB8AC3E}">
        <p14:creationId xmlns:p14="http://schemas.microsoft.com/office/powerpoint/2010/main" val="316627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F7724B0C-F949-48F9-ADDD-923CB470A5BC}"/>
              </a:ext>
            </a:extLst>
          </p:cNvPr>
          <p:cNvGrpSpPr/>
          <p:nvPr/>
        </p:nvGrpSpPr>
        <p:grpSpPr>
          <a:xfrm>
            <a:off x="541301" y="2108399"/>
            <a:ext cx="5186399" cy="2673648"/>
            <a:chOff x="1135454" y="2343388"/>
            <a:chExt cx="3810119" cy="1964160"/>
          </a:xfrm>
        </p:grpSpPr>
        <p:grpSp>
          <p:nvGrpSpPr>
            <p:cNvPr id="12" name="グループ化 11">
              <a:extLst>
                <a:ext uri="{FF2B5EF4-FFF2-40B4-BE49-F238E27FC236}">
                  <a16:creationId xmlns:a16="http://schemas.microsoft.com/office/drawing/2014/main" id="{FD370888-AD63-4F08-AD46-F240FAE0E47D}"/>
                </a:ext>
              </a:extLst>
            </p:cNvPr>
            <p:cNvGrpSpPr/>
            <p:nvPr/>
          </p:nvGrpSpPr>
          <p:grpSpPr>
            <a:xfrm>
              <a:off x="2224263" y="2952484"/>
              <a:ext cx="1023668" cy="1252973"/>
              <a:chOff x="2502786" y="3291843"/>
              <a:chExt cx="2211454" cy="2059089"/>
            </a:xfrm>
          </p:grpSpPr>
          <p:sp>
            <p:nvSpPr>
              <p:cNvPr id="4" name="正方形/長方形 3">
                <a:extLst>
                  <a:ext uri="{FF2B5EF4-FFF2-40B4-BE49-F238E27FC236}">
                    <a16:creationId xmlns:a16="http://schemas.microsoft.com/office/drawing/2014/main" id="{9F293674-5C8D-4234-8481-57520A72A27F}"/>
                  </a:ext>
                </a:extLst>
              </p:cNvPr>
              <p:cNvSpPr/>
              <p:nvPr/>
            </p:nvSpPr>
            <p:spPr>
              <a:xfrm>
                <a:off x="2502786" y="3310809"/>
                <a:ext cx="2211454" cy="2040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4094AB75-5CED-4C0F-9618-6F080E7B0F45}"/>
                  </a:ext>
                </a:extLst>
              </p:cNvPr>
              <p:cNvSpPr/>
              <p:nvPr/>
            </p:nvSpPr>
            <p:spPr>
              <a:xfrm>
                <a:off x="2606810" y="3867574"/>
                <a:ext cx="2020542" cy="14101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正方形/長方形 5">
                <a:extLst>
                  <a:ext uri="{FF2B5EF4-FFF2-40B4-BE49-F238E27FC236}">
                    <a16:creationId xmlns:a16="http://schemas.microsoft.com/office/drawing/2014/main" id="{B4BA6BAD-87AB-4E5D-9DAA-0A9A94236B1A}"/>
                  </a:ext>
                </a:extLst>
              </p:cNvPr>
              <p:cNvSpPr/>
              <p:nvPr/>
            </p:nvSpPr>
            <p:spPr>
              <a:xfrm>
                <a:off x="2610662" y="3291843"/>
                <a:ext cx="2003407" cy="62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3" name="テキスト ボックス 12">
              <a:extLst>
                <a:ext uri="{FF2B5EF4-FFF2-40B4-BE49-F238E27FC236}">
                  <a16:creationId xmlns:a16="http://schemas.microsoft.com/office/drawing/2014/main" id="{5DE09165-076F-4B23-8EAF-88A3B9526C86}"/>
                </a:ext>
              </a:extLst>
            </p:cNvPr>
            <p:cNvSpPr txBox="1"/>
            <p:nvPr/>
          </p:nvSpPr>
          <p:spPr>
            <a:xfrm>
              <a:off x="3410558" y="2434888"/>
              <a:ext cx="686140" cy="292647"/>
            </a:xfrm>
            <a:prstGeom prst="rect">
              <a:avLst/>
            </a:prstGeom>
            <a:noFill/>
          </p:spPr>
          <p:txBody>
            <a:bodyPr wrap="square" rtlCol="0">
              <a:spAutoFit/>
            </a:bodyPr>
            <a:lstStyle/>
            <a:p>
              <a:r>
                <a:rPr lang="ja-JP" altLang="en-US" sz="2400" dirty="0"/>
                <a:t>液体</a:t>
              </a:r>
              <a:endParaRPr kumimoji="1" lang="ja-JP" altLang="en-US" sz="2400" dirty="0"/>
            </a:p>
          </p:txBody>
        </p:sp>
        <p:cxnSp>
          <p:nvCxnSpPr>
            <p:cNvPr id="15" name="直線矢印コネクタ 14">
              <a:extLst>
                <a:ext uri="{FF2B5EF4-FFF2-40B4-BE49-F238E27FC236}">
                  <a16:creationId xmlns:a16="http://schemas.microsoft.com/office/drawing/2014/main" id="{256E7B22-29A9-4590-8625-DCB47D5CF178}"/>
                </a:ext>
              </a:extLst>
            </p:cNvPr>
            <p:cNvCxnSpPr>
              <a:cxnSpLocks/>
              <a:stCxn id="13" idx="1"/>
            </p:cNvCxnSpPr>
            <p:nvPr/>
          </p:nvCxnSpPr>
          <p:spPr>
            <a:xfrm flipH="1">
              <a:off x="2864708" y="2581212"/>
              <a:ext cx="545850" cy="8880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13F4F51-251A-4D20-B7FE-34113F56E8F0}"/>
                </a:ext>
              </a:extLst>
            </p:cNvPr>
            <p:cNvSpPr txBox="1"/>
            <p:nvPr/>
          </p:nvSpPr>
          <p:spPr>
            <a:xfrm>
              <a:off x="3454574" y="3081206"/>
              <a:ext cx="967700" cy="339156"/>
            </a:xfrm>
            <a:prstGeom prst="rect">
              <a:avLst/>
            </a:prstGeom>
            <a:noFill/>
          </p:spPr>
          <p:txBody>
            <a:bodyPr wrap="square" rtlCol="0">
              <a:spAutoFit/>
            </a:bodyPr>
            <a:lstStyle/>
            <a:p>
              <a:r>
                <a:rPr lang="ja-JP" altLang="en-US" sz="2400" dirty="0"/>
                <a:t>カップ</a:t>
              </a:r>
              <a:endParaRPr kumimoji="1" lang="ja-JP" altLang="en-US" sz="2400" dirty="0"/>
            </a:p>
          </p:txBody>
        </p:sp>
        <p:cxnSp>
          <p:nvCxnSpPr>
            <p:cNvPr id="19" name="直線矢印コネクタ 18">
              <a:extLst>
                <a:ext uri="{FF2B5EF4-FFF2-40B4-BE49-F238E27FC236}">
                  <a16:creationId xmlns:a16="http://schemas.microsoft.com/office/drawing/2014/main" id="{EB7C93D8-F732-4A98-8CC6-91AB2DBAE3E0}"/>
                </a:ext>
              </a:extLst>
            </p:cNvPr>
            <p:cNvCxnSpPr>
              <a:cxnSpLocks/>
            </p:cNvCxnSpPr>
            <p:nvPr/>
          </p:nvCxnSpPr>
          <p:spPr>
            <a:xfrm flipH="1">
              <a:off x="3257995" y="3183297"/>
              <a:ext cx="207485" cy="300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322494F9-8C3B-401D-9F73-42F0DA7549FE}"/>
                </a:ext>
              </a:extLst>
            </p:cNvPr>
            <p:cNvSpPr txBox="1"/>
            <p:nvPr/>
          </p:nvSpPr>
          <p:spPr>
            <a:xfrm>
              <a:off x="1135454" y="2343388"/>
              <a:ext cx="849156" cy="292647"/>
            </a:xfrm>
            <a:prstGeom prst="rect">
              <a:avLst/>
            </a:prstGeom>
            <a:noFill/>
          </p:spPr>
          <p:txBody>
            <a:bodyPr wrap="square" rtlCol="0">
              <a:spAutoFit/>
            </a:bodyPr>
            <a:lstStyle/>
            <a:p>
              <a:r>
                <a:rPr lang="ja-JP" altLang="en-US" sz="2400" dirty="0"/>
                <a:t>熱電対</a:t>
              </a:r>
              <a:endParaRPr kumimoji="1" lang="ja-JP" altLang="en-US" sz="2400" dirty="0"/>
            </a:p>
          </p:txBody>
        </p:sp>
        <p:sp>
          <p:nvSpPr>
            <p:cNvPr id="24" name="アーチ 23">
              <a:extLst>
                <a:ext uri="{FF2B5EF4-FFF2-40B4-BE49-F238E27FC236}">
                  <a16:creationId xmlns:a16="http://schemas.microsoft.com/office/drawing/2014/main" id="{6F520B2C-E702-4CEA-A535-4CD30DDA54C8}"/>
                </a:ext>
              </a:extLst>
            </p:cNvPr>
            <p:cNvSpPr/>
            <p:nvPr/>
          </p:nvSpPr>
          <p:spPr>
            <a:xfrm rot="16200000">
              <a:off x="1972632" y="3427324"/>
              <a:ext cx="489485" cy="457192"/>
            </a:xfrm>
            <a:prstGeom prst="blockArc">
              <a:avLst>
                <a:gd name="adj1" fmla="val 10800000"/>
                <a:gd name="adj2" fmla="val 223991"/>
                <a:gd name="adj3" fmla="val 1798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5" name="正方形/長方形 24">
              <a:extLst>
                <a:ext uri="{FF2B5EF4-FFF2-40B4-BE49-F238E27FC236}">
                  <a16:creationId xmlns:a16="http://schemas.microsoft.com/office/drawing/2014/main" id="{E41A50D0-52DC-4A5E-9849-E8AC6D6DF088}"/>
                </a:ext>
              </a:extLst>
            </p:cNvPr>
            <p:cNvSpPr/>
            <p:nvPr/>
          </p:nvSpPr>
          <p:spPr>
            <a:xfrm>
              <a:off x="2399414" y="2627245"/>
              <a:ext cx="73309" cy="57178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四角形: 角を丸くする 25">
              <a:extLst>
                <a:ext uri="{FF2B5EF4-FFF2-40B4-BE49-F238E27FC236}">
                  <a16:creationId xmlns:a16="http://schemas.microsoft.com/office/drawing/2014/main" id="{E6E355AA-3E42-4533-9611-C3E5C470D982}"/>
                </a:ext>
              </a:extLst>
            </p:cNvPr>
            <p:cNvSpPr/>
            <p:nvPr/>
          </p:nvSpPr>
          <p:spPr>
            <a:xfrm>
              <a:off x="2413786" y="3194357"/>
              <a:ext cx="45719" cy="51097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7" name="直線矢印コネクタ 26">
              <a:extLst>
                <a:ext uri="{FF2B5EF4-FFF2-40B4-BE49-F238E27FC236}">
                  <a16:creationId xmlns:a16="http://schemas.microsoft.com/office/drawing/2014/main" id="{E32B0B4E-25AB-42BC-A06D-EEEAB4F58CA1}"/>
                </a:ext>
              </a:extLst>
            </p:cNvPr>
            <p:cNvCxnSpPr>
              <a:cxnSpLocks/>
            </p:cNvCxnSpPr>
            <p:nvPr/>
          </p:nvCxnSpPr>
          <p:spPr>
            <a:xfrm>
              <a:off x="1867209" y="2521678"/>
              <a:ext cx="529290" cy="306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326D1925-1007-4116-A2B1-84A5771773E9}"/>
                </a:ext>
              </a:extLst>
            </p:cNvPr>
            <p:cNvSpPr/>
            <p:nvPr/>
          </p:nvSpPr>
          <p:spPr>
            <a:xfrm>
              <a:off x="1947591" y="4205457"/>
              <a:ext cx="1517889" cy="10209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21" name="直線矢印コネクタ 20">
              <a:extLst>
                <a:ext uri="{FF2B5EF4-FFF2-40B4-BE49-F238E27FC236}">
                  <a16:creationId xmlns:a16="http://schemas.microsoft.com/office/drawing/2014/main" id="{439D9E3D-A4E1-4B32-AE93-768882B15B87}"/>
                </a:ext>
              </a:extLst>
            </p:cNvPr>
            <p:cNvCxnSpPr>
              <a:cxnSpLocks/>
            </p:cNvCxnSpPr>
            <p:nvPr/>
          </p:nvCxnSpPr>
          <p:spPr>
            <a:xfrm flipH="1">
              <a:off x="3458947" y="3906639"/>
              <a:ext cx="207485" cy="300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9FA9E73-65DC-42F2-AA01-14B33B79F9D1}"/>
                </a:ext>
              </a:extLst>
            </p:cNvPr>
            <p:cNvSpPr txBox="1"/>
            <p:nvPr/>
          </p:nvSpPr>
          <p:spPr>
            <a:xfrm>
              <a:off x="3666432" y="3705332"/>
              <a:ext cx="1279141" cy="339156"/>
            </a:xfrm>
            <a:prstGeom prst="rect">
              <a:avLst/>
            </a:prstGeom>
            <a:noFill/>
          </p:spPr>
          <p:txBody>
            <a:bodyPr wrap="square" rtlCol="0">
              <a:spAutoFit/>
            </a:bodyPr>
            <a:lstStyle/>
            <a:p>
              <a:r>
                <a:rPr lang="en-US" altLang="ja-JP" sz="2400" dirty="0"/>
                <a:t>Al</a:t>
              </a:r>
              <a:r>
                <a:rPr lang="ja-JP" altLang="en-US" sz="2400" dirty="0"/>
                <a:t>フレーム</a:t>
              </a:r>
              <a:endParaRPr kumimoji="1" lang="ja-JP" altLang="en-US" sz="2400" dirty="0"/>
            </a:p>
          </p:txBody>
        </p:sp>
      </p:grpSp>
      <p:sp>
        <p:nvSpPr>
          <p:cNvPr id="3" name="スライド番号プレースホルダー 2">
            <a:extLst>
              <a:ext uri="{FF2B5EF4-FFF2-40B4-BE49-F238E27FC236}">
                <a16:creationId xmlns:a16="http://schemas.microsoft.com/office/drawing/2014/main" id="{6C92BC05-28D0-421C-8431-697EB403E4B7}"/>
              </a:ext>
            </a:extLst>
          </p:cNvPr>
          <p:cNvSpPr>
            <a:spLocks noGrp="1"/>
          </p:cNvSpPr>
          <p:nvPr>
            <p:ph type="sldNum" sz="quarter" idx="12"/>
          </p:nvPr>
        </p:nvSpPr>
        <p:spPr/>
        <p:txBody>
          <a:bodyPr/>
          <a:lstStyle/>
          <a:p>
            <a:fld id="{FD6CFE5E-0B20-4A9C-A04F-EEEBFFB0CCEC}" type="slidenum">
              <a:rPr kumimoji="1" lang="ja-JP" altLang="en-US" smtClean="0"/>
              <a:t>12</a:t>
            </a:fld>
            <a:endParaRPr kumimoji="1" lang="ja-JP" altLang="en-US"/>
          </a:p>
        </p:txBody>
      </p:sp>
      <p:sp>
        <p:nvSpPr>
          <p:cNvPr id="23" name="テキスト ボックス 22">
            <a:extLst>
              <a:ext uri="{FF2B5EF4-FFF2-40B4-BE49-F238E27FC236}">
                <a16:creationId xmlns:a16="http://schemas.microsoft.com/office/drawing/2014/main" id="{0E7477AA-A5D6-4435-8094-4DB603D103BD}"/>
              </a:ext>
            </a:extLst>
          </p:cNvPr>
          <p:cNvSpPr txBox="1"/>
          <p:nvPr/>
        </p:nvSpPr>
        <p:spPr>
          <a:xfrm>
            <a:off x="447263" y="472568"/>
            <a:ext cx="4339650" cy="646331"/>
          </a:xfrm>
          <a:prstGeom prst="rect">
            <a:avLst/>
          </a:prstGeom>
          <a:noFill/>
        </p:spPr>
        <p:txBody>
          <a:bodyPr wrap="none" rtlCol="0">
            <a:spAutoFit/>
          </a:bodyPr>
          <a:lstStyle/>
          <a:p>
            <a:r>
              <a:rPr kumimoji="1" lang="ja-JP" altLang="en-US" sz="3600" b="1" u="sng" dirty="0"/>
              <a:t>モデルの妥当性検証</a:t>
            </a:r>
          </a:p>
        </p:txBody>
      </p:sp>
      <p:sp>
        <p:nvSpPr>
          <p:cNvPr id="28" name="テキスト ボックス 27">
            <a:extLst>
              <a:ext uri="{FF2B5EF4-FFF2-40B4-BE49-F238E27FC236}">
                <a16:creationId xmlns:a16="http://schemas.microsoft.com/office/drawing/2014/main" id="{D064E02F-E332-4187-A56D-EB8DD4443524}"/>
              </a:ext>
            </a:extLst>
          </p:cNvPr>
          <p:cNvSpPr txBox="1"/>
          <p:nvPr/>
        </p:nvSpPr>
        <p:spPr>
          <a:xfrm>
            <a:off x="7137889" y="2819471"/>
            <a:ext cx="1107996" cy="2862322"/>
          </a:xfrm>
          <a:prstGeom prst="rect">
            <a:avLst/>
          </a:prstGeom>
          <a:noFill/>
        </p:spPr>
        <p:txBody>
          <a:bodyPr wrap="none" rtlCol="0">
            <a:spAutoFit/>
          </a:bodyPr>
          <a:lstStyle/>
          <a:p>
            <a:r>
              <a:rPr kumimoji="1" lang="ja-JP" altLang="en-US" dirty="0"/>
              <a:t>高さ　</a:t>
            </a:r>
            <a:endParaRPr kumimoji="1" lang="en-US" altLang="ja-JP" dirty="0"/>
          </a:p>
          <a:p>
            <a:r>
              <a:rPr kumimoji="1" lang="ja-JP" altLang="en-US" dirty="0"/>
              <a:t>直径</a:t>
            </a:r>
            <a:r>
              <a:rPr kumimoji="1" lang="en-US" altLang="ja-JP" dirty="0"/>
              <a:t>	</a:t>
            </a:r>
          </a:p>
          <a:p>
            <a:r>
              <a:rPr lang="ja-JP" altLang="en-US" dirty="0"/>
              <a:t>初期水位</a:t>
            </a:r>
            <a:endParaRPr lang="en-US" altLang="ja-JP" dirty="0"/>
          </a:p>
          <a:p>
            <a:r>
              <a:rPr kumimoji="1" lang="ja-JP" altLang="en-US" dirty="0"/>
              <a:t>厚み</a:t>
            </a:r>
            <a:endParaRPr kumimoji="1" lang="en-US" altLang="ja-JP" dirty="0"/>
          </a:p>
          <a:p>
            <a:endParaRPr kumimoji="1" lang="en-US" altLang="ja-JP" dirty="0"/>
          </a:p>
          <a:p>
            <a:r>
              <a:rPr lang="ja-JP" altLang="en-US" dirty="0"/>
              <a:t>熱伝導率</a:t>
            </a:r>
            <a:endParaRPr lang="en-US" altLang="ja-JP" dirty="0"/>
          </a:p>
          <a:p>
            <a:r>
              <a:rPr kumimoji="1" lang="ja-JP" altLang="en-US" dirty="0"/>
              <a:t>密度</a:t>
            </a:r>
            <a:endParaRPr kumimoji="1" lang="en-US" altLang="ja-JP" dirty="0"/>
          </a:p>
          <a:p>
            <a:r>
              <a:rPr lang="ja-JP" altLang="en-US" dirty="0"/>
              <a:t>比熱</a:t>
            </a:r>
            <a:endParaRPr lang="en-US" altLang="ja-JP" dirty="0"/>
          </a:p>
          <a:p>
            <a:endParaRPr kumimoji="1" lang="en-US" altLang="ja-JP" dirty="0"/>
          </a:p>
          <a:p>
            <a:r>
              <a:rPr kumimoji="1" lang="ja-JP" altLang="en-US" dirty="0"/>
              <a:t>液体</a:t>
            </a:r>
          </a:p>
        </p:txBody>
      </p:sp>
      <p:sp>
        <p:nvSpPr>
          <p:cNvPr id="29" name="正方形/長方形 28">
            <a:extLst>
              <a:ext uri="{FF2B5EF4-FFF2-40B4-BE49-F238E27FC236}">
                <a16:creationId xmlns:a16="http://schemas.microsoft.com/office/drawing/2014/main" id="{C688F97A-FDE9-4F4C-941B-1002FA70702D}"/>
              </a:ext>
            </a:extLst>
          </p:cNvPr>
          <p:cNvSpPr/>
          <p:nvPr/>
        </p:nvSpPr>
        <p:spPr>
          <a:xfrm>
            <a:off x="8329523" y="2857065"/>
            <a:ext cx="2848857" cy="3139321"/>
          </a:xfrm>
          <a:prstGeom prst="rect">
            <a:avLst/>
          </a:prstGeom>
        </p:spPr>
        <p:txBody>
          <a:bodyPr wrap="none">
            <a:spAutoFit/>
          </a:bodyPr>
          <a:lstStyle/>
          <a:p>
            <a:r>
              <a:rPr lang="en-US" altLang="ja-JP" dirty="0"/>
              <a:t>96 mm</a:t>
            </a:r>
          </a:p>
          <a:p>
            <a:r>
              <a:rPr lang="en-US" altLang="ja-JP" dirty="0"/>
              <a:t>73 mm</a:t>
            </a:r>
          </a:p>
          <a:p>
            <a:r>
              <a:rPr lang="en-US" altLang="ja-JP" dirty="0"/>
              <a:t>60 mm</a:t>
            </a:r>
          </a:p>
          <a:p>
            <a:r>
              <a:rPr lang="en-US" altLang="ja-JP" dirty="0"/>
              <a:t>4mm</a:t>
            </a:r>
          </a:p>
          <a:p>
            <a:endParaRPr lang="en-US" altLang="ja-JP" dirty="0"/>
          </a:p>
          <a:p>
            <a:r>
              <a:rPr lang="en-US" altLang="ja-JP" dirty="0"/>
              <a:t>1.6W/(</a:t>
            </a:r>
            <a:r>
              <a:rPr lang="en-US" altLang="ja-JP" dirty="0" err="1"/>
              <a:t>mK</a:t>
            </a:r>
            <a:r>
              <a:rPr lang="en-US" altLang="ja-JP" dirty="0"/>
              <a:t>)</a:t>
            </a:r>
          </a:p>
          <a:p>
            <a:r>
              <a:rPr lang="en-US" altLang="ja-JP" dirty="0"/>
              <a:t>2200 Kg/m3</a:t>
            </a:r>
          </a:p>
          <a:p>
            <a:r>
              <a:rPr lang="en-US" altLang="ja-JP" dirty="0"/>
              <a:t>1050 J/(</a:t>
            </a:r>
            <a:r>
              <a:rPr lang="en-US" altLang="ja-JP" dirty="0" err="1"/>
              <a:t>kgK</a:t>
            </a:r>
            <a:r>
              <a:rPr lang="en-US" altLang="ja-JP" dirty="0"/>
              <a:t>)</a:t>
            </a:r>
          </a:p>
          <a:p>
            <a:endParaRPr lang="en-US" altLang="ja-JP" dirty="0"/>
          </a:p>
          <a:p>
            <a:r>
              <a:rPr lang="en-US" altLang="ja-JP" dirty="0" err="1"/>
              <a:t>Modelica.Media.Water</a:t>
            </a:r>
            <a:r>
              <a:rPr lang="en-US" altLang="ja-JP" dirty="0"/>
              <a:t>.</a:t>
            </a:r>
          </a:p>
          <a:p>
            <a:r>
              <a:rPr lang="en-US" altLang="ja-JP" dirty="0" err="1"/>
              <a:t>StandardWater</a:t>
            </a:r>
            <a:endParaRPr lang="ja-JP" altLang="en-US" dirty="0"/>
          </a:p>
        </p:txBody>
      </p:sp>
      <p:sp>
        <p:nvSpPr>
          <p:cNvPr id="11" name="テキスト ボックス 10">
            <a:extLst>
              <a:ext uri="{FF2B5EF4-FFF2-40B4-BE49-F238E27FC236}">
                <a16:creationId xmlns:a16="http://schemas.microsoft.com/office/drawing/2014/main" id="{B9D1ECAA-09E5-461A-BC27-4D30F264D04A}"/>
              </a:ext>
            </a:extLst>
          </p:cNvPr>
          <p:cNvSpPr txBox="1"/>
          <p:nvPr/>
        </p:nvSpPr>
        <p:spPr>
          <a:xfrm>
            <a:off x="6614950" y="1935591"/>
            <a:ext cx="3150221" cy="830997"/>
          </a:xfrm>
          <a:prstGeom prst="rect">
            <a:avLst/>
          </a:prstGeom>
          <a:noFill/>
        </p:spPr>
        <p:txBody>
          <a:bodyPr wrap="none" rtlCol="0">
            <a:spAutoFit/>
          </a:bodyPr>
          <a:lstStyle/>
          <a:p>
            <a:pPr algn="l"/>
            <a:r>
              <a:rPr kumimoji="1" lang="en-US" altLang="ja-JP" sz="2400" dirty="0"/>
              <a:t>Modelica</a:t>
            </a:r>
            <a:r>
              <a:rPr kumimoji="1" lang="ja-JP" altLang="en-US" sz="2400" dirty="0"/>
              <a:t>モデルへの</a:t>
            </a:r>
            <a:endParaRPr kumimoji="1" lang="en-US" altLang="ja-JP" sz="2400" dirty="0"/>
          </a:p>
          <a:p>
            <a:pPr algn="l"/>
            <a:r>
              <a:rPr kumimoji="1" lang="ja-JP" altLang="en-US" sz="2400" dirty="0"/>
              <a:t>設定パラメータ</a:t>
            </a:r>
          </a:p>
        </p:txBody>
      </p:sp>
      <p:sp>
        <p:nvSpPr>
          <p:cNvPr id="33" name="テキスト ボックス 32">
            <a:extLst>
              <a:ext uri="{FF2B5EF4-FFF2-40B4-BE49-F238E27FC236}">
                <a16:creationId xmlns:a16="http://schemas.microsoft.com/office/drawing/2014/main" id="{6B12B3B3-DD7B-4789-81C2-FF0CE7B43497}"/>
              </a:ext>
            </a:extLst>
          </p:cNvPr>
          <p:cNvSpPr txBox="1"/>
          <p:nvPr/>
        </p:nvSpPr>
        <p:spPr>
          <a:xfrm>
            <a:off x="1023044" y="1125025"/>
            <a:ext cx="10956846" cy="523220"/>
          </a:xfrm>
          <a:prstGeom prst="rect">
            <a:avLst/>
          </a:prstGeom>
          <a:noFill/>
        </p:spPr>
        <p:txBody>
          <a:bodyPr wrap="none" rtlCol="0">
            <a:spAutoFit/>
          </a:bodyPr>
          <a:lstStyle/>
          <a:p>
            <a:pPr algn="l"/>
            <a:r>
              <a:rPr kumimoji="1" lang="ja-JP" altLang="en-US" sz="2800" dirty="0"/>
              <a:t>カップにお湯を注いだ際の温度について実験と解析で比較を行った</a:t>
            </a:r>
            <a:endParaRPr kumimoji="1" lang="en-US" altLang="ja-JP" sz="2800" dirty="0"/>
          </a:p>
        </p:txBody>
      </p:sp>
      <p:sp>
        <p:nvSpPr>
          <p:cNvPr id="14" name="テキスト ボックス 13">
            <a:extLst>
              <a:ext uri="{FF2B5EF4-FFF2-40B4-BE49-F238E27FC236}">
                <a16:creationId xmlns:a16="http://schemas.microsoft.com/office/drawing/2014/main" id="{573D1588-F187-43D3-BFB3-D9031E8AA2BE}"/>
              </a:ext>
            </a:extLst>
          </p:cNvPr>
          <p:cNvSpPr txBox="1"/>
          <p:nvPr/>
        </p:nvSpPr>
        <p:spPr>
          <a:xfrm>
            <a:off x="1697187" y="4893669"/>
            <a:ext cx="2031325" cy="461665"/>
          </a:xfrm>
          <a:prstGeom prst="rect">
            <a:avLst/>
          </a:prstGeom>
          <a:noFill/>
        </p:spPr>
        <p:txBody>
          <a:bodyPr wrap="none" rtlCol="0">
            <a:spAutoFit/>
          </a:bodyPr>
          <a:lstStyle/>
          <a:p>
            <a:pPr algn="l"/>
            <a:r>
              <a:rPr kumimoji="1" lang="ja-JP" altLang="en-US" sz="2400" b="1" u="sng" dirty="0"/>
              <a:t>実験イメージ</a:t>
            </a:r>
          </a:p>
        </p:txBody>
      </p:sp>
      <p:pic>
        <p:nvPicPr>
          <p:cNvPr id="31" name="図 30" descr="カップ, コーヒー, 室内, マグカップ が含まれている画像&#10;&#10;非常に高い精度で生成された説明">
            <a:extLst>
              <a:ext uri="{FF2B5EF4-FFF2-40B4-BE49-F238E27FC236}">
                <a16:creationId xmlns:a16="http://schemas.microsoft.com/office/drawing/2014/main" id="{02607CED-09AE-4E59-A53E-C82310D5E951}"/>
              </a:ext>
            </a:extLst>
          </p:cNvPr>
          <p:cNvPicPr>
            <a:picLocks noChangeAspect="1"/>
          </p:cNvPicPr>
          <p:nvPr/>
        </p:nvPicPr>
        <p:blipFill rotWithShape="1">
          <a:blip r:embed="rId2">
            <a:extLst>
              <a:ext uri="{28A0092B-C50C-407E-A947-70E740481C1C}">
                <a14:useLocalDpi xmlns:a14="http://schemas.microsoft.com/office/drawing/2010/main" val="0"/>
              </a:ext>
            </a:extLst>
          </a:blip>
          <a:srcRect t="28840" r="5738"/>
          <a:stretch/>
        </p:blipFill>
        <p:spPr>
          <a:xfrm>
            <a:off x="10297931" y="2631306"/>
            <a:ext cx="1669003" cy="1680529"/>
          </a:xfrm>
          <a:prstGeom prst="rect">
            <a:avLst/>
          </a:prstGeom>
        </p:spPr>
      </p:pic>
      <p:sp>
        <p:nvSpPr>
          <p:cNvPr id="32" name="テキスト ボックス 31">
            <a:extLst>
              <a:ext uri="{FF2B5EF4-FFF2-40B4-BE49-F238E27FC236}">
                <a16:creationId xmlns:a16="http://schemas.microsoft.com/office/drawing/2014/main" id="{01564EB6-2EBE-4C78-83F1-3C4A97247058}"/>
              </a:ext>
            </a:extLst>
          </p:cNvPr>
          <p:cNvSpPr txBox="1"/>
          <p:nvPr/>
        </p:nvSpPr>
        <p:spPr>
          <a:xfrm>
            <a:off x="10168594" y="4478170"/>
            <a:ext cx="1811296" cy="769441"/>
          </a:xfrm>
          <a:prstGeom prst="rect">
            <a:avLst/>
          </a:prstGeom>
          <a:solidFill>
            <a:schemeClr val="bg1"/>
          </a:solidFill>
        </p:spPr>
        <p:txBody>
          <a:bodyPr wrap="square" rtlCol="0">
            <a:spAutoFit/>
          </a:bodyPr>
          <a:lstStyle/>
          <a:p>
            <a:r>
              <a:rPr kumimoji="1" lang="ja-JP" altLang="en-US" sz="1100" dirty="0"/>
              <a:t>フォン・ミーゼス応力論文公開</a:t>
            </a:r>
            <a:r>
              <a:rPr kumimoji="1" lang="en-US" altLang="ja-JP" sz="1100" dirty="0"/>
              <a:t>100</a:t>
            </a:r>
            <a:r>
              <a:rPr kumimoji="1" lang="ja-JP" altLang="en-US" sz="1100" dirty="0"/>
              <a:t>周年を</a:t>
            </a:r>
            <a:endParaRPr kumimoji="1" lang="en-US" altLang="ja-JP" sz="1100" dirty="0"/>
          </a:p>
          <a:p>
            <a:r>
              <a:rPr kumimoji="1" lang="ja-JP" altLang="en-US" sz="1100" dirty="0"/>
              <a:t>記念して作られたマグカップ</a:t>
            </a:r>
            <a:endParaRPr kumimoji="1" lang="en-US" altLang="ja-JP" sz="1100" dirty="0"/>
          </a:p>
        </p:txBody>
      </p:sp>
      <p:sp>
        <p:nvSpPr>
          <p:cNvPr id="7" name="テキスト ボックス 6">
            <a:extLst>
              <a:ext uri="{FF2B5EF4-FFF2-40B4-BE49-F238E27FC236}">
                <a16:creationId xmlns:a16="http://schemas.microsoft.com/office/drawing/2014/main" id="{1D1AE101-FF79-4032-A98C-806008E7FE02}"/>
              </a:ext>
            </a:extLst>
          </p:cNvPr>
          <p:cNvSpPr txBox="1"/>
          <p:nvPr/>
        </p:nvSpPr>
        <p:spPr>
          <a:xfrm>
            <a:off x="10278133" y="2195164"/>
            <a:ext cx="1800493" cy="369332"/>
          </a:xfrm>
          <a:prstGeom prst="rect">
            <a:avLst/>
          </a:prstGeom>
          <a:noFill/>
        </p:spPr>
        <p:txBody>
          <a:bodyPr wrap="none" rtlCol="0">
            <a:spAutoFit/>
          </a:bodyPr>
          <a:lstStyle/>
          <a:p>
            <a:pPr algn="l"/>
            <a:r>
              <a:rPr kumimoji="1" lang="ja-JP" altLang="en-US" dirty="0"/>
              <a:t>使用したカップ</a:t>
            </a:r>
          </a:p>
        </p:txBody>
      </p:sp>
    </p:spTree>
    <p:extLst>
      <p:ext uri="{BB962C8B-B14F-4D97-AF65-F5344CB8AC3E}">
        <p14:creationId xmlns:p14="http://schemas.microsoft.com/office/powerpoint/2010/main" val="214495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C43C45C-B33C-4B65-8E0C-5B3F73E671F9}"/>
              </a:ext>
            </a:extLst>
          </p:cNvPr>
          <p:cNvPicPr>
            <a:picLocks noChangeAspect="1"/>
          </p:cNvPicPr>
          <p:nvPr/>
        </p:nvPicPr>
        <p:blipFill>
          <a:blip r:embed="rId2"/>
          <a:stretch>
            <a:fillRect/>
          </a:stretch>
        </p:blipFill>
        <p:spPr>
          <a:xfrm>
            <a:off x="2262293" y="1333960"/>
            <a:ext cx="8358293" cy="5134686"/>
          </a:xfrm>
          <a:prstGeom prst="rect">
            <a:avLst/>
          </a:prstGeom>
        </p:spPr>
      </p:pic>
      <p:sp>
        <p:nvSpPr>
          <p:cNvPr id="14" name="テキスト ボックス 13">
            <a:extLst>
              <a:ext uri="{FF2B5EF4-FFF2-40B4-BE49-F238E27FC236}">
                <a16:creationId xmlns:a16="http://schemas.microsoft.com/office/drawing/2014/main" id="{0487AA4B-E37A-4997-A4A3-DAC014F1E528}"/>
              </a:ext>
            </a:extLst>
          </p:cNvPr>
          <p:cNvSpPr txBox="1"/>
          <p:nvPr/>
        </p:nvSpPr>
        <p:spPr>
          <a:xfrm rot="16200000">
            <a:off x="696226" y="2912934"/>
            <a:ext cx="2353016" cy="461665"/>
          </a:xfrm>
          <a:prstGeom prst="rect">
            <a:avLst/>
          </a:prstGeom>
          <a:noFill/>
        </p:spPr>
        <p:txBody>
          <a:bodyPr wrap="none" rtlCol="0">
            <a:spAutoFit/>
          </a:bodyPr>
          <a:lstStyle/>
          <a:p>
            <a:r>
              <a:rPr kumimoji="1" lang="en-US" altLang="ja-JP" sz="2400" dirty="0">
                <a:latin typeface="Calibri" panose="020F0502020204030204" pitchFamily="34" charset="0"/>
                <a:cs typeface="Calibri" panose="020F0502020204030204" pitchFamily="34" charset="0"/>
              </a:rPr>
              <a:t>Temperature (</a:t>
            </a:r>
            <a:r>
              <a:rPr kumimoji="1" lang="ja-JP" altLang="en-US" sz="2400" dirty="0">
                <a:latin typeface="Calibri" panose="020F0502020204030204" pitchFamily="34" charset="0"/>
                <a:cs typeface="Calibri" panose="020F0502020204030204" pitchFamily="34" charset="0"/>
              </a:rPr>
              <a:t>℃</a:t>
            </a:r>
            <a:r>
              <a:rPr kumimoji="1" lang="en-US" altLang="ja-JP" sz="2400" dirty="0">
                <a:latin typeface="Calibri" panose="020F0502020204030204" pitchFamily="34" charset="0"/>
                <a:cs typeface="Calibri" panose="020F0502020204030204" pitchFamily="34" charset="0"/>
              </a:rPr>
              <a:t>)</a:t>
            </a:r>
            <a:endParaRPr kumimoji="1" lang="ja-JP" altLang="en-US" sz="2400" dirty="0">
              <a:latin typeface="Calibri" panose="020F0502020204030204" pitchFamily="34" charset="0"/>
              <a:cs typeface="Calibri" panose="020F0502020204030204" pitchFamily="34" charset="0"/>
            </a:endParaRPr>
          </a:p>
        </p:txBody>
      </p:sp>
      <p:pic>
        <p:nvPicPr>
          <p:cNvPr id="5" name="図 4">
            <a:extLst>
              <a:ext uri="{FF2B5EF4-FFF2-40B4-BE49-F238E27FC236}">
                <a16:creationId xmlns:a16="http://schemas.microsoft.com/office/drawing/2014/main" id="{DD96D59A-D423-4209-94B3-644E78489F96}"/>
              </a:ext>
            </a:extLst>
          </p:cNvPr>
          <p:cNvPicPr>
            <a:picLocks noChangeAspect="1"/>
          </p:cNvPicPr>
          <p:nvPr/>
        </p:nvPicPr>
        <p:blipFill>
          <a:blip r:embed="rId3"/>
          <a:stretch>
            <a:fillRect/>
          </a:stretch>
        </p:blipFill>
        <p:spPr>
          <a:xfrm>
            <a:off x="7945013" y="1504896"/>
            <a:ext cx="2938040" cy="880920"/>
          </a:xfrm>
          <a:prstGeom prst="rect">
            <a:avLst/>
          </a:prstGeom>
          <a:ln>
            <a:solidFill>
              <a:schemeClr val="tx1"/>
            </a:solidFill>
          </a:ln>
        </p:spPr>
      </p:pic>
      <p:sp>
        <p:nvSpPr>
          <p:cNvPr id="9" name="スライド番号プレースホルダー 8">
            <a:extLst>
              <a:ext uri="{FF2B5EF4-FFF2-40B4-BE49-F238E27FC236}">
                <a16:creationId xmlns:a16="http://schemas.microsoft.com/office/drawing/2014/main" id="{7F7135C6-C9F7-487B-BE1E-94C1A961BE6C}"/>
              </a:ext>
            </a:extLst>
          </p:cNvPr>
          <p:cNvSpPr>
            <a:spLocks noGrp="1"/>
          </p:cNvSpPr>
          <p:nvPr>
            <p:ph type="sldNum" sz="quarter" idx="12"/>
          </p:nvPr>
        </p:nvSpPr>
        <p:spPr/>
        <p:txBody>
          <a:bodyPr/>
          <a:lstStyle/>
          <a:p>
            <a:fld id="{FD6CFE5E-0B20-4A9C-A04F-EEEBFFB0CCEC}" type="slidenum">
              <a:rPr kumimoji="1" lang="ja-JP" altLang="en-US" smtClean="0"/>
              <a:t>13</a:t>
            </a:fld>
            <a:endParaRPr kumimoji="1" lang="ja-JP" altLang="en-US"/>
          </a:p>
        </p:txBody>
      </p:sp>
      <p:sp>
        <p:nvSpPr>
          <p:cNvPr id="15" name="テキスト ボックス 14">
            <a:extLst>
              <a:ext uri="{FF2B5EF4-FFF2-40B4-BE49-F238E27FC236}">
                <a16:creationId xmlns:a16="http://schemas.microsoft.com/office/drawing/2014/main" id="{8B890920-FCD6-457D-8BAA-6C18A2E28CFF}"/>
              </a:ext>
            </a:extLst>
          </p:cNvPr>
          <p:cNvSpPr txBox="1"/>
          <p:nvPr/>
        </p:nvSpPr>
        <p:spPr>
          <a:xfrm>
            <a:off x="447263" y="472568"/>
            <a:ext cx="4339650" cy="646331"/>
          </a:xfrm>
          <a:prstGeom prst="rect">
            <a:avLst/>
          </a:prstGeom>
          <a:noFill/>
        </p:spPr>
        <p:txBody>
          <a:bodyPr wrap="none" rtlCol="0">
            <a:spAutoFit/>
          </a:bodyPr>
          <a:lstStyle/>
          <a:p>
            <a:r>
              <a:rPr kumimoji="1" lang="ja-JP" altLang="en-US" sz="3600" b="1" u="sng" dirty="0"/>
              <a:t>モデルの妥当性検証</a:t>
            </a:r>
          </a:p>
        </p:txBody>
      </p:sp>
    </p:spTree>
    <p:extLst>
      <p:ext uri="{BB962C8B-B14F-4D97-AF65-F5344CB8AC3E}">
        <p14:creationId xmlns:p14="http://schemas.microsoft.com/office/powerpoint/2010/main" val="380429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4E4C2B6-AF17-4CB9-8992-1732B8ACC740}"/>
              </a:ext>
            </a:extLst>
          </p:cNvPr>
          <p:cNvSpPr>
            <a:spLocks noGrp="1"/>
          </p:cNvSpPr>
          <p:nvPr>
            <p:ph type="sldNum" sz="quarter" idx="12"/>
          </p:nvPr>
        </p:nvSpPr>
        <p:spPr/>
        <p:txBody>
          <a:bodyPr/>
          <a:lstStyle/>
          <a:p>
            <a:fld id="{FD6CFE5E-0B20-4A9C-A04F-EEEBFFB0CCEC}"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C2FCD6BA-D1DD-4A5E-BAD8-241F024503A3}"/>
              </a:ext>
            </a:extLst>
          </p:cNvPr>
          <p:cNvSpPr txBox="1"/>
          <p:nvPr/>
        </p:nvSpPr>
        <p:spPr>
          <a:xfrm>
            <a:off x="447263" y="472568"/>
            <a:ext cx="1569660" cy="646331"/>
          </a:xfrm>
          <a:prstGeom prst="rect">
            <a:avLst/>
          </a:prstGeom>
          <a:noFill/>
        </p:spPr>
        <p:txBody>
          <a:bodyPr wrap="none" rtlCol="0">
            <a:spAutoFit/>
          </a:bodyPr>
          <a:lstStyle/>
          <a:p>
            <a:r>
              <a:rPr kumimoji="1" lang="ja-JP" altLang="en-US" sz="3600" b="1" u="sng" dirty="0"/>
              <a:t>まとめ</a:t>
            </a:r>
          </a:p>
        </p:txBody>
      </p:sp>
      <p:sp>
        <p:nvSpPr>
          <p:cNvPr id="4" name="テキスト ボックス 3">
            <a:extLst>
              <a:ext uri="{FF2B5EF4-FFF2-40B4-BE49-F238E27FC236}">
                <a16:creationId xmlns:a16="http://schemas.microsoft.com/office/drawing/2014/main" id="{BD38043B-ADF2-4289-8E99-4815D157CC99}"/>
              </a:ext>
            </a:extLst>
          </p:cNvPr>
          <p:cNvSpPr txBox="1"/>
          <p:nvPr/>
        </p:nvSpPr>
        <p:spPr>
          <a:xfrm>
            <a:off x="1630018" y="1566406"/>
            <a:ext cx="9159902" cy="5262979"/>
          </a:xfrm>
          <a:prstGeom prst="rect">
            <a:avLst/>
          </a:prstGeom>
          <a:noFill/>
        </p:spPr>
        <p:txBody>
          <a:bodyPr wrap="square" rtlCol="0">
            <a:spAutoFit/>
          </a:bodyPr>
          <a:lstStyle/>
          <a:p>
            <a:pPr marL="457200" indent="-457200" algn="l">
              <a:buFont typeface="Arial" panose="020B0604020202020204" pitchFamily="34" charset="0"/>
              <a:buChar char="•"/>
            </a:pPr>
            <a:r>
              <a:rPr kumimoji="1" lang="ja-JP" altLang="en-US" sz="2800" dirty="0"/>
              <a:t>コーヒーのドリップ工程について工程図を整理し、カップ内の液体の温度に着目して</a:t>
            </a:r>
            <a:r>
              <a:rPr kumimoji="1" lang="en-US" altLang="ja-JP" sz="2800" dirty="0"/>
              <a:t>1D</a:t>
            </a:r>
            <a:r>
              <a:rPr kumimoji="1" lang="ja-JP" altLang="en-US" sz="2800" dirty="0"/>
              <a:t>解析を行った</a:t>
            </a:r>
            <a:endParaRPr kumimoji="1" lang="en-US" altLang="ja-JP" sz="2800" dirty="0"/>
          </a:p>
          <a:p>
            <a:pPr marL="457200" indent="-457200" algn="l">
              <a:buFont typeface="Arial" panose="020B0604020202020204" pitchFamily="34" charset="0"/>
              <a:buChar char="•"/>
            </a:pPr>
            <a:endParaRPr kumimoji="1" lang="en-US" altLang="ja-JP" sz="2800" dirty="0"/>
          </a:p>
          <a:p>
            <a:pPr marL="457200" indent="-457200" algn="l">
              <a:buFont typeface="Arial" panose="020B0604020202020204" pitchFamily="34" charset="0"/>
              <a:buChar char="•"/>
            </a:pPr>
            <a:r>
              <a:rPr kumimoji="1" lang="ja-JP" altLang="en-US" sz="2800" dirty="0"/>
              <a:t>結果、カップ内の液体の温度の実験値と解析値は良い一致を示した</a:t>
            </a:r>
            <a:endParaRPr kumimoji="1" lang="en-US" altLang="ja-JP" sz="2800" dirty="0"/>
          </a:p>
          <a:p>
            <a:pPr marL="457200" indent="-457200" algn="l">
              <a:buFont typeface="Arial" panose="020B0604020202020204" pitchFamily="34" charset="0"/>
              <a:buChar char="•"/>
            </a:pPr>
            <a:endParaRPr kumimoji="1" lang="en-US" altLang="ja-JP" sz="2800" dirty="0"/>
          </a:p>
          <a:p>
            <a:pPr marL="457200" indent="-457200" algn="l">
              <a:buFont typeface="Arial" panose="020B0604020202020204" pitchFamily="34" charset="0"/>
              <a:buChar char="•"/>
            </a:pPr>
            <a:r>
              <a:rPr kumimoji="1" lang="en-US" altLang="ja-JP" sz="2800" dirty="0" err="1"/>
              <a:t>Modelica.Fluid</a:t>
            </a:r>
            <a:r>
              <a:rPr kumimoji="1" lang="ja-JP" altLang="en-US" sz="2800" dirty="0"/>
              <a:t>パッケージ、</a:t>
            </a:r>
            <a:r>
              <a:rPr kumimoji="1" lang="en-US" altLang="ja-JP" sz="2800" dirty="0" err="1"/>
              <a:t>Modelica.Media</a:t>
            </a:r>
            <a:r>
              <a:rPr kumimoji="1" lang="ja-JP" altLang="en-US" sz="2800" dirty="0"/>
              <a:t>パッケージを用いており良好に解析できることが分かった</a:t>
            </a:r>
            <a:endParaRPr kumimoji="1" lang="en-US" altLang="ja-JP" sz="2800" dirty="0"/>
          </a:p>
          <a:p>
            <a:pPr marL="457200" indent="-457200" algn="l">
              <a:buFont typeface="Arial" panose="020B0604020202020204" pitchFamily="34" charset="0"/>
              <a:buChar char="•"/>
            </a:pPr>
            <a:endParaRPr kumimoji="1" lang="en-US" altLang="ja-JP" sz="2800" dirty="0"/>
          </a:p>
          <a:p>
            <a:pPr marL="457200" indent="-457200" algn="l">
              <a:buFont typeface="Arial" panose="020B0604020202020204" pitchFamily="34" charset="0"/>
              <a:buChar char="•"/>
            </a:pPr>
            <a:r>
              <a:rPr kumimoji="1" lang="en-US" altLang="ja-JP" sz="2800" dirty="0"/>
              <a:t>Excel-</a:t>
            </a:r>
            <a:r>
              <a:rPr kumimoji="1" lang="en-US" altLang="ja-JP" sz="2800" dirty="0" err="1"/>
              <a:t>OpenModelica</a:t>
            </a:r>
            <a:r>
              <a:rPr kumimoji="1" lang="ja-JP" altLang="en-US" sz="2800" dirty="0"/>
              <a:t>インターフェースを作成し</a:t>
            </a:r>
            <a:endParaRPr kumimoji="1" lang="en-US" altLang="ja-JP" sz="2800" dirty="0"/>
          </a:p>
          <a:p>
            <a:pPr algn="l"/>
            <a:r>
              <a:rPr kumimoji="1" lang="ja-JP" altLang="en-US" sz="2800" dirty="0"/>
              <a:t>　 パラメータスタディを実行できることを確認した</a:t>
            </a:r>
          </a:p>
        </p:txBody>
      </p:sp>
    </p:spTree>
    <p:extLst>
      <p:ext uri="{BB962C8B-B14F-4D97-AF65-F5344CB8AC3E}">
        <p14:creationId xmlns:p14="http://schemas.microsoft.com/office/powerpoint/2010/main" val="47538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B9D8C09E-F438-47DB-BE8C-1B33153CC0E3}"/>
              </a:ext>
            </a:extLst>
          </p:cNvPr>
          <p:cNvSpPr txBox="1"/>
          <p:nvPr/>
        </p:nvSpPr>
        <p:spPr>
          <a:xfrm>
            <a:off x="2912533" y="839893"/>
            <a:ext cx="5607625" cy="3970318"/>
          </a:xfrm>
          <a:prstGeom prst="rect">
            <a:avLst/>
          </a:prstGeom>
          <a:noFill/>
        </p:spPr>
        <p:txBody>
          <a:bodyPr wrap="none" rtlCol="0">
            <a:spAutoFit/>
          </a:bodyPr>
          <a:lstStyle/>
          <a:p>
            <a:pPr marL="285750" indent="-285750">
              <a:buFont typeface="Wingdings" panose="05000000000000000000" pitchFamily="2" charset="2"/>
              <a:buChar char="l"/>
            </a:pPr>
            <a:r>
              <a:rPr kumimoji="1" lang="ja-JP" altLang="en-US" sz="3600" dirty="0"/>
              <a:t>背景</a:t>
            </a:r>
            <a:endParaRPr kumimoji="1" lang="en-US" altLang="ja-JP" sz="3600" dirty="0"/>
          </a:p>
          <a:p>
            <a:pPr marL="285750" indent="-285750">
              <a:buFont typeface="Wingdings" panose="05000000000000000000" pitchFamily="2" charset="2"/>
              <a:buChar char="l"/>
            </a:pPr>
            <a:r>
              <a:rPr kumimoji="1" lang="ja-JP" altLang="en-US" sz="3600" dirty="0"/>
              <a:t>コーヒーのドリップ現象</a:t>
            </a:r>
            <a:endParaRPr kumimoji="1" lang="en-US" altLang="ja-JP" sz="3600" dirty="0"/>
          </a:p>
          <a:p>
            <a:pPr marL="742950" lvl="1" indent="-285750">
              <a:buFont typeface="Wingdings" panose="05000000000000000000" pitchFamily="2" charset="2"/>
              <a:buChar char="l"/>
            </a:pPr>
            <a:r>
              <a:rPr kumimoji="1" lang="ja-JP" altLang="en-US" sz="3600" dirty="0"/>
              <a:t>システムモデルの検討</a:t>
            </a:r>
            <a:endParaRPr kumimoji="1" lang="en-US" altLang="ja-JP" sz="3600" dirty="0"/>
          </a:p>
          <a:p>
            <a:pPr marL="742950" lvl="1" indent="-285750">
              <a:buFont typeface="Wingdings" panose="05000000000000000000" pitchFamily="2" charset="2"/>
              <a:buChar char="l"/>
            </a:pPr>
            <a:r>
              <a:rPr kumimoji="1" lang="ja-JP" altLang="en-US" sz="3600" dirty="0"/>
              <a:t>カップ内の液体温度</a:t>
            </a:r>
            <a:endParaRPr kumimoji="1" lang="en-US" altLang="ja-JP" sz="3600" dirty="0"/>
          </a:p>
          <a:p>
            <a:pPr marL="742950" lvl="1" indent="-285750">
              <a:buFont typeface="Wingdings" panose="05000000000000000000" pitchFamily="2" charset="2"/>
              <a:buChar char="l"/>
            </a:pPr>
            <a:r>
              <a:rPr kumimoji="1" lang="en-US" altLang="ja-JP" sz="3600" dirty="0"/>
              <a:t>Modelica</a:t>
            </a:r>
            <a:r>
              <a:rPr kumimoji="1" lang="ja-JP" altLang="en-US" sz="3600" dirty="0"/>
              <a:t>による実装</a:t>
            </a:r>
            <a:endParaRPr kumimoji="1" lang="en-US" altLang="ja-JP" sz="3600" dirty="0"/>
          </a:p>
          <a:p>
            <a:pPr marL="742950" lvl="1" indent="-285750">
              <a:buFont typeface="Wingdings" panose="05000000000000000000" pitchFamily="2" charset="2"/>
              <a:buChar char="l"/>
            </a:pPr>
            <a:r>
              <a:rPr kumimoji="1" lang="ja-JP" altLang="en-US" sz="3600" dirty="0"/>
              <a:t>モデルの妥当性検証</a:t>
            </a:r>
            <a:endParaRPr kumimoji="1" lang="en-US" altLang="ja-JP" sz="3600" dirty="0"/>
          </a:p>
          <a:p>
            <a:pPr marL="285750" indent="-285750">
              <a:buFont typeface="Wingdings" panose="05000000000000000000" pitchFamily="2" charset="2"/>
              <a:buChar char="l"/>
            </a:pPr>
            <a:r>
              <a:rPr kumimoji="1" lang="ja-JP" altLang="en-US" sz="3600" dirty="0"/>
              <a:t>まとめ</a:t>
            </a:r>
          </a:p>
        </p:txBody>
      </p:sp>
    </p:spTree>
    <p:extLst>
      <p:ext uri="{BB962C8B-B14F-4D97-AF65-F5344CB8AC3E}">
        <p14:creationId xmlns:p14="http://schemas.microsoft.com/office/powerpoint/2010/main" val="231267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362C57AC-D2EA-419A-AE62-C59E5243E8A8}"/>
              </a:ext>
            </a:extLst>
          </p:cNvPr>
          <p:cNvSpPr txBox="1"/>
          <p:nvPr/>
        </p:nvSpPr>
        <p:spPr>
          <a:xfrm>
            <a:off x="447263" y="472568"/>
            <a:ext cx="1107996" cy="646331"/>
          </a:xfrm>
          <a:prstGeom prst="rect">
            <a:avLst/>
          </a:prstGeom>
          <a:noFill/>
        </p:spPr>
        <p:txBody>
          <a:bodyPr wrap="none" rtlCol="0">
            <a:spAutoFit/>
          </a:bodyPr>
          <a:lstStyle/>
          <a:p>
            <a:r>
              <a:rPr kumimoji="1" lang="ja-JP" altLang="en-US" sz="3600" b="1" u="sng" dirty="0"/>
              <a:t>背景</a:t>
            </a:r>
          </a:p>
        </p:txBody>
      </p:sp>
      <p:sp>
        <p:nvSpPr>
          <p:cNvPr id="5" name="テキスト ボックス 4">
            <a:extLst>
              <a:ext uri="{FF2B5EF4-FFF2-40B4-BE49-F238E27FC236}">
                <a16:creationId xmlns:a16="http://schemas.microsoft.com/office/drawing/2014/main" id="{1458043E-751A-4CA9-A454-9F368966A68C}"/>
              </a:ext>
            </a:extLst>
          </p:cNvPr>
          <p:cNvSpPr txBox="1"/>
          <p:nvPr/>
        </p:nvSpPr>
        <p:spPr>
          <a:xfrm>
            <a:off x="1001261" y="1232747"/>
            <a:ext cx="10566400" cy="550920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食品業界や化学業界で製造工程で様々な物質の輸送、加熱などが行われている</a:t>
            </a:r>
            <a:endParaRPr kumimoji="1" lang="en-US" altLang="ja-JP" sz="3200" dirty="0"/>
          </a:p>
          <a:p>
            <a:pPr marL="285750" indent="-285750">
              <a:buFont typeface="Arial" panose="020B0604020202020204" pitchFamily="34" charset="0"/>
              <a:buChar char="•"/>
            </a:pPr>
            <a:endParaRPr kumimoji="1" lang="en-US" altLang="ja-JP" sz="3200" dirty="0"/>
          </a:p>
          <a:p>
            <a:pPr marL="285750" indent="-285750">
              <a:buFont typeface="Arial" panose="020B0604020202020204" pitchFamily="34" charset="0"/>
              <a:buChar char="•"/>
            </a:pPr>
            <a:r>
              <a:rPr kumimoji="1" lang="en-US" altLang="ja-JP" sz="3200" dirty="0"/>
              <a:t>3D</a:t>
            </a:r>
            <a:r>
              <a:rPr kumimoji="1" lang="ja-JP" altLang="en-US" sz="3200" dirty="0"/>
              <a:t> </a:t>
            </a:r>
            <a:r>
              <a:rPr kumimoji="1" lang="en-US" altLang="ja-JP" sz="3200" dirty="0"/>
              <a:t>CAE</a:t>
            </a:r>
            <a:r>
              <a:rPr kumimoji="1" lang="ja-JP" altLang="en-US" sz="3200" dirty="0"/>
              <a:t>にて、攪拌槽や圧力容器などの個々の機械の解析の事例は多いが、複数の製造工程を考慮したシステムシミュレーションは取り組み例が少ない。</a:t>
            </a:r>
            <a:endParaRPr kumimoji="1" lang="en-US" altLang="ja-JP" sz="3200" dirty="0"/>
          </a:p>
          <a:p>
            <a:pPr marL="285750" indent="-285750">
              <a:buFont typeface="Arial" panose="020B0604020202020204" pitchFamily="34" charset="0"/>
              <a:buChar char="•"/>
            </a:pPr>
            <a:endParaRPr kumimoji="1" lang="en-US" altLang="ja-JP" sz="3200" dirty="0"/>
          </a:p>
          <a:p>
            <a:pPr marL="285750" indent="-285750">
              <a:buFont typeface="Arial" panose="020B0604020202020204" pitchFamily="34" charset="0"/>
              <a:buChar char="•"/>
            </a:pPr>
            <a:r>
              <a:rPr kumimoji="1" lang="ja-JP" altLang="en-US" sz="3200" dirty="0"/>
              <a:t>そこで、マルチドメイン、時間スケールの異なる現象の解析が有利な</a:t>
            </a:r>
            <a:r>
              <a:rPr kumimoji="1" lang="en-US" altLang="ja-JP" sz="3200" dirty="0"/>
              <a:t>Modelica</a:t>
            </a:r>
            <a:r>
              <a:rPr kumimoji="1" lang="ja-JP" altLang="en-US" sz="3200" dirty="0"/>
              <a:t>言語を用いて身近なコーヒーのドリップ現象の解析を行い、システムシミュレーションの可能性を探る</a:t>
            </a:r>
          </a:p>
        </p:txBody>
      </p:sp>
    </p:spTree>
    <p:extLst>
      <p:ext uri="{BB962C8B-B14F-4D97-AF65-F5344CB8AC3E}">
        <p14:creationId xmlns:p14="http://schemas.microsoft.com/office/powerpoint/2010/main" val="268334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362C57AC-D2EA-419A-AE62-C59E5243E8A8}"/>
              </a:ext>
            </a:extLst>
          </p:cNvPr>
          <p:cNvSpPr txBox="1"/>
          <p:nvPr/>
        </p:nvSpPr>
        <p:spPr>
          <a:xfrm>
            <a:off x="447263" y="472568"/>
            <a:ext cx="5262979" cy="646331"/>
          </a:xfrm>
          <a:prstGeom prst="rect">
            <a:avLst/>
          </a:prstGeom>
          <a:noFill/>
        </p:spPr>
        <p:txBody>
          <a:bodyPr wrap="none" rtlCol="0">
            <a:spAutoFit/>
          </a:bodyPr>
          <a:lstStyle/>
          <a:p>
            <a:r>
              <a:rPr kumimoji="1" lang="ja-JP" altLang="en-US" sz="3600" b="1" u="sng" dirty="0"/>
              <a:t>コーヒーのドリップ現象</a:t>
            </a:r>
          </a:p>
        </p:txBody>
      </p:sp>
      <p:pic>
        <p:nvPicPr>
          <p:cNvPr id="1026" name="Picture 2" descr="https://pbs.twimg.com/media/CwLYPw2UMAAzRCZ.jpg:medium">
            <a:extLst>
              <a:ext uri="{FF2B5EF4-FFF2-40B4-BE49-F238E27FC236}">
                <a16:creationId xmlns:a16="http://schemas.microsoft.com/office/drawing/2014/main" id="{1CC6B7D1-8CB8-4C6E-B999-D485911EFB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69198" y="2742030"/>
            <a:ext cx="2471419" cy="329522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20EBEB19-12A7-4246-BE91-B91C74E26C67}"/>
              </a:ext>
            </a:extLst>
          </p:cNvPr>
          <p:cNvSpPr/>
          <p:nvPr/>
        </p:nvSpPr>
        <p:spPr>
          <a:xfrm>
            <a:off x="105401" y="6246932"/>
            <a:ext cx="3918060" cy="276999"/>
          </a:xfrm>
          <a:prstGeom prst="rect">
            <a:avLst/>
          </a:prstGeom>
        </p:spPr>
        <p:txBody>
          <a:bodyPr wrap="none">
            <a:spAutoFit/>
          </a:bodyPr>
          <a:lstStyle/>
          <a:p>
            <a:r>
              <a:rPr lang="ja-JP" altLang="en-US" sz="1200" dirty="0"/>
              <a:t>http://news.livedoor.com/article/detail/12240467/</a:t>
            </a:r>
          </a:p>
        </p:txBody>
      </p:sp>
      <p:sp>
        <p:nvSpPr>
          <p:cNvPr id="7" name="テキスト ボックス 6">
            <a:extLst>
              <a:ext uri="{FF2B5EF4-FFF2-40B4-BE49-F238E27FC236}">
                <a16:creationId xmlns:a16="http://schemas.microsoft.com/office/drawing/2014/main" id="{4E8F5618-1CA8-4633-B924-F0DBA7305D0F}"/>
              </a:ext>
            </a:extLst>
          </p:cNvPr>
          <p:cNvSpPr txBox="1"/>
          <p:nvPr/>
        </p:nvSpPr>
        <p:spPr>
          <a:xfrm>
            <a:off x="1001261" y="1232747"/>
            <a:ext cx="10566400"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近年、コンビニコーヒーをはじめ様々な形でコーヒーが提供され、コーヒーのドリップ現象については社会的にも非常に興味が大きい分野である</a:t>
            </a:r>
            <a:endParaRPr kumimoji="1" lang="en-US" altLang="ja-JP" sz="2400" dirty="0"/>
          </a:p>
        </p:txBody>
      </p:sp>
      <p:pic>
        <p:nvPicPr>
          <p:cNvPr id="1028" name="Picture 4" descr="http://www.atpress.ne.jp/releases/88435/img_88435_1.jpg">
            <a:extLst>
              <a:ext uri="{FF2B5EF4-FFF2-40B4-BE49-F238E27FC236}">
                <a16:creationId xmlns:a16="http://schemas.microsoft.com/office/drawing/2014/main" id="{4E721E50-BA0B-4166-BEB5-078017706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1591" y="2558928"/>
            <a:ext cx="1950660" cy="3531789"/>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2A0CF0E5-7E1D-4D47-A1CB-A7EC51B9C865}"/>
              </a:ext>
            </a:extLst>
          </p:cNvPr>
          <p:cNvSpPr/>
          <p:nvPr/>
        </p:nvSpPr>
        <p:spPr>
          <a:xfrm>
            <a:off x="4156206" y="6248143"/>
            <a:ext cx="3879588" cy="276999"/>
          </a:xfrm>
          <a:prstGeom prst="rect">
            <a:avLst/>
          </a:prstGeom>
        </p:spPr>
        <p:txBody>
          <a:bodyPr wrap="none">
            <a:spAutoFit/>
          </a:bodyPr>
          <a:lstStyle/>
          <a:p>
            <a:r>
              <a:rPr lang="ja-JP" altLang="en-US" sz="1200" dirty="0"/>
              <a:t>https://news.infoseek.co.jp/article/atpress_88435/</a:t>
            </a:r>
          </a:p>
        </p:txBody>
      </p:sp>
      <p:pic>
        <p:nvPicPr>
          <p:cNvPr id="1030" name="Picture 6" descr="Bluebottle namakeguro 7">
            <a:extLst>
              <a:ext uri="{FF2B5EF4-FFF2-40B4-BE49-F238E27FC236}">
                <a16:creationId xmlns:a16="http://schemas.microsoft.com/office/drawing/2014/main" id="{F3278559-9165-40E6-9A39-5FAD37482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226" y="2804159"/>
            <a:ext cx="4602291" cy="2970107"/>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8DF63B10-7BB0-4462-A7B7-03BDDA7A364E}"/>
              </a:ext>
            </a:extLst>
          </p:cNvPr>
          <p:cNvSpPr/>
          <p:nvPr/>
        </p:nvSpPr>
        <p:spPr>
          <a:xfrm>
            <a:off x="7413226" y="5774266"/>
            <a:ext cx="6096000" cy="276999"/>
          </a:xfrm>
          <a:prstGeom prst="rect">
            <a:avLst/>
          </a:prstGeom>
        </p:spPr>
        <p:txBody>
          <a:bodyPr>
            <a:spAutoFit/>
          </a:bodyPr>
          <a:lstStyle/>
          <a:p>
            <a:r>
              <a:rPr lang="ja-JP" altLang="en-US" sz="1200" dirty="0"/>
              <a:t>https://number333.org/2016/10/30/bluebottle-nakameguro/</a:t>
            </a:r>
          </a:p>
        </p:txBody>
      </p:sp>
    </p:spTree>
    <p:extLst>
      <p:ext uri="{BB962C8B-B14F-4D97-AF65-F5344CB8AC3E}">
        <p14:creationId xmlns:p14="http://schemas.microsoft.com/office/powerpoint/2010/main" val="98740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362C57AC-D2EA-419A-AE62-C59E5243E8A8}"/>
              </a:ext>
            </a:extLst>
          </p:cNvPr>
          <p:cNvSpPr txBox="1"/>
          <p:nvPr/>
        </p:nvSpPr>
        <p:spPr>
          <a:xfrm>
            <a:off x="447263" y="472568"/>
            <a:ext cx="4801314" cy="646331"/>
          </a:xfrm>
          <a:prstGeom prst="rect">
            <a:avLst/>
          </a:prstGeom>
          <a:noFill/>
        </p:spPr>
        <p:txBody>
          <a:bodyPr wrap="none" rtlCol="0">
            <a:spAutoFit/>
          </a:bodyPr>
          <a:lstStyle/>
          <a:p>
            <a:r>
              <a:rPr kumimoji="1" lang="ja-JP" altLang="en-US" sz="3600" b="1" u="sng" dirty="0"/>
              <a:t>システムモデルの検討</a:t>
            </a:r>
          </a:p>
        </p:txBody>
      </p:sp>
      <p:sp>
        <p:nvSpPr>
          <p:cNvPr id="5" name="正方形/長方形 4">
            <a:extLst>
              <a:ext uri="{FF2B5EF4-FFF2-40B4-BE49-F238E27FC236}">
                <a16:creationId xmlns:a16="http://schemas.microsoft.com/office/drawing/2014/main" id="{FF8AA3FE-53F8-48A6-B20B-71D9D084DEF1}"/>
              </a:ext>
            </a:extLst>
          </p:cNvPr>
          <p:cNvSpPr/>
          <p:nvPr/>
        </p:nvSpPr>
        <p:spPr>
          <a:xfrm>
            <a:off x="632808" y="2080460"/>
            <a:ext cx="1341120"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焙煎</a:t>
            </a:r>
          </a:p>
        </p:txBody>
      </p:sp>
      <p:sp>
        <p:nvSpPr>
          <p:cNvPr id="10" name="正方形/長方形 9">
            <a:extLst>
              <a:ext uri="{FF2B5EF4-FFF2-40B4-BE49-F238E27FC236}">
                <a16:creationId xmlns:a16="http://schemas.microsoft.com/office/drawing/2014/main" id="{D2F40CE5-B33C-4B8A-988D-CC4081811863}"/>
              </a:ext>
            </a:extLst>
          </p:cNvPr>
          <p:cNvSpPr/>
          <p:nvPr/>
        </p:nvSpPr>
        <p:spPr>
          <a:xfrm>
            <a:off x="2383715" y="2080460"/>
            <a:ext cx="2021840"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グラインド</a:t>
            </a:r>
          </a:p>
        </p:txBody>
      </p:sp>
      <p:sp>
        <p:nvSpPr>
          <p:cNvPr id="11" name="正方形/長方形 10">
            <a:extLst>
              <a:ext uri="{FF2B5EF4-FFF2-40B4-BE49-F238E27FC236}">
                <a16:creationId xmlns:a16="http://schemas.microsoft.com/office/drawing/2014/main" id="{961D36A5-ABFA-4811-98B9-D13327D26358}"/>
              </a:ext>
            </a:extLst>
          </p:cNvPr>
          <p:cNvSpPr/>
          <p:nvPr/>
        </p:nvSpPr>
        <p:spPr>
          <a:xfrm>
            <a:off x="4808568" y="2080460"/>
            <a:ext cx="2021840"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ドリップ</a:t>
            </a:r>
          </a:p>
        </p:txBody>
      </p:sp>
      <p:sp>
        <p:nvSpPr>
          <p:cNvPr id="12" name="正方形/長方形 11">
            <a:extLst>
              <a:ext uri="{FF2B5EF4-FFF2-40B4-BE49-F238E27FC236}">
                <a16:creationId xmlns:a16="http://schemas.microsoft.com/office/drawing/2014/main" id="{9C87E569-DE6D-4BB8-90DB-C99DDBE31BF4}"/>
              </a:ext>
            </a:extLst>
          </p:cNvPr>
          <p:cNvSpPr/>
          <p:nvPr/>
        </p:nvSpPr>
        <p:spPr>
          <a:xfrm>
            <a:off x="7240195" y="2080460"/>
            <a:ext cx="1303866"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攪拌</a:t>
            </a:r>
          </a:p>
        </p:txBody>
      </p:sp>
      <p:sp>
        <p:nvSpPr>
          <p:cNvPr id="13" name="正方形/長方形 12">
            <a:extLst>
              <a:ext uri="{FF2B5EF4-FFF2-40B4-BE49-F238E27FC236}">
                <a16:creationId xmlns:a16="http://schemas.microsoft.com/office/drawing/2014/main" id="{22706622-605A-404C-8137-F69B9407F9D4}"/>
              </a:ext>
            </a:extLst>
          </p:cNvPr>
          <p:cNvSpPr/>
          <p:nvPr/>
        </p:nvSpPr>
        <p:spPr>
          <a:xfrm>
            <a:off x="8991100" y="2080460"/>
            <a:ext cx="2817706"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カップへ小分け</a:t>
            </a:r>
          </a:p>
        </p:txBody>
      </p:sp>
      <p:cxnSp>
        <p:nvCxnSpPr>
          <p:cNvPr id="9" name="直線矢印コネクタ 8">
            <a:extLst>
              <a:ext uri="{FF2B5EF4-FFF2-40B4-BE49-F238E27FC236}">
                <a16:creationId xmlns:a16="http://schemas.microsoft.com/office/drawing/2014/main" id="{051263A8-B23C-4FB6-A102-7C76A7C58C3C}"/>
              </a:ext>
            </a:extLst>
          </p:cNvPr>
          <p:cNvCxnSpPr>
            <a:stCxn id="5" idx="3"/>
            <a:endCxn id="10" idx="1"/>
          </p:cNvCxnSpPr>
          <p:nvPr/>
        </p:nvCxnSpPr>
        <p:spPr>
          <a:xfrm>
            <a:off x="1973928" y="2442833"/>
            <a:ext cx="40978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75FCD98-7396-4BDE-B7AE-BA9956539310}"/>
              </a:ext>
            </a:extLst>
          </p:cNvPr>
          <p:cNvCxnSpPr>
            <a:cxnSpLocks/>
            <a:stCxn id="10" idx="3"/>
            <a:endCxn id="11" idx="1"/>
          </p:cNvCxnSpPr>
          <p:nvPr/>
        </p:nvCxnSpPr>
        <p:spPr>
          <a:xfrm>
            <a:off x="4405555" y="2442833"/>
            <a:ext cx="4030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10B9036-C872-4969-A48D-98655C70B581}"/>
              </a:ext>
            </a:extLst>
          </p:cNvPr>
          <p:cNvCxnSpPr>
            <a:cxnSpLocks/>
            <a:stCxn id="11" idx="3"/>
            <a:endCxn id="12" idx="1"/>
          </p:cNvCxnSpPr>
          <p:nvPr/>
        </p:nvCxnSpPr>
        <p:spPr>
          <a:xfrm>
            <a:off x="6830408" y="2442833"/>
            <a:ext cx="40978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21E9F28-A2BB-4BC3-B0E2-5C74EE1E9081}"/>
              </a:ext>
            </a:extLst>
          </p:cNvPr>
          <p:cNvCxnSpPr>
            <a:cxnSpLocks/>
            <a:stCxn id="12" idx="3"/>
            <a:endCxn id="13" idx="1"/>
          </p:cNvCxnSpPr>
          <p:nvPr/>
        </p:nvCxnSpPr>
        <p:spPr>
          <a:xfrm>
            <a:off x="8544061" y="2442833"/>
            <a:ext cx="4470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677D591-79DD-4CFD-98A8-4A3C9141DB82}"/>
              </a:ext>
            </a:extLst>
          </p:cNvPr>
          <p:cNvSpPr txBox="1"/>
          <p:nvPr/>
        </p:nvSpPr>
        <p:spPr>
          <a:xfrm>
            <a:off x="717975" y="1155522"/>
            <a:ext cx="5211683" cy="523220"/>
          </a:xfrm>
          <a:prstGeom prst="rect">
            <a:avLst/>
          </a:prstGeom>
          <a:noFill/>
        </p:spPr>
        <p:txBody>
          <a:bodyPr wrap="none" rtlCol="0">
            <a:spAutoFit/>
          </a:bodyPr>
          <a:lstStyle/>
          <a:p>
            <a:r>
              <a:rPr kumimoji="1" lang="ja-JP" altLang="en-US" sz="2800" dirty="0"/>
              <a:t>一般的なコーヒーを淹れる工程</a:t>
            </a:r>
          </a:p>
        </p:txBody>
      </p:sp>
      <p:sp>
        <p:nvSpPr>
          <p:cNvPr id="28" name="テキスト ボックス 27">
            <a:extLst>
              <a:ext uri="{FF2B5EF4-FFF2-40B4-BE49-F238E27FC236}">
                <a16:creationId xmlns:a16="http://schemas.microsoft.com/office/drawing/2014/main" id="{D3D6B9CF-97C7-4B51-9BF1-A7950A8AB4DC}"/>
              </a:ext>
            </a:extLst>
          </p:cNvPr>
          <p:cNvSpPr txBox="1"/>
          <p:nvPr/>
        </p:nvSpPr>
        <p:spPr>
          <a:xfrm>
            <a:off x="1824072" y="3167579"/>
            <a:ext cx="9366667" cy="3108543"/>
          </a:xfrm>
          <a:prstGeom prst="rect">
            <a:avLst/>
          </a:prstGeom>
          <a:noFill/>
        </p:spPr>
        <p:txBody>
          <a:bodyPr wrap="none" rtlCol="0">
            <a:spAutoFit/>
          </a:bodyPr>
          <a:lstStyle/>
          <a:p>
            <a:pPr algn="l"/>
            <a:r>
              <a:rPr kumimoji="1" lang="ja-JP" altLang="en-US" sz="2400" dirty="0"/>
              <a:t>消費者として最も美味しく飲むには</a:t>
            </a:r>
            <a:endParaRPr kumimoji="1" lang="en-US" altLang="ja-JP" sz="2400" dirty="0"/>
          </a:p>
          <a:p>
            <a:pPr algn="l"/>
            <a:r>
              <a:rPr kumimoji="1" lang="ja-JP" altLang="en-US" sz="2400" dirty="0"/>
              <a:t>コーヒーが冷めないうちに飲むことが重要となる</a:t>
            </a:r>
            <a:endParaRPr kumimoji="1" lang="en-US" altLang="ja-JP" sz="2400" dirty="0"/>
          </a:p>
          <a:p>
            <a:pPr algn="l"/>
            <a:r>
              <a:rPr kumimoji="1" lang="en-US" altLang="ja-JP" sz="2400" dirty="0"/>
              <a:t>(</a:t>
            </a:r>
            <a:r>
              <a:rPr kumimoji="1" lang="ja-JP" altLang="en-US" sz="2400" dirty="0"/>
              <a:t>酸化の防止、適温での喫茶</a:t>
            </a:r>
            <a:r>
              <a:rPr kumimoji="1" lang="en-US" altLang="ja-JP" sz="2400" dirty="0"/>
              <a:t>)</a:t>
            </a:r>
          </a:p>
          <a:p>
            <a:pPr algn="l"/>
            <a:endParaRPr kumimoji="1" lang="en-US" altLang="ja-JP" sz="2400" dirty="0"/>
          </a:p>
          <a:p>
            <a:pPr algn="l"/>
            <a:r>
              <a:rPr kumimoji="1" lang="ja-JP" altLang="en-US" sz="2400" dirty="0"/>
              <a:t>つまり、カップへ小分けされてから喫茶に至るまでの</a:t>
            </a:r>
            <a:endParaRPr kumimoji="1" lang="en-US" altLang="ja-JP" sz="2400" dirty="0"/>
          </a:p>
          <a:p>
            <a:pPr algn="l"/>
            <a:r>
              <a:rPr kumimoji="1" lang="ja-JP" altLang="en-US" sz="2400" dirty="0"/>
              <a:t>温度を知ることが美味しく飲むために必要となる</a:t>
            </a:r>
            <a:endParaRPr kumimoji="1" lang="en-US" altLang="ja-JP" sz="2400" dirty="0"/>
          </a:p>
          <a:p>
            <a:pPr algn="l"/>
            <a:endParaRPr kumimoji="1" lang="en-US" altLang="ja-JP" sz="2400" dirty="0"/>
          </a:p>
          <a:p>
            <a:pPr algn="l"/>
            <a:r>
              <a:rPr kumimoji="1" lang="ja-JP" altLang="en-US" sz="2400" dirty="0"/>
              <a:t>まずは</a:t>
            </a:r>
            <a:r>
              <a:rPr kumimoji="1" lang="ja-JP" altLang="en-US" sz="2800" b="1" dirty="0">
                <a:solidFill>
                  <a:srgbClr val="FF0000"/>
                </a:solidFill>
              </a:rPr>
              <a:t>カップ内の液体の温度を計算するモデルを作成</a:t>
            </a:r>
            <a:r>
              <a:rPr kumimoji="1" lang="ja-JP" altLang="en-US" sz="2400" dirty="0"/>
              <a:t>する</a:t>
            </a:r>
            <a:endParaRPr kumimoji="1" lang="en-US" altLang="ja-JP" sz="2400" dirty="0"/>
          </a:p>
        </p:txBody>
      </p:sp>
    </p:spTree>
    <p:extLst>
      <p:ext uri="{BB962C8B-B14F-4D97-AF65-F5344CB8AC3E}">
        <p14:creationId xmlns:p14="http://schemas.microsoft.com/office/powerpoint/2010/main" val="132223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46E1134E-FCB9-4F43-BD11-236D4FE2F473}"/>
              </a:ext>
            </a:extLst>
          </p:cNvPr>
          <p:cNvSpPr txBox="1"/>
          <p:nvPr/>
        </p:nvSpPr>
        <p:spPr>
          <a:xfrm>
            <a:off x="7823667" y="3085958"/>
            <a:ext cx="1977345" cy="523220"/>
          </a:xfrm>
          <a:prstGeom prst="rect">
            <a:avLst/>
          </a:prstGeom>
          <a:noFill/>
        </p:spPr>
        <p:txBody>
          <a:bodyPr wrap="square" rtlCol="0">
            <a:spAutoFit/>
          </a:bodyPr>
          <a:lstStyle/>
          <a:p>
            <a:r>
              <a:rPr lang="ja-JP" altLang="en-US" sz="2800" dirty="0"/>
              <a:t>熱損失</a:t>
            </a:r>
            <a:endParaRPr kumimoji="1" lang="en-US" altLang="ja-JP" sz="2800" dirty="0"/>
          </a:p>
        </p:txBody>
      </p:sp>
      <p:grpSp>
        <p:nvGrpSpPr>
          <p:cNvPr id="10" name="グループ化 9">
            <a:extLst>
              <a:ext uri="{FF2B5EF4-FFF2-40B4-BE49-F238E27FC236}">
                <a16:creationId xmlns:a16="http://schemas.microsoft.com/office/drawing/2014/main" id="{A15F37BF-41AE-4A00-853E-B523A717161F}"/>
              </a:ext>
            </a:extLst>
          </p:cNvPr>
          <p:cNvGrpSpPr/>
          <p:nvPr/>
        </p:nvGrpSpPr>
        <p:grpSpPr>
          <a:xfrm>
            <a:off x="1372390" y="1971043"/>
            <a:ext cx="6451277" cy="4451369"/>
            <a:chOff x="1803990" y="2118556"/>
            <a:chExt cx="5605045" cy="3786270"/>
          </a:xfrm>
        </p:grpSpPr>
        <p:sp>
          <p:nvSpPr>
            <p:cNvPr id="3" name="正方形/長方形 2">
              <a:extLst>
                <a:ext uri="{FF2B5EF4-FFF2-40B4-BE49-F238E27FC236}">
                  <a16:creationId xmlns:a16="http://schemas.microsoft.com/office/drawing/2014/main" id="{F5C6A8FF-084F-44BF-8AE5-5BC993DE8F0C}"/>
                </a:ext>
              </a:extLst>
            </p:cNvPr>
            <p:cNvSpPr/>
            <p:nvPr/>
          </p:nvSpPr>
          <p:spPr>
            <a:xfrm>
              <a:off x="5145492" y="2118556"/>
              <a:ext cx="1534632" cy="4677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お湯</a:t>
              </a:r>
            </a:p>
          </p:txBody>
        </p:sp>
        <p:sp>
          <p:nvSpPr>
            <p:cNvPr id="4" name="正方形/長方形 3">
              <a:extLst>
                <a:ext uri="{FF2B5EF4-FFF2-40B4-BE49-F238E27FC236}">
                  <a16:creationId xmlns:a16="http://schemas.microsoft.com/office/drawing/2014/main" id="{62A6121C-F469-4FC2-9A69-2C54F49980DD}"/>
                </a:ext>
              </a:extLst>
            </p:cNvPr>
            <p:cNvSpPr/>
            <p:nvPr/>
          </p:nvSpPr>
          <p:spPr>
            <a:xfrm>
              <a:off x="4961194" y="2856650"/>
              <a:ext cx="1903227" cy="90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ドリップ機構</a:t>
              </a:r>
            </a:p>
          </p:txBody>
        </p:sp>
        <p:sp>
          <p:nvSpPr>
            <p:cNvPr id="5" name="正方形/長方形 4">
              <a:extLst>
                <a:ext uri="{FF2B5EF4-FFF2-40B4-BE49-F238E27FC236}">
                  <a16:creationId xmlns:a16="http://schemas.microsoft.com/office/drawing/2014/main" id="{D56E8C4B-E064-4207-95A6-D56DD20CB683}"/>
                </a:ext>
              </a:extLst>
            </p:cNvPr>
            <p:cNvSpPr/>
            <p:nvPr/>
          </p:nvSpPr>
          <p:spPr>
            <a:xfrm>
              <a:off x="4961193" y="4204468"/>
              <a:ext cx="1903227" cy="4677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カップ</a:t>
              </a:r>
            </a:p>
          </p:txBody>
        </p:sp>
        <p:cxnSp>
          <p:nvCxnSpPr>
            <p:cNvPr id="7" name="直線矢印コネクタ 6">
              <a:extLst>
                <a:ext uri="{FF2B5EF4-FFF2-40B4-BE49-F238E27FC236}">
                  <a16:creationId xmlns:a16="http://schemas.microsoft.com/office/drawing/2014/main" id="{5288A9E9-CB2E-45F6-9819-C977E8DDAEBD}"/>
                </a:ext>
              </a:extLst>
            </p:cNvPr>
            <p:cNvCxnSpPr>
              <a:cxnSpLocks/>
              <a:stCxn id="3" idx="2"/>
              <a:endCxn id="4" idx="0"/>
            </p:cNvCxnSpPr>
            <p:nvPr/>
          </p:nvCxnSpPr>
          <p:spPr>
            <a:xfrm>
              <a:off x="5912808" y="2586315"/>
              <a:ext cx="0" cy="27033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78AD859-6F41-4BA7-A8B9-BFB190608E7B}"/>
                </a:ext>
              </a:extLst>
            </p:cNvPr>
            <p:cNvCxnSpPr>
              <a:cxnSpLocks/>
              <a:stCxn id="4" idx="2"/>
              <a:endCxn id="5" idx="0"/>
            </p:cNvCxnSpPr>
            <p:nvPr/>
          </p:nvCxnSpPr>
          <p:spPr>
            <a:xfrm flipH="1">
              <a:off x="5912807" y="3760525"/>
              <a:ext cx="1" cy="4439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4DD5D3B-F9D1-4FB5-B6EC-895F20469A84}"/>
                </a:ext>
              </a:extLst>
            </p:cNvPr>
            <p:cNvSpPr/>
            <p:nvPr/>
          </p:nvSpPr>
          <p:spPr>
            <a:xfrm>
              <a:off x="1803990" y="2974014"/>
              <a:ext cx="1903227" cy="6307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外気</a:t>
              </a:r>
              <a:endParaRPr kumimoji="1" lang="en-US" altLang="ja-JP" sz="2800" b="1" dirty="0">
                <a:solidFill>
                  <a:schemeClr val="bg1"/>
                </a:solidFill>
              </a:endParaRPr>
            </a:p>
          </p:txBody>
        </p:sp>
        <p:cxnSp>
          <p:nvCxnSpPr>
            <p:cNvPr id="17" name="直線矢印コネクタ 16">
              <a:extLst>
                <a:ext uri="{FF2B5EF4-FFF2-40B4-BE49-F238E27FC236}">
                  <a16:creationId xmlns:a16="http://schemas.microsoft.com/office/drawing/2014/main" id="{45367A73-8EAD-49B1-ABAD-01C2FE2C413D}"/>
                </a:ext>
              </a:extLst>
            </p:cNvPr>
            <p:cNvCxnSpPr>
              <a:cxnSpLocks/>
              <a:stCxn id="4" idx="3"/>
              <a:endCxn id="19" idx="1"/>
            </p:cNvCxnSpPr>
            <p:nvPr/>
          </p:nvCxnSpPr>
          <p:spPr>
            <a:xfrm flipV="1">
              <a:off x="6864421" y="3289408"/>
              <a:ext cx="544614" cy="19179"/>
            </a:xfrm>
            <a:prstGeom prst="straightConnector1">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B7CF60C-7B45-4B1A-B73A-53C736DF56AF}"/>
                </a:ext>
              </a:extLst>
            </p:cNvPr>
            <p:cNvCxnSpPr>
              <a:cxnSpLocks/>
              <a:stCxn id="4" idx="1"/>
              <a:endCxn id="14" idx="3"/>
            </p:cNvCxnSpPr>
            <p:nvPr/>
          </p:nvCxnSpPr>
          <p:spPr>
            <a:xfrm flipH="1" flipV="1">
              <a:off x="3707217" y="3289408"/>
              <a:ext cx="1253977" cy="19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6233816C-1D06-4349-8664-AB6AE4C44D4F}"/>
                </a:ext>
              </a:extLst>
            </p:cNvPr>
            <p:cNvSpPr/>
            <p:nvPr/>
          </p:nvSpPr>
          <p:spPr>
            <a:xfrm>
              <a:off x="4961192" y="5274037"/>
              <a:ext cx="1903227" cy="6307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bg1"/>
                  </a:solidFill>
                </a:rPr>
                <a:t>接地面</a:t>
              </a:r>
              <a:endParaRPr kumimoji="1" lang="en-US" altLang="ja-JP" sz="2800" b="1" dirty="0">
                <a:solidFill>
                  <a:schemeClr val="bg1"/>
                </a:solidFill>
              </a:endParaRPr>
            </a:p>
          </p:txBody>
        </p:sp>
        <p:cxnSp>
          <p:nvCxnSpPr>
            <p:cNvPr id="39" name="直線矢印コネクタ 38">
              <a:extLst>
                <a:ext uri="{FF2B5EF4-FFF2-40B4-BE49-F238E27FC236}">
                  <a16:creationId xmlns:a16="http://schemas.microsoft.com/office/drawing/2014/main" id="{D4663EF6-8BFE-4AB6-8C37-294449BD36A9}"/>
                </a:ext>
              </a:extLst>
            </p:cNvPr>
            <p:cNvCxnSpPr>
              <a:stCxn id="5" idx="2"/>
              <a:endCxn id="35" idx="0"/>
            </p:cNvCxnSpPr>
            <p:nvPr/>
          </p:nvCxnSpPr>
          <p:spPr>
            <a:xfrm flipH="1">
              <a:off x="5912806" y="4672227"/>
              <a:ext cx="1" cy="60181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C0087EBA-0A61-4777-AAC4-3AE6AA7F4D64}"/>
                </a:ext>
              </a:extLst>
            </p:cNvPr>
            <p:cNvCxnSpPr>
              <a:stCxn id="5" idx="1"/>
              <a:endCxn id="14" idx="3"/>
            </p:cNvCxnSpPr>
            <p:nvPr/>
          </p:nvCxnSpPr>
          <p:spPr>
            <a:xfrm rot="10800000">
              <a:off x="3707217" y="3289410"/>
              <a:ext cx="1253976" cy="1148939"/>
            </a:xfrm>
            <a:prstGeom prst="bent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494BDA85-A8A1-478F-8CA0-4191B0EC1EEA}"/>
              </a:ext>
            </a:extLst>
          </p:cNvPr>
          <p:cNvGrpSpPr/>
          <p:nvPr/>
        </p:nvGrpSpPr>
        <p:grpSpPr>
          <a:xfrm>
            <a:off x="9622204" y="1518219"/>
            <a:ext cx="1937058" cy="1160348"/>
            <a:chOff x="9622204" y="1518219"/>
            <a:chExt cx="1937058" cy="1160348"/>
          </a:xfrm>
        </p:grpSpPr>
        <p:cxnSp>
          <p:nvCxnSpPr>
            <p:cNvPr id="15" name="直線矢印コネクタ 14">
              <a:extLst>
                <a:ext uri="{FF2B5EF4-FFF2-40B4-BE49-F238E27FC236}">
                  <a16:creationId xmlns:a16="http://schemas.microsoft.com/office/drawing/2014/main" id="{91F737B2-03E6-4738-B5B5-1469F384118D}"/>
                </a:ext>
              </a:extLst>
            </p:cNvPr>
            <p:cNvCxnSpPr>
              <a:cxnSpLocks/>
            </p:cNvCxnSpPr>
            <p:nvPr/>
          </p:nvCxnSpPr>
          <p:spPr>
            <a:xfrm>
              <a:off x="9622205" y="1674461"/>
              <a:ext cx="54824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B7188C9-5F9F-41D1-8BBA-0724C889FB70}"/>
                </a:ext>
              </a:extLst>
            </p:cNvPr>
            <p:cNvSpPr txBox="1"/>
            <p:nvPr/>
          </p:nvSpPr>
          <p:spPr>
            <a:xfrm>
              <a:off x="10220434" y="1518219"/>
              <a:ext cx="646331" cy="369332"/>
            </a:xfrm>
            <a:prstGeom prst="rect">
              <a:avLst/>
            </a:prstGeom>
            <a:noFill/>
          </p:spPr>
          <p:txBody>
            <a:bodyPr wrap="none" rtlCol="0">
              <a:spAutoFit/>
            </a:bodyPr>
            <a:lstStyle/>
            <a:p>
              <a:r>
                <a:rPr kumimoji="1" lang="ja-JP" altLang="en-US" dirty="0"/>
                <a:t>輸送</a:t>
              </a:r>
            </a:p>
          </p:txBody>
        </p:sp>
        <p:cxnSp>
          <p:nvCxnSpPr>
            <p:cNvPr id="18" name="直線矢印コネクタ 17">
              <a:extLst>
                <a:ext uri="{FF2B5EF4-FFF2-40B4-BE49-F238E27FC236}">
                  <a16:creationId xmlns:a16="http://schemas.microsoft.com/office/drawing/2014/main" id="{F044B9A7-4CED-4EB2-9F87-0D1DD02FEB0C}"/>
                </a:ext>
              </a:extLst>
            </p:cNvPr>
            <p:cNvCxnSpPr>
              <a:cxnSpLocks/>
            </p:cNvCxnSpPr>
            <p:nvPr/>
          </p:nvCxnSpPr>
          <p:spPr>
            <a:xfrm>
              <a:off x="9622205" y="2069969"/>
              <a:ext cx="54824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8E47F452-52D2-4384-8A58-26E67357E5AE}"/>
                </a:ext>
              </a:extLst>
            </p:cNvPr>
            <p:cNvSpPr txBox="1"/>
            <p:nvPr/>
          </p:nvSpPr>
          <p:spPr>
            <a:xfrm>
              <a:off x="10220434" y="1913727"/>
              <a:ext cx="1338828" cy="369332"/>
            </a:xfrm>
            <a:prstGeom prst="rect">
              <a:avLst/>
            </a:prstGeom>
            <a:noFill/>
          </p:spPr>
          <p:txBody>
            <a:bodyPr wrap="none" rtlCol="0">
              <a:spAutoFit/>
            </a:bodyPr>
            <a:lstStyle/>
            <a:p>
              <a:r>
                <a:rPr kumimoji="1" lang="ja-JP" altLang="en-US" dirty="0"/>
                <a:t>接触熱伝達</a:t>
              </a:r>
            </a:p>
          </p:txBody>
        </p:sp>
        <p:cxnSp>
          <p:nvCxnSpPr>
            <p:cNvPr id="22" name="直線矢印コネクタ 21">
              <a:extLst>
                <a:ext uri="{FF2B5EF4-FFF2-40B4-BE49-F238E27FC236}">
                  <a16:creationId xmlns:a16="http://schemas.microsoft.com/office/drawing/2014/main" id="{7017966C-C28D-4CB2-89F0-2415B9452D0E}"/>
                </a:ext>
              </a:extLst>
            </p:cNvPr>
            <p:cNvCxnSpPr>
              <a:cxnSpLocks/>
            </p:cNvCxnSpPr>
            <p:nvPr/>
          </p:nvCxnSpPr>
          <p:spPr>
            <a:xfrm>
              <a:off x="9622204" y="2488183"/>
              <a:ext cx="54824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90B96E2-96C4-4708-BB3F-740B01ABB271}"/>
                </a:ext>
              </a:extLst>
            </p:cNvPr>
            <p:cNvSpPr txBox="1"/>
            <p:nvPr/>
          </p:nvSpPr>
          <p:spPr>
            <a:xfrm>
              <a:off x="10220434" y="2309235"/>
              <a:ext cx="877163" cy="369332"/>
            </a:xfrm>
            <a:prstGeom prst="rect">
              <a:avLst/>
            </a:prstGeom>
            <a:noFill/>
          </p:spPr>
          <p:txBody>
            <a:bodyPr wrap="none" rtlCol="0">
              <a:spAutoFit/>
            </a:bodyPr>
            <a:lstStyle/>
            <a:p>
              <a:r>
                <a:rPr kumimoji="1" lang="ja-JP" altLang="en-US" dirty="0"/>
                <a:t>熱損失</a:t>
              </a:r>
            </a:p>
          </p:txBody>
        </p:sp>
      </p:grpSp>
      <p:sp>
        <p:nvSpPr>
          <p:cNvPr id="6" name="スライド番号プレースホルダー 5">
            <a:extLst>
              <a:ext uri="{FF2B5EF4-FFF2-40B4-BE49-F238E27FC236}">
                <a16:creationId xmlns:a16="http://schemas.microsoft.com/office/drawing/2014/main" id="{497C7AD9-08D4-43AC-973E-FAB817A60FED}"/>
              </a:ext>
            </a:extLst>
          </p:cNvPr>
          <p:cNvSpPr>
            <a:spLocks noGrp="1"/>
          </p:cNvSpPr>
          <p:nvPr>
            <p:ph type="sldNum" sz="quarter" idx="12"/>
          </p:nvPr>
        </p:nvSpPr>
        <p:spPr/>
        <p:txBody>
          <a:bodyPr/>
          <a:lstStyle/>
          <a:p>
            <a:fld id="{FD6CFE5E-0B20-4A9C-A04F-EEEBFFB0CCEC}" type="slidenum">
              <a:rPr kumimoji="1" lang="ja-JP" altLang="en-US" smtClean="0"/>
              <a:t>6</a:t>
            </a:fld>
            <a:endParaRPr kumimoji="1" lang="ja-JP" altLang="en-US"/>
          </a:p>
        </p:txBody>
      </p:sp>
      <p:sp>
        <p:nvSpPr>
          <p:cNvPr id="36" name="テキスト ボックス 35">
            <a:extLst>
              <a:ext uri="{FF2B5EF4-FFF2-40B4-BE49-F238E27FC236}">
                <a16:creationId xmlns:a16="http://schemas.microsoft.com/office/drawing/2014/main" id="{D2F8C1D7-10D1-42FC-AC35-A28C22BD5916}"/>
              </a:ext>
            </a:extLst>
          </p:cNvPr>
          <p:cNvSpPr txBox="1"/>
          <p:nvPr/>
        </p:nvSpPr>
        <p:spPr>
          <a:xfrm>
            <a:off x="1023044" y="1125025"/>
            <a:ext cx="6288901" cy="954107"/>
          </a:xfrm>
          <a:prstGeom prst="rect">
            <a:avLst/>
          </a:prstGeom>
          <a:noFill/>
        </p:spPr>
        <p:txBody>
          <a:bodyPr wrap="none" rtlCol="0">
            <a:spAutoFit/>
          </a:bodyPr>
          <a:lstStyle/>
          <a:p>
            <a:pPr algn="l"/>
            <a:r>
              <a:rPr kumimoji="1" lang="ja-JP" altLang="en-US" sz="2800" dirty="0"/>
              <a:t>ドリップ時のカップ内の液体の温度に</a:t>
            </a:r>
            <a:endParaRPr kumimoji="1" lang="en-US" altLang="ja-JP" sz="2800" dirty="0"/>
          </a:p>
          <a:p>
            <a:pPr algn="l"/>
            <a:r>
              <a:rPr kumimoji="1" lang="ja-JP" altLang="en-US" sz="2800" dirty="0"/>
              <a:t>着目してブロック図を作成</a:t>
            </a:r>
          </a:p>
        </p:txBody>
      </p:sp>
      <p:sp>
        <p:nvSpPr>
          <p:cNvPr id="40" name="テキスト ボックス 39">
            <a:extLst>
              <a:ext uri="{FF2B5EF4-FFF2-40B4-BE49-F238E27FC236}">
                <a16:creationId xmlns:a16="http://schemas.microsoft.com/office/drawing/2014/main" id="{2D10AC5A-8E98-4DDF-BFF2-09CC038BF465}"/>
              </a:ext>
            </a:extLst>
          </p:cNvPr>
          <p:cNvSpPr txBox="1"/>
          <p:nvPr/>
        </p:nvSpPr>
        <p:spPr>
          <a:xfrm>
            <a:off x="447263" y="472568"/>
            <a:ext cx="4801314" cy="646331"/>
          </a:xfrm>
          <a:prstGeom prst="rect">
            <a:avLst/>
          </a:prstGeom>
          <a:noFill/>
        </p:spPr>
        <p:txBody>
          <a:bodyPr wrap="none" rtlCol="0">
            <a:spAutoFit/>
          </a:bodyPr>
          <a:lstStyle/>
          <a:p>
            <a:r>
              <a:rPr kumimoji="1" lang="ja-JP" altLang="en-US" sz="3600" b="1" u="sng" dirty="0"/>
              <a:t>システムモデルの検討</a:t>
            </a:r>
          </a:p>
        </p:txBody>
      </p:sp>
      <p:sp>
        <p:nvSpPr>
          <p:cNvPr id="37" name="テキスト ボックス 36">
            <a:extLst>
              <a:ext uri="{FF2B5EF4-FFF2-40B4-BE49-F238E27FC236}">
                <a16:creationId xmlns:a16="http://schemas.microsoft.com/office/drawing/2014/main" id="{30711BEA-CD84-449A-91CE-C5D2DA92C25C}"/>
              </a:ext>
            </a:extLst>
          </p:cNvPr>
          <p:cNvSpPr txBox="1"/>
          <p:nvPr/>
        </p:nvSpPr>
        <p:spPr>
          <a:xfrm>
            <a:off x="9467190" y="3046378"/>
            <a:ext cx="1723549" cy="1323439"/>
          </a:xfrm>
          <a:prstGeom prst="rect">
            <a:avLst/>
          </a:prstGeom>
          <a:noFill/>
        </p:spPr>
        <p:txBody>
          <a:bodyPr wrap="none" rtlCol="0">
            <a:spAutoFit/>
          </a:bodyPr>
          <a:lstStyle/>
          <a:p>
            <a:pPr algn="l"/>
            <a:r>
              <a:rPr kumimoji="1" lang="ja-JP" altLang="en-US" sz="2000" dirty="0"/>
              <a:t>ドリップ機構</a:t>
            </a:r>
            <a:endParaRPr kumimoji="1" lang="en-US" altLang="ja-JP" sz="2000" dirty="0"/>
          </a:p>
          <a:p>
            <a:pPr algn="l"/>
            <a:r>
              <a:rPr kumimoji="1" lang="ja-JP" altLang="en-US" sz="2000" dirty="0"/>
              <a:t>　ドリッパー</a:t>
            </a:r>
            <a:endParaRPr kumimoji="1" lang="en-US" altLang="ja-JP" sz="2000" dirty="0"/>
          </a:p>
          <a:p>
            <a:pPr algn="l"/>
            <a:r>
              <a:rPr kumimoji="1" lang="ja-JP" altLang="en-US" sz="2000" dirty="0"/>
              <a:t>　フィルター</a:t>
            </a:r>
            <a:endParaRPr kumimoji="1" lang="en-US" altLang="ja-JP" sz="2000" dirty="0"/>
          </a:p>
          <a:p>
            <a:pPr algn="l"/>
            <a:r>
              <a:rPr kumimoji="1" lang="ja-JP" altLang="en-US" sz="2000" dirty="0"/>
              <a:t>　コーヒー粉</a:t>
            </a:r>
          </a:p>
        </p:txBody>
      </p:sp>
    </p:spTree>
    <p:extLst>
      <p:ext uri="{BB962C8B-B14F-4D97-AF65-F5344CB8AC3E}">
        <p14:creationId xmlns:p14="http://schemas.microsoft.com/office/powerpoint/2010/main" val="363092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E68ADF7-32B6-448D-B619-B5A99D78E317}"/>
              </a:ext>
            </a:extLst>
          </p:cNvPr>
          <p:cNvSpPr>
            <a:spLocks noGrp="1"/>
          </p:cNvSpPr>
          <p:nvPr>
            <p:ph type="sldNum" sz="quarter" idx="12"/>
          </p:nvPr>
        </p:nvSpPr>
        <p:spPr/>
        <p:txBody>
          <a:bodyPr/>
          <a:lstStyle/>
          <a:p>
            <a:fld id="{FD6CFE5E-0B20-4A9C-A04F-EEEBFFB0CCEC}"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6DD2DC85-2C83-4C50-9B65-F4C3D8297970}"/>
              </a:ext>
            </a:extLst>
          </p:cNvPr>
          <p:cNvSpPr txBox="1"/>
          <p:nvPr/>
        </p:nvSpPr>
        <p:spPr>
          <a:xfrm>
            <a:off x="447263" y="472568"/>
            <a:ext cx="5262979" cy="646331"/>
          </a:xfrm>
          <a:prstGeom prst="rect">
            <a:avLst/>
          </a:prstGeom>
          <a:noFill/>
        </p:spPr>
        <p:txBody>
          <a:bodyPr wrap="none" rtlCol="0">
            <a:spAutoFit/>
          </a:bodyPr>
          <a:lstStyle/>
          <a:p>
            <a:r>
              <a:rPr kumimoji="1" lang="ja-JP" altLang="en-US" sz="3600" b="1" u="sng" dirty="0"/>
              <a:t>カップ内の液体の熱現象</a:t>
            </a:r>
          </a:p>
        </p:txBody>
      </p:sp>
      <p:grpSp>
        <p:nvGrpSpPr>
          <p:cNvPr id="12" name="グループ化 11">
            <a:extLst>
              <a:ext uri="{FF2B5EF4-FFF2-40B4-BE49-F238E27FC236}">
                <a16:creationId xmlns:a16="http://schemas.microsoft.com/office/drawing/2014/main" id="{E7B20F35-C0D5-4B80-BE96-D2DDBF11E607}"/>
              </a:ext>
            </a:extLst>
          </p:cNvPr>
          <p:cNvGrpSpPr/>
          <p:nvPr/>
        </p:nvGrpSpPr>
        <p:grpSpPr>
          <a:xfrm>
            <a:off x="4803987" y="2079721"/>
            <a:ext cx="3783340" cy="3765830"/>
            <a:chOff x="2790613" y="2065867"/>
            <a:chExt cx="4339650" cy="4319565"/>
          </a:xfrm>
        </p:grpSpPr>
        <p:sp>
          <p:nvSpPr>
            <p:cNvPr id="4" name="正方形/長方形 3">
              <a:extLst>
                <a:ext uri="{FF2B5EF4-FFF2-40B4-BE49-F238E27FC236}">
                  <a16:creationId xmlns:a16="http://schemas.microsoft.com/office/drawing/2014/main" id="{08A7A9F3-74C9-4E93-A7A1-448E475561C4}"/>
                </a:ext>
              </a:extLst>
            </p:cNvPr>
            <p:cNvSpPr/>
            <p:nvPr/>
          </p:nvSpPr>
          <p:spPr>
            <a:xfrm>
              <a:off x="2790613" y="2065867"/>
              <a:ext cx="4339650" cy="4319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7B14BC52-C5FB-43C0-9526-FB3A758E1E0C}"/>
                </a:ext>
              </a:extLst>
            </p:cNvPr>
            <p:cNvSpPr/>
            <p:nvPr/>
          </p:nvSpPr>
          <p:spPr>
            <a:xfrm>
              <a:off x="3291840" y="2065867"/>
              <a:ext cx="3337196" cy="3928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正方形/長方形 5">
              <a:extLst>
                <a:ext uri="{FF2B5EF4-FFF2-40B4-BE49-F238E27FC236}">
                  <a16:creationId xmlns:a16="http://schemas.microsoft.com/office/drawing/2014/main" id="{5629EFA1-9438-48DC-80BA-FF908F0BA4D1}"/>
                </a:ext>
              </a:extLst>
            </p:cNvPr>
            <p:cNvSpPr/>
            <p:nvPr/>
          </p:nvSpPr>
          <p:spPr>
            <a:xfrm>
              <a:off x="3291840" y="3429000"/>
              <a:ext cx="3337196" cy="25577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16" name="グループ化 15">
            <a:extLst>
              <a:ext uri="{FF2B5EF4-FFF2-40B4-BE49-F238E27FC236}">
                <a16:creationId xmlns:a16="http://schemas.microsoft.com/office/drawing/2014/main" id="{83537A41-21EB-4457-8122-2D3A49F7B11E}"/>
              </a:ext>
            </a:extLst>
          </p:cNvPr>
          <p:cNvGrpSpPr/>
          <p:nvPr/>
        </p:nvGrpSpPr>
        <p:grpSpPr>
          <a:xfrm>
            <a:off x="6184335" y="2553762"/>
            <a:ext cx="1022644" cy="463535"/>
            <a:chOff x="3843781" y="2388790"/>
            <a:chExt cx="1630302" cy="738969"/>
          </a:xfrm>
        </p:grpSpPr>
        <p:sp>
          <p:nvSpPr>
            <p:cNvPr id="11" name="フリーフォーム: 図形 10">
              <a:extLst>
                <a:ext uri="{FF2B5EF4-FFF2-40B4-BE49-F238E27FC236}">
                  <a16:creationId xmlns:a16="http://schemas.microsoft.com/office/drawing/2014/main" id="{16FB7DE8-B135-4FF8-9FAA-6A9BB52442D9}"/>
                </a:ext>
              </a:extLst>
            </p:cNvPr>
            <p:cNvSpPr/>
            <p:nvPr/>
          </p:nvSpPr>
          <p:spPr>
            <a:xfrm>
              <a:off x="3843781" y="2388790"/>
              <a:ext cx="272189" cy="732870"/>
            </a:xfrm>
            <a:custGeom>
              <a:avLst/>
              <a:gdLst>
                <a:gd name="connsiteX0" fmla="*/ 213062 w 357219"/>
                <a:gd name="connsiteY0" fmla="*/ 961813 h 961813"/>
                <a:gd name="connsiteX1" fmla="*/ 3089 w 357219"/>
                <a:gd name="connsiteY1" fmla="*/ 589280 h 961813"/>
                <a:gd name="connsiteX2" fmla="*/ 355302 w 357219"/>
                <a:gd name="connsiteY2" fmla="*/ 358987 h 961813"/>
                <a:gd name="connsiteX3" fmla="*/ 118236 w 357219"/>
                <a:gd name="connsiteY3" fmla="*/ 0 h 961813"/>
              </a:gdLst>
              <a:ahLst/>
              <a:cxnLst>
                <a:cxn ang="0">
                  <a:pos x="connsiteX0" y="connsiteY0"/>
                </a:cxn>
                <a:cxn ang="0">
                  <a:pos x="connsiteX1" y="connsiteY1"/>
                </a:cxn>
                <a:cxn ang="0">
                  <a:pos x="connsiteX2" y="connsiteY2"/>
                </a:cxn>
                <a:cxn ang="0">
                  <a:pos x="connsiteX3" y="connsiteY3"/>
                </a:cxn>
              </a:cxnLst>
              <a:rect l="l" t="t" r="r" b="b"/>
              <a:pathLst>
                <a:path w="357219" h="961813">
                  <a:moveTo>
                    <a:pt x="213062" y="961813"/>
                  </a:moveTo>
                  <a:cubicBezTo>
                    <a:pt x="96222" y="825782"/>
                    <a:pt x="-20618" y="689751"/>
                    <a:pt x="3089" y="589280"/>
                  </a:cubicBezTo>
                  <a:cubicBezTo>
                    <a:pt x="26796" y="488809"/>
                    <a:pt x="336111" y="457200"/>
                    <a:pt x="355302" y="358987"/>
                  </a:cubicBezTo>
                  <a:cubicBezTo>
                    <a:pt x="374493" y="260774"/>
                    <a:pt x="246364" y="130387"/>
                    <a:pt x="118236"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フリーフォーム: 図形 12">
              <a:extLst>
                <a:ext uri="{FF2B5EF4-FFF2-40B4-BE49-F238E27FC236}">
                  <a16:creationId xmlns:a16="http://schemas.microsoft.com/office/drawing/2014/main" id="{689A8B75-DC30-43AE-A00E-AC190815DB11}"/>
                </a:ext>
              </a:extLst>
            </p:cNvPr>
            <p:cNvSpPr/>
            <p:nvPr/>
          </p:nvSpPr>
          <p:spPr>
            <a:xfrm>
              <a:off x="4514724" y="2394889"/>
              <a:ext cx="272189" cy="732870"/>
            </a:xfrm>
            <a:custGeom>
              <a:avLst/>
              <a:gdLst>
                <a:gd name="connsiteX0" fmla="*/ 213062 w 357219"/>
                <a:gd name="connsiteY0" fmla="*/ 961813 h 961813"/>
                <a:gd name="connsiteX1" fmla="*/ 3089 w 357219"/>
                <a:gd name="connsiteY1" fmla="*/ 589280 h 961813"/>
                <a:gd name="connsiteX2" fmla="*/ 355302 w 357219"/>
                <a:gd name="connsiteY2" fmla="*/ 358987 h 961813"/>
                <a:gd name="connsiteX3" fmla="*/ 118236 w 357219"/>
                <a:gd name="connsiteY3" fmla="*/ 0 h 961813"/>
              </a:gdLst>
              <a:ahLst/>
              <a:cxnLst>
                <a:cxn ang="0">
                  <a:pos x="connsiteX0" y="connsiteY0"/>
                </a:cxn>
                <a:cxn ang="0">
                  <a:pos x="connsiteX1" y="connsiteY1"/>
                </a:cxn>
                <a:cxn ang="0">
                  <a:pos x="connsiteX2" y="connsiteY2"/>
                </a:cxn>
                <a:cxn ang="0">
                  <a:pos x="connsiteX3" y="connsiteY3"/>
                </a:cxn>
              </a:cxnLst>
              <a:rect l="l" t="t" r="r" b="b"/>
              <a:pathLst>
                <a:path w="357219" h="961813">
                  <a:moveTo>
                    <a:pt x="213062" y="961813"/>
                  </a:moveTo>
                  <a:cubicBezTo>
                    <a:pt x="96222" y="825782"/>
                    <a:pt x="-20618" y="689751"/>
                    <a:pt x="3089" y="589280"/>
                  </a:cubicBezTo>
                  <a:cubicBezTo>
                    <a:pt x="26796" y="488809"/>
                    <a:pt x="336111" y="457200"/>
                    <a:pt x="355302" y="358987"/>
                  </a:cubicBezTo>
                  <a:cubicBezTo>
                    <a:pt x="374493" y="260774"/>
                    <a:pt x="246364" y="130387"/>
                    <a:pt x="118236"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 name="フリーフォーム: 図形 14">
              <a:extLst>
                <a:ext uri="{FF2B5EF4-FFF2-40B4-BE49-F238E27FC236}">
                  <a16:creationId xmlns:a16="http://schemas.microsoft.com/office/drawing/2014/main" id="{0C57E69B-D911-4A5A-A79D-BE6E1EE0B4D9}"/>
                </a:ext>
              </a:extLst>
            </p:cNvPr>
            <p:cNvSpPr/>
            <p:nvPr/>
          </p:nvSpPr>
          <p:spPr>
            <a:xfrm>
              <a:off x="5201894" y="2388790"/>
              <a:ext cx="272189" cy="732870"/>
            </a:xfrm>
            <a:custGeom>
              <a:avLst/>
              <a:gdLst>
                <a:gd name="connsiteX0" fmla="*/ 213062 w 357219"/>
                <a:gd name="connsiteY0" fmla="*/ 961813 h 961813"/>
                <a:gd name="connsiteX1" fmla="*/ 3089 w 357219"/>
                <a:gd name="connsiteY1" fmla="*/ 589280 h 961813"/>
                <a:gd name="connsiteX2" fmla="*/ 355302 w 357219"/>
                <a:gd name="connsiteY2" fmla="*/ 358987 h 961813"/>
                <a:gd name="connsiteX3" fmla="*/ 118236 w 357219"/>
                <a:gd name="connsiteY3" fmla="*/ 0 h 961813"/>
              </a:gdLst>
              <a:ahLst/>
              <a:cxnLst>
                <a:cxn ang="0">
                  <a:pos x="connsiteX0" y="connsiteY0"/>
                </a:cxn>
                <a:cxn ang="0">
                  <a:pos x="connsiteX1" y="connsiteY1"/>
                </a:cxn>
                <a:cxn ang="0">
                  <a:pos x="connsiteX2" y="connsiteY2"/>
                </a:cxn>
                <a:cxn ang="0">
                  <a:pos x="connsiteX3" y="connsiteY3"/>
                </a:cxn>
              </a:cxnLst>
              <a:rect l="l" t="t" r="r" b="b"/>
              <a:pathLst>
                <a:path w="357219" h="961813">
                  <a:moveTo>
                    <a:pt x="213062" y="961813"/>
                  </a:moveTo>
                  <a:cubicBezTo>
                    <a:pt x="96222" y="825782"/>
                    <a:pt x="-20618" y="689751"/>
                    <a:pt x="3089" y="589280"/>
                  </a:cubicBezTo>
                  <a:cubicBezTo>
                    <a:pt x="26796" y="488809"/>
                    <a:pt x="336111" y="457200"/>
                    <a:pt x="355302" y="358987"/>
                  </a:cubicBezTo>
                  <a:cubicBezTo>
                    <a:pt x="374493" y="260774"/>
                    <a:pt x="246364" y="130387"/>
                    <a:pt x="118236"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7" name="テキスト ボックス 16">
            <a:extLst>
              <a:ext uri="{FF2B5EF4-FFF2-40B4-BE49-F238E27FC236}">
                <a16:creationId xmlns:a16="http://schemas.microsoft.com/office/drawing/2014/main" id="{A6CF7D3C-1865-44CE-BBE3-EE961037826F}"/>
              </a:ext>
            </a:extLst>
          </p:cNvPr>
          <p:cNvSpPr txBox="1"/>
          <p:nvPr/>
        </p:nvSpPr>
        <p:spPr>
          <a:xfrm>
            <a:off x="5775768" y="1254147"/>
            <a:ext cx="2909392" cy="831798"/>
          </a:xfrm>
          <a:prstGeom prst="rect">
            <a:avLst/>
          </a:prstGeom>
          <a:noFill/>
        </p:spPr>
        <p:txBody>
          <a:bodyPr wrap="square" rtlCol="0">
            <a:spAutoFit/>
          </a:bodyPr>
          <a:lstStyle/>
          <a:p>
            <a:pPr algn="l"/>
            <a:r>
              <a:rPr kumimoji="1" lang="ja-JP" altLang="en-US" sz="2400" dirty="0"/>
              <a:t>気液界面の熱現象</a:t>
            </a:r>
            <a:endParaRPr kumimoji="1" lang="en-US" altLang="ja-JP" sz="2400" dirty="0"/>
          </a:p>
          <a:p>
            <a:pPr algn="l"/>
            <a:r>
              <a:rPr kumimoji="1" lang="ja-JP" altLang="en-US" sz="2400" dirty="0"/>
              <a:t>蒸発</a:t>
            </a:r>
            <a:r>
              <a:rPr kumimoji="1" lang="en-US" altLang="ja-JP" sz="2400" dirty="0"/>
              <a:t>+</a:t>
            </a:r>
            <a:r>
              <a:rPr kumimoji="1" lang="ja-JP" altLang="en-US" sz="2400" dirty="0"/>
              <a:t>放射</a:t>
            </a:r>
            <a:endParaRPr kumimoji="1" lang="en-US" altLang="ja-JP" sz="2400" dirty="0"/>
          </a:p>
        </p:txBody>
      </p:sp>
      <p:sp>
        <p:nvSpPr>
          <p:cNvPr id="18" name="テキスト ボックス 17">
            <a:extLst>
              <a:ext uri="{FF2B5EF4-FFF2-40B4-BE49-F238E27FC236}">
                <a16:creationId xmlns:a16="http://schemas.microsoft.com/office/drawing/2014/main" id="{D09AE18B-BACC-4757-BD35-351EA44DBAEB}"/>
              </a:ext>
            </a:extLst>
          </p:cNvPr>
          <p:cNvSpPr txBox="1"/>
          <p:nvPr/>
        </p:nvSpPr>
        <p:spPr>
          <a:xfrm>
            <a:off x="22057" y="3898274"/>
            <a:ext cx="4120067" cy="830997"/>
          </a:xfrm>
          <a:prstGeom prst="rect">
            <a:avLst/>
          </a:prstGeom>
          <a:noFill/>
        </p:spPr>
        <p:txBody>
          <a:bodyPr wrap="square" rtlCol="0">
            <a:spAutoFit/>
          </a:bodyPr>
          <a:lstStyle/>
          <a:p>
            <a:pPr algn="r"/>
            <a:r>
              <a:rPr kumimoji="1" lang="ja-JP" altLang="en-US" sz="2400" dirty="0"/>
              <a:t>熱伝導</a:t>
            </a:r>
            <a:r>
              <a:rPr kumimoji="1" lang="en-US" altLang="ja-JP" sz="2400" dirty="0"/>
              <a:t>+</a:t>
            </a:r>
          </a:p>
          <a:p>
            <a:pPr algn="r"/>
            <a:r>
              <a:rPr kumimoji="1" lang="ja-JP" altLang="en-US" sz="2400" dirty="0"/>
              <a:t>熱伝達</a:t>
            </a:r>
            <a:r>
              <a:rPr kumimoji="1" lang="en-US" altLang="ja-JP" sz="2400" dirty="0"/>
              <a:t>(</a:t>
            </a:r>
            <a:r>
              <a:rPr kumimoji="1" lang="ja-JP" altLang="en-US" sz="2400" dirty="0"/>
              <a:t>カップ側面</a:t>
            </a:r>
            <a:r>
              <a:rPr kumimoji="1" lang="en-US" altLang="ja-JP" sz="2400" dirty="0"/>
              <a:t>-</a:t>
            </a:r>
            <a:r>
              <a:rPr kumimoji="1" lang="ja-JP" altLang="en-US" sz="2400" dirty="0"/>
              <a:t>外気</a:t>
            </a:r>
            <a:r>
              <a:rPr kumimoji="1" lang="en-US" altLang="ja-JP" sz="2400" dirty="0"/>
              <a:t>)</a:t>
            </a:r>
          </a:p>
        </p:txBody>
      </p:sp>
      <p:sp>
        <p:nvSpPr>
          <p:cNvPr id="19" name="矢印: 右 18">
            <a:extLst>
              <a:ext uri="{FF2B5EF4-FFF2-40B4-BE49-F238E27FC236}">
                <a16:creationId xmlns:a16="http://schemas.microsoft.com/office/drawing/2014/main" id="{DA1BF4AA-EA25-4A81-BBCB-9B380CA755C4}"/>
              </a:ext>
            </a:extLst>
          </p:cNvPr>
          <p:cNvSpPr/>
          <p:nvPr/>
        </p:nvSpPr>
        <p:spPr>
          <a:xfrm rot="10800000">
            <a:off x="4167076" y="3792184"/>
            <a:ext cx="976051" cy="5400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テキスト ボックス 19">
            <a:extLst>
              <a:ext uri="{FF2B5EF4-FFF2-40B4-BE49-F238E27FC236}">
                <a16:creationId xmlns:a16="http://schemas.microsoft.com/office/drawing/2014/main" id="{0BEF31D2-2AEE-46F2-867F-CF371E66A9E6}"/>
              </a:ext>
            </a:extLst>
          </p:cNvPr>
          <p:cNvSpPr txBox="1"/>
          <p:nvPr/>
        </p:nvSpPr>
        <p:spPr>
          <a:xfrm>
            <a:off x="3174063" y="3198167"/>
            <a:ext cx="800219" cy="461665"/>
          </a:xfrm>
          <a:prstGeom prst="rect">
            <a:avLst/>
          </a:prstGeom>
          <a:noFill/>
        </p:spPr>
        <p:txBody>
          <a:bodyPr wrap="none" rtlCol="0">
            <a:spAutoFit/>
          </a:bodyPr>
          <a:lstStyle/>
          <a:p>
            <a:pPr algn="l"/>
            <a:r>
              <a:rPr kumimoji="1" lang="ja-JP" altLang="en-US" sz="2400" dirty="0"/>
              <a:t>外気</a:t>
            </a:r>
          </a:p>
        </p:txBody>
      </p:sp>
      <p:sp>
        <p:nvSpPr>
          <p:cNvPr id="21" name="フリーフォーム: 図形 20">
            <a:extLst>
              <a:ext uri="{FF2B5EF4-FFF2-40B4-BE49-F238E27FC236}">
                <a16:creationId xmlns:a16="http://schemas.microsoft.com/office/drawing/2014/main" id="{ABEE6A5F-39DC-4DAB-A478-4BE1291D3516}"/>
              </a:ext>
            </a:extLst>
          </p:cNvPr>
          <p:cNvSpPr/>
          <p:nvPr/>
        </p:nvSpPr>
        <p:spPr>
          <a:xfrm>
            <a:off x="5451079" y="3530831"/>
            <a:ext cx="1154120" cy="1342061"/>
          </a:xfrm>
          <a:custGeom>
            <a:avLst/>
            <a:gdLst>
              <a:gd name="connsiteX0" fmla="*/ 1323824 w 1323824"/>
              <a:gd name="connsiteY0" fmla="*/ 1539400 h 1539400"/>
              <a:gd name="connsiteX1" fmla="*/ 1120624 w 1323824"/>
              <a:gd name="connsiteY1" fmla="*/ 157640 h 1539400"/>
              <a:gd name="connsiteX2" fmla="*/ 152037 w 1323824"/>
              <a:gd name="connsiteY2" fmla="*/ 110227 h 1539400"/>
              <a:gd name="connsiteX3" fmla="*/ 16571 w 1323824"/>
              <a:gd name="connsiteY3" fmla="*/ 868840 h 1539400"/>
            </a:gdLst>
            <a:ahLst/>
            <a:cxnLst>
              <a:cxn ang="0">
                <a:pos x="connsiteX0" y="connsiteY0"/>
              </a:cxn>
              <a:cxn ang="0">
                <a:pos x="connsiteX1" y="connsiteY1"/>
              </a:cxn>
              <a:cxn ang="0">
                <a:pos x="connsiteX2" y="connsiteY2"/>
              </a:cxn>
              <a:cxn ang="0">
                <a:pos x="connsiteX3" y="connsiteY3"/>
              </a:cxn>
            </a:cxnLst>
            <a:rect l="l" t="t" r="r" b="b"/>
            <a:pathLst>
              <a:path w="1323824" h="1539400">
                <a:moveTo>
                  <a:pt x="1323824" y="1539400"/>
                </a:moveTo>
                <a:cubicBezTo>
                  <a:pt x="1319873" y="967617"/>
                  <a:pt x="1315922" y="395835"/>
                  <a:pt x="1120624" y="157640"/>
                </a:cubicBezTo>
                <a:cubicBezTo>
                  <a:pt x="925326" y="-80555"/>
                  <a:pt x="336046" y="-8306"/>
                  <a:pt x="152037" y="110227"/>
                </a:cubicBezTo>
                <a:cubicBezTo>
                  <a:pt x="-31972" y="228760"/>
                  <a:pt x="-7701" y="548800"/>
                  <a:pt x="16571" y="868840"/>
                </a:cubicBezTo>
              </a:path>
            </a:pathLst>
          </a:custGeom>
          <a:no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フリーフォーム: 図形 21">
            <a:extLst>
              <a:ext uri="{FF2B5EF4-FFF2-40B4-BE49-F238E27FC236}">
                <a16:creationId xmlns:a16="http://schemas.microsoft.com/office/drawing/2014/main" id="{0E3FCF47-54DE-4F56-B688-4E0FAD40F1DF}"/>
              </a:ext>
            </a:extLst>
          </p:cNvPr>
          <p:cNvSpPr/>
          <p:nvPr/>
        </p:nvSpPr>
        <p:spPr>
          <a:xfrm flipH="1">
            <a:off x="6898930" y="3530831"/>
            <a:ext cx="1154120" cy="1342061"/>
          </a:xfrm>
          <a:custGeom>
            <a:avLst/>
            <a:gdLst>
              <a:gd name="connsiteX0" fmla="*/ 1323824 w 1323824"/>
              <a:gd name="connsiteY0" fmla="*/ 1539400 h 1539400"/>
              <a:gd name="connsiteX1" fmla="*/ 1120624 w 1323824"/>
              <a:gd name="connsiteY1" fmla="*/ 157640 h 1539400"/>
              <a:gd name="connsiteX2" fmla="*/ 152037 w 1323824"/>
              <a:gd name="connsiteY2" fmla="*/ 110227 h 1539400"/>
              <a:gd name="connsiteX3" fmla="*/ 16571 w 1323824"/>
              <a:gd name="connsiteY3" fmla="*/ 868840 h 1539400"/>
            </a:gdLst>
            <a:ahLst/>
            <a:cxnLst>
              <a:cxn ang="0">
                <a:pos x="connsiteX0" y="connsiteY0"/>
              </a:cxn>
              <a:cxn ang="0">
                <a:pos x="connsiteX1" y="connsiteY1"/>
              </a:cxn>
              <a:cxn ang="0">
                <a:pos x="connsiteX2" y="connsiteY2"/>
              </a:cxn>
              <a:cxn ang="0">
                <a:pos x="connsiteX3" y="connsiteY3"/>
              </a:cxn>
            </a:cxnLst>
            <a:rect l="l" t="t" r="r" b="b"/>
            <a:pathLst>
              <a:path w="1323824" h="1539400">
                <a:moveTo>
                  <a:pt x="1323824" y="1539400"/>
                </a:moveTo>
                <a:cubicBezTo>
                  <a:pt x="1319873" y="967617"/>
                  <a:pt x="1315922" y="395835"/>
                  <a:pt x="1120624" y="157640"/>
                </a:cubicBezTo>
                <a:cubicBezTo>
                  <a:pt x="925326" y="-80555"/>
                  <a:pt x="336046" y="-8306"/>
                  <a:pt x="152037" y="110227"/>
                </a:cubicBezTo>
                <a:cubicBezTo>
                  <a:pt x="-31972" y="228760"/>
                  <a:pt x="-7701" y="548800"/>
                  <a:pt x="16571" y="868840"/>
                </a:cubicBezTo>
              </a:path>
            </a:pathLst>
          </a:custGeom>
          <a:no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テキスト ボックス 22">
            <a:extLst>
              <a:ext uri="{FF2B5EF4-FFF2-40B4-BE49-F238E27FC236}">
                <a16:creationId xmlns:a16="http://schemas.microsoft.com/office/drawing/2014/main" id="{7CF446B9-F68C-4525-9648-D7C00A7412D9}"/>
              </a:ext>
            </a:extLst>
          </p:cNvPr>
          <p:cNvSpPr txBox="1"/>
          <p:nvPr/>
        </p:nvSpPr>
        <p:spPr>
          <a:xfrm>
            <a:off x="6334533" y="5041797"/>
            <a:ext cx="800219" cy="461665"/>
          </a:xfrm>
          <a:prstGeom prst="rect">
            <a:avLst/>
          </a:prstGeom>
          <a:noFill/>
          <a:ln>
            <a:noFill/>
          </a:ln>
        </p:spPr>
        <p:txBody>
          <a:bodyPr wrap="none" rtlCol="0">
            <a:spAutoFit/>
          </a:bodyPr>
          <a:lstStyle/>
          <a:p>
            <a:pPr algn="l"/>
            <a:r>
              <a:rPr kumimoji="1" lang="ja-JP" altLang="en-US" sz="2400" dirty="0">
                <a:solidFill>
                  <a:schemeClr val="bg1"/>
                </a:solidFill>
              </a:rPr>
              <a:t>対流</a:t>
            </a:r>
          </a:p>
        </p:txBody>
      </p:sp>
      <p:sp>
        <p:nvSpPr>
          <p:cNvPr id="24" name="テキスト ボックス 23">
            <a:extLst>
              <a:ext uri="{FF2B5EF4-FFF2-40B4-BE49-F238E27FC236}">
                <a16:creationId xmlns:a16="http://schemas.microsoft.com/office/drawing/2014/main" id="{62C1B160-859B-4F61-8744-06933A37D3A3}"/>
              </a:ext>
            </a:extLst>
          </p:cNvPr>
          <p:cNvSpPr txBox="1"/>
          <p:nvPr/>
        </p:nvSpPr>
        <p:spPr>
          <a:xfrm>
            <a:off x="5500982" y="4566415"/>
            <a:ext cx="800219" cy="461665"/>
          </a:xfrm>
          <a:prstGeom prst="rect">
            <a:avLst/>
          </a:prstGeom>
          <a:noFill/>
          <a:ln>
            <a:noFill/>
          </a:ln>
        </p:spPr>
        <p:txBody>
          <a:bodyPr wrap="none" rtlCol="0">
            <a:spAutoFit/>
          </a:bodyPr>
          <a:lstStyle/>
          <a:p>
            <a:pPr algn="l"/>
            <a:r>
              <a:rPr kumimoji="1" lang="ja-JP" altLang="en-US" sz="2400" dirty="0">
                <a:solidFill>
                  <a:schemeClr val="bg1"/>
                </a:solidFill>
              </a:rPr>
              <a:t>放射</a:t>
            </a:r>
          </a:p>
        </p:txBody>
      </p:sp>
      <p:cxnSp>
        <p:nvCxnSpPr>
          <p:cNvPr id="26" name="直線矢印コネクタ 25">
            <a:extLst>
              <a:ext uri="{FF2B5EF4-FFF2-40B4-BE49-F238E27FC236}">
                <a16:creationId xmlns:a16="http://schemas.microsoft.com/office/drawing/2014/main" id="{93660E96-C642-4BE4-9B3D-9A51205A80B0}"/>
              </a:ext>
            </a:extLst>
          </p:cNvPr>
          <p:cNvCxnSpPr/>
          <p:nvPr/>
        </p:nvCxnSpPr>
        <p:spPr>
          <a:xfrm flipV="1">
            <a:off x="5322680" y="4438048"/>
            <a:ext cx="276799" cy="29122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16355D7-80DA-4EE2-9AB7-1DFADE2312E7}"/>
              </a:ext>
            </a:extLst>
          </p:cNvPr>
          <p:cNvCxnSpPr>
            <a:cxnSpLocks/>
          </p:cNvCxnSpPr>
          <p:nvPr/>
        </p:nvCxnSpPr>
        <p:spPr>
          <a:xfrm>
            <a:off x="5322680" y="4892823"/>
            <a:ext cx="320225" cy="21989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矢印: 右 28">
            <a:extLst>
              <a:ext uri="{FF2B5EF4-FFF2-40B4-BE49-F238E27FC236}">
                <a16:creationId xmlns:a16="http://schemas.microsoft.com/office/drawing/2014/main" id="{EF4F209C-CEBB-4462-9E58-CCF2FAA9953A}"/>
              </a:ext>
            </a:extLst>
          </p:cNvPr>
          <p:cNvSpPr/>
          <p:nvPr/>
        </p:nvSpPr>
        <p:spPr>
          <a:xfrm rot="5400000">
            <a:off x="6352564" y="5650377"/>
            <a:ext cx="788675" cy="5400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テキスト ボックス 30">
            <a:extLst>
              <a:ext uri="{FF2B5EF4-FFF2-40B4-BE49-F238E27FC236}">
                <a16:creationId xmlns:a16="http://schemas.microsoft.com/office/drawing/2014/main" id="{865DF8C6-DA39-4321-A802-6301BFC2CF19}"/>
              </a:ext>
            </a:extLst>
          </p:cNvPr>
          <p:cNvSpPr txBox="1"/>
          <p:nvPr/>
        </p:nvSpPr>
        <p:spPr>
          <a:xfrm>
            <a:off x="4656938" y="6291102"/>
            <a:ext cx="6356502" cy="461665"/>
          </a:xfrm>
          <a:prstGeom prst="rect">
            <a:avLst/>
          </a:prstGeom>
          <a:noFill/>
        </p:spPr>
        <p:txBody>
          <a:bodyPr wrap="square" rtlCol="0">
            <a:spAutoFit/>
          </a:bodyPr>
          <a:lstStyle/>
          <a:p>
            <a:r>
              <a:rPr kumimoji="1" lang="ja-JP" altLang="en-US" sz="2400" dirty="0"/>
              <a:t>熱伝導</a:t>
            </a:r>
            <a:r>
              <a:rPr kumimoji="1" lang="en-US" altLang="ja-JP" sz="2400" dirty="0"/>
              <a:t>+</a:t>
            </a:r>
            <a:r>
              <a:rPr kumimoji="1" lang="ja-JP" altLang="en-US" sz="2400" dirty="0"/>
              <a:t>接触熱伝達</a:t>
            </a:r>
            <a:r>
              <a:rPr kumimoji="1" lang="en-US" altLang="ja-JP" sz="2400" dirty="0"/>
              <a:t>(</a:t>
            </a:r>
            <a:r>
              <a:rPr kumimoji="1" lang="ja-JP" altLang="en-US" sz="2400" dirty="0"/>
              <a:t>カップ底面</a:t>
            </a:r>
            <a:r>
              <a:rPr kumimoji="1" lang="en-US" altLang="ja-JP" sz="2400" dirty="0"/>
              <a:t>-</a:t>
            </a:r>
            <a:r>
              <a:rPr kumimoji="1" lang="ja-JP" altLang="en-US" sz="2400" dirty="0"/>
              <a:t>接地面</a:t>
            </a:r>
            <a:r>
              <a:rPr kumimoji="1" lang="en-US" altLang="ja-JP" sz="2400" dirty="0"/>
              <a:t>)</a:t>
            </a:r>
          </a:p>
        </p:txBody>
      </p:sp>
      <p:sp>
        <p:nvSpPr>
          <p:cNvPr id="33" name="テキスト ボックス 32">
            <a:extLst>
              <a:ext uri="{FF2B5EF4-FFF2-40B4-BE49-F238E27FC236}">
                <a16:creationId xmlns:a16="http://schemas.microsoft.com/office/drawing/2014/main" id="{CD3CBC4F-431C-49A8-8436-D98B57F4FEE1}"/>
              </a:ext>
            </a:extLst>
          </p:cNvPr>
          <p:cNvSpPr txBox="1"/>
          <p:nvPr/>
        </p:nvSpPr>
        <p:spPr>
          <a:xfrm>
            <a:off x="8587327" y="4477324"/>
            <a:ext cx="3220950" cy="830997"/>
          </a:xfrm>
          <a:prstGeom prst="rect">
            <a:avLst/>
          </a:prstGeom>
          <a:noFill/>
        </p:spPr>
        <p:txBody>
          <a:bodyPr wrap="square" rtlCol="0">
            <a:spAutoFit/>
          </a:bodyPr>
          <a:lstStyle/>
          <a:p>
            <a:r>
              <a:rPr kumimoji="1" lang="ja-JP" altLang="en-US" sz="2400" dirty="0"/>
              <a:t>熱伝達</a:t>
            </a:r>
            <a:endParaRPr kumimoji="1" lang="en-US" altLang="ja-JP" sz="2400" dirty="0"/>
          </a:p>
          <a:p>
            <a:r>
              <a:rPr kumimoji="1" lang="en-US" altLang="ja-JP" sz="2400" dirty="0"/>
              <a:t>(</a:t>
            </a:r>
            <a:r>
              <a:rPr kumimoji="1" lang="ja-JP" altLang="en-US" sz="2400" dirty="0"/>
              <a:t>カップ内面</a:t>
            </a:r>
            <a:r>
              <a:rPr kumimoji="1" lang="en-US" altLang="ja-JP" sz="2400" dirty="0"/>
              <a:t>-</a:t>
            </a:r>
            <a:r>
              <a:rPr kumimoji="1" lang="ja-JP" altLang="en-US" sz="2400" dirty="0"/>
              <a:t>液体</a:t>
            </a:r>
            <a:r>
              <a:rPr kumimoji="1" lang="en-US" altLang="ja-JP" sz="2400" dirty="0"/>
              <a:t>)</a:t>
            </a:r>
          </a:p>
        </p:txBody>
      </p:sp>
      <p:sp>
        <p:nvSpPr>
          <p:cNvPr id="32" name="矢印: 右 31">
            <a:extLst>
              <a:ext uri="{FF2B5EF4-FFF2-40B4-BE49-F238E27FC236}">
                <a16:creationId xmlns:a16="http://schemas.microsoft.com/office/drawing/2014/main" id="{66F62B5B-DA86-498B-86D7-C52681E278E3}"/>
              </a:ext>
            </a:extLst>
          </p:cNvPr>
          <p:cNvSpPr/>
          <p:nvPr/>
        </p:nvSpPr>
        <p:spPr>
          <a:xfrm>
            <a:off x="7864540" y="4541229"/>
            <a:ext cx="675362" cy="4616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Tree>
    <p:extLst>
      <p:ext uri="{BB962C8B-B14F-4D97-AF65-F5344CB8AC3E}">
        <p14:creationId xmlns:p14="http://schemas.microsoft.com/office/powerpoint/2010/main" val="77206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80B4D3-4001-45E0-B081-B82631B7F841}"/>
              </a:ext>
            </a:extLst>
          </p:cNvPr>
          <p:cNvSpPr txBox="1"/>
          <p:nvPr/>
        </p:nvSpPr>
        <p:spPr>
          <a:xfrm>
            <a:off x="1110105" y="1247324"/>
            <a:ext cx="4493538" cy="461665"/>
          </a:xfrm>
          <a:prstGeom prst="rect">
            <a:avLst/>
          </a:prstGeom>
          <a:noFill/>
        </p:spPr>
        <p:txBody>
          <a:bodyPr wrap="none" rtlCol="0">
            <a:spAutoFit/>
          </a:bodyPr>
          <a:lstStyle/>
          <a:p>
            <a:r>
              <a:rPr kumimoji="1" lang="ja-JP" altLang="en-US" sz="2400" b="1" dirty="0"/>
              <a:t>カップブロックに絞って考える</a:t>
            </a:r>
          </a:p>
        </p:txBody>
      </p:sp>
      <p:sp>
        <p:nvSpPr>
          <p:cNvPr id="15" name="左中かっこ 14">
            <a:extLst>
              <a:ext uri="{FF2B5EF4-FFF2-40B4-BE49-F238E27FC236}">
                <a16:creationId xmlns:a16="http://schemas.microsoft.com/office/drawing/2014/main" id="{0B90D223-AC54-4673-8BBF-EAE4F205B0F7}"/>
              </a:ext>
            </a:extLst>
          </p:cNvPr>
          <p:cNvSpPr/>
          <p:nvPr/>
        </p:nvSpPr>
        <p:spPr>
          <a:xfrm>
            <a:off x="3538207" y="2017627"/>
            <a:ext cx="586473" cy="4269714"/>
          </a:xfrm>
          <a:prstGeom prst="leftBrace">
            <a:avLst>
              <a:gd name="adj1" fmla="val 8333"/>
              <a:gd name="adj2" fmla="val 47324"/>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31AB809-5AE2-4018-AA3A-081983252BAB}"/>
              </a:ext>
            </a:extLst>
          </p:cNvPr>
          <p:cNvSpPr/>
          <p:nvPr/>
        </p:nvSpPr>
        <p:spPr>
          <a:xfrm>
            <a:off x="4242606" y="2172812"/>
            <a:ext cx="6433171" cy="923330"/>
          </a:xfrm>
          <a:prstGeom prst="rect">
            <a:avLst/>
          </a:prstGeom>
        </p:spPr>
        <p:txBody>
          <a:bodyPr wrap="none">
            <a:spAutoFit/>
          </a:bodyPr>
          <a:lstStyle/>
          <a:p>
            <a:r>
              <a:rPr lang="en-US" altLang="ja-JP" b="1" dirty="0"/>
              <a:t>(</a:t>
            </a:r>
            <a:r>
              <a:rPr lang="ja-JP" altLang="en-US" b="1" dirty="0"/>
              <a:t>カップ内の熱エネルギー</a:t>
            </a:r>
            <a:r>
              <a:rPr lang="en-US" altLang="ja-JP" b="1" dirty="0"/>
              <a:t>)</a:t>
            </a:r>
            <a:r>
              <a:rPr lang="ja-JP" altLang="en-US" b="1" dirty="0"/>
              <a:t> </a:t>
            </a:r>
            <a:r>
              <a:rPr lang="en-US" altLang="ja-JP" b="1" dirty="0"/>
              <a:t>= (</a:t>
            </a:r>
            <a:r>
              <a:rPr lang="ja-JP" altLang="en-US" b="1" dirty="0"/>
              <a:t>流入エンタルピー</a:t>
            </a:r>
            <a:r>
              <a:rPr lang="en-US" altLang="ja-JP" b="1" dirty="0"/>
              <a:t>)</a:t>
            </a:r>
          </a:p>
          <a:p>
            <a:r>
              <a:rPr lang="ja-JP" altLang="en-US" b="1" dirty="0"/>
              <a:t>　　　　　　　　　　　　　</a:t>
            </a:r>
            <a:r>
              <a:rPr lang="en-US" altLang="ja-JP" b="1" dirty="0"/>
              <a:t> – (</a:t>
            </a:r>
            <a:r>
              <a:rPr lang="ja-JP" altLang="en-US" b="1" dirty="0"/>
              <a:t>外気への流出熱エネルギー</a:t>
            </a:r>
            <a:r>
              <a:rPr lang="en-US" altLang="ja-JP" b="1" dirty="0"/>
              <a:t>) </a:t>
            </a:r>
          </a:p>
          <a:p>
            <a:r>
              <a:rPr lang="ja-JP" altLang="en-US" b="1" dirty="0"/>
              <a:t>　　　　　　　　　　　　　 </a:t>
            </a:r>
            <a:r>
              <a:rPr lang="en-US" altLang="ja-JP" b="1" dirty="0"/>
              <a:t>– (</a:t>
            </a:r>
            <a:r>
              <a:rPr lang="ja-JP" altLang="en-US" b="1" dirty="0"/>
              <a:t>接地面への接触熱伝達</a:t>
            </a:r>
            <a:r>
              <a:rPr lang="en-US" altLang="ja-JP" b="1" dirty="0"/>
              <a:t>)</a:t>
            </a:r>
          </a:p>
        </p:txBody>
      </p:sp>
      <p:sp>
        <p:nvSpPr>
          <p:cNvPr id="18" name="テキスト ボックス 17">
            <a:extLst>
              <a:ext uri="{FF2B5EF4-FFF2-40B4-BE49-F238E27FC236}">
                <a16:creationId xmlns:a16="http://schemas.microsoft.com/office/drawing/2014/main" id="{C69D09D8-D422-47BE-9327-0D7C365C9FF7}"/>
              </a:ext>
            </a:extLst>
          </p:cNvPr>
          <p:cNvSpPr txBox="1"/>
          <p:nvPr/>
        </p:nvSpPr>
        <p:spPr>
          <a:xfrm>
            <a:off x="4296793" y="1808455"/>
            <a:ext cx="2031325" cy="369332"/>
          </a:xfrm>
          <a:prstGeom prst="rect">
            <a:avLst/>
          </a:prstGeom>
          <a:noFill/>
        </p:spPr>
        <p:txBody>
          <a:bodyPr wrap="none" rtlCol="0">
            <a:spAutoFit/>
          </a:bodyPr>
          <a:lstStyle/>
          <a:p>
            <a:r>
              <a:rPr kumimoji="1" lang="ja-JP" altLang="en-US" b="1" dirty="0"/>
              <a:t>エネルギー保存則</a:t>
            </a:r>
          </a:p>
        </p:txBody>
      </p:sp>
      <p:pic>
        <p:nvPicPr>
          <p:cNvPr id="19" name="図 18">
            <a:extLst>
              <a:ext uri="{FF2B5EF4-FFF2-40B4-BE49-F238E27FC236}">
                <a16:creationId xmlns:a16="http://schemas.microsoft.com/office/drawing/2014/main" id="{862BCBFB-F677-472B-B3AE-47402D7A5C16}"/>
              </a:ext>
            </a:extLst>
          </p:cNvPr>
          <p:cNvPicPr>
            <a:picLocks noChangeAspect="1"/>
          </p:cNvPicPr>
          <p:nvPr/>
        </p:nvPicPr>
        <p:blipFill>
          <a:blip r:embed="rId2"/>
          <a:stretch>
            <a:fillRect/>
          </a:stretch>
        </p:blipFill>
        <p:spPr>
          <a:xfrm>
            <a:off x="4169390" y="3825457"/>
            <a:ext cx="1434253" cy="1555973"/>
          </a:xfrm>
          <a:prstGeom prst="rect">
            <a:avLst/>
          </a:prstGeom>
        </p:spPr>
      </p:pic>
      <p:sp>
        <p:nvSpPr>
          <p:cNvPr id="11" name="スライド番号プレースホルダー 10">
            <a:extLst>
              <a:ext uri="{FF2B5EF4-FFF2-40B4-BE49-F238E27FC236}">
                <a16:creationId xmlns:a16="http://schemas.microsoft.com/office/drawing/2014/main" id="{FE5F2950-E156-4134-B930-D62659F011AB}"/>
              </a:ext>
            </a:extLst>
          </p:cNvPr>
          <p:cNvSpPr>
            <a:spLocks noGrp="1"/>
          </p:cNvSpPr>
          <p:nvPr>
            <p:ph type="sldNum" sz="quarter" idx="12"/>
          </p:nvPr>
        </p:nvSpPr>
        <p:spPr/>
        <p:txBody>
          <a:bodyPr/>
          <a:lstStyle/>
          <a:p>
            <a:fld id="{FD6CFE5E-0B20-4A9C-A04F-EEEBFFB0CCEC}" type="slidenum">
              <a:rPr kumimoji="1" lang="ja-JP" altLang="en-US" smtClean="0"/>
              <a:t>8</a:t>
            </a:fld>
            <a:endParaRPr kumimoji="1" lang="ja-JP" altLang="en-US"/>
          </a:p>
        </p:txBody>
      </p:sp>
      <p:sp>
        <p:nvSpPr>
          <p:cNvPr id="21" name="テキスト ボックス 20">
            <a:extLst>
              <a:ext uri="{FF2B5EF4-FFF2-40B4-BE49-F238E27FC236}">
                <a16:creationId xmlns:a16="http://schemas.microsoft.com/office/drawing/2014/main" id="{28438B03-1610-4CF6-90C4-4BEB3C243DC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24" name="正方形/長方形 23">
            <a:extLst>
              <a:ext uri="{FF2B5EF4-FFF2-40B4-BE49-F238E27FC236}">
                <a16:creationId xmlns:a16="http://schemas.microsoft.com/office/drawing/2014/main" id="{C4D04788-F7A5-414B-BF10-B50CA425F322}"/>
              </a:ext>
            </a:extLst>
          </p:cNvPr>
          <p:cNvSpPr/>
          <p:nvPr/>
        </p:nvSpPr>
        <p:spPr>
          <a:xfrm>
            <a:off x="1937290" y="2771819"/>
            <a:ext cx="1517173" cy="7359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ドリップ機構</a:t>
            </a:r>
          </a:p>
        </p:txBody>
      </p:sp>
      <p:sp>
        <p:nvSpPr>
          <p:cNvPr id="25" name="正方形/長方形 24">
            <a:extLst>
              <a:ext uri="{FF2B5EF4-FFF2-40B4-BE49-F238E27FC236}">
                <a16:creationId xmlns:a16="http://schemas.microsoft.com/office/drawing/2014/main" id="{8882E627-4556-4CF6-9BC6-01261A300840}"/>
              </a:ext>
            </a:extLst>
          </p:cNvPr>
          <p:cNvSpPr/>
          <p:nvPr/>
        </p:nvSpPr>
        <p:spPr>
          <a:xfrm>
            <a:off x="1937289" y="3869285"/>
            <a:ext cx="1517173" cy="380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カップ</a:t>
            </a:r>
          </a:p>
        </p:txBody>
      </p:sp>
      <p:cxnSp>
        <p:nvCxnSpPr>
          <p:cNvPr id="27" name="直線矢印コネクタ 26">
            <a:extLst>
              <a:ext uri="{FF2B5EF4-FFF2-40B4-BE49-F238E27FC236}">
                <a16:creationId xmlns:a16="http://schemas.microsoft.com/office/drawing/2014/main" id="{472F2D8E-7CE0-47AA-B876-ADD1665A119F}"/>
              </a:ext>
            </a:extLst>
          </p:cNvPr>
          <p:cNvCxnSpPr>
            <a:cxnSpLocks/>
            <a:stCxn id="24" idx="2"/>
            <a:endCxn id="25" idx="0"/>
          </p:cNvCxnSpPr>
          <p:nvPr/>
        </p:nvCxnSpPr>
        <p:spPr>
          <a:xfrm flipH="1">
            <a:off x="2695876" y="3507803"/>
            <a:ext cx="1" cy="36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6B575E46-8A93-4ECA-B3F8-655A1A466F5B}"/>
              </a:ext>
            </a:extLst>
          </p:cNvPr>
          <p:cNvSpPr/>
          <p:nvPr/>
        </p:nvSpPr>
        <p:spPr>
          <a:xfrm>
            <a:off x="142241" y="2867383"/>
            <a:ext cx="1130326"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外気</a:t>
            </a:r>
            <a:endParaRPr kumimoji="1" lang="en-US" altLang="ja-JP" sz="2000" b="1" dirty="0">
              <a:solidFill>
                <a:schemeClr val="bg1"/>
              </a:solidFill>
            </a:endParaRPr>
          </a:p>
        </p:txBody>
      </p:sp>
      <p:cxnSp>
        <p:nvCxnSpPr>
          <p:cNvPr id="30" name="直線矢印コネクタ 29">
            <a:extLst>
              <a:ext uri="{FF2B5EF4-FFF2-40B4-BE49-F238E27FC236}">
                <a16:creationId xmlns:a16="http://schemas.microsoft.com/office/drawing/2014/main" id="{8EB47C4E-8C2E-4811-A299-4EEA1BF0AAA2}"/>
              </a:ext>
            </a:extLst>
          </p:cNvPr>
          <p:cNvCxnSpPr>
            <a:cxnSpLocks/>
            <a:stCxn id="24" idx="1"/>
            <a:endCxn id="28" idx="3"/>
          </p:cNvCxnSpPr>
          <p:nvPr/>
        </p:nvCxnSpPr>
        <p:spPr>
          <a:xfrm flipH="1" flipV="1">
            <a:off x="1272567" y="3124195"/>
            <a:ext cx="664723" cy="156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2FD6AD2-6F60-4C53-B871-854FBAF8F42E}"/>
              </a:ext>
            </a:extLst>
          </p:cNvPr>
          <p:cNvSpPr/>
          <p:nvPr/>
        </p:nvSpPr>
        <p:spPr>
          <a:xfrm>
            <a:off x="1937288" y="4740186"/>
            <a:ext cx="1517173"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solidFill>
              </a:rPr>
              <a:t>接地面</a:t>
            </a:r>
            <a:endParaRPr kumimoji="1" lang="en-US" altLang="ja-JP" sz="2000" b="1" dirty="0">
              <a:solidFill>
                <a:schemeClr val="bg1"/>
              </a:solidFill>
            </a:endParaRPr>
          </a:p>
        </p:txBody>
      </p:sp>
      <p:cxnSp>
        <p:nvCxnSpPr>
          <p:cNvPr id="32" name="直線矢印コネクタ 31">
            <a:extLst>
              <a:ext uri="{FF2B5EF4-FFF2-40B4-BE49-F238E27FC236}">
                <a16:creationId xmlns:a16="http://schemas.microsoft.com/office/drawing/2014/main" id="{A47EAA25-6E99-469A-8E42-82E8DDCA6175}"/>
              </a:ext>
            </a:extLst>
          </p:cNvPr>
          <p:cNvCxnSpPr>
            <a:stCxn id="25" idx="2"/>
            <a:endCxn id="31" idx="0"/>
          </p:cNvCxnSpPr>
          <p:nvPr/>
        </p:nvCxnSpPr>
        <p:spPr>
          <a:xfrm flipH="1">
            <a:off x="2695875" y="4250160"/>
            <a:ext cx="1" cy="49002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DBBAC93-30EB-4068-BAD0-5C081C21F3F2}"/>
              </a:ext>
            </a:extLst>
          </p:cNvPr>
          <p:cNvCxnSpPr>
            <a:cxnSpLocks/>
            <a:stCxn id="25" idx="1"/>
            <a:endCxn id="28" idx="3"/>
          </p:cNvCxnSpPr>
          <p:nvPr/>
        </p:nvCxnSpPr>
        <p:spPr>
          <a:xfrm rot="10800000">
            <a:off x="1272567" y="3124195"/>
            <a:ext cx="664722" cy="93552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E3A438A-D536-4E6D-B38C-CA21A503F783}"/>
              </a:ext>
            </a:extLst>
          </p:cNvPr>
          <p:cNvSpPr txBox="1"/>
          <p:nvPr/>
        </p:nvSpPr>
        <p:spPr>
          <a:xfrm>
            <a:off x="4065618" y="5381430"/>
            <a:ext cx="1641796" cy="923330"/>
          </a:xfrm>
          <a:prstGeom prst="rect">
            <a:avLst/>
          </a:prstGeom>
          <a:noFill/>
        </p:spPr>
        <p:txBody>
          <a:bodyPr wrap="none" rtlCol="0">
            <a:spAutoFit/>
          </a:bodyPr>
          <a:lstStyle/>
          <a:p>
            <a:r>
              <a:rPr lang="en-US" altLang="ja-JP" b="1" dirty="0"/>
              <a:t>Modelica.</a:t>
            </a:r>
          </a:p>
          <a:p>
            <a:r>
              <a:rPr lang="en-US" altLang="ja-JP" b="1" dirty="0" err="1"/>
              <a:t>Fluid.Vessels</a:t>
            </a:r>
            <a:r>
              <a:rPr lang="en-US" altLang="ja-JP" b="1" dirty="0"/>
              <a:t>.</a:t>
            </a:r>
          </a:p>
          <a:p>
            <a:r>
              <a:rPr lang="en-US" altLang="ja-JP" b="1" dirty="0" err="1"/>
              <a:t>OpenTank</a:t>
            </a:r>
            <a:endParaRPr lang="en-US" altLang="ja-JP" b="1" dirty="0"/>
          </a:p>
        </p:txBody>
      </p:sp>
      <p:pic>
        <p:nvPicPr>
          <p:cNvPr id="34" name="図 33">
            <a:extLst>
              <a:ext uri="{FF2B5EF4-FFF2-40B4-BE49-F238E27FC236}">
                <a16:creationId xmlns:a16="http://schemas.microsoft.com/office/drawing/2014/main" id="{A044ADB7-B721-4689-B0DC-11FB16EDADE0}"/>
              </a:ext>
            </a:extLst>
          </p:cNvPr>
          <p:cNvPicPr>
            <a:picLocks noChangeAspect="1"/>
          </p:cNvPicPr>
          <p:nvPr/>
        </p:nvPicPr>
        <p:blipFill>
          <a:blip r:embed="rId3"/>
          <a:stretch>
            <a:fillRect/>
          </a:stretch>
        </p:blipFill>
        <p:spPr>
          <a:xfrm>
            <a:off x="5866454" y="4511329"/>
            <a:ext cx="6195390" cy="1849317"/>
          </a:xfrm>
          <a:prstGeom prst="rect">
            <a:avLst/>
          </a:prstGeom>
        </p:spPr>
      </p:pic>
      <p:pic>
        <p:nvPicPr>
          <p:cNvPr id="35" name="図 34">
            <a:extLst>
              <a:ext uri="{FF2B5EF4-FFF2-40B4-BE49-F238E27FC236}">
                <a16:creationId xmlns:a16="http://schemas.microsoft.com/office/drawing/2014/main" id="{CA8EB2BC-181E-4ABB-983C-0146AA5BF269}"/>
              </a:ext>
            </a:extLst>
          </p:cNvPr>
          <p:cNvPicPr>
            <a:picLocks noChangeAspect="1"/>
          </p:cNvPicPr>
          <p:nvPr/>
        </p:nvPicPr>
        <p:blipFill rotWithShape="1">
          <a:blip r:embed="rId4"/>
          <a:srcRect l="1568" t="51654" b="24455"/>
          <a:stretch/>
        </p:blipFill>
        <p:spPr>
          <a:xfrm>
            <a:off x="5866454" y="3173947"/>
            <a:ext cx="6195413" cy="1130977"/>
          </a:xfrm>
          <a:prstGeom prst="rect">
            <a:avLst/>
          </a:prstGeom>
        </p:spPr>
      </p:pic>
      <p:sp>
        <p:nvSpPr>
          <p:cNvPr id="36" name="テキスト ボックス 35">
            <a:extLst>
              <a:ext uri="{FF2B5EF4-FFF2-40B4-BE49-F238E27FC236}">
                <a16:creationId xmlns:a16="http://schemas.microsoft.com/office/drawing/2014/main" id="{7060E9AE-D168-4598-8A4C-663C1FBBC1C8}"/>
              </a:ext>
            </a:extLst>
          </p:cNvPr>
          <p:cNvSpPr txBox="1"/>
          <p:nvPr/>
        </p:nvSpPr>
        <p:spPr>
          <a:xfrm>
            <a:off x="6068087" y="6363887"/>
            <a:ext cx="5650027" cy="523220"/>
          </a:xfrm>
          <a:prstGeom prst="rect">
            <a:avLst/>
          </a:prstGeom>
          <a:noFill/>
        </p:spPr>
        <p:txBody>
          <a:bodyPr wrap="square" rtlCol="0">
            <a:spAutoFit/>
          </a:bodyPr>
          <a:lstStyle/>
          <a:p>
            <a:r>
              <a:rPr kumimoji="1" lang="ja-JP" altLang="en-US" sz="1400" dirty="0"/>
              <a:t>引用元</a:t>
            </a:r>
            <a:r>
              <a:rPr kumimoji="1" lang="en-US" altLang="ja-JP" sz="1400" dirty="0"/>
              <a:t> </a:t>
            </a:r>
            <a:r>
              <a:rPr kumimoji="1" lang="en-US" altLang="ja-JP" sz="1400" dirty="0" err="1"/>
              <a:t>OpenModelica</a:t>
            </a:r>
            <a:r>
              <a:rPr kumimoji="1" lang="ja-JP" altLang="en-US" sz="1400" dirty="0"/>
              <a:t>講習中級 </a:t>
            </a:r>
            <a:r>
              <a:rPr lang="en-US" altLang="ja-JP" sz="1400" dirty="0" err="1"/>
              <a:t>Modelica.Fluid</a:t>
            </a:r>
            <a:r>
              <a:rPr lang="ja-JP" altLang="en-US" sz="1400" dirty="0"/>
              <a:t>ライブラリ解説</a:t>
            </a:r>
            <a:endParaRPr lang="en-US" altLang="ja-JP" sz="1400" dirty="0"/>
          </a:p>
          <a:p>
            <a:r>
              <a:rPr kumimoji="1" lang="en-US" altLang="ja-JP" sz="1400" dirty="0"/>
              <a:t>3</a:t>
            </a:r>
            <a:r>
              <a:rPr lang="en-US" altLang="ja-JP" sz="1400" dirty="0"/>
              <a:t>. </a:t>
            </a:r>
            <a:r>
              <a:rPr lang="en-US" altLang="ja-JP" sz="1400" dirty="0" err="1"/>
              <a:t>Modelica.Fluid</a:t>
            </a:r>
            <a:r>
              <a:rPr lang="ja-JP" altLang="en-US" sz="1400" dirty="0"/>
              <a:t>ライブラリ</a:t>
            </a:r>
            <a:endParaRPr kumimoji="1" lang="ja-JP" altLang="en-US" sz="1400" dirty="0"/>
          </a:p>
        </p:txBody>
      </p:sp>
    </p:spTree>
    <p:extLst>
      <p:ext uri="{BB962C8B-B14F-4D97-AF65-F5344CB8AC3E}">
        <p14:creationId xmlns:p14="http://schemas.microsoft.com/office/powerpoint/2010/main" val="356222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80B4D3-4001-45E0-B081-B82631B7F841}"/>
              </a:ext>
            </a:extLst>
          </p:cNvPr>
          <p:cNvSpPr txBox="1"/>
          <p:nvPr/>
        </p:nvSpPr>
        <p:spPr>
          <a:xfrm>
            <a:off x="1110105" y="1247324"/>
            <a:ext cx="2646878" cy="461665"/>
          </a:xfrm>
          <a:prstGeom prst="rect">
            <a:avLst/>
          </a:prstGeom>
          <a:noFill/>
        </p:spPr>
        <p:txBody>
          <a:bodyPr wrap="none" rtlCol="0">
            <a:spAutoFit/>
          </a:bodyPr>
          <a:lstStyle/>
          <a:p>
            <a:r>
              <a:rPr kumimoji="1" lang="ja-JP" altLang="en-US" sz="2400" b="1" dirty="0"/>
              <a:t>ヌセルト数の計算</a:t>
            </a:r>
          </a:p>
        </p:txBody>
      </p:sp>
      <p:sp>
        <p:nvSpPr>
          <p:cNvPr id="15" name="左中かっこ 14">
            <a:extLst>
              <a:ext uri="{FF2B5EF4-FFF2-40B4-BE49-F238E27FC236}">
                <a16:creationId xmlns:a16="http://schemas.microsoft.com/office/drawing/2014/main" id="{0B90D223-AC54-4673-8BBF-EAE4F205B0F7}"/>
              </a:ext>
            </a:extLst>
          </p:cNvPr>
          <p:cNvSpPr/>
          <p:nvPr/>
        </p:nvSpPr>
        <p:spPr>
          <a:xfrm>
            <a:off x="3538207" y="2017627"/>
            <a:ext cx="586473" cy="4269714"/>
          </a:xfrm>
          <a:prstGeom prst="leftBrace">
            <a:avLst>
              <a:gd name="adj1" fmla="val 8333"/>
              <a:gd name="adj2" fmla="val 47324"/>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スライド番号プレースホルダー 10">
            <a:extLst>
              <a:ext uri="{FF2B5EF4-FFF2-40B4-BE49-F238E27FC236}">
                <a16:creationId xmlns:a16="http://schemas.microsoft.com/office/drawing/2014/main" id="{FE5F2950-E156-4134-B930-D62659F011AB}"/>
              </a:ext>
            </a:extLst>
          </p:cNvPr>
          <p:cNvSpPr>
            <a:spLocks noGrp="1"/>
          </p:cNvSpPr>
          <p:nvPr>
            <p:ph type="sldNum" sz="quarter" idx="12"/>
          </p:nvPr>
        </p:nvSpPr>
        <p:spPr/>
        <p:txBody>
          <a:bodyPr/>
          <a:lstStyle/>
          <a:p>
            <a:fld id="{FD6CFE5E-0B20-4A9C-A04F-EEEBFFB0CCEC}" type="slidenum">
              <a:rPr kumimoji="1" lang="ja-JP" altLang="en-US" smtClean="0"/>
              <a:t>9</a:t>
            </a:fld>
            <a:endParaRPr kumimoji="1" lang="ja-JP" altLang="en-US"/>
          </a:p>
        </p:txBody>
      </p:sp>
      <p:sp>
        <p:nvSpPr>
          <p:cNvPr id="21" name="テキスト ボックス 20">
            <a:extLst>
              <a:ext uri="{FF2B5EF4-FFF2-40B4-BE49-F238E27FC236}">
                <a16:creationId xmlns:a16="http://schemas.microsoft.com/office/drawing/2014/main" id="{28438B03-1610-4CF6-90C4-4BEB3C243DC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24" name="正方形/長方形 23">
            <a:extLst>
              <a:ext uri="{FF2B5EF4-FFF2-40B4-BE49-F238E27FC236}">
                <a16:creationId xmlns:a16="http://schemas.microsoft.com/office/drawing/2014/main" id="{C4D04788-F7A5-414B-BF10-B50CA425F322}"/>
              </a:ext>
            </a:extLst>
          </p:cNvPr>
          <p:cNvSpPr/>
          <p:nvPr/>
        </p:nvSpPr>
        <p:spPr>
          <a:xfrm>
            <a:off x="1937290" y="2771819"/>
            <a:ext cx="1517173" cy="7359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ドリップ機構</a:t>
            </a:r>
          </a:p>
        </p:txBody>
      </p:sp>
      <p:sp>
        <p:nvSpPr>
          <p:cNvPr id="25" name="正方形/長方形 24">
            <a:extLst>
              <a:ext uri="{FF2B5EF4-FFF2-40B4-BE49-F238E27FC236}">
                <a16:creationId xmlns:a16="http://schemas.microsoft.com/office/drawing/2014/main" id="{8882E627-4556-4CF6-9BC6-01261A300840}"/>
              </a:ext>
            </a:extLst>
          </p:cNvPr>
          <p:cNvSpPr/>
          <p:nvPr/>
        </p:nvSpPr>
        <p:spPr>
          <a:xfrm>
            <a:off x="1937289" y="3869285"/>
            <a:ext cx="1517173" cy="380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カップ</a:t>
            </a:r>
          </a:p>
        </p:txBody>
      </p:sp>
      <p:cxnSp>
        <p:nvCxnSpPr>
          <p:cNvPr id="27" name="直線矢印コネクタ 26">
            <a:extLst>
              <a:ext uri="{FF2B5EF4-FFF2-40B4-BE49-F238E27FC236}">
                <a16:creationId xmlns:a16="http://schemas.microsoft.com/office/drawing/2014/main" id="{472F2D8E-7CE0-47AA-B876-ADD1665A119F}"/>
              </a:ext>
            </a:extLst>
          </p:cNvPr>
          <p:cNvCxnSpPr>
            <a:cxnSpLocks/>
            <a:stCxn id="24" idx="2"/>
            <a:endCxn id="25" idx="0"/>
          </p:cNvCxnSpPr>
          <p:nvPr/>
        </p:nvCxnSpPr>
        <p:spPr>
          <a:xfrm flipH="1">
            <a:off x="2695876" y="3507803"/>
            <a:ext cx="1" cy="36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6B575E46-8A93-4ECA-B3F8-655A1A466F5B}"/>
              </a:ext>
            </a:extLst>
          </p:cNvPr>
          <p:cNvSpPr/>
          <p:nvPr/>
        </p:nvSpPr>
        <p:spPr>
          <a:xfrm>
            <a:off x="142241" y="2867383"/>
            <a:ext cx="1130326"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外気</a:t>
            </a:r>
            <a:endParaRPr kumimoji="1" lang="en-US" altLang="ja-JP" sz="2000" b="1" dirty="0">
              <a:solidFill>
                <a:schemeClr val="bg1"/>
              </a:solidFill>
            </a:endParaRPr>
          </a:p>
        </p:txBody>
      </p:sp>
      <p:cxnSp>
        <p:nvCxnSpPr>
          <p:cNvPr id="30" name="直線矢印コネクタ 29">
            <a:extLst>
              <a:ext uri="{FF2B5EF4-FFF2-40B4-BE49-F238E27FC236}">
                <a16:creationId xmlns:a16="http://schemas.microsoft.com/office/drawing/2014/main" id="{8EB47C4E-8C2E-4811-A299-4EEA1BF0AAA2}"/>
              </a:ext>
            </a:extLst>
          </p:cNvPr>
          <p:cNvCxnSpPr>
            <a:cxnSpLocks/>
            <a:stCxn id="24" idx="1"/>
            <a:endCxn id="28" idx="3"/>
          </p:cNvCxnSpPr>
          <p:nvPr/>
        </p:nvCxnSpPr>
        <p:spPr>
          <a:xfrm flipH="1" flipV="1">
            <a:off x="1272567" y="3124195"/>
            <a:ext cx="664723" cy="156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2FD6AD2-6F60-4C53-B871-854FBAF8F42E}"/>
              </a:ext>
            </a:extLst>
          </p:cNvPr>
          <p:cNvSpPr/>
          <p:nvPr/>
        </p:nvSpPr>
        <p:spPr>
          <a:xfrm>
            <a:off x="1937288" y="4740186"/>
            <a:ext cx="1517173"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solidFill>
              </a:rPr>
              <a:t>接地面</a:t>
            </a:r>
            <a:endParaRPr kumimoji="1" lang="en-US" altLang="ja-JP" sz="2000" b="1" dirty="0">
              <a:solidFill>
                <a:schemeClr val="bg1"/>
              </a:solidFill>
            </a:endParaRPr>
          </a:p>
        </p:txBody>
      </p:sp>
      <p:cxnSp>
        <p:nvCxnSpPr>
          <p:cNvPr id="32" name="直線矢印コネクタ 31">
            <a:extLst>
              <a:ext uri="{FF2B5EF4-FFF2-40B4-BE49-F238E27FC236}">
                <a16:creationId xmlns:a16="http://schemas.microsoft.com/office/drawing/2014/main" id="{A47EAA25-6E99-469A-8E42-82E8DDCA6175}"/>
              </a:ext>
            </a:extLst>
          </p:cNvPr>
          <p:cNvCxnSpPr>
            <a:stCxn id="25" idx="2"/>
            <a:endCxn id="31" idx="0"/>
          </p:cNvCxnSpPr>
          <p:nvPr/>
        </p:nvCxnSpPr>
        <p:spPr>
          <a:xfrm flipH="1">
            <a:off x="2695875" y="4250160"/>
            <a:ext cx="1" cy="49002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DBBAC93-30EB-4068-BAD0-5C081C21F3F2}"/>
              </a:ext>
            </a:extLst>
          </p:cNvPr>
          <p:cNvCxnSpPr>
            <a:cxnSpLocks/>
            <a:stCxn id="25" idx="1"/>
            <a:endCxn id="28" idx="3"/>
          </p:cNvCxnSpPr>
          <p:nvPr/>
        </p:nvCxnSpPr>
        <p:spPr>
          <a:xfrm rot="10800000">
            <a:off x="1272567" y="3124195"/>
            <a:ext cx="664722" cy="93552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9B2846E2-4920-4783-AFF1-CA55AE21E9FE}"/>
                  </a:ext>
                </a:extLst>
              </p:cNvPr>
              <p:cNvSpPr txBox="1"/>
              <p:nvPr/>
            </p:nvSpPr>
            <p:spPr>
              <a:xfrm>
                <a:off x="3940838" y="1825131"/>
                <a:ext cx="4539376" cy="139044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𝑁𝑢</m:t>
                      </m:r>
                      <m:r>
                        <a:rPr kumimoji="1" lang="en-US" altLang="ja-JP"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l-GR"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0.825+</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0.378</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𝐺𝑟𝑃𝑟</m:t>
                                          </m:r>
                                        </m:e>
                                      </m:d>
                                    </m:e>
                                    <m:sup>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6</m:t>
                                          </m:r>
                                        </m:den>
                                      </m:f>
                                    </m:sup>
                                  </m:sSup>
                                </m:num>
                                <m:den>
                                  <m:sSup>
                                    <m:sSupPr>
                                      <m:ctrlPr>
                                        <a:rPr kumimoji="1" lang="en-US" altLang="ja-JP" b="0" i="1" smtClean="0">
                                          <a:latin typeface="Cambria Math" panose="02040503050406030204" pitchFamily="18" charset="0"/>
                                          <a:ea typeface="Cambria Math" panose="02040503050406030204" pitchFamily="18" charset="0"/>
                                        </a:rPr>
                                      </m:ctrlPr>
                                    </m:sSupPr>
                                    <m:e>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0.492</m:t>
                                                      </m:r>
                                                    </m:num>
                                                    <m:den>
                                                      <m:r>
                                                        <a:rPr kumimoji="1" lang="en-US" altLang="ja-JP" b="0" i="1" smtClean="0">
                                                          <a:latin typeface="Cambria Math" panose="02040503050406030204" pitchFamily="18" charset="0"/>
                                                          <a:ea typeface="Cambria Math" panose="02040503050406030204" pitchFamily="18" charset="0"/>
                                                        </a:rPr>
                                                        <m:t>𝑃𝑟</m:t>
                                                      </m:r>
                                                    </m:den>
                                                  </m:f>
                                                </m:e>
                                              </m:d>
                                            </m:e>
                                            <m:sup>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9</m:t>
                                                  </m:r>
                                                </m:num>
                                                <m:den>
                                                  <m:r>
                                                    <a:rPr kumimoji="1" lang="en-US" altLang="ja-JP" b="0" i="1" smtClean="0">
                                                      <a:latin typeface="Cambria Math" panose="02040503050406030204" pitchFamily="18" charset="0"/>
                                                      <a:ea typeface="Cambria Math" panose="02040503050406030204" pitchFamily="18" charset="0"/>
                                                    </a:rPr>
                                                    <m:t>16</m:t>
                                                  </m:r>
                                                </m:den>
                                              </m:f>
                                            </m:sup>
                                          </m:sSup>
                                        </m:e>
                                      </m:d>
                                    </m:e>
                                    <m:sup>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8</m:t>
                                          </m:r>
                                        </m:num>
                                        <m:den>
                                          <m:r>
                                            <a:rPr kumimoji="1" lang="en-US" altLang="ja-JP" b="0" i="1" smtClean="0">
                                              <a:latin typeface="Cambria Math" panose="02040503050406030204" pitchFamily="18" charset="0"/>
                                              <a:ea typeface="Cambria Math" panose="02040503050406030204" pitchFamily="18" charset="0"/>
                                            </a:rPr>
                                            <m:t>27</m:t>
                                          </m:r>
                                        </m:den>
                                      </m:f>
                                    </m:sup>
                                  </m:sSup>
                                </m:den>
                              </m:f>
                            </m:e>
                          </m:d>
                        </m:e>
                        <m:sup>
                          <m:r>
                            <a:rPr kumimoji="1"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p:txBody>
          </p:sp>
        </mc:Choice>
        <mc:Fallback>
          <p:sp>
            <p:nvSpPr>
              <p:cNvPr id="2" name="テキスト ボックス 1">
                <a:extLst>
                  <a:ext uri="{FF2B5EF4-FFF2-40B4-BE49-F238E27FC236}">
                    <a16:creationId xmlns:a16="http://schemas.microsoft.com/office/drawing/2014/main" id="{9B2846E2-4920-4783-AFF1-CA55AE21E9FE}"/>
                  </a:ext>
                </a:extLst>
              </p:cNvPr>
              <p:cNvSpPr txBox="1">
                <a:spLocks noRot="1" noChangeAspect="1" noMove="1" noResize="1" noEditPoints="1" noAdjustHandles="1" noChangeArrowheads="1" noChangeShapeType="1" noTextEdit="1"/>
              </p:cNvSpPr>
              <p:nvPr/>
            </p:nvSpPr>
            <p:spPr>
              <a:xfrm>
                <a:off x="3940838" y="1825131"/>
                <a:ext cx="4539376" cy="139044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D202620-7178-4ADB-BE47-E8114963932D}"/>
              </a:ext>
            </a:extLst>
          </p:cNvPr>
          <p:cNvSpPr txBox="1"/>
          <p:nvPr/>
        </p:nvSpPr>
        <p:spPr>
          <a:xfrm>
            <a:off x="4263534" y="1479229"/>
            <a:ext cx="3793026" cy="400110"/>
          </a:xfrm>
          <a:prstGeom prst="rect">
            <a:avLst/>
          </a:prstGeom>
          <a:noFill/>
        </p:spPr>
        <p:txBody>
          <a:bodyPr wrap="none" rtlCol="0">
            <a:spAutoFit/>
          </a:bodyPr>
          <a:lstStyle/>
          <a:p>
            <a:pPr algn="l"/>
            <a:r>
              <a:rPr kumimoji="1" lang="ja-JP" altLang="en-US" sz="2000" dirty="0"/>
              <a:t>鉛直円柱実験式</a:t>
            </a:r>
            <a:r>
              <a:rPr kumimoji="1" lang="en-US" altLang="ja-JP" sz="2000" dirty="0"/>
              <a:t>(</a:t>
            </a:r>
            <a:r>
              <a:rPr kumimoji="1" lang="ja-JP" altLang="en-US" sz="2000" dirty="0"/>
              <a:t>外気</a:t>
            </a:r>
            <a:r>
              <a:rPr kumimoji="1" lang="en-US" altLang="ja-JP" sz="2000" dirty="0"/>
              <a:t>-</a:t>
            </a:r>
            <a:r>
              <a:rPr kumimoji="1" lang="ja-JP" altLang="en-US" sz="2000" dirty="0"/>
              <a:t>カップ間</a:t>
            </a:r>
            <a:r>
              <a:rPr kumimoji="1" lang="en-US" altLang="ja-JP" sz="2000" dirty="0"/>
              <a:t>)</a:t>
            </a:r>
            <a:endParaRPr kumimoji="1" lang="ja-JP" altLang="en-US" sz="2000" dirty="0"/>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A55C4C49-9324-4B70-9EDF-97C14C649C20}"/>
                  </a:ext>
                </a:extLst>
              </p:cNvPr>
              <p:cNvSpPr txBox="1"/>
              <p:nvPr/>
            </p:nvSpPr>
            <p:spPr>
              <a:xfrm>
                <a:off x="3720706" y="4470682"/>
                <a:ext cx="5075428" cy="8613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𝑁𝑢</m:t>
                      </m:r>
                      <m:r>
                        <a:rPr kumimoji="1" lang="en-US" altLang="ja-JP" sz="2000" i="1" smtClean="0">
                          <a:latin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0.22</m:t>
                          </m:r>
                          <m:d>
                            <m:dPr>
                              <m:ctrlPr>
                                <a:rPr kumimoji="1" lang="el-GR" altLang="ja-JP" sz="2000" i="1" smtClean="0">
                                  <a:latin typeface="Cambria Math" panose="02040503050406030204" pitchFamily="18" charset="0"/>
                                  <a:ea typeface="Cambria Math" panose="02040503050406030204" pitchFamily="18" charset="0"/>
                                </a:rPr>
                              </m:ctrlPr>
                            </m:dPr>
                            <m:e>
                              <m:f>
                                <m:fPr>
                                  <m:ctrlPr>
                                    <a:rPr kumimoji="1" lang="en-US" altLang="ja-JP" sz="2000" b="0" i="1" smtClean="0">
                                      <a:latin typeface="Cambria Math" panose="02040503050406030204" pitchFamily="18" charset="0"/>
                                      <a:ea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𝑃𝑟</m:t>
                                  </m:r>
                                </m:num>
                                <m:den>
                                  <m:r>
                                    <a:rPr kumimoji="1" lang="en-US" altLang="ja-JP" sz="2000" b="0" i="1" smtClean="0">
                                      <a:latin typeface="Cambria Math" panose="02040503050406030204" pitchFamily="18" charset="0"/>
                                      <a:ea typeface="Cambria Math" panose="02040503050406030204" pitchFamily="18" charset="0"/>
                                    </a:rPr>
                                    <m:t>0.2+</m:t>
                                  </m:r>
                                  <m:r>
                                    <a:rPr kumimoji="1" lang="en-US" altLang="ja-JP" sz="2000" b="0" i="1" smtClean="0">
                                      <a:latin typeface="Cambria Math" panose="02040503050406030204" pitchFamily="18" charset="0"/>
                                      <a:ea typeface="Cambria Math" panose="02040503050406030204" pitchFamily="18" charset="0"/>
                                    </a:rPr>
                                    <m:t>𝑃𝑟</m:t>
                                  </m:r>
                                </m:den>
                              </m:f>
                              <m:r>
                                <a:rPr kumimoji="1" lang="en-US" altLang="ja-JP" sz="2000" b="0" i="1" smtClean="0">
                                  <a:latin typeface="Cambria Math" panose="02040503050406030204" pitchFamily="18" charset="0"/>
                                  <a:ea typeface="Cambria Math" panose="02040503050406030204" pitchFamily="18" charset="0"/>
                                </a:rPr>
                                <m:t>𝑅𝑎</m:t>
                              </m:r>
                            </m:e>
                          </m:d>
                        </m:e>
                        <m:sup>
                          <m:r>
                            <a:rPr kumimoji="1" lang="en-US" altLang="ja-JP" sz="2000" b="0" i="1" smtClean="0">
                              <a:latin typeface="Cambria Math" panose="02040503050406030204" pitchFamily="18" charset="0"/>
                              <a:ea typeface="Cambria Math" panose="02040503050406030204" pitchFamily="18" charset="0"/>
                            </a:rPr>
                            <m:t>0.28</m:t>
                          </m:r>
                        </m:sup>
                      </m:sSup>
                      <m:sSup>
                        <m:sSupPr>
                          <m:ctrlPr>
                            <a:rPr kumimoji="1" lang="en-US" altLang="ja-JP" sz="2000" b="0" i="1" smtClean="0">
                              <a:latin typeface="Cambria Math" panose="02040503050406030204" pitchFamily="18" charset="0"/>
                              <a:ea typeface="Cambria Math" panose="02040503050406030204" pitchFamily="18" charset="0"/>
                            </a:rPr>
                          </m:ctrlPr>
                        </m:sSupPr>
                        <m:e>
                          <m:d>
                            <m:dPr>
                              <m:ctrlPr>
                                <a:rPr kumimoji="1" lang="en-US" altLang="ja-JP" sz="2000" b="0" i="1" smtClean="0">
                                  <a:latin typeface="Cambria Math" panose="02040503050406030204" pitchFamily="18" charset="0"/>
                                  <a:ea typeface="Cambria Math" panose="02040503050406030204" pitchFamily="18" charset="0"/>
                                </a:rPr>
                              </m:ctrlPr>
                            </m:dPr>
                            <m:e>
                              <m:f>
                                <m:fPr>
                                  <m:ctrlPr>
                                    <a:rPr kumimoji="1" lang="en-US" altLang="ja-JP" sz="2000" b="0" i="1" smtClean="0">
                                      <a:latin typeface="Cambria Math" panose="02040503050406030204" pitchFamily="18" charset="0"/>
                                      <a:ea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𝐻</m:t>
                                  </m:r>
                                </m:num>
                                <m:den>
                                  <m:r>
                                    <a:rPr kumimoji="1" lang="en-US" altLang="ja-JP" sz="2000" b="0" i="1" smtClean="0">
                                      <a:latin typeface="Cambria Math" panose="02040503050406030204" pitchFamily="18" charset="0"/>
                                      <a:ea typeface="Cambria Math" panose="02040503050406030204" pitchFamily="18" charset="0"/>
                                    </a:rPr>
                                    <m:t>𝐿</m:t>
                                  </m:r>
                                </m:den>
                              </m:f>
                            </m:e>
                          </m:d>
                        </m:e>
                        <m:sup>
                          <m:r>
                            <a:rPr kumimoji="1" lang="en-US" altLang="ja-JP" sz="2000" b="0" i="1" smtClean="0">
                              <a:latin typeface="Cambria Math" panose="02040503050406030204" pitchFamily="18" charset="0"/>
                              <a:ea typeface="Cambria Math" panose="02040503050406030204" pitchFamily="18" charset="0"/>
                            </a:rPr>
                            <m:t>−</m:t>
                          </m:r>
                          <m:f>
                            <m:fPr>
                              <m:ctrlPr>
                                <a:rPr kumimoji="1" lang="en-US" altLang="ja-JP" sz="2000" b="0" i="1" smtClean="0">
                                  <a:latin typeface="Cambria Math" panose="02040503050406030204" pitchFamily="18" charset="0"/>
                                  <a:ea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1</m:t>
                              </m:r>
                            </m:num>
                            <m:den>
                              <m:r>
                                <a:rPr kumimoji="1" lang="en-US" altLang="ja-JP" sz="2000" b="0" i="1" smtClean="0">
                                  <a:latin typeface="Cambria Math" panose="02040503050406030204" pitchFamily="18" charset="0"/>
                                  <a:ea typeface="Cambria Math" panose="02040503050406030204" pitchFamily="18" charset="0"/>
                                </a:rPr>
                                <m:t>4</m:t>
                              </m:r>
                            </m:den>
                          </m:f>
                        </m:sup>
                      </m:sSup>
                    </m:oMath>
                  </m:oMathPara>
                </a14:m>
                <a:endParaRPr kumimoji="1" lang="ja-JP" altLang="en-US" sz="2000" dirty="0"/>
              </a:p>
            </p:txBody>
          </p:sp>
        </mc:Choice>
        <mc:Fallback>
          <p:sp>
            <p:nvSpPr>
              <p:cNvPr id="23" name="テキスト ボックス 22">
                <a:extLst>
                  <a:ext uri="{FF2B5EF4-FFF2-40B4-BE49-F238E27FC236}">
                    <a16:creationId xmlns:a16="http://schemas.microsoft.com/office/drawing/2014/main" id="{A55C4C49-9324-4B70-9EDF-97C14C649C20}"/>
                  </a:ext>
                </a:extLst>
              </p:cNvPr>
              <p:cNvSpPr txBox="1">
                <a:spLocks noRot="1" noChangeAspect="1" noMove="1" noResize="1" noEditPoints="1" noAdjustHandles="1" noChangeArrowheads="1" noChangeShapeType="1" noTextEdit="1"/>
              </p:cNvSpPr>
              <p:nvPr/>
            </p:nvSpPr>
            <p:spPr>
              <a:xfrm>
                <a:off x="3720706" y="4470682"/>
                <a:ext cx="5075428" cy="861390"/>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3107BA74-C612-4651-80D3-B002DF8D47F1}"/>
              </a:ext>
            </a:extLst>
          </p:cNvPr>
          <p:cNvSpPr/>
          <p:nvPr/>
        </p:nvSpPr>
        <p:spPr>
          <a:xfrm>
            <a:off x="8480214" y="2819877"/>
            <a:ext cx="3143874" cy="646331"/>
          </a:xfrm>
          <a:prstGeom prst="rect">
            <a:avLst/>
          </a:prstGeom>
        </p:spPr>
        <p:txBody>
          <a:bodyPr wrap="none">
            <a:spAutoFit/>
          </a:bodyPr>
          <a:lstStyle/>
          <a:p>
            <a:r>
              <a:rPr lang="ja-JP" altLang="en-US" dirty="0">
                <a:latin typeface="Dubai" panose="020B0503030403030204" pitchFamily="34" charset="-78"/>
                <a:cs typeface="Dubai" panose="020B0503030403030204" pitchFamily="34" charset="-78"/>
              </a:rPr>
              <a:t>物性計算用クラス</a:t>
            </a:r>
            <a:endParaRPr lang="en-US" altLang="ja-JP" dirty="0">
              <a:latin typeface="Dubai" panose="020B0503030403030204" pitchFamily="34" charset="-78"/>
              <a:cs typeface="Dubai" panose="020B0503030403030204" pitchFamily="34" charset="-78"/>
            </a:endParaRPr>
          </a:p>
          <a:p>
            <a:r>
              <a:rPr lang="ja-JP" altLang="en-US" dirty="0">
                <a:latin typeface="Dubai" panose="020B0503030403030204" pitchFamily="34" charset="-78"/>
                <a:cs typeface="Dubai" panose="020B0503030403030204" pitchFamily="34" charset="-78"/>
              </a:rPr>
              <a:t> </a:t>
            </a:r>
            <a:r>
              <a:rPr lang="en-US" altLang="ja-JP" dirty="0" err="1">
                <a:latin typeface="Dubai" panose="020B0503030403030204" pitchFamily="34" charset="-78"/>
                <a:cs typeface="Dubai" panose="020B0503030403030204" pitchFamily="34" charset="-78"/>
              </a:rPr>
              <a:t>Modelica.Media.Air.DryAirNasa</a:t>
            </a:r>
            <a:endParaRPr lang="ja-JP" altLang="en-US" dirty="0"/>
          </a:p>
        </p:txBody>
      </p:sp>
      <p:sp>
        <p:nvSpPr>
          <p:cNvPr id="26" name="テキスト ボックス 25">
            <a:extLst>
              <a:ext uri="{FF2B5EF4-FFF2-40B4-BE49-F238E27FC236}">
                <a16:creationId xmlns:a16="http://schemas.microsoft.com/office/drawing/2014/main" id="{53A2E361-28E0-4B50-A9E3-6EADCC6CEDE6}"/>
              </a:ext>
            </a:extLst>
          </p:cNvPr>
          <p:cNvSpPr txBox="1"/>
          <p:nvPr/>
        </p:nvSpPr>
        <p:spPr>
          <a:xfrm>
            <a:off x="4119184" y="3932284"/>
            <a:ext cx="5075428" cy="400110"/>
          </a:xfrm>
          <a:prstGeom prst="rect">
            <a:avLst/>
          </a:prstGeom>
          <a:noFill/>
        </p:spPr>
        <p:txBody>
          <a:bodyPr wrap="none" rtlCol="0">
            <a:spAutoFit/>
          </a:bodyPr>
          <a:lstStyle/>
          <a:p>
            <a:pPr algn="l"/>
            <a:r>
              <a:rPr kumimoji="1" lang="ja-JP" altLang="en-US" sz="2000" dirty="0"/>
              <a:t>平行平板密閉空間内実験式</a:t>
            </a:r>
            <a:r>
              <a:rPr kumimoji="1" lang="en-US" altLang="ja-JP" sz="2000" dirty="0"/>
              <a:t>(</a:t>
            </a:r>
            <a:r>
              <a:rPr kumimoji="1" lang="ja-JP" altLang="en-US" sz="2000" dirty="0"/>
              <a:t>液体</a:t>
            </a:r>
            <a:r>
              <a:rPr kumimoji="1" lang="en-US" altLang="ja-JP" sz="2000" dirty="0"/>
              <a:t>-</a:t>
            </a:r>
            <a:r>
              <a:rPr kumimoji="1" lang="ja-JP" altLang="en-US" sz="2000" dirty="0"/>
              <a:t>カップ間</a:t>
            </a:r>
            <a:r>
              <a:rPr kumimoji="1" lang="en-US" altLang="ja-JP" sz="2000" dirty="0"/>
              <a:t>)</a:t>
            </a:r>
            <a:endParaRPr kumimoji="1" lang="ja-JP" altLang="en-US" sz="2000" dirty="0"/>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E242A66B-C08D-4C26-9AEC-9A6D3B82EF95}"/>
                  </a:ext>
                </a:extLst>
              </p:cNvPr>
              <p:cNvSpPr txBox="1"/>
              <p:nvPr/>
            </p:nvSpPr>
            <p:spPr>
              <a:xfrm>
                <a:off x="8480214" y="2372117"/>
                <a:ext cx="2757606"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0.1&lt;</m:t>
                      </m:r>
                      <m:r>
                        <a:rPr kumimoji="1" lang="en-US" altLang="ja-JP" sz="2000" b="0" i="1" smtClean="0">
                          <a:latin typeface="Cambria Math" panose="02040503050406030204" pitchFamily="18" charset="0"/>
                        </a:rPr>
                        <m:t>𝐺𝑟𝑃𝑟</m:t>
                      </m:r>
                      <m:r>
                        <a:rPr kumimoji="1" lang="en-US" altLang="ja-JP" sz="2000" b="0" i="1" smtClean="0">
                          <a:latin typeface="Cambria Math" panose="02040503050406030204" pitchFamily="18" charset="0"/>
                        </a:rPr>
                        <m:t>&lt;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12</m:t>
                          </m:r>
                        </m:sup>
                      </m:sSup>
                    </m:oMath>
                  </m:oMathPara>
                </a14:m>
                <a:endParaRPr kumimoji="1" lang="ja-JP" altLang="en-US" sz="2000" dirty="0"/>
              </a:p>
            </p:txBody>
          </p:sp>
        </mc:Choice>
        <mc:Fallback>
          <p:sp>
            <p:nvSpPr>
              <p:cNvPr id="29" name="テキスト ボックス 28">
                <a:extLst>
                  <a:ext uri="{FF2B5EF4-FFF2-40B4-BE49-F238E27FC236}">
                    <a16:creationId xmlns:a16="http://schemas.microsoft.com/office/drawing/2014/main" id="{E242A66B-C08D-4C26-9AEC-9A6D3B82EF95}"/>
                  </a:ext>
                </a:extLst>
              </p:cNvPr>
              <p:cNvSpPr txBox="1">
                <a:spLocks noRot="1" noChangeAspect="1" noMove="1" noResize="1" noEditPoints="1" noAdjustHandles="1" noChangeArrowheads="1" noChangeShapeType="1" noTextEdit="1"/>
              </p:cNvSpPr>
              <p:nvPr/>
            </p:nvSpPr>
            <p:spPr>
              <a:xfrm>
                <a:off x="8480214" y="2372117"/>
                <a:ext cx="2757606" cy="307777"/>
              </a:xfrm>
              <a:prstGeom prst="rect">
                <a:avLst/>
              </a:prstGeom>
              <a:blipFill>
                <a:blip r:embed="rId4"/>
                <a:stretch>
                  <a:fillRect b="-9804"/>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359505FA-5B92-47EA-BA5A-325802A84CE9}"/>
              </a:ext>
            </a:extLst>
          </p:cNvPr>
          <p:cNvSpPr/>
          <p:nvPr/>
        </p:nvSpPr>
        <p:spPr>
          <a:xfrm>
            <a:off x="8301106" y="4939319"/>
            <a:ext cx="3595856" cy="523220"/>
          </a:xfrm>
          <a:prstGeom prst="rect">
            <a:avLst/>
          </a:prstGeom>
        </p:spPr>
        <p:txBody>
          <a:bodyPr wrap="none">
            <a:spAutoFit/>
          </a:bodyPr>
          <a:lstStyle/>
          <a:p>
            <a:r>
              <a:rPr lang="ja-JP" altLang="en-US" sz="1400" dirty="0">
                <a:latin typeface="Dubai" panose="020B0503030403030204" pitchFamily="34" charset="-78"/>
                <a:cs typeface="Dubai" panose="020B0503030403030204" pitchFamily="34" charset="-78"/>
              </a:rPr>
              <a:t>物性計算用クラス </a:t>
            </a:r>
            <a:endParaRPr lang="en-US" altLang="ja-JP" sz="1400" dirty="0">
              <a:latin typeface="Dubai" panose="020B0503030403030204" pitchFamily="34" charset="-78"/>
              <a:cs typeface="Dubai" panose="020B0503030403030204" pitchFamily="34" charset="-78"/>
            </a:endParaRPr>
          </a:p>
          <a:p>
            <a:r>
              <a:rPr lang="en-US" altLang="ja-JP" sz="1400" dirty="0" err="1"/>
              <a:t>Modelica.Media.Water.StandardWater</a:t>
            </a:r>
            <a:endParaRPr lang="ja-JP" altLang="en-US" sz="1400" dirty="0"/>
          </a:p>
        </p:txBody>
      </p:sp>
      <p:sp>
        <p:nvSpPr>
          <p:cNvPr id="6" name="テキスト ボックス 5">
            <a:extLst>
              <a:ext uri="{FF2B5EF4-FFF2-40B4-BE49-F238E27FC236}">
                <a16:creationId xmlns:a16="http://schemas.microsoft.com/office/drawing/2014/main" id="{66ED4ADA-B848-4EA0-B9A8-E8289AE0DDC6}"/>
              </a:ext>
            </a:extLst>
          </p:cNvPr>
          <p:cNvSpPr txBox="1"/>
          <p:nvPr/>
        </p:nvSpPr>
        <p:spPr>
          <a:xfrm>
            <a:off x="7980137" y="6316151"/>
            <a:ext cx="3757760" cy="584775"/>
          </a:xfrm>
          <a:prstGeom prst="rect">
            <a:avLst/>
          </a:prstGeom>
          <a:noFill/>
        </p:spPr>
        <p:txBody>
          <a:bodyPr wrap="none" rtlCol="0">
            <a:spAutoFit/>
          </a:bodyPr>
          <a:lstStyle/>
          <a:p>
            <a:pPr algn="l"/>
            <a:r>
              <a:rPr kumimoji="1" lang="ja-JP" altLang="en-US" sz="1600" dirty="0"/>
              <a:t>計算式の出典</a:t>
            </a:r>
            <a:endParaRPr kumimoji="1" lang="en-US" altLang="ja-JP" sz="1600" dirty="0"/>
          </a:p>
          <a:p>
            <a:pPr algn="l"/>
            <a:r>
              <a:rPr kumimoji="1" lang="ja-JP" altLang="en-US" sz="1600" dirty="0"/>
              <a:t>伝熱工学の基礎</a:t>
            </a:r>
            <a:r>
              <a:rPr kumimoji="1" lang="en-US" altLang="ja-JP" sz="1600" dirty="0"/>
              <a:t>, </a:t>
            </a:r>
            <a:r>
              <a:rPr kumimoji="1" lang="ja-JP" altLang="en-US" sz="1600" dirty="0"/>
              <a:t>望月貞成</a:t>
            </a:r>
            <a:r>
              <a:rPr kumimoji="1" lang="en-US" altLang="ja-JP" sz="1600" dirty="0"/>
              <a:t>, 2003, </a:t>
            </a:r>
            <a:r>
              <a:rPr kumimoji="1" lang="ja-JP" altLang="en-US" sz="1600" dirty="0"/>
              <a:t>第</a:t>
            </a:r>
            <a:r>
              <a:rPr kumimoji="1" lang="en-US" altLang="ja-JP" sz="1600" dirty="0"/>
              <a:t>8</a:t>
            </a:r>
            <a:r>
              <a:rPr kumimoji="1" lang="ja-JP" altLang="en-US" sz="1600" dirty="0"/>
              <a:t>版</a:t>
            </a:r>
          </a:p>
        </p:txBody>
      </p:sp>
      <p:sp>
        <p:nvSpPr>
          <p:cNvPr id="38" name="テキスト ボックス 37">
            <a:extLst>
              <a:ext uri="{FF2B5EF4-FFF2-40B4-BE49-F238E27FC236}">
                <a16:creationId xmlns:a16="http://schemas.microsoft.com/office/drawing/2014/main" id="{14C9D4D0-6B14-4D85-94EE-949E4F747E83}"/>
              </a:ext>
            </a:extLst>
          </p:cNvPr>
          <p:cNvSpPr txBox="1"/>
          <p:nvPr/>
        </p:nvSpPr>
        <p:spPr>
          <a:xfrm>
            <a:off x="8392160" y="4555657"/>
            <a:ext cx="3935092" cy="307777"/>
          </a:xfrm>
          <a:prstGeom prst="rect">
            <a:avLst/>
          </a:prstGeom>
          <a:noFill/>
        </p:spPr>
        <p:txBody>
          <a:bodyPr wrap="square" lIns="0" tIns="0" rIns="0" bIns="0" rtlCol="0">
            <a:spAutoFit/>
          </a:bodyPr>
          <a:lstStyle/>
          <a:p>
            <a:r>
              <a:rPr kumimoji="1" lang="en-US" altLang="ja-JP" sz="2000" dirty="0"/>
              <a:t>2&lt;H/L&lt;10, </a:t>
            </a:r>
            <a:r>
              <a:rPr kumimoji="1" lang="en-US" altLang="ja-JP" sz="2000" dirty="0" err="1"/>
              <a:t>Pr</a:t>
            </a:r>
            <a:r>
              <a:rPr kumimoji="1" lang="en-US" altLang="ja-JP" sz="2000" dirty="0"/>
              <a:t>&lt;10</a:t>
            </a:r>
            <a:r>
              <a:rPr kumimoji="1" lang="en-US" altLang="ja-JP" sz="2000" baseline="30000" dirty="0"/>
              <a:t>5</a:t>
            </a:r>
            <a:r>
              <a:rPr kumimoji="1" lang="en-US" altLang="ja-JP" sz="2000" dirty="0"/>
              <a:t>, 10</a:t>
            </a:r>
            <a:r>
              <a:rPr kumimoji="1" lang="en-US" altLang="ja-JP" sz="2000" baseline="30000" dirty="0"/>
              <a:t>3</a:t>
            </a:r>
            <a:r>
              <a:rPr kumimoji="1" lang="en-US" altLang="ja-JP" sz="2000" dirty="0"/>
              <a:t>&lt;Ra&lt;10</a:t>
            </a:r>
            <a:r>
              <a:rPr kumimoji="1" lang="en-US" altLang="ja-JP" sz="2000" baseline="30000" dirty="0"/>
              <a:t>10</a:t>
            </a:r>
            <a:endParaRPr kumimoji="1" lang="ja-JP" altLang="en-US" sz="2000" baseline="30000" dirty="0"/>
          </a:p>
        </p:txBody>
      </p:sp>
    </p:spTree>
    <p:extLst>
      <p:ext uri="{BB962C8B-B14F-4D97-AF65-F5344CB8AC3E}">
        <p14:creationId xmlns:p14="http://schemas.microsoft.com/office/powerpoint/2010/main" val="1040760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none" rtlCol="0">
        <a:spAutoFit/>
      </a:bodyPr>
      <a:lstStyle>
        <a:defPPr algn="l">
          <a:defRPr kumimoji="1" sz="2800" dirty="0" smtClean="0"/>
        </a:defPPr>
      </a:lstStyle>
    </a:txDef>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6015</TotalTime>
  <Words>799</Words>
  <Application>Microsoft Office PowerPoint</Application>
  <PresentationFormat>ワイド画面</PresentationFormat>
  <Paragraphs>185</Paragraphs>
  <Slides>14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游ゴシック</vt:lpstr>
      <vt:lpstr>Arial</vt:lpstr>
      <vt:lpstr>Calibri</vt:lpstr>
      <vt:lpstr>Cambria Math</vt:lpstr>
      <vt:lpstr>Century Gothic</vt:lpstr>
      <vt:lpstr>Dubai</vt:lpstr>
      <vt:lpstr>Wingdings</vt:lpstr>
      <vt:lpstr>Wingdings 3</vt:lpstr>
      <vt:lpstr>イオン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 惠法</dc:creator>
  <cp:lastModifiedBy>惠法 植田</cp:lastModifiedBy>
  <cp:revision>178</cp:revision>
  <dcterms:created xsi:type="dcterms:W3CDTF">2018-09-29T00:21:02Z</dcterms:created>
  <dcterms:modified xsi:type="dcterms:W3CDTF">2018-12-08T01:04:34Z</dcterms:modified>
</cp:coreProperties>
</file>