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</p:sldIdLst>
  <p:sldSz cx="3815873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-739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9842" y="2651323"/>
            <a:ext cx="28619054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42" y="8508981"/>
            <a:ext cx="28619054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0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07347" y="862524"/>
            <a:ext cx="8227978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413" y="862524"/>
            <a:ext cx="24206949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2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39" y="4038862"/>
            <a:ext cx="32911912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39" y="10841545"/>
            <a:ext cx="32911912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6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413" y="4312617"/>
            <a:ext cx="16217464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17861" y="4312617"/>
            <a:ext cx="16217464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0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3" y="862524"/>
            <a:ext cx="32911912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385" y="3971359"/>
            <a:ext cx="16142933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385" y="5917660"/>
            <a:ext cx="16142933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7861" y="3971359"/>
            <a:ext cx="16222434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7861" y="5917660"/>
            <a:ext cx="16222434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30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5" y="1080029"/>
            <a:ext cx="12307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2434" y="2332564"/>
            <a:ext cx="19317861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385" y="4860131"/>
            <a:ext cx="12307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5" y="1080029"/>
            <a:ext cx="12307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22434" y="2332564"/>
            <a:ext cx="19317861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385" y="4860131"/>
            <a:ext cx="12307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413" y="862524"/>
            <a:ext cx="32911912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413" y="4312617"/>
            <a:ext cx="32911912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413" y="15015407"/>
            <a:ext cx="85857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0082" y="15015407"/>
            <a:ext cx="1287857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49609" y="15015407"/>
            <a:ext cx="85857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kumimoji="1"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A54BBD-C1FE-4B3F-8AEF-737E1C653445}"/>
              </a:ext>
            </a:extLst>
          </p:cNvPr>
          <p:cNvSpPr txBox="1"/>
          <p:nvPr/>
        </p:nvSpPr>
        <p:spPr>
          <a:xfrm>
            <a:off x="12056975" y="5174147"/>
            <a:ext cx="508570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ビルドなどの前処理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(0))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mosScript.loadFile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modelFile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 </a:t>
            </a:r>
            <a:r>
              <a:rPr lang="en-US" altLang="ja-JP" sz="1400" dirty="0"/>
              <a:t>Call </a:t>
            </a:r>
            <a:r>
              <a:rPr lang="en-US" altLang="ja-JP" sz="1400" dirty="0" err="1"/>
              <a:t>mosScript.build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className</a:t>
            </a:r>
            <a:r>
              <a:rPr lang="en-US" altLang="ja-JP" sz="1400" dirty="0"/>
              <a:t>, 0, 1, 500, 0.0001, "</a:t>
            </a:r>
            <a:r>
              <a:rPr lang="en-US" altLang="ja-JP" sz="1400" dirty="0" err="1"/>
              <a:t>dassl</a:t>
            </a:r>
            <a:r>
              <a:rPr lang="en-US" altLang="ja-JP" sz="1400" dirty="0"/>
              <a:t>", "csv")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OMShell.StartOMShell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OMShell.Cd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ThisWorkbookPath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OMShell.runScript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(0))</a:t>
            </a:r>
            <a:endParaRPr lang="ja-JP" altLang="en-US" sz="1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CE0EAF6-B1FE-4B3B-AC64-2BF2421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922"/>
              </p:ext>
            </p:extLst>
          </p:nvPr>
        </p:nvGraphicFramePr>
        <p:xfrm>
          <a:off x="18565438" y="8049842"/>
          <a:ext cx="2050590" cy="100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変数値の数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EBCB43-4636-4584-BEF1-9DADD980E618}"/>
              </a:ext>
            </a:extLst>
          </p:cNvPr>
          <p:cNvSpPr txBox="1"/>
          <p:nvPr/>
        </p:nvSpPr>
        <p:spPr>
          <a:xfrm>
            <a:off x="21425841" y="6741744"/>
            <a:ext cx="1005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変数変更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AC074-4A8B-4740-A4C8-AE0A1AA611AD}"/>
              </a:ext>
            </a:extLst>
          </p:cNvPr>
          <p:cNvSpPr txBox="1"/>
          <p:nvPr/>
        </p:nvSpPr>
        <p:spPr>
          <a:xfrm>
            <a:off x="21425841" y="9587711"/>
            <a:ext cx="4653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計算実行コマンドをセット</a:t>
            </a:r>
            <a:endParaRPr lang="en-US" altLang="ja-JP" sz="1600" dirty="0"/>
          </a:p>
          <a:p>
            <a:r>
              <a:rPr lang="en-US" altLang="ja-JP" sz="1600" dirty="0"/>
              <a:t>Call mosScript.exe(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filename(count), "csv")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F603B-A444-4EED-A297-F210020B6844}"/>
              </a:ext>
            </a:extLst>
          </p:cNvPr>
          <p:cNvSpPr txBox="1"/>
          <p:nvPr/>
        </p:nvSpPr>
        <p:spPr>
          <a:xfrm>
            <a:off x="12056973" y="1021289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終了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FFAA29-3E18-458D-B015-51608BA5EC91}"/>
              </a:ext>
            </a:extLst>
          </p:cNvPr>
          <p:cNvSpPr txBox="1"/>
          <p:nvPr/>
        </p:nvSpPr>
        <p:spPr>
          <a:xfrm>
            <a:off x="23929670" y="6041511"/>
            <a:ext cx="26468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変更するパラメータを決定</a:t>
            </a:r>
            <a:endParaRPr lang="en-US" altLang="ja-JP" sz="1600" dirty="0"/>
          </a:p>
          <a:p>
            <a:r>
              <a:rPr lang="ja-JP" altLang="en-US" sz="1600" dirty="0"/>
              <a:t>クラス名、変数名、変更値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916AF-B87A-490F-A87C-85B4B3D8E4A6}"/>
              </a:ext>
            </a:extLst>
          </p:cNvPr>
          <p:cNvSpPr txBox="1"/>
          <p:nvPr/>
        </p:nvSpPr>
        <p:spPr>
          <a:xfrm>
            <a:off x="23929675" y="7039588"/>
            <a:ext cx="5279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変更を反映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mosScript</a:t>
            </a:r>
            <a:r>
              <a:rPr lang="en-US" altLang="ja-JP" sz="1600" dirty="0"/>
              <a:t>(count).</a:t>
            </a:r>
            <a:r>
              <a:rPr lang="en-US" altLang="ja-JP" sz="1600" dirty="0" err="1"/>
              <a:t>ChangeParameter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"a", 100)</a:t>
            </a:r>
            <a:endParaRPr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886D86-CF60-4D59-9784-8DD2F0CB3607}"/>
              </a:ext>
            </a:extLst>
          </p:cNvPr>
          <p:cNvSpPr txBox="1"/>
          <p:nvPr/>
        </p:nvSpPr>
        <p:spPr>
          <a:xfrm>
            <a:off x="21425841" y="8161039"/>
            <a:ext cx="20307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ファイル名変更</a:t>
            </a:r>
            <a:endParaRPr lang="en-US" altLang="ja-JP" sz="1600" dirty="0"/>
          </a:p>
          <a:p>
            <a:r>
              <a:rPr lang="en-US" altLang="ja-JP" sz="1600" dirty="0"/>
              <a:t>filename(count)=</a:t>
            </a:r>
            <a:r>
              <a:rPr lang="en-US" altLang="ja-JP" sz="1600" dirty="0" err="1"/>
              <a:t>hoge</a:t>
            </a:r>
            <a:endParaRPr lang="ja-JP" altLang="en-US" sz="16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CE97CA3-9751-4E72-8ECF-0BF8BFEB1597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rot="10800000" flipV="1">
            <a:off x="22431244" y="6333899"/>
            <a:ext cx="1498426" cy="577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5D83C39-5F66-4194-A155-7026B3791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27044"/>
              </p:ext>
            </p:extLst>
          </p:nvPr>
        </p:nvGraphicFramePr>
        <p:xfrm>
          <a:off x="12056970" y="6978017"/>
          <a:ext cx="2877472" cy="2712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920275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引数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fileName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paraNum</a:t>
                      </a:r>
                      <a:r>
                        <a:rPr kumimoji="1" lang="en-US" altLang="ja-JP" sz="2000" dirty="0"/>
                        <a:t>)</a:t>
                      </a:r>
                    </a:p>
                    <a:p>
                      <a:r>
                        <a:rPr kumimoji="1" lang="en-US" altLang="ja-JP" sz="2000" dirty="0" err="1"/>
                        <a:t>paraNum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className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var(</a:t>
                      </a:r>
                      <a:r>
                        <a:rPr kumimoji="1" lang="ja-JP" altLang="en-US" sz="2000" dirty="0"/>
                        <a:t>変数名</a:t>
                      </a:r>
                      <a:r>
                        <a:rPr kumimoji="1" lang="en-US" altLang="ja-JP" sz="2000" dirty="0"/>
                        <a:t>, </a:t>
                      </a:r>
                      <a:r>
                        <a:rPr kumimoji="1" lang="ja-JP" altLang="en-US" sz="2000" dirty="0"/>
                        <a:t>変数値</a:t>
                      </a:r>
                      <a:r>
                        <a:rPr kumimoji="1" lang="en-US" altLang="ja-JP" sz="2000" dirty="0"/>
                        <a:t>)</a:t>
                      </a:r>
                    </a:p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A2DAFD-CE17-4844-ACA3-A56670A11F0B}"/>
              </a:ext>
            </a:extLst>
          </p:cNvPr>
          <p:cNvSpPr txBox="1"/>
          <p:nvPr/>
        </p:nvSpPr>
        <p:spPr>
          <a:xfrm>
            <a:off x="21425841" y="11334207"/>
            <a:ext cx="39183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mos</a:t>
            </a:r>
            <a:r>
              <a:rPr lang="ja-JP" altLang="en-US" sz="1600" dirty="0"/>
              <a:t>ファイルを実行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OMShell.runScript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mosFileName</a:t>
            </a:r>
            <a:r>
              <a:rPr lang="en-US" altLang="ja-JP" sz="1600" dirty="0"/>
              <a:t>(count))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79EA4B-751F-42BF-8F25-6E7439D0D84A}"/>
              </a:ext>
            </a:extLst>
          </p:cNvPr>
          <p:cNvSpPr txBox="1"/>
          <p:nvPr/>
        </p:nvSpPr>
        <p:spPr>
          <a:xfrm>
            <a:off x="21425841" y="4196779"/>
            <a:ext cx="50857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新しく</a:t>
            </a:r>
            <a:r>
              <a:rPr lang="en-US" altLang="ja-JP" sz="1400" dirty="0" err="1"/>
              <a:t>mos</a:t>
            </a:r>
            <a:r>
              <a:rPr lang="ja-JP" altLang="en-US" sz="1400" dirty="0"/>
              <a:t>ファイルを作る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(count))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1E7E37-6939-4704-B5C9-F95FA0F4B2D6}"/>
              </a:ext>
            </a:extLst>
          </p:cNvPr>
          <p:cNvSpPr txBox="1"/>
          <p:nvPr/>
        </p:nvSpPr>
        <p:spPr>
          <a:xfrm>
            <a:off x="21425841" y="10460959"/>
            <a:ext cx="44479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omshell</a:t>
            </a:r>
            <a:r>
              <a:rPr lang="ja-JP" altLang="en-US" sz="1600" dirty="0"/>
              <a:t>をアクティブにする</a:t>
            </a:r>
            <a:endParaRPr lang="en-US" altLang="ja-JP" sz="1600" dirty="0"/>
          </a:p>
          <a:p>
            <a:r>
              <a:rPr lang="en-US" altLang="ja-JP" sz="1600" dirty="0"/>
              <a:t> </a:t>
            </a:r>
            <a:r>
              <a:rPr lang="en-US" altLang="ja-JP" sz="1600" dirty="0" err="1"/>
              <a:t>AppActivate</a:t>
            </a:r>
            <a:r>
              <a:rPr lang="en-US" altLang="ja-JP" sz="1600" dirty="0"/>
              <a:t> "</a:t>
            </a:r>
            <a:r>
              <a:rPr lang="en-US" altLang="ja-JP" sz="1600" dirty="0" err="1"/>
              <a:t>OMShell</a:t>
            </a:r>
            <a:r>
              <a:rPr lang="en-US" altLang="ja-JP" sz="1600" dirty="0"/>
              <a:t> - </a:t>
            </a:r>
            <a:r>
              <a:rPr lang="en-US" altLang="ja-JP" sz="1600" dirty="0" err="1"/>
              <a:t>OpenModelica</a:t>
            </a:r>
            <a:r>
              <a:rPr lang="en-US" altLang="ja-JP" sz="1600" dirty="0"/>
              <a:t> Shell", True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8A4A6E9-78CC-45D9-8904-2B342FE4EB75}"/>
              </a:ext>
            </a:extLst>
          </p:cNvPr>
          <p:cNvSpPr txBox="1"/>
          <p:nvPr/>
        </p:nvSpPr>
        <p:spPr>
          <a:xfrm>
            <a:off x="12056976" y="3081959"/>
            <a:ext cx="50857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各変数、配列を設定</a:t>
            </a:r>
            <a:endParaRPr lang="en-US" altLang="ja-JP" sz="1400" dirty="0"/>
          </a:p>
          <a:p>
            <a:r>
              <a:rPr lang="en-US" altLang="ja-JP" sz="1400" dirty="0" err="1"/>
              <a:t>paraNum</a:t>
            </a:r>
            <a:r>
              <a:rPr lang="en-US" altLang="ja-JP" sz="1400" dirty="0"/>
              <a:t>=Name</a:t>
            </a:r>
            <a:r>
              <a:rPr lang="ja-JP" altLang="en-US" sz="1400" dirty="0"/>
              <a:t>の数</a:t>
            </a:r>
            <a:r>
              <a:rPr lang="en-US" altLang="ja-JP" sz="1400" dirty="0"/>
              <a:t>*value</a:t>
            </a:r>
            <a:r>
              <a:rPr lang="ja-JP" altLang="en-US" sz="1400" dirty="0"/>
              <a:t>の数  </a:t>
            </a:r>
            <a:r>
              <a:rPr lang="en-US" altLang="ja-JP" sz="1400" dirty="0"/>
              <a:t>    Name</a:t>
            </a:r>
            <a:r>
              <a:rPr lang="ja-JP" altLang="en-US" sz="1400" dirty="0"/>
              <a:t>に合わせて</a:t>
            </a:r>
            <a:r>
              <a:rPr lang="en-US" altLang="ja-JP" sz="1400" dirty="0"/>
              <a:t>value</a:t>
            </a:r>
            <a:r>
              <a:rPr lang="ja-JP" altLang="en-US" sz="1400" dirty="0"/>
              <a:t>の数は変わるので注意</a:t>
            </a:r>
            <a:endParaRPr lang="en-US" altLang="ja-JP" sz="1400" dirty="0"/>
          </a:p>
          <a:p>
            <a:r>
              <a:rPr lang="en-US" altLang="ja-JP" sz="1400" dirty="0" err="1"/>
              <a:t>mosFileName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paraNum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filename(</a:t>
            </a:r>
            <a:r>
              <a:rPr lang="en-US" altLang="ja-JP" sz="1400" dirty="0" err="1"/>
              <a:t>paraNum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var(Name, value)  ‘</a:t>
            </a:r>
            <a:r>
              <a:rPr lang="ja-JP" altLang="en-US" sz="1400" dirty="0"/>
              <a:t>変数名</a:t>
            </a:r>
            <a:r>
              <a:rPr lang="en-US" altLang="ja-JP" sz="1400" dirty="0"/>
              <a:t>, </a:t>
            </a:r>
            <a:r>
              <a:rPr lang="ja-JP" altLang="en-US" sz="1400" dirty="0"/>
              <a:t>変数値</a:t>
            </a:r>
            <a:endParaRPr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292B7F-B1B6-421F-8004-8E8B8D3E7490}"/>
              </a:ext>
            </a:extLst>
          </p:cNvPr>
          <p:cNvSpPr txBox="1"/>
          <p:nvPr/>
        </p:nvSpPr>
        <p:spPr>
          <a:xfrm>
            <a:off x="12056970" y="1119948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結果の処理へ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287F673-1EE1-46E2-ACE2-A861DD6CDD11}"/>
              </a:ext>
            </a:extLst>
          </p:cNvPr>
          <p:cNvCxnSpPr>
            <a:stCxn id="37" idx="1"/>
            <a:endCxn id="6" idx="3"/>
          </p:cNvCxnSpPr>
          <p:nvPr/>
        </p:nvCxnSpPr>
        <p:spPr>
          <a:xfrm rot="10800000" flipV="1">
            <a:off x="20616029" y="4458389"/>
            <a:ext cx="809813" cy="409438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5E7DE71-061B-4D36-968D-0AD7F8CE2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47513"/>
              </p:ext>
            </p:extLst>
          </p:nvPr>
        </p:nvGraphicFramePr>
        <p:xfrm>
          <a:off x="16069092" y="7897449"/>
          <a:ext cx="2050590" cy="1310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Do While </a:t>
                      </a:r>
                      <a:r>
                        <a:rPr lang="en-US" altLang="ja-JP" sz="2000" dirty="0"/>
                        <a:t>var(Name, value)=</a:t>
                      </a:r>
                      <a:r>
                        <a:rPr kumimoji="1" lang="ja-JP" altLang="en-US" sz="2000" dirty="0"/>
                        <a:t>変数名の数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CDD922-AFA6-430D-A336-B801995FE6B7}"/>
              </a:ext>
            </a:extLst>
          </p:cNvPr>
          <p:cNvSpPr txBox="1"/>
          <p:nvPr/>
        </p:nvSpPr>
        <p:spPr>
          <a:xfrm>
            <a:off x="16069096" y="7166740"/>
            <a:ext cx="8670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count=1</a:t>
            </a:r>
            <a:endParaRPr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6B86E3-973D-4689-9130-BF56A48D7371}"/>
              </a:ext>
            </a:extLst>
          </p:cNvPr>
          <p:cNvSpPr txBox="1"/>
          <p:nvPr/>
        </p:nvSpPr>
        <p:spPr>
          <a:xfrm>
            <a:off x="21425841" y="12207451"/>
            <a:ext cx="15383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 count +1</a:t>
            </a:r>
            <a:endParaRPr lang="ja-JP" altLang="en-US" sz="16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1284622-798C-493F-93F1-668865F2E33C}"/>
              </a:ext>
            </a:extLst>
          </p:cNvPr>
          <p:cNvCxnSpPr>
            <a:stCxn id="39" idx="1"/>
            <a:endCxn id="40" idx="1"/>
          </p:cNvCxnSpPr>
          <p:nvPr/>
        </p:nvCxnSpPr>
        <p:spPr>
          <a:xfrm flipH="1">
            <a:off x="12056970" y="3774457"/>
            <a:ext cx="6" cy="7609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171EE78-F7E1-4674-A6E9-90BCC1FA73D9}"/>
              </a:ext>
            </a:extLst>
          </p:cNvPr>
          <p:cNvCxnSpPr>
            <a:stCxn id="28" idx="1"/>
            <a:endCxn id="51" idx="1"/>
          </p:cNvCxnSpPr>
          <p:nvPr/>
        </p:nvCxnSpPr>
        <p:spPr>
          <a:xfrm flipH="1">
            <a:off x="16069092" y="7336017"/>
            <a:ext cx="4" cy="121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0523C56-ED03-4F39-A8D1-936C498416AB}"/>
              </a:ext>
            </a:extLst>
          </p:cNvPr>
          <p:cNvCxnSpPr>
            <a:stCxn id="28" idx="1"/>
            <a:endCxn id="32" idx="3"/>
          </p:cNvCxnSpPr>
          <p:nvPr/>
        </p:nvCxnSpPr>
        <p:spPr>
          <a:xfrm rot="10800000" flipV="1">
            <a:off x="14934442" y="7336017"/>
            <a:ext cx="1134654" cy="9983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E846EE-5D61-4A4A-B441-07E6B4EB3AC0}"/>
              </a:ext>
            </a:extLst>
          </p:cNvPr>
          <p:cNvCxnSpPr>
            <a:cxnSpLocks/>
            <a:stCxn id="51" idx="3"/>
            <a:endCxn id="6" idx="1"/>
          </p:cNvCxnSpPr>
          <p:nvPr/>
        </p:nvCxnSpPr>
        <p:spPr>
          <a:xfrm>
            <a:off x="18119682" y="8552773"/>
            <a:ext cx="445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9635996-0CD3-410A-A6CF-11CE80D4B6AD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>
            <a:off x="21425841" y="4458389"/>
            <a:ext cx="0" cy="791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8C32176-908C-47A1-B0EA-D012BBE13456}"/>
              </a:ext>
            </a:extLst>
          </p:cNvPr>
          <p:cNvCxnSpPr>
            <a:stCxn id="15" idx="1"/>
            <a:endCxn id="16" idx="1"/>
          </p:cNvCxnSpPr>
          <p:nvPr/>
        </p:nvCxnSpPr>
        <p:spPr>
          <a:xfrm>
            <a:off x="23929670" y="6333899"/>
            <a:ext cx="5" cy="99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CE0EAF6-B1FE-4B3B-AC64-2BF2421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25029"/>
              </p:ext>
            </p:extLst>
          </p:nvPr>
        </p:nvGraphicFramePr>
        <p:xfrm>
          <a:off x="20289830" y="10964548"/>
          <a:ext cx="2050590" cy="100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count2=1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/>
                        <a:t>var(n).value())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AC074-4A8B-4740-A4C8-AE0A1AA611AD}"/>
              </a:ext>
            </a:extLst>
          </p:cNvPr>
          <p:cNvSpPr txBox="1"/>
          <p:nvPr/>
        </p:nvSpPr>
        <p:spPr>
          <a:xfrm>
            <a:off x="23625971" y="11806445"/>
            <a:ext cx="4653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計算実行コマンドをセット</a:t>
            </a:r>
            <a:endParaRPr lang="en-US" altLang="ja-JP" sz="1600" dirty="0"/>
          </a:p>
          <a:p>
            <a:r>
              <a:rPr lang="en-US" altLang="ja-JP" sz="1600" dirty="0"/>
              <a:t>Call mosScript.exe(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filename(count), "csv")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F603B-A444-4EED-A297-F210020B6844}"/>
              </a:ext>
            </a:extLst>
          </p:cNvPr>
          <p:cNvSpPr txBox="1"/>
          <p:nvPr/>
        </p:nvSpPr>
        <p:spPr>
          <a:xfrm>
            <a:off x="11811266" y="14444789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終了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916AF-B87A-490F-A87C-85B4B3D8E4A6}"/>
              </a:ext>
            </a:extLst>
          </p:cNvPr>
          <p:cNvSpPr txBox="1"/>
          <p:nvPr/>
        </p:nvSpPr>
        <p:spPr>
          <a:xfrm>
            <a:off x="23625971" y="9069903"/>
            <a:ext cx="5279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変更を反映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mosScript</a:t>
            </a:r>
            <a:r>
              <a:rPr lang="en-US" altLang="ja-JP" sz="1600" dirty="0"/>
              <a:t>(count).</a:t>
            </a:r>
            <a:r>
              <a:rPr lang="en-US" altLang="ja-JP" sz="1600" dirty="0" err="1"/>
              <a:t>ChangeParameter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"a", 100)</a:t>
            </a:r>
            <a:endParaRPr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886D86-CF60-4D59-9784-8DD2F0CB3607}"/>
              </a:ext>
            </a:extLst>
          </p:cNvPr>
          <p:cNvSpPr txBox="1"/>
          <p:nvPr/>
        </p:nvSpPr>
        <p:spPr>
          <a:xfrm>
            <a:off x="23625971" y="10379773"/>
            <a:ext cx="20313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出力ファイル名設定</a:t>
            </a:r>
            <a:endParaRPr lang="en-US" altLang="ja-JP" sz="1600" dirty="0"/>
          </a:p>
          <a:p>
            <a:r>
              <a:rPr lang="en-US" altLang="ja-JP" sz="1600" dirty="0"/>
              <a:t>filename(count)=</a:t>
            </a:r>
            <a:r>
              <a:rPr lang="en-US" altLang="ja-JP" sz="1600" dirty="0" err="1"/>
              <a:t>hoge</a:t>
            </a:r>
            <a:endParaRPr lang="ja-JP" altLang="en-US" sz="1600" dirty="0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5D83C39-5F66-4194-A155-7026B3791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92496"/>
              </p:ext>
            </p:extLst>
          </p:nvPr>
        </p:nvGraphicFramePr>
        <p:xfrm>
          <a:off x="11811262" y="10724930"/>
          <a:ext cx="2877472" cy="2712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parameterSweep</a:t>
                      </a:r>
                      <a:endParaRPr kumimoji="1"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37130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pPr marL="0" marR="0" lvl="0" indent="0" algn="l" defTabSz="21600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var(</a:t>
                      </a:r>
                      <a:r>
                        <a:rPr kumimoji="1" lang="en-US" altLang="ja-JP" sz="1600" dirty="0" err="1"/>
                        <a:t>paraNum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 err="1"/>
                        <a:t>className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 err="1"/>
                        <a:t>csvFileName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paraNum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 err="1"/>
                        <a:t>mosScript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 err="1"/>
                        <a:t>OMShell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directory</a:t>
                      </a:r>
                    </a:p>
                    <a:p>
                      <a:endParaRPr kumimoji="1"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A2DAFD-CE17-4844-ACA3-A56670A11F0B}"/>
              </a:ext>
            </a:extLst>
          </p:cNvPr>
          <p:cNvSpPr txBox="1"/>
          <p:nvPr/>
        </p:nvSpPr>
        <p:spPr>
          <a:xfrm>
            <a:off x="23625971" y="13552941"/>
            <a:ext cx="39183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mos</a:t>
            </a:r>
            <a:r>
              <a:rPr lang="ja-JP" altLang="en-US" sz="1600" dirty="0"/>
              <a:t>ファイルを実行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OMShell.runScript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mosFileName</a:t>
            </a:r>
            <a:r>
              <a:rPr lang="en-US" altLang="ja-JP" sz="1600" dirty="0"/>
              <a:t>(count))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79EA4B-751F-42BF-8F25-6E7439D0D84A}"/>
              </a:ext>
            </a:extLst>
          </p:cNvPr>
          <p:cNvSpPr txBox="1"/>
          <p:nvPr/>
        </p:nvSpPr>
        <p:spPr>
          <a:xfrm>
            <a:off x="23625971" y="6415513"/>
            <a:ext cx="50857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新しく</a:t>
            </a:r>
            <a:r>
              <a:rPr lang="en-US" altLang="ja-JP" sz="1400" dirty="0" err="1"/>
              <a:t>mos</a:t>
            </a:r>
            <a:r>
              <a:rPr lang="ja-JP" altLang="en-US" sz="1400" dirty="0"/>
              <a:t>ファイルを作る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(count))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1E7E37-6939-4704-B5C9-F95FA0F4B2D6}"/>
              </a:ext>
            </a:extLst>
          </p:cNvPr>
          <p:cNvSpPr txBox="1"/>
          <p:nvPr/>
        </p:nvSpPr>
        <p:spPr>
          <a:xfrm>
            <a:off x="23625971" y="12679693"/>
            <a:ext cx="44479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omshell</a:t>
            </a:r>
            <a:r>
              <a:rPr lang="ja-JP" altLang="en-US" sz="1600" dirty="0"/>
              <a:t>をアクティブにする</a:t>
            </a:r>
            <a:endParaRPr lang="en-US" altLang="ja-JP" sz="1600" dirty="0"/>
          </a:p>
          <a:p>
            <a:r>
              <a:rPr lang="en-US" altLang="ja-JP" sz="1600" dirty="0"/>
              <a:t> </a:t>
            </a:r>
            <a:r>
              <a:rPr lang="en-US" altLang="ja-JP" sz="1600" dirty="0" err="1"/>
              <a:t>AppActivate</a:t>
            </a:r>
            <a:r>
              <a:rPr lang="en-US" altLang="ja-JP" sz="1600" dirty="0"/>
              <a:t> "</a:t>
            </a:r>
            <a:r>
              <a:rPr lang="en-US" altLang="ja-JP" sz="1600" dirty="0" err="1"/>
              <a:t>OMShell</a:t>
            </a:r>
            <a:r>
              <a:rPr lang="en-US" altLang="ja-JP" sz="1600" dirty="0"/>
              <a:t> - </a:t>
            </a:r>
            <a:r>
              <a:rPr lang="en-US" altLang="ja-JP" sz="1600" dirty="0" err="1"/>
              <a:t>OpenModelica</a:t>
            </a:r>
            <a:r>
              <a:rPr lang="en-US" altLang="ja-JP" sz="1600" dirty="0"/>
              <a:t> Shell", True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292B7F-B1B6-421F-8004-8E8B8D3E7490}"/>
              </a:ext>
            </a:extLst>
          </p:cNvPr>
          <p:cNvSpPr txBox="1"/>
          <p:nvPr/>
        </p:nvSpPr>
        <p:spPr>
          <a:xfrm>
            <a:off x="11811263" y="1522817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結果の処理へ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287F673-1EE1-46E2-ACE2-A861DD6CDD11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rot="10800000" flipV="1">
            <a:off x="22340421" y="6677123"/>
            <a:ext cx="1285551" cy="47903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6B86E3-973D-4689-9130-BF56A48D7371}"/>
              </a:ext>
            </a:extLst>
          </p:cNvPr>
          <p:cNvSpPr txBox="1"/>
          <p:nvPr/>
        </p:nvSpPr>
        <p:spPr>
          <a:xfrm>
            <a:off x="23625971" y="14426185"/>
            <a:ext cx="15383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 count +1</a:t>
            </a:r>
            <a:endParaRPr lang="ja-JP" altLang="en-US" sz="1600" dirty="0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8FE01162-DB66-4C86-9E9C-D80A5E32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85056"/>
              </p:ext>
            </p:extLst>
          </p:nvPr>
        </p:nvGraphicFramePr>
        <p:xfrm>
          <a:off x="11811267" y="3456824"/>
          <a:ext cx="4723427" cy="2304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各変数、配列を設定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/>
                        <a:t>var(n).name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/>
                        <a:t>var(n).value(m)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=</a:t>
                      </a:r>
                      <a:r>
                        <a:rPr lang="en-US" altLang="ja-JP" sz="1600" dirty="0" err="1"/>
                        <a:t>ΣName</a:t>
                      </a:r>
                      <a:r>
                        <a:rPr lang="ja-JP" altLang="en-US" sz="1600" dirty="0"/>
                        <a:t>の数</a:t>
                      </a:r>
                      <a:r>
                        <a:rPr lang="en-US" altLang="ja-JP" sz="1600" dirty="0"/>
                        <a:t>*value</a:t>
                      </a:r>
                      <a:r>
                        <a:rPr lang="ja-JP" altLang="en-US" sz="1600" dirty="0"/>
                        <a:t>の数  </a:t>
                      </a:r>
                      <a:r>
                        <a:rPr lang="en-US" altLang="ja-JP" sz="1600" dirty="0"/>
                        <a:t>    Name</a:t>
                      </a:r>
                      <a:r>
                        <a:rPr lang="ja-JP" altLang="en-US" sz="1600" dirty="0"/>
                        <a:t>に合わせて</a:t>
                      </a:r>
                      <a:r>
                        <a:rPr lang="en-US" altLang="ja-JP" sz="1600" dirty="0"/>
                        <a:t>value</a:t>
                      </a:r>
                      <a:r>
                        <a:rPr lang="ja-JP" altLang="en-US" sz="1600" dirty="0"/>
                        <a:t>の数は変わるので注意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/>
                        <a:t>filename(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46CFA956-7998-460E-8484-23DFDA1BC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10582"/>
              </p:ext>
            </p:extLst>
          </p:nvPr>
        </p:nvGraphicFramePr>
        <p:xfrm>
          <a:off x="11811266" y="6192482"/>
          <a:ext cx="4723427" cy="3992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ビルドなどの前処理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 err="1"/>
                        <a:t>modelFile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endTime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itelation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directory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ビルドなどの前処理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mosScript.MakeMos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(0))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mosScript.loadFile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modelFile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Call </a:t>
                      </a:r>
                      <a:r>
                        <a:rPr lang="en-US" altLang="ja-JP" sz="1600" dirty="0" err="1"/>
                        <a:t>mosScript.build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className</a:t>
                      </a:r>
                      <a:r>
                        <a:rPr lang="en-US" altLang="ja-JP" sz="1600" dirty="0"/>
                        <a:t>, 0, </a:t>
                      </a:r>
                      <a:r>
                        <a:rPr lang="en-US" altLang="ja-JP" sz="1600" dirty="0" err="1"/>
                        <a:t>endTime</a:t>
                      </a:r>
                      <a:r>
                        <a:rPr lang="en-US" altLang="ja-JP" sz="1600" dirty="0"/>
                        <a:t>, </a:t>
                      </a:r>
                      <a:r>
                        <a:rPr lang="en-US" altLang="ja-JP" sz="1600" dirty="0" err="1"/>
                        <a:t>itelation</a:t>
                      </a:r>
                      <a:r>
                        <a:rPr lang="en-US" altLang="ja-JP" sz="1600" dirty="0"/>
                        <a:t>, 0.0001, "</a:t>
                      </a:r>
                      <a:r>
                        <a:rPr lang="en-US" altLang="ja-JP" sz="1600" dirty="0" err="1"/>
                        <a:t>dassl</a:t>
                      </a:r>
                      <a:r>
                        <a:rPr lang="en-US" altLang="ja-JP" sz="1600" dirty="0"/>
                        <a:t>", "csv")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OMShell.StartOMShell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OMShell.Cd</a:t>
                      </a:r>
                      <a:r>
                        <a:rPr lang="en-US" altLang="ja-JP" sz="1600" dirty="0"/>
                        <a:t>(directory)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OMShell.runScript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(0))</a:t>
                      </a:r>
                      <a:endParaRPr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F05A357-47EC-4420-9FBE-81D9CEDE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27233"/>
              </p:ext>
            </p:extLst>
          </p:nvPr>
        </p:nvGraphicFramePr>
        <p:xfrm>
          <a:off x="17177529" y="11397784"/>
          <a:ext cx="2337967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23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206424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count1=1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/>
                        <a:t>var())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D8426638-3F94-48D5-B06D-4FF5A2DBD05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14688734" y="11748308"/>
            <a:ext cx="2488795" cy="3329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A9EA72-F054-459D-8B43-BA44B13685F1}"/>
              </a:ext>
            </a:extLst>
          </p:cNvPr>
          <p:cNvSpPr txBox="1"/>
          <p:nvPr/>
        </p:nvSpPr>
        <p:spPr>
          <a:xfrm>
            <a:off x="8055429" y="2220686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parameterSweep</a:t>
            </a:r>
            <a:r>
              <a:rPr kumimoji="1" lang="ja-JP" altLang="en-US" sz="2800" dirty="0"/>
              <a:t>モジュール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7AF21CF-C1F8-4F0D-8FB4-8FF9F8CA8FE2}"/>
              </a:ext>
            </a:extLst>
          </p:cNvPr>
          <p:cNvCxnSpPr>
            <a:cxnSpLocks/>
            <a:stCxn id="25" idx="1"/>
            <a:endCxn id="40" idx="1"/>
          </p:cNvCxnSpPr>
          <p:nvPr/>
        </p:nvCxnSpPr>
        <p:spPr>
          <a:xfrm flipH="1">
            <a:off x="11811263" y="4608964"/>
            <a:ext cx="4" cy="10803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FF6D59-048C-4E89-AE8B-965CD922702E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>
            <a:off x="23625971" y="6677123"/>
            <a:ext cx="0" cy="791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C05BC0A-446F-465E-BC07-AEB5DCD38A66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19515496" y="11467479"/>
            <a:ext cx="774334" cy="280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D0417A-4E82-4C92-B2F1-4A6349BF34D6}"/>
              </a:ext>
            </a:extLst>
          </p:cNvPr>
          <p:cNvSpPr txBox="1"/>
          <p:nvPr/>
        </p:nvSpPr>
        <p:spPr>
          <a:xfrm>
            <a:off x="876079" y="15675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データの取得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F2DD22-C1B6-46C7-88F0-4AC7EDE1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953"/>
              </p:ext>
            </p:extLst>
          </p:nvPr>
        </p:nvGraphicFramePr>
        <p:xfrm>
          <a:off x="6498196" y="4526944"/>
          <a:ext cx="5928506" cy="223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8506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402777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変数名と変数値を配列に格納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010546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fileNum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40277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Data(</a:t>
                      </a:r>
                      <a:r>
                        <a:rPr lang="en-US" altLang="ja-JP" sz="1600" dirty="0" err="1"/>
                        <a:t>Ubound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()), </a:t>
                      </a:r>
                      <a:r>
                        <a:rPr lang="ja-JP" altLang="en-US" sz="1600" dirty="0"/>
                        <a:t>データの数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  Data(</a:t>
                      </a:r>
                      <a:r>
                        <a:rPr lang="ja-JP" altLang="en-US" sz="1600" dirty="0"/>
                        <a:t>変数の数、出力データ数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timeValue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lang="ja-JP" altLang="en-US" sz="1600" dirty="0"/>
                        <a:t>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</a:t>
                      </a:r>
                      <a:r>
                        <a:rPr kumimoji="1"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BE64F7B-4A4B-4467-8D00-C97A5E83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25446"/>
              </p:ext>
            </p:extLst>
          </p:nvPr>
        </p:nvGraphicFramePr>
        <p:xfrm>
          <a:off x="6498196" y="10365454"/>
          <a:ext cx="4723427" cy="1737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63052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配列をシートに書き込み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Data(</a:t>
                      </a:r>
                      <a:r>
                        <a:rPr lang="ja-JP" altLang="en-US" sz="1600" dirty="0"/>
                        <a:t>変数の数、出力データ数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timeValue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lang="ja-JP" altLang="en-US" sz="1600" dirty="0"/>
                        <a:t>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fileNum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976C45E-7024-411E-804F-4AC589903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1561"/>
              </p:ext>
            </p:extLst>
          </p:nvPr>
        </p:nvGraphicFramePr>
        <p:xfrm>
          <a:off x="454360" y="2395383"/>
          <a:ext cx="3210706" cy="175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706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63052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変数名と変数値を配列に格納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getDataToSheet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()</a:t>
                      </a:r>
                    </a:p>
                    <a:p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/>
                        <a:t>データの出力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748E0A7-90CF-4CF0-9300-F00CEB0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38041"/>
              </p:ext>
            </p:extLst>
          </p:nvPr>
        </p:nvGraphicFramePr>
        <p:xfrm>
          <a:off x="2059713" y="4930162"/>
          <a:ext cx="3829960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30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00630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ファイル数だけ繰り返し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fileNum</a:t>
                      </a:r>
                      <a:r>
                        <a:rPr kumimoji="1" lang="en-US" altLang="ja-JP" sz="2000" dirty="0"/>
                        <a:t>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 err="1"/>
                        <a:t>FileName</a:t>
                      </a:r>
                      <a:r>
                        <a:rPr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52748-9068-4562-9B19-B8AC4D85D0B7}"/>
              </a:ext>
            </a:extLst>
          </p:cNvPr>
          <p:cNvSpPr txBox="1"/>
          <p:nvPr/>
        </p:nvSpPr>
        <p:spPr>
          <a:xfrm>
            <a:off x="12918469" y="2166248"/>
            <a:ext cx="53060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CSVPath</a:t>
            </a:r>
            <a:r>
              <a:rPr kumimoji="1" lang="en-US" altLang="ja-JP" dirty="0"/>
              <a:t>=directory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“\”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(</a:t>
            </a:r>
            <a:r>
              <a:rPr lang="en-US" altLang="ja-JP" dirty="0" err="1"/>
              <a:t>fileNum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Open </a:t>
            </a:r>
            <a:r>
              <a:rPr kumimoji="1" lang="en-US" altLang="ja-JP" dirty="0" err="1"/>
              <a:t>CSVPath</a:t>
            </a:r>
            <a:r>
              <a:rPr kumimoji="1" lang="en-US" altLang="ja-JP" dirty="0"/>
              <a:t> For Input As #1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'CSV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行読み込み</a:t>
            </a:r>
            <a:endParaRPr kumimoji="1" lang="en-US" altLang="ja-JP" dirty="0"/>
          </a:p>
          <a:p>
            <a:r>
              <a:rPr kumimoji="1" lang="en-US" altLang="ja-JP" dirty="0"/>
              <a:t>Line Input #1, csv</a:t>
            </a:r>
          </a:p>
          <a:p>
            <a:r>
              <a:rPr kumimoji="1" lang="en-US" altLang="ja-JP" dirty="0"/>
              <a:t>'</a:t>
            </a:r>
            <a:r>
              <a:rPr kumimoji="1" lang="ja-JP" altLang="en-US" dirty="0"/>
              <a:t>カンマ区切りに配列に格納</a:t>
            </a:r>
            <a:endParaRPr kumimoji="1" lang="en-US" altLang="ja-JP" dirty="0"/>
          </a:p>
          <a:p>
            <a:r>
              <a:rPr kumimoji="1" lang="en-US" altLang="ja-JP" dirty="0" err="1"/>
              <a:t>Arr</a:t>
            </a:r>
            <a:r>
              <a:rPr kumimoji="1" lang="en-US" altLang="ja-JP" dirty="0"/>
              <a:t> = Split(csv, ",")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702FBF1-C49C-4387-9451-D6A7F985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30081"/>
              </p:ext>
            </p:extLst>
          </p:nvPr>
        </p:nvGraphicFramePr>
        <p:xfrm>
          <a:off x="12918469" y="5924343"/>
          <a:ext cx="3894914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データ数だけ繰り返し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Do Until EOF(1)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6CB401B-A837-467E-A27A-F1527A04C967}"/>
              </a:ext>
            </a:extLst>
          </p:cNvPr>
          <p:cNvSpPr/>
          <p:nvPr/>
        </p:nvSpPr>
        <p:spPr>
          <a:xfrm>
            <a:off x="18003169" y="5650018"/>
            <a:ext cx="300595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/>
              <a:t>'CSV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行読み込み</a:t>
            </a:r>
            <a:endParaRPr kumimoji="1" lang="en-US" altLang="ja-JP" dirty="0"/>
          </a:p>
          <a:p>
            <a:r>
              <a:rPr kumimoji="1" lang="en-US" altLang="ja-JP" dirty="0"/>
              <a:t>Line Input #1, csv</a:t>
            </a:r>
          </a:p>
          <a:p>
            <a:r>
              <a:rPr kumimoji="1" lang="en-US" altLang="ja-JP" dirty="0"/>
              <a:t>'</a:t>
            </a:r>
            <a:r>
              <a:rPr kumimoji="1" lang="ja-JP" altLang="en-US" dirty="0"/>
              <a:t>カンマ区切りに配列に格納</a:t>
            </a:r>
            <a:endParaRPr kumimoji="1" lang="en-US" altLang="ja-JP" dirty="0"/>
          </a:p>
          <a:p>
            <a:r>
              <a:rPr kumimoji="1" lang="en-US" altLang="ja-JP" dirty="0" err="1"/>
              <a:t>Arr</a:t>
            </a:r>
            <a:r>
              <a:rPr kumimoji="1" lang="en-US" altLang="ja-JP" dirty="0"/>
              <a:t> = Split(csv, ",")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171432-A8B8-4C05-A603-2CD59FB75245}"/>
              </a:ext>
            </a:extLst>
          </p:cNvPr>
          <p:cNvSpPr txBox="1"/>
          <p:nvPr/>
        </p:nvSpPr>
        <p:spPr>
          <a:xfrm>
            <a:off x="22549129" y="9217413"/>
            <a:ext cx="73512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'</a:t>
            </a:r>
            <a:r>
              <a:rPr kumimoji="1" lang="ja-JP" altLang="en-US" dirty="0"/>
              <a:t>配列に書き込み</a:t>
            </a:r>
            <a:endParaRPr kumimoji="1" lang="en-US" altLang="ja-JP" dirty="0"/>
          </a:p>
          <a:p>
            <a:r>
              <a:rPr kumimoji="1" lang="en-US" altLang="ja-JP" dirty="0" err="1"/>
              <a:t>ReDim</a:t>
            </a:r>
            <a:r>
              <a:rPr kumimoji="1" lang="en-US" altLang="ja-JP" dirty="0"/>
              <a:t> preserve Data(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paraName</a:t>
            </a:r>
            <a:r>
              <a:rPr kumimoji="1" lang="en-US" altLang="ja-JP" dirty="0"/>
              <a:t>())+1, 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Data(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 = 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getCol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00D923-03B0-4C74-A8B9-B9F394775DA0}"/>
              </a:ext>
            </a:extLst>
          </p:cNvPr>
          <p:cNvSpPr txBox="1"/>
          <p:nvPr/>
        </p:nvSpPr>
        <p:spPr>
          <a:xfrm>
            <a:off x="22549130" y="11090946"/>
            <a:ext cx="41648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if </a:t>
            </a:r>
            <a:r>
              <a:rPr kumimoji="1" lang="ja-JP" altLang="en-US" dirty="0"/>
              <a:t>〇</a:t>
            </a:r>
            <a:r>
              <a:rPr kumimoji="1" lang="en-US" altLang="ja-JP" dirty="0"/>
              <a:t>=</a:t>
            </a:r>
            <a:r>
              <a:rPr kumimoji="1" lang="ja-JP" altLang="en-US" dirty="0"/>
              <a:t>目的の変数の列 </a:t>
            </a:r>
            <a:r>
              <a:rPr kumimoji="1" lang="en-US" altLang="ja-JP" dirty="0"/>
              <a:t>then</a:t>
            </a:r>
          </a:p>
          <a:p>
            <a:r>
              <a:rPr kumimoji="1" lang="en-US" altLang="ja-JP" dirty="0"/>
              <a:t>	Data(</a:t>
            </a:r>
            <a:r>
              <a:rPr kumimoji="1" lang="en-US" altLang="ja-JP" dirty="0" err="1"/>
              <a:t>fileNum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+ 1) = 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end if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FF45B7-B990-495B-930B-6F65B4865BDB}"/>
              </a:ext>
            </a:extLst>
          </p:cNvPr>
          <p:cNvSpPr txBox="1"/>
          <p:nvPr/>
        </p:nvSpPr>
        <p:spPr>
          <a:xfrm>
            <a:off x="18003168" y="11877250"/>
            <a:ext cx="1026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Close #1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8013478-ECE8-4769-B4A0-CDEA886DA9F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2059713" y="4151019"/>
            <a:ext cx="0" cy="1129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F8F0EE3-88D7-4604-A719-13DCED881266}"/>
              </a:ext>
            </a:extLst>
          </p:cNvPr>
          <p:cNvCxnSpPr>
            <a:cxnSpLocks/>
            <a:stCxn id="13" idx="1"/>
            <a:endCxn id="18" idx="1"/>
          </p:cNvCxnSpPr>
          <p:nvPr/>
        </p:nvCxnSpPr>
        <p:spPr>
          <a:xfrm>
            <a:off x="12918469" y="3181911"/>
            <a:ext cx="0" cy="3092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91FF6CF9-6211-4D36-91D5-A1CE409654EC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 flipV="1">
            <a:off x="16813383" y="6250183"/>
            <a:ext cx="1189786" cy="24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EA52F2-96FF-422D-83DD-00CC6458DA0A}"/>
              </a:ext>
            </a:extLst>
          </p:cNvPr>
          <p:cNvSpPr txBox="1"/>
          <p:nvPr/>
        </p:nvSpPr>
        <p:spPr>
          <a:xfrm>
            <a:off x="12918469" y="5280686"/>
            <a:ext cx="1287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dataNum</a:t>
            </a:r>
            <a:r>
              <a:rPr kumimoji="1" lang="en-US" altLang="ja-JP" dirty="0"/>
              <a:t>=0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CB48716-27A3-4EA1-BC73-EE100E95887C}"/>
              </a:ext>
            </a:extLst>
          </p:cNvPr>
          <p:cNvSpPr txBox="1"/>
          <p:nvPr/>
        </p:nvSpPr>
        <p:spPr>
          <a:xfrm>
            <a:off x="18003169" y="7267841"/>
            <a:ext cx="2273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dataNum</a:t>
            </a:r>
            <a:r>
              <a:rPr kumimoji="1" lang="en-US" altLang="ja-JP" dirty="0"/>
              <a:t>=dataNum+1</a:t>
            </a:r>
          </a:p>
        </p:txBody>
      </p:sp>
      <p:graphicFrame>
        <p:nvGraphicFramePr>
          <p:cNvPr id="49" name="表 48">
            <a:extLst>
              <a:ext uri="{FF2B5EF4-FFF2-40B4-BE49-F238E27FC236}">
                <a16:creationId xmlns:a16="http://schemas.microsoft.com/office/drawing/2014/main" id="{99CDDD18-69B4-4AF3-9019-0E242A70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85860"/>
              </p:ext>
            </p:extLst>
          </p:nvPr>
        </p:nvGraphicFramePr>
        <p:xfrm>
          <a:off x="18003168" y="9935090"/>
          <a:ext cx="3894914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取得したい変数の数だけ繰り返し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colNum</a:t>
                      </a:r>
                      <a:r>
                        <a:rPr kumimoji="1" lang="en-US" altLang="ja-JP" sz="2000" dirty="0"/>
                        <a:t>=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81BFA7C-C166-4948-A82A-AC1D8AC5B9D1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flipH="1">
            <a:off x="18003168" y="6250183"/>
            <a:ext cx="1" cy="5811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F6D6BE5B-E45B-4C26-8DA3-50B3E66348B8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21898083" y="9679078"/>
            <a:ext cx="651047" cy="75893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86E8B54-E623-495F-BBAE-4F018EC144BB}"/>
              </a:ext>
            </a:extLst>
          </p:cNvPr>
          <p:cNvSpPr txBox="1"/>
          <p:nvPr/>
        </p:nvSpPr>
        <p:spPr>
          <a:xfrm>
            <a:off x="18003168" y="8007116"/>
            <a:ext cx="3642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時間を取得</a:t>
            </a:r>
            <a:endParaRPr kumimoji="1" lang="en-US" altLang="ja-JP" dirty="0"/>
          </a:p>
          <a:p>
            <a:r>
              <a:rPr kumimoji="1" lang="en-US" altLang="ja-JP" dirty="0" err="1"/>
              <a:t>reDim</a:t>
            </a:r>
            <a:r>
              <a:rPr kumimoji="1" lang="en-US" altLang="ja-JP" dirty="0"/>
              <a:t> preserve </a:t>
            </a:r>
            <a:r>
              <a:rPr kumimoji="1" lang="en-US" altLang="ja-JP" dirty="0" err="1"/>
              <a:t>timeValue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dataNum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 err="1"/>
              <a:t>timeValue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dataNum</a:t>
            </a:r>
            <a:r>
              <a:rPr kumimoji="1" lang="en-US" altLang="ja-JP" dirty="0"/>
              <a:t>)=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(1)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AE6AB48-C1D0-4982-B21C-BE5AB3AE4023}"/>
              </a:ext>
            </a:extLst>
          </p:cNvPr>
          <p:cNvCxnSpPr>
            <a:endCxn id="26" idx="1"/>
          </p:cNvCxnSpPr>
          <p:nvPr/>
        </p:nvCxnSpPr>
        <p:spPr>
          <a:xfrm>
            <a:off x="22549129" y="9845240"/>
            <a:ext cx="1" cy="1707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BD0156-1010-4EB7-8227-C940ECE6A3C0}"/>
              </a:ext>
            </a:extLst>
          </p:cNvPr>
          <p:cNvSpPr txBox="1"/>
          <p:nvPr/>
        </p:nvSpPr>
        <p:spPr>
          <a:xfrm>
            <a:off x="12068083" y="10365454"/>
            <a:ext cx="52840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シートを作成</a:t>
            </a:r>
            <a:endParaRPr kumimoji="1" lang="en-US" altLang="ja-JP" sz="2000" dirty="0"/>
          </a:p>
          <a:p>
            <a:r>
              <a:rPr kumimoji="1" lang="ja-JP" altLang="en-US" sz="2000" dirty="0"/>
              <a:t>シート名を変数名</a:t>
            </a:r>
            <a:r>
              <a:rPr lang="en-US" altLang="ja-JP" sz="2000" dirty="0" err="1"/>
              <a:t>FileName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fileNum</a:t>
            </a:r>
            <a:r>
              <a:rPr lang="en-US" altLang="ja-JP" sz="2000" dirty="0"/>
              <a:t>)</a:t>
            </a:r>
            <a:r>
              <a:rPr kumimoji="1" lang="ja-JP" altLang="en-US" sz="2000" dirty="0"/>
              <a:t>に変更</a:t>
            </a:r>
            <a:endParaRPr kumimoji="1" lang="en-US" altLang="ja-JP" sz="20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CFE68B-9AA7-4385-8075-D64E243974A1}"/>
              </a:ext>
            </a:extLst>
          </p:cNvPr>
          <p:cNvSpPr txBox="1"/>
          <p:nvPr/>
        </p:nvSpPr>
        <p:spPr>
          <a:xfrm>
            <a:off x="12083514" y="11519058"/>
            <a:ext cx="29291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</a:t>
            </a:r>
            <a:r>
              <a:rPr kumimoji="1" lang="ja-JP" altLang="en-US" sz="2000" dirty="0"/>
              <a:t>列に</a:t>
            </a:r>
            <a:r>
              <a:rPr kumimoji="1" lang="en-US" altLang="ja-JP" sz="2000" dirty="0" err="1"/>
              <a:t>timeValue</a:t>
            </a:r>
            <a:r>
              <a:rPr kumimoji="1" lang="ja-JP" altLang="en-US" sz="2000" dirty="0"/>
              <a:t>書き込み</a:t>
            </a:r>
            <a:endParaRPr kumimoji="1" lang="en-US" altLang="ja-JP" sz="2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9BD9395-39AF-4E6F-9531-1B319B8A3D00}"/>
              </a:ext>
            </a:extLst>
          </p:cNvPr>
          <p:cNvSpPr/>
          <p:nvPr/>
        </p:nvSpPr>
        <p:spPr>
          <a:xfrm>
            <a:off x="12083514" y="13087057"/>
            <a:ext cx="70095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列以降に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の書き込み</a:t>
            </a:r>
            <a:endParaRPr kumimoji="1" lang="en-US" altLang="ja-JP" dirty="0"/>
          </a:p>
          <a:p>
            <a:r>
              <a:rPr kumimoji="1" lang="en-US" altLang="ja-JP" dirty="0"/>
              <a:t>ex. Range(Cells(1, 1), Cells(</a:t>
            </a:r>
            <a:r>
              <a:rPr kumimoji="1" lang="en-US" altLang="ja-JP" dirty="0" err="1"/>
              <a:t>nd</a:t>
            </a:r>
            <a:r>
              <a:rPr kumimoji="1" lang="en-US" altLang="ja-JP" dirty="0"/>
              <a:t>, 2)) = </a:t>
            </a:r>
            <a:r>
              <a:rPr kumimoji="1" lang="en-US" altLang="ja-JP" dirty="0" err="1"/>
              <a:t>celldata</a:t>
            </a:r>
            <a:r>
              <a:rPr kumimoji="1" lang="en-US" altLang="ja-JP" dirty="0"/>
              <a:t>  ' </a:t>
            </a:r>
            <a:r>
              <a:rPr kumimoji="1" lang="ja-JP" altLang="en-US" dirty="0"/>
              <a:t>実際のセルへの書き込み</a:t>
            </a:r>
            <a:endParaRPr kumimoji="1" lang="en-US" altLang="ja-JP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665E75D-123B-4CBC-B67A-B4D634DCEB41}"/>
              </a:ext>
            </a:extLst>
          </p:cNvPr>
          <p:cNvCxnSpPr>
            <a:cxnSpLocks/>
            <a:stCxn id="72" idx="1"/>
            <a:endCxn id="62" idx="1"/>
          </p:cNvCxnSpPr>
          <p:nvPr/>
        </p:nvCxnSpPr>
        <p:spPr>
          <a:xfrm flipH="1" flipV="1">
            <a:off x="12068083" y="10719397"/>
            <a:ext cx="15431" cy="269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 81">
            <a:extLst>
              <a:ext uri="{FF2B5EF4-FFF2-40B4-BE49-F238E27FC236}">
                <a16:creationId xmlns:a16="http://schemas.microsoft.com/office/drawing/2014/main" id="{4B98E0A8-6DDA-44FF-8E28-27360180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64640"/>
              </p:ext>
            </p:extLst>
          </p:nvPr>
        </p:nvGraphicFramePr>
        <p:xfrm>
          <a:off x="12918469" y="4374151"/>
          <a:ext cx="6319666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64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5686766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  <a:gridCol w="302436">
                  <a:extLst>
                    <a:ext uri="{9D8B030D-6E8A-4147-A177-3AD203B41FA5}">
                      <a16:colId xmlns:a16="http://schemas.microsoft.com/office/drawing/2014/main" val="1627406697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</a:t>
                      </a:r>
                      <a:r>
                        <a:rPr kumimoji="1" lang="en-US" altLang="ja-JP" sz="2000" dirty="0" err="1"/>
                        <a:t>paraName</a:t>
                      </a:r>
                      <a:r>
                        <a:rPr kumimoji="1" lang="en-US" altLang="ja-JP" sz="2000" dirty="0"/>
                        <a:t>()</a:t>
                      </a:r>
                      <a:r>
                        <a:rPr kumimoji="1" lang="ja-JP" altLang="en-US" sz="2000" dirty="0"/>
                        <a:t>がある列番号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en-US" altLang="ja-JP" sz="2000" dirty="0"/>
                        <a:t>()</a:t>
                      </a:r>
                      <a:r>
                        <a:rPr kumimoji="1" lang="ja-JP" altLang="en-US" sz="2000" dirty="0"/>
                        <a:t>を取得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  2</a:t>
                      </a:r>
                      <a:r>
                        <a:rPr kumimoji="1" lang="ja-JP" altLang="en-US" sz="2000" dirty="0"/>
                        <a:t>個変数が欲しければ、</a:t>
                      </a:r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個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ja-JP" altLang="en-US" sz="2000" dirty="0"/>
                        <a:t>を取得</a:t>
                      </a:r>
                      <a:endParaRPr kumimoji="1" lang="en-US" altLang="ja-JP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27A09DD7-8E52-4F66-804E-8967976D932A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5889673" y="5280686"/>
            <a:ext cx="608523" cy="36440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26F896C9-2A4C-4E7A-8FDB-B0BD82481C64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12426703" y="3181911"/>
            <a:ext cx="491767" cy="246317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F457675-1641-4B7A-B0BB-A1013D60A82D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6498196" y="5645089"/>
            <a:ext cx="0" cy="5589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BC0BA5A6-08A3-4B1D-A586-966FB18BEF97}"/>
              </a:ext>
            </a:extLst>
          </p:cNvPr>
          <p:cNvCxnSpPr>
            <a:cxnSpLocks/>
            <a:stCxn id="62" idx="1"/>
            <a:endCxn id="9" idx="3"/>
          </p:cNvCxnSpPr>
          <p:nvPr/>
        </p:nvCxnSpPr>
        <p:spPr>
          <a:xfrm rot="10800000" flipV="1">
            <a:off x="11221623" y="10719396"/>
            <a:ext cx="846460" cy="5147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166D5B9-77BA-49E0-AC9F-E7842D9CB412}"/>
              </a:ext>
            </a:extLst>
          </p:cNvPr>
          <p:cNvSpPr txBox="1"/>
          <p:nvPr/>
        </p:nvSpPr>
        <p:spPr>
          <a:xfrm>
            <a:off x="12083514" y="12255182"/>
            <a:ext cx="36487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行目にファイル名を書き込み</a:t>
            </a:r>
            <a:endParaRPr kumimoji="1" lang="en-US" altLang="ja-JP" sz="20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7A4C414-1492-4213-A365-8BCB23D84A8E}"/>
              </a:ext>
            </a:extLst>
          </p:cNvPr>
          <p:cNvSpPr txBox="1"/>
          <p:nvPr/>
        </p:nvSpPr>
        <p:spPr>
          <a:xfrm>
            <a:off x="19742743" y="1332475"/>
            <a:ext cx="38949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‘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の二個目から、</a:t>
            </a:r>
            <a:r>
              <a:rPr kumimoji="1" lang="en-US" altLang="ja-JP" dirty="0" err="1"/>
              <a:t>paraName</a:t>
            </a:r>
            <a:r>
              <a:rPr kumimoji="1" lang="ja-JP" altLang="en-US" dirty="0"/>
              <a:t>と同じならデータを取得する</a:t>
            </a:r>
          </a:p>
        </p:txBody>
      </p:sp>
      <p:graphicFrame>
        <p:nvGraphicFramePr>
          <p:cNvPr id="124" name="表 123">
            <a:extLst>
              <a:ext uri="{FF2B5EF4-FFF2-40B4-BE49-F238E27FC236}">
                <a16:creationId xmlns:a16="http://schemas.microsoft.com/office/drawing/2014/main" id="{2FBE8EA4-57C4-4076-A8E9-DF86A0EF5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5883"/>
              </p:ext>
            </p:extLst>
          </p:nvPr>
        </p:nvGraphicFramePr>
        <p:xfrm>
          <a:off x="19742743" y="2874623"/>
          <a:ext cx="3894914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取得したい変数の数だけ繰り返し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n=1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Arr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6E619EEB-FE3B-49A8-8424-8BA2DFE65486}"/>
              </a:ext>
            </a:extLst>
          </p:cNvPr>
          <p:cNvGrpSpPr/>
          <p:nvPr/>
        </p:nvGrpSpPr>
        <p:grpSpPr>
          <a:xfrm>
            <a:off x="28333303" y="2898173"/>
            <a:ext cx="3798913" cy="1005848"/>
            <a:chOff x="28333303" y="2898173"/>
            <a:chExt cx="3798913" cy="1005848"/>
          </a:xfrm>
        </p:grpSpPr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1FD2DF46-F4CE-475F-A05D-9C6F3C4CC52D}"/>
                </a:ext>
              </a:extLst>
            </p:cNvPr>
            <p:cNvGrpSpPr/>
            <p:nvPr/>
          </p:nvGrpSpPr>
          <p:grpSpPr>
            <a:xfrm>
              <a:off x="28334781" y="2898173"/>
              <a:ext cx="3797435" cy="1005848"/>
              <a:chOff x="24028400" y="3181910"/>
              <a:chExt cx="2336800" cy="1237645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4533158A-C67E-45B1-B989-19D8FBD30DBD}"/>
                  </a:ext>
                </a:extLst>
              </p:cNvPr>
              <p:cNvCxnSpPr/>
              <p:nvPr/>
            </p:nvCxnSpPr>
            <p:spPr>
              <a:xfrm>
                <a:off x="24028400" y="3181910"/>
                <a:ext cx="233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F802B673-1214-4B92-BF45-61045B266F64}"/>
                  </a:ext>
                </a:extLst>
              </p:cNvPr>
              <p:cNvCxnSpPr/>
              <p:nvPr/>
            </p:nvCxnSpPr>
            <p:spPr>
              <a:xfrm>
                <a:off x="24028400" y="4419554"/>
                <a:ext cx="233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16338DC8-01B6-4100-AC01-4228CEEA8F9D}"/>
                  </a:ext>
                </a:extLst>
              </p:cNvPr>
              <p:cNvCxnSpPr/>
              <p:nvPr/>
            </p:nvCxnSpPr>
            <p:spPr>
              <a:xfrm>
                <a:off x="24041100" y="3181910"/>
                <a:ext cx="0" cy="12315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C9878F6F-BB3F-450C-B396-7021EC5EF892}"/>
                  </a:ext>
                </a:extLst>
              </p:cNvPr>
              <p:cNvCxnSpPr/>
              <p:nvPr/>
            </p:nvCxnSpPr>
            <p:spPr>
              <a:xfrm flipH="1">
                <a:off x="25755600" y="3181910"/>
                <a:ext cx="6096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34126565-7503-4BA9-A082-E6A1B47F8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755600" y="3809955"/>
                <a:ext cx="6096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39FB5212-68AE-45AE-B4A6-53AFB99D4FAB}"/>
                </a:ext>
              </a:extLst>
            </p:cNvPr>
            <p:cNvSpPr txBox="1"/>
            <p:nvPr/>
          </p:nvSpPr>
          <p:spPr>
            <a:xfrm>
              <a:off x="28333303" y="3181910"/>
              <a:ext cx="239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Arr</a:t>
              </a:r>
              <a:r>
                <a:rPr kumimoji="1" lang="en-US" altLang="ja-JP" dirty="0"/>
                <a:t>(n+1)=</a:t>
              </a:r>
              <a:r>
                <a:rPr kumimoji="1" lang="en-US" altLang="ja-JP" dirty="0" err="1"/>
                <a:t>paraName</a:t>
              </a:r>
              <a:r>
                <a:rPr kumimoji="1" lang="en-US" altLang="ja-JP" dirty="0"/>
                <a:t>(m)</a:t>
              </a:r>
              <a:endParaRPr kumimoji="1" lang="ja-JP" altLang="en-US" dirty="0"/>
            </a:p>
          </p:txBody>
        </p:sp>
      </p:grpSp>
      <p:graphicFrame>
        <p:nvGraphicFramePr>
          <p:cNvPr id="126" name="表 125">
            <a:extLst>
              <a:ext uri="{FF2B5EF4-FFF2-40B4-BE49-F238E27FC236}">
                <a16:creationId xmlns:a16="http://schemas.microsoft.com/office/drawing/2014/main" id="{A04254C8-01B7-42E8-B1BD-CC6177B08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36136"/>
              </p:ext>
            </p:extLst>
          </p:nvPr>
        </p:nvGraphicFramePr>
        <p:xfrm>
          <a:off x="24038762" y="3185960"/>
          <a:ext cx="3894914" cy="430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paraNum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4248588-E7F4-4543-96C6-26F61003D9CB}"/>
              </a:ext>
            </a:extLst>
          </p:cNvPr>
          <p:cNvSpPr txBox="1"/>
          <p:nvPr/>
        </p:nvSpPr>
        <p:spPr>
          <a:xfrm>
            <a:off x="32585984" y="2496957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getCol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countCol</a:t>
            </a:r>
            <a:r>
              <a:rPr kumimoji="1" lang="en-US" altLang="ja-JP" dirty="0"/>
              <a:t>)=n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5FBC799-3B39-4319-916B-B3D01C6CD93D}"/>
              </a:ext>
            </a:extLst>
          </p:cNvPr>
          <p:cNvSpPr txBox="1"/>
          <p:nvPr/>
        </p:nvSpPr>
        <p:spPr>
          <a:xfrm>
            <a:off x="32585984" y="1837106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countCol</a:t>
            </a:r>
            <a:r>
              <a:rPr kumimoji="1" lang="en-US" altLang="ja-JP" dirty="0"/>
              <a:t>=countCol+1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6110CA9-E990-4143-A1B0-142738B4583E}"/>
              </a:ext>
            </a:extLst>
          </p:cNvPr>
          <p:cNvSpPr txBox="1"/>
          <p:nvPr/>
        </p:nvSpPr>
        <p:spPr>
          <a:xfrm>
            <a:off x="19742743" y="2204190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countCol</a:t>
            </a:r>
            <a:r>
              <a:rPr kumimoji="1" lang="en-US" altLang="ja-JP" dirty="0"/>
              <a:t>=0</a:t>
            </a:r>
            <a:endParaRPr kumimoji="1" lang="ja-JP" altLang="en-US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4657ACBF-DDDA-4316-9DA6-8287976FE8E0}"/>
              </a:ext>
            </a:extLst>
          </p:cNvPr>
          <p:cNvCxnSpPr>
            <a:cxnSpLocks/>
            <a:stCxn id="126" idx="1"/>
            <a:endCxn id="124" idx="3"/>
          </p:cNvCxnSpPr>
          <p:nvPr/>
        </p:nvCxnSpPr>
        <p:spPr>
          <a:xfrm flipH="1" flipV="1">
            <a:off x="23637657" y="3377547"/>
            <a:ext cx="401105" cy="23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19199B4-E608-448E-8AC1-1FF9228BC925}"/>
              </a:ext>
            </a:extLst>
          </p:cNvPr>
          <p:cNvCxnSpPr>
            <a:stCxn id="123" idx="1"/>
            <a:endCxn id="124" idx="1"/>
          </p:cNvCxnSpPr>
          <p:nvPr/>
        </p:nvCxnSpPr>
        <p:spPr>
          <a:xfrm>
            <a:off x="19742743" y="1655641"/>
            <a:ext cx="0" cy="1721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37CA64E2-AA98-4EEF-B041-6E6C9A8B1FEB}"/>
              </a:ext>
            </a:extLst>
          </p:cNvPr>
          <p:cNvCxnSpPr>
            <a:cxnSpLocks/>
            <a:stCxn id="125" idx="1"/>
            <a:endCxn id="126" idx="3"/>
          </p:cNvCxnSpPr>
          <p:nvPr/>
        </p:nvCxnSpPr>
        <p:spPr>
          <a:xfrm flipH="1">
            <a:off x="27933676" y="3366576"/>
            <a:ext cx="399627" cy="34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3C64634-453C-4306-934D-01E09594BD3B}"/>
              </a:ext>
            </a:extLst>
          </p:cNvPr>
          <p:cNvCxnSpPr>
            <a:stCxn id="128" idx="1"/>
            <a:endCxn id="127" idx="1"/>
          </p:cNvCxnSpPr>
          <p:nvPr/>
        </p:nvCxnSpPr>
        <p:spPr>
          <a:xfrm>
            <a:off x="32585984" y="2021772"/>
            <a:ext cx="0" cy="659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F157C67-7F0C-413E-A75B-CD14157BBE56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32132216" y="2021772"/>
            <a:ext cx="453768" cy="891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DC9BDA3-87F2-4F97-9D73-F2AA211B5E15}"/>
              </a:ext>
            </a:extLst>
          </p:cNvPr>
          <p:cNvCxnSpPr>
            <a:stCxn id="123" idx="1"/>
            <a:endCxn id="82" idx="3"/>
          </p:cNvCxnSpPr>
          <p:nvPr/>
        </p:nvCxnSpPr>
        <p:spPr>
          <a:xfrm flipH="1">
            <a:off x="19238135" y="1655641"/>
            <a:ext cx="504608" cy="3069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938</Words>
  <Application>Microsoft Office PowerPoint</Application>
  <PresentationFormat>ユーザー設定</PresentationFormat>
  <Paragraphs>148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惠法 植田</dc:creator>
  <cp:lastModifiedBy>植田 惠法</cp:lastModifiedBy>
  <cp:revision>238</cp:revision>
  <dcterms:created xsi:type="dcterms:W3CDTF">2018-12-06T01:24:25Z</dcterms:created>
  <dcterms:modified xsi:type="dcterms:W3CDTF">2019-11-26T15:09:13Z</dcterms:modified>
</cp:coreProperties>
</file>