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52" d="100"/>
          <a:sy n="52" d="100"/>
        </p:scale>
        <p:origin x="29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2018/4/7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2017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47908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以下の表をもとにモデルを作成します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クラスタイプを</a:t>
              </a:r>
              <a:r>
                <a:rPr lang="en-US" altLang="ja-JP" dirty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クラス名を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id="{31AC454F-A777-4587-9152-E963A4E72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/>
          <a:stretch/>
        </p:blipFill>
        <p:spPr>
          <a:xfrm>
            <a:off x="1928971" y="3956711"/>
            <a:ext cx="4911276" cy="136100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BCA8CB7-AFBC-4718-9E68-E6D33C5ABDDB}"/>
              </a:ext>
            </a:extLst>
          </p:cNvPr>
          <p:cNvCxnSpPr>
            <a:cxnSpLocks/>
          </p:cNvCxnSpPr>
          <p:nvPr/>
        </p:nvCxnSpPr>
        <p:spPr>
          <a:xfrm>
            <a:off x="2392412" y="4877903"/>
            <a:ext cx="40229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11350858" cy="395586"/>
            <a:chOff x="254945" y="903513"/>
            <a:chExt cx="11350858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1098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81BF2CE-5C45-46FF-8287-73D47ED6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3" y="1550081"/>
            <a:ext cx="6336552" cy="334123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68C887F-EBF3-447D-8734-D7C9798AC020}"/>
              </a:ext>
            </a:extLst>
          </p:cNvPr>
          <p:cNvSpPr/>
          <p:nvPr/>
        </p:nvSpPr>
        <p:spPr>
          <a:xfrm>
            <a:off x="577379" y="31359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48114" y="3298825"/>
            <a:ext cx="424542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3252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」のインスタンスが以下のように</a:t>
            </a:r>
            <a:endParaRPr kumimoji="1" lang="en-US" altLang="ja-JP" dirty="0"/>
          </a:p>
          <a:p>
            <a:r>
              <a:rPr kumimoji="1" lang="ja-JP" altLang="en-US" dirty="0"/>
              <a:t>作成されています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60F0DC-EF7F-4388-A7C6-7A45887C3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45" y="2824518"/>
            <a:ext cx="4871484" cy="4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60D1214-BD30-44F7-9F98-423EFC33BD21}"/>
              </a:ext>
            </a:extLst>
          </p:cNvPr>
          <p:cNvSpPr txBox="1"/>
          <p:nvPr/>
        </p:nvSpPr>
        <p:spPr>
          <a:xfrm>
            <a:off x="566226" y="667061"/>
            <a:ext cx="7705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ここで</a:t>
            </a:r>
            <a:r>
              <a:rPr lang="en-US" altLang="ja-JP" sz="2000" b="1" dirty="0"/>
              <a:t>connector</a:t>
            </a:r>
            <a:r>
              <a:rPr lang="ja-JP" altLang="en-US" sz="2000" b="1" dirty="0"/>
              <a:t>でやり取りする値を受け取る方法を解説します</a:t>
            </a:r>
            <a:endParaRPr lang="en-US" altLang="ja-JP" sz="2000" b="1" dirty="0"/>
          </a:p>
          <a:p>
            <a:r>
              <a:rPr lang="ja-JP" altLang="en-US" sz="2000" b="1" dirty="0"/>
              <a:t>インスタンス化された</a:t>
            </a:r>
            <a:r>
              <a:rPr lang="en-US" altLang="ja-JP" sz="2000" b="1" dirty="0"/>
              <a:t>connector</a:t>
            </a:r>
            <a:r>
              <a:rPr lang="ja-JP" altLang="en-US" sz="2000" b="1" dirty="0"/>
              <a:t>の変数と、</a:t>
            </a:r>
            <a:endParaRPr lang="en-US" altLang="ja-JP" sz="2000" b="1" dirty="0"/>
          </a:p>
          <a:p>
            <a:r>
              <a:rPr lang="ja-JP" altLang="en-US" sz="2000" b="1" dirty="0"/>
              <a:t>宣言したパラメータや変数を等式で結びつけることで値を受け渡します</a:t>
            </a:r>
            <a:endParaRPr kumimoji="1" lang="ja-JP" altLang="en-US" sz="2000" b="1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36771" cy="2075769"/>
            <a:chOff x="1855171" y="1779732"/>
            <a:chExt cx="5744583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4668247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やり取りしたい変数の型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␣変数名</a:t>
              </a:r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2;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402183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annotation(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アイコン情報</a:t>
              </a:r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);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kumimoji="1"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␣変数名</a:t>
              </a:r>
              <a:r>
                <a:rPr kumimoji="1" lang="en-US" altLang="ja-JP" sz="2400" dirty="0"/>
                <a:t>1;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31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2=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422985"/>
              <a:ext cx="20906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644900" y="4422985"/>
              <a:ext cx="1071973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696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439160" y="3455555"/>
              <a:ext cx="2202239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0990942" y="3344791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C045A0D-2C3F-422A-91B0-8ECC125CA00F}"/>
              </a:ext>
            </a:extLst>
          </p:cNvPr>
          <p:cNvSpPr/>
          <p:nvPr/>
        </p:nvSpPr>
        <p:spPr>
          <a:xfrm>
            <a:off x="1006933" y="5007892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EDDE307-D817-4BCA-BDEC-CB35902ED29F}"/>
              </a:ext>
            </a:extLst>
          </p:cNvPr>
          <p:cNvGrpSpPr/>
          <p:nvPr/>
        </p:nvGrpSpPr>
        <p:grpSpPr>
          <a:xfrm>
            <a:off x="6428421" y="4946359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BCA0CA-9BB7-41FE-B3E7-F0664F80D445}"/>
              </a:ext>
            </a:extLst>
          </p:cNvPr>
          <p:cNvSpPr/>
          <p:nvPr/>
        </p:nvSpPr>
        <p:spPr>
          <a:xfrm>
            <a:off x="1059130" y="535450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A7CA4E-0343-4B56-9F91-EB934D6A55DF}"/>
              </a:ext>
            </a:extLst>
          </p:cNvPr>
          <p:cNvSpPr/>
          <p:nvPr/>
        </p:nvSpPr>
        <p:spPr>
          <a:xfrm>
            <a:off x="3299630" y="502324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253473" y="3461957"/>
            <a:ext cx="3301116" cy="302556"/>
          </a:xfrm>
          <a:prstGeom prst="bentConnector3">
            <a:avLst>
              <a:gd name="adj1" fmla="val 445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933460" y="3484603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accent1">
                    <a:lumMod val="75000"/>
                  </a:schemeClr>
                </a:solidFill>
              </a:rPr>
              <a:t>インスタンスの中身</a:t>
            </a: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AED85F0F-9885-4132-AF71-752499B4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210" y="1537380"/>
            <a:ext cx="4992844" cy="1118904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セクションに記述します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8C4742-2238-400A-8B25-0B50D1967FF2}"/>
              </a:ext>
            </a:extLst>
          </p:cNvPr>
          <p:cNvCxnSpPr>
            <a:cxnSpLocks/>
          </p:cNvCxnSpPr>
          <p:nvPr/>
        </p:nvCxnSpPr>
        <p:spPr>
          <a:xfrm>
            <a:off x="3434457" y="2628237"/>
            <a:ext cx="286398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87A0267-25A0-46EF-9D1D-489D1A842FAC}"/>
              </a:ext>
            </a:extLst>
          </p:cNvPr>
          <p:cNvSpPr txBox="1"/>
          <p:nvPr/>
        </p:nvSpPr>
        <p:spPr>
          <a:xfrm>
            <a:off x="870052" y="301212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によって他のブロックへ受け渡せるようになります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8A44933-E9DD-4C41-AF54-740596C27BF0}"/>
              </a:ext>
            </a:extLst>
          </p:cNvPr>
          <p:cNvGrpSpPr/>
          <p:nvPr/>
        </p:nvGrpSpPr>
        <p:grpSpPr>
          <a:xfrm>
            <a:off x="1869532" y="365071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CF6CB8E-7804-4D1C-944D-E2230E3AC38A}"/>
              </a:ext>
            </a:extLst>
          </p:cNvPr>
          <p:cNvSpPr txBox="1"/>
          <p:nvPr/>
        </p:nvSpPr>
        <p:spPr>
          <a:xfrm>
            <a:off x="5067160" y="3868839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</a:t>
            </a:r>
            <a:r>
              <a:rPr kumimoji="1" lang="en-US" altLang="ja-JP" sz="2400" dirty="0"/>
              <a:t>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A60CE2F-1092-426B-9E71-8346F101B24B}"/>
              </a:ext>
            </a:extLst>
          </p:cNvPr>
          <p:cNvSpPr txBox="1"/>
          <p:nvPr/>
        </p:nvSpPr>
        <p:spPr>
          <a:xfrm>
            <a:off x="4437524" y="588776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D9AC1260-61D3-4D50-98A7-FDD3A47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/>
          <a:stretch/>
        </p:blipFill>
        <p:spPr>
          <a:xfrm>
            <a:off x="1677072" y="1386563"/>
            <a:ext cx="4610100" cy="492940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」の完成です。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F6A1E97-4669-4AD8-BD08-6A31DF3E8B20}"/>
              </a:ext>
            </a:extLst>
          </p:cNvPr>
          <p:cNvSpPr/>
          <p:nvPr/>
        </p:nvSpPr>
        <p:spPr>
          <a:xfrm>
            <a:off x="3175437" y="1386563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07C37A2-E232-4276-8473-0C03D06CFA4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550776" y="2155371"/>
            <a:ext cx="206928" cy="9445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A5A85A7-CBD5-453D-A691-3D3DA9B342CA}"/>
              </a:ext>
            </a:extLst>
          </p:cNvPr>
          <p:cNvSpPr/>
          <p:nvPr/>
        </p:nvSpPr>
        <p:spPr>
          <a:xfrm>
            <a:off x="4647099" y="1415594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4BD6392-6100-41B9-8A79-5B17B5AA248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265407" y="2184402"/>
            <a:ext cx="757031" cy="22369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914107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これまでと同様に、表を参考にモデルを作成します</a:t>
            </a:r>
            <a:endParaRPr kumimoji="1" lang="ja-JP" altLang="en-US" sz="2000" b="1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1965CF-5AC6-43F7-9FF5-EDAB302792AB}"/>
              </a:ext>
            </a:extLst>
          </p:cNvPr>
          <p:cNvGrpSpPr/>
          <p:nvPr/>
        </p:nvGrpSpPr>
        <p:grpSpPr>
          <a:xfrm>
            <a:off x="1117900" y="28367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B3E406B-0A26-48A0-A956-E4255331727C}"/>
              </a:ext>
            </a:extLst>
          </p:cNvPr>
          <p:cNvGrpSpPr/>
          <p:nvPr/>
        </p:nvGrpSpPr>
        <p:grpSpPr>
          <a:xfrm>
            <a:off x="1117900" y="38176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301E4D2-2D38-4E69-8831-96A1A22B8392}"/>
              </a:ext>
            </a:extLst>
          </p:cNvPr>
          <p:cNvGrpSpPr/>
          <p:nvPr/>
        </p:nvGrpSpPr>
        <p:grpSpPr>
          <a:xfrm>
            <a:off x="1117900" y="4949762"/>
            <a:ext cx="4839460" cy="646331"/>
            <a:chOff x="254945" y="903513"/>
            <a:chExt cx="4839460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4474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右図のように記述されると思います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1E4BC7-2798-42AB-A02D-0EBE55BE25BE}"/>
              </a:ext>
            </a:extLst>
          </p:cNvPr>
          <p:cNvCxnSpPr>
            <a:cxnSpLocks/>
          </p:cNvCxnSpPr>
          <p:nvPr/>
        </p:nvCxnSpPr>
        <p:spPr>
          <a:xfrm flipV="1">
            <a:off x="5964572" y="5160682"/>
            <a:ext cx="2279316" cy="1122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38D6EB68-9043-44DF-BA14-0E13EC759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/>
          <a:stretch/>
        </p:blipFill>
        <p:spPr>
          <a:xfrm>
            <a:off x="8277225" y="4308194"/>
            <a:ext cx="355758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4C6A81B-0713-48F9-9C4B-08A661DA4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1"/>
          <a:stretch/>
        </p:blipFill>
        <p:spPr>
          <a:xfrm>
            <a:off x="2473171" y="5233342"/>
            <a:ext cx="6358376" cy="1537229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B369DB9-228A-455A-82B0-4563C12C32EC}"/>
              </a:ext>
            </a:extLst>
          </p:cNvPr>
          <p:cNvGrpSpPr/>
          <p:nvPr/>
        </p:nvGrpSpPr>
        <p:grpSpPr>
          <a:xfrm>
            <a:off x="2837610" y="1211569"/>
            <a:ext cx="6145002" cy="3439308"/>
            <a:chOff x="371912" y="1426741"/>
            <a:chExt cx="7419975" cy="4152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3A086B2-835E-40B2-9589-ECCFEA26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12" y="1426741"/>
              <a:ext cx="7419975" cy="4152900"/>
            </a:xfrm>
            <a:prstGeom prst="rect">
              <a:avLst/>
            </a:prstGeom>
          </p:spPr>
        </p:pic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917843DF-E6BA-4260-8A03-D11296BE0294}"/>
                </a:ext>
              </a:extLst>
            </p:cNvPr>
            <p:cNvSpPr/>
            <p:nvPr/>
          </p:nvSpPr>
          <p:spPr>
            <a:xfrm>
              <a:off x="432237" y="3383901"/>
              <a:ext cx="1570735" cy="3256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ED48C2A-6EAA-4CF0-985B-34109D13A25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002972" y="3503191"/>
              <a:ext cx="1299029" cy="435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15D8917-B5EC-464C-9739-B79A9A0E5691}"/>
              </a:ext>
            </a:extLst>
          </p:cNvPr>
          <p:cNvGrpSpPr/>
          <p:nvPr/>
        </p:nvGrpSpPr>
        <p:grpSpPr>
          <a:xfrm>
            <a:off x="1113116" y="4881535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port1.var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0674" y="6320214"/>
            <a:ext cx="250902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BC2C1DF-8DE9-4D26-8941-2467AE43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92" y="1279163"/>
            <a:ext cx="4448175" cy="197167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595621" y="2669080"/>
            <a:ext cx="2595725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21CD1BC-5F34-4A26-B9E3-DE6DF18C14D4}"/>
              </a:ext>
            </a:extLst>
          </p:cNvPr>
          <p:cNvSpPr/>
          <p:nvPr/>
        </p:nvSpPr>
        <p:spPr>
          <a:xfrm>
            <a:off x="2737760" y="3630393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6D78C16-A556-41D3-8F7B-EB15FC443F90}"/>
              </a:ext>
            </a:extLst>
          </p:cNvPr>
          <p:cNvGrpSpPr/>
          <p:nvPr/>
        </p:nvGrpSpPr>
        <p:grpSpPr>
          <a:xfrm>
            <a:off x="9030620" y="3568860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9552D77-81DA-4027-88D7-800FA1B8C5AF}"/>
              </a:ext>
            </a:extLst>
          </p:cNvPr>
          <p:cNvSpPr/>
          <p:nvPr/>
        </p:nvSpPr>
        <p:spPr>
          <a:xfrm>
            <a:off x="2789957" y="3977004"/>
            <a:ext cx="641714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入出力の関係式は、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BBCF54C-07CF-4430-A2F3-77886D29F926}"/>
              </a:ext>
            </a:extLst>
          </p:cNvPr>
          <p:cNvSpPr/>
          <p:nvPr/>
        </p:nvSpPr>
        <p:spPr>
          <a:xfrm>
            <a:off x="5030457" y="364574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906760-E9AA-4554-8480-6DFDBEAF0969}"/>
              </a:ext>
            </a:extLst>
          </p:cNvPr>
          <p:cNvCxnSpPr/>
          <p:nvPr/>
        </p:nvCxnSpPr>
        <p:spPr>
          <a:xfrm flipH="1">
            <a:off x="6632008" y="1979786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5D2F474-5804-4E27-8853-24C1658EE7FC}"/>
              </a:ext>
            </a:extLst>
          </p:cNvPr>
          <p:cNvSpPr txBox="1"/>
          <p:nvPr/>
        </p:nvSpPr>
        <p:spPr>
          <a:xfrm>
            <a:off x="7492620" y="17951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7013132" cy="395586"/>
            <a:chOff x="254945" y="903513"/>
            <a:chExt cx="70131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664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以下のようにアイコンを作成し、モデルを完成させてください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4BF59C25-09B9-4609-B6FD-B571BECC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54" y="1407160"/>
            <a:ext cx="5490453" cy="494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47D7BD8-5774-4CBE-A577-002EEDFA7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46" y="2620286"/>
            <a:ext cx="1285430" cy="134356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2F4DC29-64CC-4297-8CE9-509ECC03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08" b="4057"/>
          <a:stretch/>
        </p:blipFill>
        <p:spPr>
          <a:xfrm>
            <a:off x="2602051" y="2564863"/>
            <a:ext cx="6079519" cy="169063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47694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最後に、これまで作成した「</a:t>
            </a:r>
            <a:r>
              <a:rPr lang="en-US" altLang="ja-JP" sz="2000" b="1" dirty="0" err="1"/>
              <a:t>Input_a</a:t>
            </a:r>
            <a:r>
              <a:rPr lang="ja-JP" altLang="en-US" sz="2000" b="1" dirty="0"/>
              <a:t>」と「</a:t>
            </a:r>
            <a:r>
              <a:rPr lang="en-US" altLang="ja-JP" sz="2000" b="1" dirty="0" err="1"/>
              <a:t>Calc_c</a:t>
            </a:r>
            <a:r>
              <a:rPr lang="ja-JP" altLang="en-US" sz="2000" b="1" dirty="0"/>
              <a:t>」を接続するためのクラスを作成します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12118696" cy="395586"/>
            <a:chOff x="254945" y="903513"/>
            <a:chExt cx="12118696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A920BAF-A956-4DCD-97D5-458488D54ACC}"/>
                </a:ext>
              </a:extLst>
            </p:cNvPr>
            <p:cNvSpPr txBox="1"/>
            <p:nvPr/>
          </p:nvSpPr>
          <p:spPr>
            <a:xfrm>
              <a:off x="1312600" y="903513"/>
              <a:ext cx="11061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新規クラス「</a:t>
              </a:r>
              <a:r>
                <a:rPr lang="en-US" altLang="ja-JP" dirty="0" err="1"/>
                <a:t>aPlus_b</a:t>
              </a:r>
              <a:r>
                <a:rPr lang="ja-JP" altLang="en-US" dirty="0"/>
                <a:t>」を作成し、「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1C9EB8C-6F51-41CC-9923-B47F209C2AA6}"/>
              </a:ext>
            </a:extLst>
          </p:cNvPr>
          <p:cNvGrpSpPr/>
          <p:nvPr/>
        </p:nvGrpSpPr>
        <p:grpSpPr>
          <a:xfrm>
            <a:off x="353285" y="4716360"/>
            <a:ext cx="7165418" cy="395586"/>
            <a:chOff x="254945" y="903513"/>
            <a:chExt cx="7165418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680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」の「</a:t>
              </a:r>
              <a:r>
                <a:rPr lang="en-US" altLang="ja-JP" dirty="0"/>
                <a:t>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A09583A-4504-48AC-AC6B-F0FD16C48238}"/>
              </a:ext>
            </a:extLst>
          </p:cNvPr>
          <p:cNvSpPr/>
          <p:nvPr/>
        </p:nvSpPr>
        <p:spPr>
          <a:xfrm>
            <a:off x="1163432" y="294738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04617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4D0F0508-082B-46BD-AD86-047D6A2AADDE}"/>
              </a:ext>
            </a:extLst>
          </p:cNvPr>
          <p:cNvSpPr/>
          <p:nvPr/>
        </p:nvSpPr>
        <p:spPr>
          <a:xfrm>
            <a:off x="1163432" y="323850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1FE933D4-85E9-4B7A-ADF7-23CD1DB2A88C}"/>
              </a:ext>
            </a:extLst>
          </p:cNvPr>
          <p:cNvSpPr/>
          <p:nvPr/>
        </p:nvSpPr>
        <p:spPr>
          <a:xfrm>
            <a:off x="2463501" y="334562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93CCA50A-16C7-4273-A9FB-0A653C2C387E}"/>
              </a:ext>
            </a:extLst>
          </p:cNvPr>
          <p:cNvGrpSpPr/>
          <p:nvPr/>
        </p:nvGrpSpPr>
        <p:grpSpPr>
          <a:xfrm>
            <a:off x="353285" y="560386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/>
              <a:t>OpenModelica1.11.0 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F6981-F9E6-4F88-9388-C45999E02726}"/>
              </a:ext>
            </a:extLst>
          </p:cNvPr>
          <p:cNvSpPr txBox="1"/>
          <p:nvPr/>
        </p:nvSpPr>
        <p:spPr>
          <a:xfrm>
            <a:off x="474382" y="1544202"/>
            <a:ext cx="1116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を計算」のモデルをそれぞれ別に作成してください。</a:t>
            </a:r>
            <a:endParaRPr kumimoji="1" lang="en-US" altLang="ja-JP" sz="2400" dirty="0"/>
          </a:p>
          <a:p>
            <a:r>
              <a:rPr kumimoji="1" lang="ja-JP" altLang="en-US" sz="2400" dirty="0"/>
              <a:t>　　その場合</a:t>
            </a:r>
            <a:r>
              <a:rPr lang="ja-JP" altLang="en-US" sz="2400" dirty="0"/>
              <a:t>「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を計算」モデルのポートはいくつになるでしょうか？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</a:t>
              </a:r>
              <a:r>
                <a:rPr lang="en-US" altLang="ja-JP" dirty="0"/>
                <a:t>2</a:t>
              </a:r>
              <a:r>
                <a:rPr lang="ja-JP" altLang="en-US" dirty="0"/>
                <a:t>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7047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任意の数式を計算できるようになる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CE71-1BE4-427B-8F82-7939D606B66F}"/>
              </a:ext>
            </a:extLst>
          </p:cNvPr>
          <p:cNvSpPr txBox="1"/>
          <p:nvPr/>
        </p:nvSpPr>
        <p:spPr>
          <a:xfrm>
            <a:off x="8760264" y="1520258"/>
            <a:ext cx="30957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FD9C86-512F-4831-8CE6-E9F79FABFB15}"/>
              </a:ext>
            </a:extLst>
          </p:cNvPr>
          <p:cNvSpPr txBox="1"/>
          <p:nvPr/>
        </p:nvSpPr>
        <p:spPr>
          <a:xfrm>
            <a:off x="8769648" y="2020574"/>
            <a:ext cx="3095719" cy="21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kumimoji="1" lang="ja-JP" altLang="en-US" sz="2000" dirty="0"/>
              <a:t>を入力するモデル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を入力して</a:t>
            </a:r>
            <a:r>
              <a:rPr lang="en-US" altLang="ja-JP" sz="2000" dirty="0" err="1"/>
              <a:t>a+b</a:t>
            </a:r>
            <a:r>
              <a:rPr lang="en-US" altLang="ja-JP" sz="2000" dirty="0"/>
              <a:t>=c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>
              <a:lnSpc>
                <a:spcPts val="3300"/>
              </a:lnSpc>
            </a:pPr>
            <a:r>
              <a:rPr lang="en-US" altLang="ja-JP" sz="2000" dirty="0"/>
              <a:t>     </a:t>
            </a:r>
            <a:r>
              <a:rPr lang="ja-JP" altLang="en-US" sz="2000" dirty="0"/>
              <a:t>計算するモデル</a:t>
            </a:r>
            <a:endParaRPr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実数を引き渡す</a:t>
            </a:r>
            <a:r>
              <a:rPr kumimoji="1" lang="ja-JP" altLang="en-US" sz="2000" dirty="0"/>
              <a:t>ポート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D7A4F56-9230-41C4-9D60-AC3A7A69973D}"/>
              </a:ext>
            </a:extLst>
          </p:cNvPr>
          <p:cNvGrpSpPr/>
          <p:nvPr/>
        </p:nvGrpSpPr>
        <p:grpSpPr>
          <a:xfrm>
            <a:off x="437850" y="1520258"/>
            <a:ext cx="8057477" cy="3351007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3200" dirty="0">
                  <a:solidFill>
                    <a:schemeClr val="tx1"/>
                  </a:solidFill>
                </a:rPr>
                <a:t>=c</a:t>
              </a:r>
              <a:r>
                <a:rPr lang="ja-JP" altLang="en-US" sz="32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kumimoji="1" lang="ja-JP" altLang="en-US" dirty="0"/>
                <a:t>と</a:t>
              </a:r>
              <a:r>
                <a:rPr kumimoji="1" lang="en-US" altLang="ja-JP" dirty="0"/>
                <a:t>b</a:t>
              </a:r>
              <a:r>
                <a:rPr kumimoji="1" lang="ja-JP" altLang="en-US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</p:grp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76852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port1.var=a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6186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クラス名やパラメータ名などは任意です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まずは簡単に何が必要か確認してください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85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はクラス同士がやり取りする変数を定義したものです</a:t>
            </a:r>
            <a:endParaRPr lang="en-US" altLang="ja-JP" sz="2000" b="1" dirty="0"/>
          </a:p>
          <a:p>
            <a:r>
              <a:rPr kumimoji="1" lang="ja-JP" altLang="en-US" sz="2000" b="1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D53F04A-962B-405E-BD4F-BD04DE05A5AC}"/>
              </a:ext>
            </a:extLst>
          </p:cNvPr>
          <p:cNvGrpSpPr/>
          <p:nvPr/>
        </p:nvGrpSpPr>
        <p:grpSpPr>
          <a:xfrm>
            <a:off x="1855171" y="1779732"/>
            <a:ext cx="7605093" cy="3992418"/>
            <a:chOff x="1855171" y="1779732"/>
            <a:chExt cx="5744583" cy="301571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1F2ED8E-3C09-4687-AE05-0F6FB0C1D869}"/>
                </a:ext>
              </a:extLst>
            </p:cNvPr>
            <p:cNvSpPr txBox="1"/>
            <p:nvPr/>
          </p:nvSpPr>
          <p:spPr>
            <a:xfrm>
              <a:off x="2161764" y="2262019"/>
              <a:ext cx="373327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connector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641485E-1643-45A1-A7FE-1E888374B60E}"/>
                </a:ext>
              </a:extLst>
            </p:cNvPr>
            <p:cNvSpPr txBox="1"/>
            <p:nvPr/>
          </p:nvSpPr>
          <p:spPr>
            <a:xfrm>
              <a:off x="2629722" y="2871619"/>
              <a:ext cx="487752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やり取りしたい変数の型</a:t>
              </a:r>
              <a:r>
                <a:rPr lang="ja-JP" altLang="en-US" sz="3200" dirty="0"/>
                <a:t>␣変数名</a:t>
              </a:r>
              <a:r>
                <a:rPr lang="en-US" altLang="ja-JP" sz="3200" dirty="0"/>
                <a:t>;</a:t>
              </a:r>
              <a:endParaRPr kumimoji="1" lang="ja-JP" altLang="en-US" sz="32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AC2A22B-D7A8-43A4-BB33-129B39F29A09}"/>
                </a:ext>
              </a:extLst>
            </p:cNvPr>
            <p:cNvSpPr txBox="1"/>
            <p:nvPr/>
          </p:nvSpPr>
          <p:spPr>
            <a:xfrm>
              <a:off x="2629722" y="3481219"/>
              <a:ext cx="386283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annotation(</a:t>
              </a:r>
              <a:r>
                <a:rPr kumimoji="1" lang="ja-JP" altLang="en-US" sz="3200" dirty="0"/>
                <a:t>アイコン情報</a:t>
              </a:r>
              <a:r>
                <a:rPr kumimoji="1" lang="en-US" altLang="ja-JP" sz="3200" dirty="0"/>
                <a:t>);</a:t>
              </a:r>
              <a:endParaRPr kumimoji="1" lang="ja-JP" altLang="en-US" sz="32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155D140F-71C9-451D-B483-C0FE81AA072E}"/>
                </a:ext>
              </a:extLst>
            </p:cNvPr>
            <p:cNvSpPr txBox="1"/>
            <p:nvPr/>
          </p:nvSpPr>
          <p:spPr>
            <a:xfrm>
              <a:off x="2161764" y="4090820"/>
              <a:ext cx="284209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/>
                <a:t>end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269690D-49F1-4F0C-8776-60275710D2E3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CBB15D5-34EB-49A8-A0E6-549885D873C2}"/>
                </a:ext>
              </a:extLst>
            </p:cNvPr>
            <p:cNvSpPr txBox="1"/>
            <p:nvPr/>
          </p:nvSpPr>
          <p:spPr>
            <a:xfrm>
              <a:off x="2054113" y="1779732"/>
              <a:ext cx="1903690" cy="3487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connector</a:t>
              </a:r>
              <a:r>
                <a:rPr kumimoji="1" lang="ja-JP" altLang="en-US" sz="2400" dirty="0"/>
                <a:t>の書式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B87D7A-982E-438B-9373-D03B7F94F80B}"/>
              </a:ext>
            </a:extLst>
          </p:cNvPr>
          <p:cNvSpPr txBox="1"/>
          <p:nvPr/>
        </p:nvSpPr>
        <p:spPr>
          <a:xfrm>
            <a:off x="5911850" y="594897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＊変数は複数設定することが可能です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「</a:t>
            </a:r>
            <a:r>
              <a:rPr lang="en-US" altLang="ja-JP" sz="2000" b="1" dirty="0"/>
              <a:t>Port</a:t>
            </a:r>
            <a:r>
              <a:rPr lang="ja-JP" altLang="en-US" sz="2000" b="1" dirty="0"/>
              <a:t>」を作成してみましょう。</a:t>
            </a:r>
            <a:endParaRPr lang="en-US" altLang="ja-JP" sz="2000" b="1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2C44C5F-9870-4584-9796-CD615AF6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79" y="2091567"/>
            <a:ext cx="4643491" cy="295433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B1C33294-A42D-4F4D-A963-0AC66FE30331}"/>
              </a:ext>
            </a:extLst>
          </p:cNvPr>
          <p:cNvGrpSpPr/>
          <p:nvPr/>
        </p:nvGrpSpPr>
        <p:grpSpPr>
          <a:xfrm>
            <a:off x="696079" y="1389571"/>
            <a:ext cx="10138987" cy="646331"/>
            <a:chOff x="254945" y="903513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A0E4998-024F-493E-A236-6024D2A9259D}"/>
                </a:ext>
              </a:extLst>
            </p:cNvPr>
            <p:cNvSpPr txBox="1"/>
            <p:nvPr/>
          </p:nvSpPr>
          <p:spPr>
            <a:xfrm>
              <a:off x="620103" y="903513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D089EBCD-B42C-42BA-A704-33E9CCE00F4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953310D-FF78-4FA3-A208-2F2239AF13DD}"/>
              </a:ext>
            </a:extLst>
          </p:cNvPr>
          <p:cNvGrpSpPr/>
          <p:nvPr/>
        </p:nvGrpSpPr>
        <p:grpSpPr>
          <a:xfrm>
            <a:off x="696079" y="5198102"/>
            <a:ext cx="8765214" cy="395586"/>
            <a:chOff x="254945" y="903513"/>
            <a:chExt cx="8765214" cy="395586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BF1944F0-4F00-45B1-A584-B02F02031533}"/>
                </a:ext>
              </a:extLst>
            </p:cNvPr>
            <p:cNvSpPr txBox="1"/>
            <p:nvPr/>
          </p:nvSpPr>
          <p:spPr>
            <a:xfrm>
              <a:off x="620103" y="903513"/>
              <a:ext cx="840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/>
                <a:t>connector</a:t>
              </a:r>
              <a:r>
                <a:rPr lang="ja-JP" altLang="en-US" dirty="0"/>
                <a:t>が作成できたことを確認しましょう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9EABE1-ACFC-4505-9567-4DCF9402B00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1E33506B-372B-4747-BF9C-D23D094F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49" y="5716319"/>
            <a:ext cx="3680761" cy="99659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517022" cy="646331"/>
            <a:chOff x="254945" y="903513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やり取りする変数を定義します</a:t>
              </a:r>
              <a:endParaRPr lang="en-US" altLang="ja-JP" dirty="0"/>
            </a:p>
            <a:p>
              <a:r>
                <a:rPr lang="ja-JP" altLang="en-US" dirty="0"/>
                <a:t>今回は実数をやり取りするため、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0B6237-67A3-4A15-B141-3DB76DA0F6E9}"/>
              </a:ext>
            </a:extLst>
          </p:cNvPr>
          <p:cNvGrpSpPr/>
          <p:nvPr/>
        </p:nvGrpSpPr>
        <p:grpSpPr>
          <a:xfrm>
            <a:off x="3311165" y="1322656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7FB522B-5B28-407A-8EFB-6E3B5EEB5E5B}"/>
              </a:ext>
            </a:extLst>
          </p:cNvPr>
          <p:cNvGrpSpPr/>
          <p:nvPr/>
        </p:nvGrpSpPr>
        <p:grpSpPr>
          <a:xfrm>
            <a:off x="501403" y="2723140"/>
            <a:ext cx="8398126" cy="646331"/>
            <a:chOff x="254945" y="903513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AC540B3-975F-4ABE-871B-40DA87CFDBD8}"/>
                </a:ext>
              </a:extLst>
            </p:cNvPr>
            <p:cNvSpPr txBox="1"/>
            <p:nvPr/>
          </p:nvSpPr>
          <p:spPr>
            <a:xfrm>
              <a:off x="620103" y="903513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全体に長方形を書いてください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F09A964-701F-4A50-8676-253FD3F5FE90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5035</TotalTime>
  <Words>1439</Words>
  <Application>Microsoft Office PowerPoint</Application>
  <PresentationFormat>ワイド画面</PresentationFormat>
  <Paragraphs>274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YuMincho Medium</vt:lpstr>
      <vt:lpstr>游ゴシック</vt:lpstr>
      <vt:lpstr>游ゴシック Light</vt:lpstr>
      <vt:lpstr>Arial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植田惠法</cp:lastModifiedBy>
  <cp:revision>436</cp:revision>
  <dcterms:created xsi:type="dcterms:W3CDTF">2017-07-29T00:52:37Z</dcterms:created>
  <dcterms:modified xsi:type="dcterms:W3CDTF">2018-04-07T10:47:16Z</dcterms:modified>
</cp:coreProperties>
</file>