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83" r:id="rId4"/>
    <p:sldId id="281" r:id="rId5"/>
    <p:sldId id="294" r:id="rId6"/>
    <p:sldId id="296" r:id="rId7"/>
    <p:sldId id="295" r:id="rId8"/>
    <p:sldId id="286" r:id="rId9"/>
    <p:sldId id="297" r:id="rId10"/>
    <p:sldId id="28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FB457-52AB-4B82-92C1-F1FEFE62B139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79521-08F5-4198-9F25-AA46C18400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6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40C8-DFFD-4446-B581-22DAA2AE421E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905-8BA1-439B-8662-C6E1398BEF85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60CD-B092-42C5-B422-1CE46974F0BA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061-FEED-40FC-ACCC-2D656C9B7865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8FB1-26D0-46C1-981F-C1C8C7D2C605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5A-5942-4E86-BA53-1EA4FAE20480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1AF6-625A-49A2-8EA7-D638C48A598D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E61D-72C4-4B88-BAE0-94F4AC95609C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19E0-C04E-4250-B674-96170483994D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4215-2A3E-4A09-B5BA-466C684A7154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EA9-D76B-4847-BCC9-8EB90924459F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D198-2A46-432C-8A8C-6EF5624DACDD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1042745" y="1837915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3076408" y="2835544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b="1" dirty="0">
                <a:solidFill>
                  <a:srgbClr val="FF0000"/>
                </a:solidFill>
              </a:rPr>
              <a:t>２．コーディング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8A42C2-E793-41DB-9A00-604AE173FDAE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</a:t>
            </a:r>
            <a:r>
              <a:rPr lang="en-US" altLang="ja-JP" dirty="0" smtClean="0"/>
              <a:t>2020 </a:t>
            </a:r>
            <a:r>
              <a:rPr lang="en-US" altLang="ja-JP" dirty="0"/>
              <a:t>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492580-EF1E-4F9E-8DCE-C2E1E7A8A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773" y="2044738"/>
            <a:ext cx="3623489" cy="4412765"/>
          </a:xfrm>
          <a:prstGeom prst="rect">
            <a:avLst/>
          </a:prstGeom>
        </p:spPr>
      </p:pic>
      <p:sp>
        <p:nvSpPr>
          <p:cNvPr id="3" name="Shape 130">
            <a:extLst>
              <a:ext uri="{FF2B5EF4-FFF2-40B4-BE49-F238E27FC236}">
                <a16:creationId xmlns:a16="http://schemas.microsoft.com/office/drawing/2014/main" id="{3DCD945E-8002-4AC3-8877-657FDFC98295}"/>
              </a:ext>
            </a:extLst>
          </p:cNvPr>
          <p:cNvSpPr/>
          <p:nvPr/>
        </p:nvSpPr>
        <p:spPr>
          <a:xfrm>
            <a:off x="179666" y="87415"/>
            <a:ext cx="82318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 err="1"/>
              <a:t>Modelica</a:t>
            </a:r>
            <a:r>
              <a:rPr lang="ja-JP" altLang="en-US" dirty="0"/>
              <a:t>言語の勉強 </a:t>
            </a:r>
            <a:r>
              <a:rPr lang="ja-JP" altLang="en-US" dirty="0" err="1"/>
              <a:t>ー</a:t>
            </a:r>
            <a:r>
              <a:rPr lang="ja-JP" altLang="en-US" dirty="0"/>
              <a:t> </a:t>
            </a:r>
            <a:r>
              <a:rPr lang="en-US" altLang="ja-JP" dirty="0" err="1"/>
              <a:t>OpenModelica</a:t>
            </a:r>
            <a:r>
              <a:rPr lang="en-US" altLang="ja-JP" dirty="0"/>
              <a:t> Notebook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D1B76A-39D5-4EBF-9F6F-9D91ED9353DA}"/>
              </a:ext>
            </a:extLst>
          </p:cNvPr>
          <p:cNvSpPr txBox="1"/>
          <p:nvPr/>
        </p:nvSpPr>
        <p:spPr>
          <a:xfrm>
            <a:off x="693868" y="1032734"/>
            <a:ext cx="8674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Modelica</a:t>
            </a:r>
            <a:r>
              <a:rPr kumimoji="1" lang="ja-JP" altLang="en-US" dirty="0"/>
              <a:t>言語の勉強には、</a:t>
            </a:r>
            <a:r>
              <a:rPr kumimoji="1" lang="en-US" altLang="ja-JP" dirty="0" err="1"/>
              <a:t>OpenModelica</a:t>
            </a:r>
            <a:r>
              <a:rPr kumimoji="1" lang="en-US" altLang="ja-JP" dirty="0"/>
              <a:t> Notebook(OM Notebook)</a:t>
            </a:r>
            <a:r>
              <a:rPr kumimoji="1" lang="ja-JP" altLang="en-US" dirty="0"/>
              <a:t>が便利です。</a:t>
            </a:r>
            <a:endParaRPr kumimoji="1" lang="en-US" altLang="ja-JP" dirty="0"/>
          </a:p>
          <a:p>
            <a:r>
              <a:rPr lang="en-US" altLang="ja-JP" dirty="0"/>
              <a:t>OM Notebook</a:t>
            </a:r>
            <a:r>
              <a:rPr lang="ja-JP" altLang="en-US" dirty="0"/>
              <a:t>は</a:t>
            </a:r>
            <a:r>
              <a:rPr lang="en-US" altLang="ja-JP" dirty="0" err="1"/>
              <a:t>Modelica</a:t>
            </a:r>
            <a:r>
              <a:rPr lang="ja-JP" altLang="en-US" dirty="0"/>
              <a:t>言語の学習のために作られた</a:t>
            </a:r>
            <a:r>
              <a:rPr lang="en-US" altLang="ja-JP" dirty="0"/>
              <a:t>PC</a:t>
            </a:r>
            <a:r>
              <a:rPr lang="ja-JP" altLang="en-US" dirty="0"/>
              <a:t>用学習教材です。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966B3AE-FC3A-4718-B581-57941926DE59}"/>
              </a:ext>
            </a:extLst>
          </p:cNvPr>
          <p:cNvSpPr/>
          <p:nvPr/>
        </p:nvSpPr>
        <p:spPr>
          <a:xfrm>
            <a:off x="437290" y="5875154"/>
            <a:ext cx="3144109" cy="582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A08AE8-B0F5-4DFB-9E13-C03EF7CC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3245102"/>
            <a:ext cx="5735949" cy="3325036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A54D56E-A037-449A-9F99-956376B491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81399" y="4907620"/>
            <a:ext cx="2120901" cy="125870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9360E6-1928-4500-B82B-52AEAF33CCE6}"/>
              </a:ext>
            </a:extLst>
          </p:cNvPr>
          <p:cNvSpPr txBox="1"/>
          <p:nvPr/>
        </p:nvSpPr>
        <p:spPr>
          <a:xfrm>
            <a:off x="4948368" y="1861919"/>
            <a:ext cx="7040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Getting Started Using </a:t>
            </a:r>
            <a:r>
              <a:rPr lang="en-US" altLang="ja-JP" dirty="0" err="1"/>
              <a:t>OMNotebook</a:t>
            </a:r>
            <a:r>
              <a:rPr lang="ja-JP" altLang="en-US" dirty="0"/>
              <a:t>」をよく読み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lang="en-US" altLang="ja-JP" dirty="0"/>
              <a:t>Exercise 1</a:t>
            </a:r>
            <a:r>
              <a:rPr kumimoji="1" lang="ja-JP" altLang="en-US" dirty="0"/>
              <a:t>」からトライしてみましょう。</a:t>
            </a:r>
            <a:endParaRPr kumimoji="1" lang="en-US" altLang="ja-JP" dirty="0"/>
          </a:p>
          <a:p>
            <a:r>
              <a:rPr lang="ja-JP" altLang="en-US" dirty="0"/>
              <a:t>本チュートリアルの「</a:t>
            </a:r>
            <a:r>
              <a:rPr lang="en-US" altLang="ja-JP" dirty="0"/>
              <a:t>HelloWorld</a:t>
            </a:r>
            <a:r>
              <a:rPr lang="ja-JP" altLang="en-US" dirty="0"/>
              <a:t>」も</a:t>
            </a:r>
            <a:r>
              <a:rPr lang="en-US" altLang="ja-JP" dirty="0"/>
              <a:t>First Basic Examples</a:t>
            </a:r>
            <a:r>
              <a:rPr lang="ja-JP" altLang="en-US" dirty="0"/>
              <a:t>として</a:t>
            </a:r>
            <a:endParaRPr lang="en-US" altLang="ja-JP" dirty="0"/>
          </a:p>
          <a:p>
            <a:r>
              <a:rPr kumimoji="1" lang="ja-JP" altLang="en-US" dirty="0"/>
              <a:t>紹介されています。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84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667674" y="4991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1504950" y="1765300"/>
            <a:ext cx="10204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　本チュートリアルは「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 </a:t>
            </a:r>
            <a:r>
              <a:rPr kumimoji="1" lang="en-US" altLang="ja-JP" sz="2400" dirty="0"/>
              <a:t>1.</a:t>
            </a:r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解析モデルの作成と実行」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</a:t>
            </a:r>
            <a:r>
              <a:rPr lang="ja-JP" altLang="en-US" sz="2400" dirty="0" smtClean="0"/>
              <a:t>おります。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・　本チュートリアルは以下の</a:t>
            </a:r>
            <a:r>
              <a:rPr lang="ja-JP" altLang="en-US" sz="2400" dirty="0"/>
              <a:t>一般的な</a:t>
            </a:r>
            <a:r>
              <a:rPr lang="ja-JP" altLang="en-US" sz="2400" dirty="0" smtClean="0"/>
              <a:t>プログラミング知識がある方を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対象としています。</a:t>
            </a:r>
            <a:endParaRPr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　　・変数の型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整数型、実数型 </a:t>
            </a:r>
            <a:r>
              <a:rPr kumimoji="1" lang="en-US" altLang="ja-JP" sz="2400" dirty="0" smtClean="0"/>
              <a:t>etc.</a:t>
            </a:r>
            <a:r>
              <a:rPr kumimoji="1" lang="ja-JP" altLang="en-US" sz="2400" dirty="0" smtClean="0"/>
              <a:t>）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・コマンドの意味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1504950" y="5248910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 smtClean="0"/>
              <a:t>OpenModelica1.14.1 </a:t>
            </a:r>
            <a:r>
              <a:rPr kumimoji="1" lang="en-US" altLang="ja-JP" sz="2400" dirty="0"/>
              <a:t>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</a:t>
            </a:r>
            <a:r>
              <a:rPr kumimoji="1" lang="ja-JP" altLang="en-US" sz="2400"/>
              <a:t>されて</a:t>
            </a:r>
            <a:r>
              <a:rPr kumimoji="1" lang="ja-JP" altLang="en-US" sz="2400" smtClean="0"/>
              <a:t>います。</a:t>
            </a:r>
            <a:endParaRPr kumimoji="1" lang="ja-JP" altLang="en-US" sz="2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07803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コーディングの始め方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88BD8E-6A91-46C2-B5AB-ECA329140DA9}"/>
              </a:ext>
            </a:extLst>
          </p:cNvPr>
          <p:cNvSpPr txBox="1"/>
          <p:nvPr/>
        </p:nvSpPr>
        <p:spPr>
          <a:xfrm>
            <a:off x="827563" y="679339"/>
            <a:ext cx="7372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Modelica</a:t>
            </a:r>
            <a:r>
              <a:rPr kumimoji="1" lang="en-US" altLang="ja-JP" dirty="0"/>
              <a:t>®</a:t>
            </a:r>
            <a:r>
              <a:rPr lang="ja-JP" altLang="en-US" dirty="0"/>
              <a:t>言語によるコーディングで最初に学ぶ一般的な対象は、</a:t>
            </a:r>
            <a:endParaRPr lang="en-US" altLang="ja-JP" dirty="0"/>
          </a:p>
          <a:p>
            <a:r>
              <a:rPr lang="ja-JP" altLang="en-US" dirty="0"/>
              <a:t>以下の微分方程式を解くモデルを作る事です。</a:t>
            </a:r>
            <a:endParaRPr lang="en-US" altLang="ja-JP" dirty="0"/>
          </a:p>
          <a:p>
            <a:r>
              <a:rPr lang="ja-JP" altLang="en-US" dirty="0"/>
              <a:t>このモデルは</a:t>
            </a:r>
            <a:r>
              <a:rPr lang="en-US" altLang="ja-JP" dirty="0" err="1"/>
              <a:t>Modelica</a:t>
            </a:r>
            <a:r>
              <a:rPr lang="ja-JP" altLang="en-US" dirty="0"/>
              <a:t>言語における</a:t>
            </a:r>
            <a:r>
              <a:rPr lang="en-US" altLang="ja-JP" dirty="0"/>
              <a:t>”HelloWorld”</a:t>
            </a:r>
            <a:r>
              <a:rPr lang="ja-JP" altLang="en-US" dirty="0"/>
              <a:t>と呼ばれています。</a:t>
            </a:r>
            <a:endParaRPr lang="en-US" altLang="ja-JP" dirty="0"/>
          </a:p>
          <a:p>
            <a:r>
              <a:rPr kumimoji="1" lang="ja-JP" altLang="en-US" dirty="0"/>
              <a:t>ここで、</a:t>
            </a:r>
            <a:r>
              <a:rPr kumimoji="1" lang="en-US" altLang="ja-JP" dirty="0"/>
              <a:t>t</a:t>
            </a:r>
            <a:r>
              <a:rPr kumimoji="1" lang="ja-JP" altLang="en-US" dirty="0"/>
              <a:t>は</a:t>
            </a:r>
            <a:r>
              <a:rPr kumimoji="1" lang="en-US" altLang="ja-JP" dirty="0"/>
              <a:t>time(</a:t>
            </a:r>
            <a:r>
              <a:rPr kumimoji="1" lang="ja-JP" altLang="en-US" dirty="0"/>
              <a:t>時間）です。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0195853-2D4F-44A2-96F7-756726D6A86A}"/>
                  </a:ext>
                </a:extLst>
              </p:cNvPr>
              <p:cNvSpPr txBox="1"/>
              <p:nvPr/>
            </p:nvSpPr>
            <p:spPr>
              <a:xfrm>
                <a:off x="2041520" y="2485416"/>
                <a:ext cx="3024172" cy="1402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ja-JP" sz="4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kumimoji="1" lang="en-US" altLang="ja-JP" sz="48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0195853-2D4F-44A2-96F7-756726D6A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20" y="2485416"/>
                <a:ext cx="3024172" cy="1402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EA949BE-A894-4C0A-B2D6-88B75567107B}"/>
                  </a:ext>
                </a:extLst>
              </p:cNvPr>
              <p:cNvSpPr/>
              <p:nvPr/>
            </p:nvSpPr>
            <p:spPr>
              <a:xfrm>
                <a:off x="2360243" y="5249077"/>
                <a:ext cx="38872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EA949BE-A894-4C0A-B2D6-88B755671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3" y="5249077"/>
                <a:ext cx="38872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507B50A-5837-4F32-AD15-C6B32A8BE821}"/>
                  </a:ext>
                </a:extLst>
              </p:cNvPr>
              <p:cNvSpPr/>
              <p:nvPr/>
            </p:nvSpPr>
            <p:spPr>
              <a:xfrm>
                <a:off x="2360243" y="4373230"/>
                <a:ext cx="196329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507B50A-5837-4F32-AD15-C6B32A8BE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3" y="4373230"/>
                <a:ext cx="196329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086C8B2-7BF5-4A2E-BB25-0999CE32ADC2}"/>
              </a:ext>
            </a:extLst>
          </p:cNvPr>
          <p:cNvSpPr/>
          <p:nvPr/>
        </p:nvSpPr>
        <p:spPr>
          <a:xfrm>
            <a:off x="6875130" y="2200081"/>
            <a:ext cx="5080000" cy="4190103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リボン: 下に曲がる 10">
            <a:extLst>
              <a:ext uri="{FF2B5EF4-FFF2-40B4-BE49-F238E27FC236}">
                <a16:creationId xmlns:a16="http://schemas.microsoft.com/office/drawing/2014/main" id="{C5382BFA-7208-42AB-9883-AFC4582FBD21}"/>
              </a:ext>
            </a:extLst>
          </p:cNvPr>
          <p:cNvSpPr/>
          <p:nvPr/>
        </p:nvSpPr>
        <p:spPr>
          <a:xfrm>
            <a:off x="7328147" y="1861215"/>
            <a:ext cx="4173967" cy="796066"/>
          </a:xfrm>
          <a:prstGeom prst="ribbon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解析的に解くと？</a:t>
            </a:r>
            <a:endParaRPr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075F2D3-C6F5-4A33-8501-2B1E0CB9E57D}"/>
                  </a:ext>
                </a:extLst>
              </p:cNvPr>
              <p:cNvSpPr txBox="1"/>
              <p:nvPr/>
            </p:nvSpPr>
            <p:spPr>
              <a:xfrm>
                <a:off x="7474890" y="2742027"/>
                <a:ext cx="1569980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075F2D3-C6F5-4A33-8501-2B1E0CB9E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90" y="2742027"/>
                <a:ext cx="1569980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A36839B-C54C-4779-A97B-2719AC88A6A2}"/>
                  </a:ext>
                </a:extLst>
              </p:cNvPr>
              <p:cNvSpPr txBox="1"/>
              <p:nvPr/>
            </p:nvSpPr>
            <p:spPr>
              <a:xfrm>
                <a:off x="7474890" y="3501917"/>
                <a:ext cx="1569980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A36839B-C54C-4779-A97B-2719AC88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90" y="3501917"/>
                <a:ext cx="1569980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5D5A55E-E82C-4671-A7E6-64031D81AAE6}"/>
                  </a:ext>
                </a:extLst>
              </p:cNvPr>
              <p:cNvSpPr txBox="1"/>
              <p:nvPr/>
            </p:nvSpPr>
            <p:spPr>
              <a:xfrm>
                <a:off x="7009463" y="4261807"/>
                <a:ext cx="2500835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5D5A55E-E82C-4671-A7E6-64031D81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463" y="4261807"/>
                <a:ext cx="2500835" cy="72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F3D1291-46CE-4138-9D26-8020B3DD30D3}"/>
                  </a:ext>
                </a:extLst>
              </p:cNvPr>
              <p:cNvSpPr txBox="1"/>
              <p:nvPr/>
            </p:nvSpPr>
            <p:spPr>
              <a:xfrm>
                <a:off x="7303499" y="5211884"/>
                <a:ext cx="19127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F3D1291-46CE-4138-9D26-8020B3DD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99" y="5211884"/>
                <a:ext cx="1912762" cy="276999"/>
              </a:xfrm>
              <a:prstGeom prst="rect">
                <a:avLst/>
              </a:prstGeom>
              <a:blipFill>
                <a:blip r:embed="rId8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794B5B2-AC5E-4C51-ABC1-582A9109603B}"/>
                  </a:ext>
                </a:extLst>
              </p:cNvPr>
              <p:cNvSpPr txBox="1"/>
              <p:nvPr/>
            </p:nvSpPr>
            <p:spPr>
              <a:xfrm>
                <a:off x="7491530" y="5806258"/>
                <a:ext cx="15367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794B5B2-AC5E-4C51-ABC1-582A9109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30" y="5806258"/>
                <a:ext cx="153670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C2D8908-0258-478E-BF47-39C68B9E8408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>
            <a:off x="9415130" y="2657281"/>
            <a:ext cx="1" cy="37329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F5CF7AD-5DB3-4E5B-9AE3-2C250C83A5B3}"/>
                  </a:ext>
                </a:extLst>
              </p:cNvPr>
              <p:cNvSpPr txBox="1"/>
              <p:nvPr/>
            </p:nvSpPr>
            <p:spPr>
              <a:xfrm>
                <a:off x="9668026" y="2791238"/>
                <a:ext cx="216010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0" dirty="0"/>
                  <a:t>初期条件と与式より</a:t>
                </a:r>
                <a:endParaRPr kumimoji="1" lang="en-US" altLang="ja-JP" b="0" dirty="0"/>
              </a:p>
              <a:p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F5CF7AD-5DB3-4E5B-9AE3-2C250C83A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026" y="2791238"/>
                <a:ext cx="2160104" cy="830997"/>
              </a:xfrm>
              <a:prstGeom prst="rect">
                <a:avLst/>
              </a:prstGeom>
              <a:blipFill>
                <a:blip r:embed="rId10"/>
                <a:stretch>
                  <a:fillRect l="-6780" t="-9559" r="-2542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4510192-C2BB-43D7-8245-AC84AF40D5E0}"/>
              </a:ext>
            </a:extLst>
          </p:cNvPr>
          <p:cNvGrpSpPr/>
          <p:nvPr/>
        </p:nvGrpSpPr>
        <p:grpSpPr>
          <a:xfrm>
            <a:off x="7030070" y="3643686"/>
            <a:ext cx="297022" cy="270460"/>
            <a:chOff x="7761644" y="973567"/>
            <a:chExt cx="857024" cy="780381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B5EC224-8677-4EF8-8E80-06F97F3FC0F2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9033E636-E431-4818-A331-828E6CC062BC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F96F372-80C1-4385-8056-25C04C2EDF23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D554D7DC-7894-41F9-9EA5-CB82E20AC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86D6675-6B06-484B-87DC-7FC9862557A5}"/>
              </a:ext>
            </a:extLst>
          </p:cNvPr>
          <p:cNvGrpSpPr/>
          <p:nvPr/>
        </p:nvGrpSpPr>
        <p:grpSpPr>
          <a:xfrm>
            <a:off x="7030070" y="4449117"/>
            <a:ext cx="297022" cy="270460"/>
            <a:chOff x="7761644" y="973567"/>
            <a:chExt cx="857024" cy="780381"/>
          </a:xfrm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F26CE3D-1BF7-4371-873E-A87F6BAB19C3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441FE411-DB76-4D1C-827E-E33876729658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E8D3587F-56F4-4A6F-B704-CE7DC718A026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0D0C32C-6F95-4564-B33D-31266664B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9D4BDC2-5C72-4EFD-9F98-90F171A89399}"/>
              </a:ext>
            </a:extLst>
          </p:cNvPr>
          <p:cNvGrpSpPr/>
          <p:nvPr/>
        </p:nvGrpSpPr>
        <p:grpSpPr>
          <a:xfrm>
            <a:off x="7030070" y="5215153"/>
            <a:ext cx="297022" cy="270460"/>
            <a:chOff x="7761644" y="973567"/>
            <a:chExt cx="857024" cy="780381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149C551-5F92-4073-860A-27BAC912DCCB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803F5AB-8FC8-4E4C-A187-62227ACE56AF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B57131A-9787-4C22-9D7A-F6181B5C90C3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0CDB78E-2691-468D-AF7B-F90DB236C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60F8A87-037F-42CD-B333-6D1394E177DC}"/>
              </a:ext>
            </a:extLst>
          </p:cNvPr>
          <p:cNvGrpSpPr/>
          <p:nvPr/>
        </p:nvGrpSpPr>
        <p:grpSpPr>
          <a:xfrm>
            <a:off x="7030070" y="5809527"/>
            <a:ext cx="297022" cy="270460"/>
            <a:chOff x="7761644" y="973567"/>
            <a:chExt cx="857024" cy="780381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1E566FC-EEC5-415F-A0FF-23A320204834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2E21D1F7-88A0-4ED0-8272-3D19392A2018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EECCD56-8F5C-4414-BB26-AD7BC2C95798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E3614AEF-3C7A-4D97-BCA4-81EA9F0CF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6C53C36-EEC4-4B9B-B350-147239D59C57}"/>
                  </a:ext>
                </a:extLst>
              </p:cNvPr>
              <p:cNvSpPr txBox="1"/>
              <p:nvPr/>
            </p:nvSpPr>
            <p:spPr>
              <a:xfrm>
                <a:off x="9585597" y="3943198"/>
                <a:ext cx="15699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よ</m:t>
                    </m:r>
                  </m:oMath>
                </a14:m>
                <a:r>
                  <a:rPr kumimoji="1" lang="ja-JP" altLang="en-US" b="0" dirty="0"/>
                  <a:t>って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6C53C36-EEC4-4B9B-B350-147239D5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597" y="3943198"/>
                <a:ext cx="1569980" cy="276999"/>
              </a:xfrm>
              <a:prstGeom prst="rect">
                <a:avLst/>
              </a:prstGeom>
              <a:blipFill>
                <a:blip r:embed="rId11"/>
                <a:stretch>
                  <a:fillRect l="-6202" t="-26667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CDEF18D-3592-4E4C-AFA7-B2AE0C77CBB3}"/>
                  </a:ext>
                </a:extLst>
              </p:cNvPr>
              <p:cNvSpPr txBox="1"/>
              <p:nvPr/>
            </p:nvSpPr>
            <p:spPr>
              <a:xfrm>
                <a:off x="9973192" y="4419567"/>
                <a:ext cx="15302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CDEF18D-3592-4E4C-AFA7-B2AE0C77C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192" y="4419567"/>
                <a:ext cx="1530295" cy="276999"/>
              </a:xfrm>
              <a:prstGeom prst="rect">
                <a:avLst/>
              </a:prstGeom>
              <a:blipFill>
                <a:blip r:embed="rId12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184E2F2-3D20-4914-8792-5563CBFA1EB9}"/>
              </a:ext>
            </a:extLst>
          </p:cNvPr>
          <p:cNvSpPr txBox="1"/>
          <p:nvPr/>
        </p:nvSpPr>
        <p:spPr>
          <a:xfrm>
            <a:off x="1068308" y="44922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定数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581E231-B3B0-430D-864A-57894E096B0E}"/>
              </a:ext>
            </a:extLst>
          </p:cNvPr>
          <p:cNvSpPr txBox="1"/>
          <p:nvPr/>
        </p:nvSpPr>
        <p:spPr>
          <a:xfrm>
            <a:off x="652344" y="5372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初期条件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CD9D5A1-F272-426F-A889-091E3CE68286}"/>
              </a:ext>
            </a:extLst>
          </p:cNvPr>
          <p:cNvSpPr/>
          <p:nvPr/>
        </p:nvSpPr>
        <p:spPr>
          <a:xfrm>
            <a:off x="550805" y="2401911"/>
            <a:ext cx="5695950" cy="40769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328295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モデルを作成する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5CC2F2-823A-4C6A-90E8-F61FEC3BB6CF}"/>
              </a:ext>
            </a:extLst>
          </p:cNvPr>
          <p:cNvSpPr txBox="1"/>
          <p:nvPr/>
        </p:nvSpPr>
        <p:spPr>
          <a:xfrm>
            <a:off x="240424" y="999017"/>
            <a:ext cx="6338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OpenModelica</a:t>
            </a:r>
            <a:r>
              <a:rPr kumimoji="1" lang="ja-JP" altLang="en-US" dirty="0"/>
              <a:t>超初級チュートリアル１で作成したように、</a:t>
            </a:r>
            <a:endParaRPr kumimoji="1" lang="en-US" altLang="ja-JP" dirty="0"/>
          </a:p>
          <a:p>
            <a:r>
              <a:rPr kumimoji="1" lang="ja-JP" altLang="en-US" dirty="0"/>
              <a:t>名前を</a:t>
            </a:r>
            <a:r>
              <a:rPr kumimoji="1" lang="en-US" altLang="ja-JP" dirty="0"/>
              <a:t>”HelloWorld”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して</a:t>
            </a:r>
            <a:r>
              <a:rPr lang="ja-JP" altLang="en-US" dirty="0" smtClean="0"/>
              <a:t>モデル</a:t>
            </a:r>
            <a:r>
              <a:rPr lang="ja-JP" altLang="en-US" dirty="0"/>
              <a:t>を作成してください。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395703" y="1829752"/>
            <a:ext cx="4663978" cy="2914986"/>
            <a:chOff x="395702" y="1829752"/>
            <a:chExt cx="5509261" cy="344328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702" y="1829752"/>
              <a:ext cx="5509261" cy="3443288"/>
            </a:xfrm>
            <a:prstGeom prst="rect">
              <a:avLst/>
            </a:prstGeom>
          </p:spPr>
        </p:pic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8EB924AF-90FE-420C-A096-9CD5F9C74005}"/>
                </a:ext>
              </a:extLst>
            </p:cNvPr>
            <p:cNvSpPr/>
            <p:nvPr/>
          </p:nvSpPr>
          <p:spPr>
            <a:xfrm>
              <a:off x="2287188" y="2384879"/>
              <a:ext cx="1114383" cy="3009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23231AE8-E073-4487-8568-99C244D4929E}"/>
                </a:ext>
              </a:extLst>
            </p:cNvPr>
            <p:cNvSpPr/>
            <p:nvPr/>
          </p:nvSpPr>
          <p:spPr>
            <a:xfrm>
              <a:off x="3356073" y="4694986"/>
              <a:ext cx="1339935" cy="5368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1A6C61-1C09-4E01-B509-3B0ABDAF7E84}"/>
              </a:ext>
            </a:extLst>
          </p:cNvPr>
          <p:cNvSpPr txBox="1"/>
          <p:nvPr/>
        </p:nvSpPr>
        <p:spPr>
          <a:xfrm>
            <a:off x="6992728" y="112914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ダイアグラムビューが表示されます。</a:t>
            </a:r>
            <a:endParaRPr kumimoji="1"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38" y="1792223"/>
            <a:ext cx="5621573" cy="3694177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6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38" y="2580999"/>
            <a:ext cx="4587638" cy="1844200"/>
          </a:xfrm>
          <a:prstGeom prst="rect">
            <a:avLst/>
          </a:prstGeom>
        </p:spPr>
      </p:pic>
      <p:sp>
        <p:nvSpPr>
          <p:cNvPr id="4" name="Shape 130">
            <a:extLst>
              <a:ext uri="{FF2B5EF4-FFF2-40B4-BE49-F238E27FC236}">
                <a16:creationId xmlns:a16="http://schemas.microsoft.com/office/drawing/2014/main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368049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クラスのコード表示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46825D-360B-4154-8F1E-DFB565079FA3}"/>
              </a:ext>
            </a:extLst>
          </p:cNvPr>
          <p:cNvSpPr txBox="1"/>
          <p:nvPr/>
        </p:nvSpPr>
        <p:spPr>
          <a:xfrm>
            <a:off x="283703" y="783721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ダイヤグラムビュー左上にある</a:t>
            </a:r>
            <a:endParaRPr lang="en-US" altLang="ja-JP" dirty="0"/>
          </a:p>
          <a:p>
            <a:r>
              <a:rPr kumimoji="1" lang="ja-JP" altLang="en-US" dirty="0"/>
              <a:t>「テキストビュー」アイコンを</a:t>
            </a:r>
            <a:endParaRPr kumimoji="1" lang="en-US" altLang="ja-JP" dirty="0"/>
          </a:p>
          <a:p>
            <a:r>
              <a:rPr lang="ja-JP" altLang="en-US" dirty="0"/>
              <a:t>クリックしてください。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BA32AD-6AAD-4CCD-8174-C5E9E5000AAB}"/>
              </a:ext>
            </a:extLst>
          </p:cNvPr>
          <p:cNvSpPr txBox="1"/>
          <p:nvPr/>
        </p:nvSpPr>
        <p:spPr>
          <a:xfrm>
            <a:off x="6021441" y="78372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コードが表示されます。</a:t>
            </a:r>
            <a:endParaRPr lang="en-US" altLang="ja-JP" dirty="0"/>
          </a:p>
          <a:p>
            <a:r>
              <a:rPr kumimoji="1" lang="ja-JP" altLang="en-US" dirty="0"/>
              <a:t>以下を確認してください。</a:t>
            </a:r>
            <a:endParaRPr kumimoji="1"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D4DDB4-DA30-4FF6-86E4-8DB6B041979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341360" y="2379229"/>
            <a:ext cx="742080" cy="75005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F9D1CA-EC39-41C8-9135-94852F26E0C9}"/>
              </a:ext>
            </a:extLst>
          </p:cNvPr>
          <p:cNvSpPr txBox="1"/>
          <p:nvPr/>
        </p:nvSpPr>
        <p:spPr>
          <a:xfrm>
            <a:off x="6147599" y="1732898"/>
            <a:ext cx="587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行目</a:t>
            </a:r>
            <a:r>
              <a:rPr kumimoji="1" lang="ja-JP" altLang="en-US" dirty="0" smtClean="0"/>
              <a:t>にクラスの始まりを表す「</a:t>
            </a:r>
            <a:r>
              <a:rPr kumimoji="1" lang="ja-JP" altLang="en-US" dirty="0"/>
              <a:t>クラスの種類　クラス名</a:t>
            </a:r>
            <a:r>
              <a:rPr kumimoji="1" lang="ja-JP" altLang="en-US" dirty="0" smtClean="0"/>
              <a:t>」コマンドが記述されて</a:t>
            </a:r>
            <a:r>
              <a:rPr kumimoji="1" lang="ja-JP" altLang="en-US" dirty="0"/>
              <a:t>います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2B6441-E38E-49A5-AECF-50525377E944}"/>
              </a:ext>
            </a:extLst>
          </p:cNvPr>
          <p:cNvSpPr txBox="1"/>
          <p:nvPr/>
        </p:nvSpPr>
        <p:spPr>
          <a:xfrm>
            <a:off x="5785959" y="5020928"/>
            <a:ext cx="638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行目</a:t>
            </a:r>
            <a:r>
              <a:rPr kumimoji="1" lang="ja-JP" altLang="en-US" dirty="0"/>
              <a:t>にクラスの終わりを表す「</a:t>
            </a:r>
            <a:r>
              <a:rPr kumimoji="1" lang="en-US" altLang="ja-JP" dirty="0"/>
              <a:t>end </a:t>
            </a:r>
            <a:r>
              <a:rPr kumimoji="1" lang="ja-JP" altLang="en-US" dirty="0"/>
              <a:t>クラス名</a:t>
            </a:r>
            <a:r>
              <a:rPr kumimoji="1" lang="en-US" altLang="ja-JP" dirty="0"/>
              <a:t>;</a:t>
            </a:r>
            <a:r>
              <a:rPr kumimoji="1" lang="ja-JP" altLang="en-US" dirty="0"/>
              <a:t>」コマンドが</a:t>
            </a:r>
            <a:endParaRPr kumimoji="1" lang="en-US" altLang="ja-JP" dirty="0"/>
          </a:p>
          <a:p>
            <a:r>
              <a:rPr lang="ja-JP" altLang="en-US" dirty="0"/>
              <a:t>記述されて</a:t>
            </a:r>
            <a:r>
              <a:rPr lang="ja-JP" altLang="en-US" dirty="0" smtClean="0"/>
              <a:t>います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13DD97A-8D02-48F6-88EA-1C641A137797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431530" y="4389120"/>
            <a:ext cx="544566" cy="6318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447068" y="2181792"/>
            <a:ext cx="5061727" cy="3840481"/>
            <a:chOff x="283703" y="2247899"/>
            <a:chExt cx="4146803" cy="3146301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/>
            <a:srcRect l="21868" t="7191" r="41634" b="50669"/>
            <a:stretch/>
          </p:blipFill>
          <p:spPr>
            <a:xfrm>
              <a:off x="283703" y="2247899"/>
              <a:ext cx="4146803" cy="3146301"/>
            </a:xfrm>
            <a:prstGeom prst="rect">
              <a:avLst/>
            </a:prstGeom>
          </p:spPr>
        </p:pic>
        <p:sp>
          <p:nvSpPr>
            <p:cNvPr id="14" name="四角形: 角を丸くする 2">
              <a:extLst>
                <a:ext uri="{FF2B5EF4-FFF2-40B4-BE49-F238E27FC236}">
                  <a16:creationId xmlns:a16="http://schemas.microsoft.com/office/drawing/2014/main" id="{8EB924AF-90FE-420C-A096-9CD5F9C74005}"/>
                </a:ext>
              </a:extLst>
            </p:cNvPr>
            <p:cNvSpPr/>
            <p:nvPr/>
          </p:nvSpPr>
          <p:spPr>
            <a:xfrm>
              <a:off x="1135919" y="3566260"/>
              <a:ext cx="449041" cy="44185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4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EF0FEA-40C1-4F74-B00E-9B08BD33D6F8}"/>
              </a:ext>
            </a:extLst>
          </p:cNvPr>
          <p:cNvSpPr/>
          <p:nvPr/>
        </p:nvSpPr>
        <p:spPr>
          <a:xfrm>
            <a:off x="641350" y="1791732"/>
            <a:ext cx="4946650" cy="1707118"/>
          </a:xfrm>
          <a:prstGeom prst="rect">
            <a:avLst/>
          </a:prstGeom>
          <a:solidFill>
            <a:srgbClr val="CCFF33">
              <a:alpha val="3019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hape 130">
            <a:extLst>
              <a:ext uri="{FF2B5EF4-FFF2-40B4-BE49-F238E27FC236}">
                <a16:creationId xmlns:a16="http://schemas.microsoft.com/office/drawing/2014/main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248786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コードの概要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22BF46-C42D-4730-8CDB-3D5DBA43BB63}"/>
              </a:ext>
            </a:extLst>
          </p:cNvPr>
          <p:cNvSpPr txBox="1"/>
          <p:nvPr/>
        </p:nvSpPr>
        <p:spPr>
          <a:xfrm>
            <a:off x="6141857" y="1850250"/>
            <a:ext cx="6083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変数を宣言したり、継承関係を記述します。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この範囲を便宜的に</a:t>
            </a:r>
            <a:r>
              <a:rPr lang="ja-JP" altLang="en-US" b="1" dirty="0" smtClean="0"/>
              <a:t>「</a:t>
            </a:r>
            <a:r>
              <a:rPr lang="en-US" altLang="ja-JP" b="1" dirty="0"/>
              <a:t> </a:t>
            </a:r>
            <a:r>
              <a:rPr lang="en-US" altLang="ja-JP" b="1" dirty="0" smtClean="0"/>
              <a:t>declaration(</a:t>
            </a:r>
            <a:r>
              <a:rPr lang="ja-JP" altLang="en-US" b="1" dirty="0" smtClean="0"/>
              <a:t>宣言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セクション</a:t>
            </a:r>
            <a:r>
              <a:rPr lang="ja-JP" altLang="en-US" b="1" dirty="0"/>
              <a:t>」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r>
              <a:rPr lang="ja-JP" altLang="en-US" dirty="0" smtClean="0"/>
              <a:t>呼びます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676772-4012-4196-82FE-61A2C5C8A615}"/>
              </a:ext>
            </a:extLst>
          </p:cNvPr>
          <p:cNvSpPr txBox="1"/>
          <p:nvPr/>
        </p:nvSpPr>
        <p:spPr>
          <a:xfrm>
            <a:off x="333241" y="741885"/>
            <a:ext cx="992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言語のコードは大きく以下の二つのセクション</a:t>
            </a:r>
            <a:r>
              <a:rPr lang="ja-JP" altLang="en-US" dirty="0" smtClean="0"/>
              <a:t>に分けて考えると学習しやすいです。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67A571-2DAD-4C51-B2A5-0EEB7622AE91}"/>
              </a:ext>
            </a:extLst>
          </p:cNvPr>
          <p:cNvSpPr txBox="1"/>
          <p:nvPr/>
        </p:nvSpPr>
        <p:spPr>
          <a:xfrm>
            <a:off x="228600" y="1409700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A50021"/>
                </a:solidFill>
              </a:rPr>
              <a:t>m</a:t>
            </a:r>
            <a:r>
              <a:rPr kumimoji="1" lang="en-US" altLang="ja-JP" sz="2000" dirty="0">
                <a:solidFill>
                  <a:srgbClr val="A50021"/>
                </a:solidFill>
              </a:rPr>
              <a:t>odel</a:t>
            </a:r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HelloWorld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2BEA64-5814-45E8-ABF7-CEF0B5961DE4}"/>
              </a:ext>
            </a:extLst>
          </p:cNvPr>
          <p:cNvSpPr txBox="1"/>
          <p:nvPr/>
        </p:nvSpPr>
        <p:spPr>
          <a:xfrm>
            <a:off x="228600" y="368300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A50021"/>
                </a:solidFill>
              </a:rPr>
              <a:t>equation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592D27-1D60-42AB-B04D-A843202798A8}"/>
              </a:ext>
            </a:extLst>
          </p:cNvPr>
          <p:cNvSpPr txBox="1"/>
          <p:nvPr/>
        </p:nvSpPr>
        <p:spPr>
          <a:xfrm>
            <a:off x="228600" y="6098903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A50021"/>
                </a:solidFill>
              </a:rPr>
              <a:t>end </a:t>
            </a:r>
            <a:r>
              <a:rPr lang="en-US" altLang="ja-JP" sz="2000" dirty="0" smtClean="0"/>
              <a:t>HelloWorld;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1BBD88-AB92-4AC8-A8D1-479C6B0918B6}"/>
              </a:ext>
            </a:extLst>
          </p:cNvPr>
          <p:cNvSpPr txBox="1"/>
          <p:nvPr/>
        </p:nvSpPr>
        <p:spPr>
          <a:xfrm>
            <a:off x="6141856" y="4055546"/>
            <a:ext cx="6083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“equation”</a:t>
            </a:r>
            <a:r>
              <a:rPr lang="ja-JP" altLang="en-US" dirty="0"/>
              <a:t>以下に方程式やモデル間の接続関係を</a:t>
            </a:r>
            <a:endParaRPr lang="en-US" altLang="ja-JP" dirty="0"/>
          </a:p>
          <a:p>
            <a:r>
              <a:rPr lang="ja-JP" altLang="en-US" dirty="0"/>
              <a:t>記述します。</a:t>
            </a:r>
            <a:endParaRPr lang="en-US" altLang="ja-JP" dirty="0"/>
          </a:p>
          <a:p>
            <a:r>
              <a:rPr lang="ja-JP" altLang="en-US" dirty="0"/>
              <a:t>ここで記述された</a:t>
            </a:r>
            <a:r>
              <a:rPr lang="ja-JP" altLang="en-US" dirty="0" smtClean="0"/>
              <a:t>方程式群は</a:t>
            </a:r>
            <a:r>
              <a:rPr lang="ja-JP" altLang="en-US" dirty="0"/>
              <a:t>計算実行時</a:t>
            </a:r>
            <a:r>
              <a:rPr lang="ja-JP" altLang="en-US" dirty="0" smtClean="0"/>
              <a:t>に自動的に未知数が選別され連立方程式が立てられ解</a:t>
            </a:r>
            <a:r>
              <a:rPr lang="ja-JP" altLang="en-US" dirty="0"/>
              <a:t>が得られます。</a:t>
            </a:r>
            <a:endParaRPr lang="en-US" altLang="ja-JP" dirty="0"/>
          </a:p>
          <a:p>
            <a:r>
              <a:rPr lang="ja-JP" altLang="en-US" dirty="0" smtClean="0"/>
              <a:t>これを</a:t>
            </a:r>
            <a:r>
              <a:rPr lang="ja-JP" altLang="en-US" b="1" dirty="0"/>
              <a:t>非因果的</a:t>
            </a:r>
            <a:r>
              <a:rPr lang="en-US" altLang="ja-JP" b="1" dirty="0"/>
              <a:t>(acausal)</a:t>
            </a:r>
            <a:r>
              <a:rPr lang="ja-JP" altLang="en-US" b="1" dirty="0"/>
              <a:t>モデリング</a:t>
            </a:r>
            <a:r>
              <a:rPr lang="ja-JP" altLang="en-US" dirty="0"/>
              <a:t>と呼びます。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この範囲を便宜的に</a:t>
            </a:r>
            <a:r>
              <a:rPr lang="ja-JP" altLang="en-US" b="1" dirty="0" smtClean="0"/>
              <a:t>「</a:t>
            </a:r>
            <a:r>
              <a:rPr lang="en-US" altLang="ja-JP" b="1" dirty="0"/>
              <a:t>e</a:t>
            </a:r>
            <a:r>
              <a:rPr lang="en-US" altLang="ja-JP" b="1" dirty="0" smtClean="0"/>
              <a:t>quation</a:t>
            </a:r>
            <a:r>
              <a:rPr lang="ja-JP" altLang="en-US" b="1" dirty="0" smtClean="0"/>
              <a:t> </a:t>
            </a:r>
            <a:r>
              <a:rPr lang="ja-JP" altLang="en-US" b="1" dirty="0"/>
              <a:t>セクション」</a:t>
            </a:r>
            <a:r>
              <a:rPr lang="ja-JP" altLang="en-US" dirty="0"/>
              <a:t>と呼びます。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E30EF1-2227-4CF5-80BB-CA64141E9089}"/>
              </a:ext>
            </a:extLst>
          </p:cNvPr>
          <p:cNvSpPr txBox="1"/>
          <p:nvPr/>
        </p:nvSpPr>
        <p:spPr>
          <a:xfrm>
            <a:off x="786605" y="245041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parameter </a:t>
            </a:r>
            <a:r>
              <a:rPr kumimoji="1" lang="ja-JP" altLang="en-US" dirty="0"/>
              <a:t>・・・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467322C-F1D8-4FC8-A541-57456C7E908F}"/>
              </a:ext>
            </a:extLst>
          </p:cNvPr>
          <p:cNvSpPr txBox="1"/>
          <p:nvPr/>
        </p:nvSpPr>
        <p:spPr>
          <a:xfrm>
            <a:off x="1894389" y="1850357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declaration</a:t>
            </a:r>
            <a:r>
              <a:rPr kumimoji="1" lang="ja-JP" altLang="en-US" b="1" dirty="0" smtClean="0"/>
              <a:t>セクション</a:t>
            </a:r>
            <a:endParaRPr kumimoji="1" lang="ja-JP" altLang="en-US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12D110E-4F9C-4FDD-8D26-205E3853F2D1}"/>
              </a:ext>
            </a:extLst>
          </p:cNvPr>
          <p:cNvSpPr/>
          <p:nvPr/>
        </p:nvSpPr>
        <p:spPr>
          <a:xfrm>
            <a:off x="641350" y="4128896"/>
            <a:ext cx="4946650" cy="1707118"/>
          </a:xfrm>
          <a:prstGeom prst="rect">
            <a:avLst/>
          </a:prstGeom>
          <a:solidFill>
            <a:srgbClr val="99CCFF">
              <a:alpha val="29804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BB9A1B-E56E-41A0-AEDD-E1B42E1EF169}"/>
              </a:ext>
            </a:extLst>
          </p:cNvPr>
          <p:cNvSpPr txBox="1"/>
          <p:nvPr/>
        </p:nvSpPr>
        <p:spPr>
          <a:xfrm>
            <a:off x="1951536" y="419089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equation</a:t>
            </a:r>
            <a:r>
              <a:rPr kumimoji="1" lang="ja-JP" altLang="en-US" b="1" dirty="0"/>
              <a:t>セクション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1CC40B-D785-4636-845A-BB01AA701A6A}"/>
              </a:ext>
            </a:extLst>
          </p:cNvPr>
          <p:cNvSpPr/>
          <p:nvPr/>
        </p:nvSpPr>
        <p:spPr>
          <a:xfrm>
            <a:off x="822266" y="4901322"/>
            <a:ext cx="4848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der(x)=a*x;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19A084-732B-4381-9104-4DA42DDE5BB4}"/>
              </a:ext>
            </a:extLst>
          </p:cNvPr>
          <p:cNvSpPr/>
          <p:nvPr/>
        </p:nvSpPr>
        <p:spPr>
          <a:xfrm>
            <a:off x="179666" y="1295342"/>
            <a:ext cx="5738534" cy="5391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1E0C152-BF26-436C-8603-03611C82F5E4}"/>
              </a:ext>
            </a:extLst>
          </p:cNvPr>
          <p:cNvCxnSpPr>
            <a:stCxn id="3" idx="1"/>
            <a:endCxn id="19" idx="3"/>
          </p:cNvCxnSpPr>
          <p:nvPr/>
        </p:nvCxnSpPr>
        <p:spPr>
          <a:xfrm flipH="1">
            <a:off x="5588000" y="2450415"/>
            <a:ext cx="553857" cy="1948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153F35A-E1C1-44EF-A869-4951B2130B41}"/>
              </a:ext>
            </a:extLst>
          </p:cNvPr>
          <p:cNvCxnSpPr>
            <a:cxnSpLocks/>
            <a:stCxn id="12" idx="1"/>
            <a:endCxn id="21" idx="3"/>
          </p:cNvCxnSpPr>
          <p:nvPr/>
        </p:nvCxnSpPr>
        <p:spPr>
          <a:xfrm flipH="1" flipV="1">
            <a:off x="5588000" y="4982455"/>
            <a:ext cx="553856" cy="8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F369B4-C6E6-4344-87FE-8971209AB67C}"/>
              </a:ext>
            </a:extLst>
          </p:cNvPr>
          <p:cNvSpPr txBox="1"/>
          <p:nvPr/>
        </p:nvSpPr>
        <p:spPr>
          <a:xfrm>
            <a:off x="786604" y="2758891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Real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・・・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73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248786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コードの記述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A34420-53B4-4A92-A5E1-9428766D7EA9}"/>
              </a:ext>
            </a:extLst>
          </p:cNvPr>
          <p:cNvSpPr txBox="1"/>
          <p:nvPr/>
        </p:nvSpPr>
        <p:spPr>
          <a:xfrm>
            <a:off x="774700" y="88265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以下のように記入してください。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014BC6-5FE6-48D8-AC74-EB5DB7609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666" y="1611415"/>
            <a:ext cx="6443233" cy="278913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D04AA68-70BF-401F-9674-CD5963779D79}"/>
              </a:ext>
            </a:extLst>
          </p:cNvPr>
          <p:cNvCxnSpPr>
            <a:cxnSpLocks/>
          </p:cNvCxnSpPr>
          <p:nvPr/>
        </p:nvCxnSpPr>
        <p:spPr>
          <a:xfrm flipH="1" flipV="1">
            <a:off x="4279751" y="3638550"/>
            <a:ext cx="2717949" cy="1963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B6D21C16-C4AD-4E8F-B64B-8E2AA9319EB6}"/>
              </a:ext>
            </a:extLst>
          </p:cNvPr>
          <p:cNvSpPr/>
          <p:nvPr/>
        </p:nvSpPr>
        <p:spPr>
          <a:xfrm>
            <a:off x="6319142" y="2068278"/>
            <a:ext cx="292100" cy="857250"/>
          </a:xfrm>
          <a:prstGeom prst="rightBrac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E052BB-5F5B-46B7-A4F7-BA69C26EA9CD}"/>
              </a:ext>
            </a:extLst>
          </p:cNvPr>
          <p:cNvSpPr txBox="1"/>
          <p:nvPr/>
        </p:nvSpPr>
        <p:spPr>
          <a:xfrm>
            <a:off x="6919403" y="1627306"/>
            <a:ext cx="5434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パラメーター変数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と変数</a:t>
            </a:r>
            <a:r>
              <a:rPr kumimoji="1" lang="en-US" altLang="ja-JP" dirty="0"/>
              <a:t>x</a:t>
            </a:r>
            <a:r>
              <a:rPr kumimoji="1" lang="ja-JP" altLang="en-US" dirty="0"/>
              <a:t>が宣言されていま</a:t>
            </a:r>
            <a:r>
              <a:rPr lang="ja-JP" altLang="en-US" dirty="0"/>
              <a:t>す。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Real</a:t>
            </a:r>
            <a:r>
              <a:rPr kumimoji="1" lang="ja-JP" altLang="en-US" dirty="0"/>
              <a:t>」</a:t>
            </a:r>
            <a:r>
              <a:rPr kumimoji="1" lang="ja-JP" altLang="en-US" dirty="0" smtClean="0"/>
              <a:t>は未知数となる実数型</a:t>
            </a:r>
            <a:r>
              <a:rPr kumimoji="1" lang="ja-JP" altLang="en-US" dirty="0" smtClean="0"/>
              <a:t>、</a:t>
            </a:r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parameter</a:t>
            </a:r>
            <a:r>
              <a:rPr lang="ja-JP" altLang="en-US" dirty="0"/>
              <a:t>」</a:t>
            </a:r>
            <a:r>
              <a:rPr lang="ja-JP" altLang="en-US" dirty="0" smtClean="0"/>
              <a:t>はユーザーが入力する既知数</a:t>
            </a:r>
            <a:r>
              <a:rPr kumimoji="1" lang="ja-JP" altLang="en-US" dirty="0" smtClean="0"/>
              <a:t>で</a:t>
            </a:r>
            <a:r>
              <a:rPr lang="ja-JP" altLang="en-US" dirty="0" smtClean="0"/>
              <a:t>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start=1</a:t>
            </a:r>
            <a:r>
              <a:rPr kumimoji="1" lang="ja-JP" altLang="en-US" dirty="0" smtClean="0"/>
              <a:t>」は初期値が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という意味です。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1FF25B0-BA2A-4EA5-AB07-9A75C124C56C}"/>
                  </a:ext>
                </a:extLst>
              </p:cNvPr>
              <p:cNvSpPr txBox="1"/>
              <p:nvPr/>
            </p:nvSpPr>
            <p:spPr>
              <a:xfrm>
                <a:off x="6997700" y="3598707"/>
                <a:ext cx="5262979" cy="2984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方程式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を解く、というコマンドです。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一般的</a:t>
                </a:r>
                <a:r>
                  <a:rPr lang="ja-JP" altLang="en-US" dirty="0" smtClean="0"/>
                  <a:t>なプログラミング言語</a:t>
                </a:r>
                <a:r>
                  <a:rPr lang="ja-JP" altLang="en-US" dirty="0"/>
                  <a:t>では</a:t>
                </a:r>
                <a:endParaRPr lang="en-US" altLang="ja-JP" dirty="0"/>
              </a:p>
              <a:p>
                <a:r>
                  <a:rPr lang="ja-JP" altLang="en-US" dirty="0"/>
                  <a:t>「左辺に右辺を代入する」という意味ですが</a:t>
                </a:r>
                <a:endParaRPr lang="en-US" altLang="ja-JP" dirty="0"/>
              </a:p>
              <a:p>
                <a:r>
                  <a:rPr lang="en-US" altLang="ja-JP" dirty="0" err="1"/>
                  <a:t>Modelica</a:t>
                </a:r>
                <a:r>
                  <a:rPr lang="ja-JP" altLang="en-US" dirty="0"/>
                  <a:t>言語では</a:t>
                </a:r>
                <a:endParaRPr lang="en-US" altLang="ja-JP" dirty="0"/>
              </a:p>
              <a:p>
                <a:r>
                  <a:rPr lang="ja-JP" altLang="en-US" dirty="0"/>
                  <a:t>「左辺と右辺が等しい」という意味になります。</a:t>
                </a:r>
                <a:endParaRPr lang="en-US" altLang="ja-JP" dirty="0"/>
              </a:p>
              <a:p>
                <a:r>
                  <a:rPr lang="ja-JP" altLang="en-US" dirty="0"/>
                  <a:t>左辺と右辺が等しくなるように</a:t>
                </a:r>
                <a:endParaRPr lang="en-US" altLang="ja-JP" dirty="0"/>
              </a:p>
              <a:p>
                <a:r>
                  <a:rPr lang="ja-JP" altLang="en-US" dirty="0"/>
                  <a:t>未知数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は自動的</a:t>
                </a:r>
                <a:r>
                  <a:rPr lang="ja-JP" altLang="en-US" dirty="0" smtClean="0"/>
                  <a:t>に解が求まります</a:t>
                </a:r>
                <a:r>
                  <a:rPr lang="ja-JP" altLang="en-US" dirty="0"/>
                  <a:t>。</a:t>
                </a:r>
                <a:endParaRPr lang="en-US" altLang="ja-JP" dirty="0"/>
              </a:p>
              <a:p>
                <a:r>
                  <a:rPr lang="ja-JP" altLang="en-US" dirty="0"/>
                  <a:t>また、</a:t>
                </a:r>
                <a:r>
                  <a:rPr lang="en-US" altLang="ja-JP" dirty="0"/>
                  <a:t>der()</a:t>
                </a:r>
                <a:r>
                  <a:rPr lang="ja-JP" altLang="en-US" dirty="0"/>
                  <a:t>は時間微分オペレータで</a:t>
                </a:r>
                <a:endParaRPr lang="en-US" altLang="ja-JP" dirty="0"/>
              </a:p>
              <a:p>
                <a:r>
                  <a:rPr lang="en-US" altLang="ja-JP" dirty="0"/>
                  <a:t>()</a:t>
                </a:r>
                <a:r>
                  <a:rPr lang="ja-JP" altLang="en-US" dirty="0"/>
                  <a:t>内の変数の一階の時間微分項を表しています。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1FF25B0-BA2A-4EA5-AB07-9A75C124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00" y="3598707"/>
                <a:ext cx="5262979" cy="2984278"/>
              </a:xfrm>
              <a:prstGeom prst="rect">
                <a:avLst/>
              </a:prstGeom>
              <a:blipFill>
                <a:blip r:embed="rId3"/>
                <a:stretch>
                  <a:fillRect l="-1043" r="-348" b="-22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6574164" y="1262924"/>
            <a:ext cx="260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declaration</a:t>
            </a:r>
            <a:r>
              <a:rPr lang="ja-JP" altLang="en-US" b="1" u="sng" dirty="0"/>
              <a:t>セクション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BB9A1B-E56E-41A0-AEDD-E1B42E1EF169}"/>
              </a:ext>
            </a:extLst>
          </p:cNvPr>
          <p:cNvSpPr txBox="1"/>
          <p:nvPr/>
        </p:nvSpPr>
        <p:spPr>
          <a:xfrm>
            <a:off x="6622899" y="323532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/>
              <a:t>equation</a:t>
            </a:r>
            <a:r>
              <a:rPr kumimoji="1" lang="ja-JP" altLang="en-US" b="1" u="sng" dirty="0"/>
              <a:t>セクション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727" y="4931822"/>
            <a:ext cx="556755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Tips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テキストビューで「</a:t>
            </a:r>
            <a:r>
              <a:rPr lang="en-US" altLang="ja-JP" sz="1600" dirty="0" smtClean="0"/>
              <a:t>r</a:t>
            </a:r>
            <a:r>
              <a:rPr lang="ja-JP" altLang="en-US" sz="1600" dirty="0" smtClean="0"/>
              <a:t>」と入力すると「</a:t>
            </a:r>
            <a:r>
              <a:rPr lang="en-US" altLang="ja-JP" sz="1600" dirty="0" smtClean="0"/>
              <a:t>Real</a:t>
            </a:r>
            <a:r>
              <a:rPr lang="ja-JP" altLang="en-US" sz="1600" dirty="0" smtClean="0"/>
              <a:t>」などの</a:t>
            </a:r>
            <a:endParaRPr lang="en-US" altLang="ja-JP" sz="1600" dirty="0" smtClean="0"/>
          </a:p>
          <a:p>
            <a:r>
              <a:rPr lang="ja-JP" altLang="en-US" sz="1600" dirty="0" smtClean="0"/>
              <a:t>予約語が表示されます。</a:t>
            </a:r>
            <a:r>
              <a:rPr lang="en-US" altLang="ja-JP" sz="1600" dirty="0" smtClean="0"/>
              <a:t>Tab</a:t>
            </a:r>
            <a:r>
              <a:rPr lang="ja-JP" altLang="en-US" sz="1600" dirty="0" smtClean="0"/>
              <a:t>キーや</a:t>
            </a:r>
            <a:r>
              <a:rPr lang="en-US" altLang="ja-JP" sz="1600" dirty="0" smtClean="0"/>
              <a:t>Enter</a:t>
            </a:r>
            <a:r>
              <a:rPr lang="ja-JP" altLang="en-US" sz="1600" dirty="0" smtClean="0"/>
              <a:t>キーを押すことで</a:t>
            </a:r>
            <a:endParaRPr lang="en-US" altLang="ja-JP" sz="1600" dirty="0" smtClean="0"/>
          </a:p>
          <a:p>
            <a:r>
              <a:rPr lang="ja-JP" altLang="en-US" sz="1600"/>
              <a:t>反映</a:t>
            </a:r>
            <a:r>
              <a:rPr kumimoji="1" lang="ja-JP" altLang="en-US" sz="1600" smtClean="0"/>
              <a:t>されるので使いこなすと非常に便利です。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523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3E53CF06-ACC4-43D7-8B29-42060A7D8065}"/>
              </a:ext>
            </a:extLst>
          </p:cNvPr>
          <p:cNvSpPr/>
          <p:nvPr/>
        </p:nvSpPr>
        <p:spPr>
          <a:xfrm>
            <a:off x="179666" y="87415"/>
            <a:ext cx="328295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モデルのチェック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2B8969-DC62-457A-82E2-895BC79E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0" y="1609234"/>
            <a:ext cx="4767263" cy="69080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73D5128-CFF3-45D8-A9F3-FA7F76E6C006}"/>
              </a:ext>
            </a:extLst>
          </p:cNvPr>
          <p:cNvSpPr/>
          <p:nvPr/>
        </p:nvSpPr>
        <p:spPr>
          <a:xfrm>
            <a:off x="2724247" y="1633358"/>
            <a:ext cx="714913" cy="6714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4687F0-3C97-4D0F-A4E8-A5201AC0B377}"/>
              </a:ext>
            </a:extLst>
          </p:cNvPr>
          <p:cNvSpPr txBox="1"/>
          <p:nvPr/>
        </p:nvSpPr>
        <p:spPr>
          <a:xfrm>
            <a:off x="520700" y="1047750"/>
            <a:ext cx="111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方程式</a:t>
            </a:r>
            <a:r>
              <a:rPr kumimoji="1" lang="ja-JP" altLang="en-US" dirty="0"/>
              <a:t>が解くことが可能か</a:t>
            </a:r>
            <a:r>
              <a:rPr lang="ja-JP" altLang="en-US" dirty="0"/>
              <a:t>どうかやモデルの</a:t>
            </a:r>
            <a:r>
              <a:rPr lang="ja-JP" altLang="en-US" dirty="0" smtClean="0"/>
              <a:t>エラーを</a:t>
            </a:r>
            <a:r>
              <a:rPr kumimoji="1" lang="ja-JP" altLang="en-US" dirty="0"/>
              <a:t>以下の「モデルチェック」に</a:t>
            </a:r>
            <a:r>
              <a:rPr kumimoji="1" lang="ja-JP" altLang="en-US" dirty="0" smtClean="0"/>
              <a:t>よって</a:t>
            </a:r>
            <a:r>
              <a:rPr lang="ja-JP" altLang="en-US" dirty="0" smtClean="0"/>
              <a:t>確認できます。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4F1B80-FE28-4038-AC4E-A74DD4871F21}"/>
              </a:ext>
            </a:extLst>
          </p:cNvPr>
          <p:cNvSpPr txBox="1"/>
          <p:nvPr/>
        </p:nvSpPr>
        <p:spPr>
          <a:xfrm>
            <a:off x="651510" y="5156021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Check of “</a:t>
            </a:r>
            <a:r>
              <a:rPr lang="ja-JP" altLang="en-US" dirty="0"/>
              <a:t>モデル名</a:t>
            </a:r>
            <a:r>
              <a:rPr lang="en-US" altLang="ja-JP" dirty="0"/>
              <a:t>” completed successfully.</a:t>
            </a:r>
            <a:r>
              <a:rPr lang="ja-JP" altLang="en-US" dirty="0"/>
              <a:t>」と表示されたら文法上のエラーはありません。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lang="en-US" altLang="ja-JP" dirty="0"/>
              <a:t>Class “</a:t>
            </a:r>
            <a:r>
              <a:rPr lang="ja-JP" altLang="en-US" dirty="0"/>
              <a:t>モデル名</a:t>
            </a:r>
            <a:r>
              <a:rPr lang="en-US" altLang="ja-JP" dirty="0"/>
              <a:t>” has 1 equation(s) and 1 variable(s).</a:t>
            </a:r>
            <a:r>
              <a:rPr kumimoji="1" lang="ja-JP" altLang="en-US" dirty="0"/>
              <a:t>」の表示の中の</a:t>
            </a:r>
            <a:r>
              <a:rPr lang="en-US" altLang="ja-JP" dirty="0"/>
              <a:t>equation</a:t>
            </a:r>
            <a:r>
              <a:rPr lang="ja-JP" altLang="en-US" dirty="0"/>
              <a:t>と</a:t>
            </a:r>
            <a:r>
              <a:rPr lang="en-US" altLang="ja-JP" dirty="0"/>
              <a:t>variable</a:t>
            </a:r>
            <a:r>
              <a:rPr lang="ja-JP" altLang="en-US" dirty="0"/>
              <a:t>の数が</a:t>
            </a:r>
            <a:endParaRPr lang="en-US" altLang="ja-JP" dirty="0"/>
          </a:p>
          <a:p>
            <a:r>
              <a:rPr kumimoji="1" lang="ja-JP" altLang="en-US" dirty="0"/>
              <a:t>等しいことを確認してください。等しくなければ方程式を解くことができずエラーが発生します。</a:t>
            </a:r>
            <a:endParaRPr kumimoji="1" lang="en-US" altLang="ja-JP" dirty="0"/>
          </a:p>
          <a:p>
            <a:r>
              <a:rPr lang="en-US" altLang="ja-JP" dirty="0"/>
              <a:t>Trivial equation</a:t>
            </a:r>
            <a:r>
              <a:rPr lang="ja-JP" altLang="en-US" dirty="0"/>
              <a:t>は自明な式という意味です。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A387613-0939-4E9F-8FE7-B5AB5567B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09" y="2964111"/>
            <a:ext cx="8142631" cy="1976010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3B8E875-2E29-44B5-9C9C-07D484D39D0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848610" y="2304806"/>
            <a:ext cx="233094" cy="6593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69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84" y="2214879"/>
            <a:ext cx="7376617" cy="4498569"/>
          </a:xfrm>
          <a:prstGeom prst="rect">
            <a:avLst/>
          </a:prstGeom>
        </p:spPr>
      </p:pic>
      <p:sp>
        <p:nvSpPr>
          <p:cNvPr id="2" name="Shape 130">
            <a:extLst>
              <a:ext uri="{FF2B5EF4-FFF2-40B4-BE49-F238E27FC236}">
                <a16:creationId xmlns:a16="http://schemas.microsoft.com/office/drawing/2014/main" id="{3E53CF06-ACC4-43D7-8B29-42060A7D8065}"/>
              </a:ext>
            </a:extLst>
          </p:cNvPr>
          <p:cNvSpPr/>
          <p:nvPr/>
        </p:nvSpPr>
        <p:spPr>
          <a:xfrm>
            <a:off x="179666" y="87415"/>
            <a:ext cx="3733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解析実行 </a:t>
            </a:r>
            <a:r>
              <a:rPr lang="en-US" altLang="ja-JP" dirty="0"/>
              <a:t>&amp; </a:t>
            </a:r>
            <a:r>
              <a:rPr lang="ja-JP" altLang="en-US" dirty="0"/>
              <a:t>結果表示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2B8969-DC62-457A-82E2-895BC79E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158701"/>
            <a:ext cx="4767263" cy="69080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73D5128-CFF3-45D8-A9F3-FA7F76E6C006}"/>
              </a:ext>
            </a:extLst>
          </p:cNvPr>
          <p:cNvSpPr/>
          <p:nvPr/>
        </p:nvSpPr>
        <p:spPr>
          <a:xfrm>
            <a:off x="2987137" y="1217969"/>
            <a:ext cx="714913" cy="6714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4687F0-3C97-4D0F-A4E8-A5201AC0B377}"/>
              </a:ext>
            </a:extLst>
          </p:cNvPr>
          <p:cNvSpPr txBox="1"/>
          <p:nvPr/>
        </p:nvSpPr>
        <p:spPr>
          <a:xfrm>
            <a:off x="358240" y="754822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以下の「シミュレート」をクリックし、解析を実行して</a:t>
            </a:r>
            <a:r>
              <a:rPr kumimoji="1" lang="ja-JP" altLang="en-US" dirty="0" smtClean="0"/>
              <a:t>ください。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23E9B1F-1420-4A47-918A-7AF811251EF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44594" y="1889417"/>
            <a:ext cx="154256" cy="2273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4CADBAE-49E9-480F-8A3F-19ADA9D77730}"/>
              </a:ext>
            </a:extLst>
          </p:cNvPr>
          <p:cNvSpPr/>
          <p:nvPr/>
        </p:nvSpPr>
        <p:spPr>
          <a:xfrm>
            <a:off x="6780429" y="4114738"/>
            <a:ext cx="1682851" cy="1939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B6E046F-C680-441A-8504-FFD7E911A7BE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463280" y="3075636"/>
            <a:ext cx="805864" cy="113609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AB41D6-E6C4-44BF-98D2-8090D3FADE46}"/>
              </a:ext>
            </a:extLst>
          </p:cNvPr>
          <p:cNvSpPr txBox="1"/>
          <p:nvPr/>
        </p:nvSpPr>
        <p:spPr>
          <a:xfrm>
            <a:off x="9321800" y="289097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変数</a:t>
            </a:r>
            <a:r>
              <a:rPr kumimoji="1" lang="en-US" altLang="ja-JP" dirty="0"/>
              <a:t>x</a:t>
            </a:r>
            <a:r>
              <a:rPr kumimoji="1" lang="ja-JP" altLang="en-US" dirty="0"/>
              <a:t>にチェックを入れて</a:t>
            </a:r>
            <a:endParaRPr kumimoji="1" lang="en-US" altLang="ja-JP" dirty="0"/>
          </a:p>
          <a:p>
            <a:r>
              <a:rPr kumimoji="1" lang="ja-JP" altLang="en-US" dirty="0"/>
              <a:t>結果を表示してください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A74E1AC-58A0-490A-B8EC-1EF03833F6BD}"/>
                  </a:ext>
                </a:extLst>
              </p:cNvPr>
              <p:cNvSpPr txBox="1"/>
              <p:nvPr/>
            </p:nvSpPr>
            <p:spPr>
              <a:xfrm>
                <a:off x="9133840" y="4195323"/>
                <a:ext cx="305816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グラフが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ja-JP" altLang="en-US" dirty="0" smtClean="0"/>
                  <a:t>となっていることを確認</a:t>
                </a:r>
                <a:r>
                  <a:rPr lang="ja-JP" altLang="en-US" dirty="0"/>
                  <a:t>してください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また、式を変形</a:t>
                </a:r>
                <a:r>
                  <a:rPr lang="ja-JP" altLang="en-US" dirty="0" smtClean="0"/>
                  <a:t>し様々</a:t>
                </a:r>
                <a:r>
                  <a:rPr lang="ja-JP" altLang="en-US" dirty="0"/>
                  <a:t>な式を解くこと</a:t>
                </a:r>
                <a:r>
                  <a:rPr lang="ja-JP" altLang="en-US" dirty="0" smtClean="0"/>
                  <a:t>ができる</a:t>
                </a:r>
                <a:r>
                  <a:rPr lang="ja-JP" altLang="en-US" dirty="0"/>
                  <a:t>ことを確認</a:t>
                </a:r>
                <a:r>
                  <a:rPr lang="ja-JP" altLang="en-US" dirty="0" smtClean="0"/>
                  <a:t>してください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A74E1AC-58A0-490A-B8EC-1EF03833F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840" y="4195323"/>
                <a:ext cx="3058160" cy="1754326"/>
              </a:xfrm>
              <a:prstGeom prst="rect">
                <a:avLst/>
              </a:prstGeom>
              <a:blipFill>
                <a:blip r:embed="rId4"/>
                <a:stretch>
                  <a:fillRect l="-1594" t="-1389" r="-398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83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659</Words>
  <Application>Microsoft Office PowerPoint</Application>
  <PresentationFormat>ワイド画面</PresentationFormat>
  <Paragraphs>122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YuMincho Medium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MBD-DG 植田 惠法</cp:lastModifiedBy>
  <cp:revision>170</cp:revision>
  <dcterms:created xsi:type="dcterms:W3CDTF">2017-07-29T00:52:37Z</dcterms:created>
  <dcterms:modified xsi:type="dcterms:W3CDTF">2020-04-13T04:49:23Z</dcterms:modified>
</cp:coreProperties>
</file>