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81" r:id="rId14"/>
    <p:sldId id="270" r:id="rId15"/>
    <p:sldId id="280" r:id="rId16"/>
    <p:sldId id="269" r:id="rId17"/>
    <p:sldId id="276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100" d="100"/>
          <a:sy n="100" d="100"/>
        </p:scale>
        <p:origin x="-66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83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xmlns="" id="{71ABC5E8-FF9A-440B-9154-145E275110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7D636F5B-F4B0-4C2D-A435-D1C06B1EC9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C950-F42E-48AF-9429-51026B200D3A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41C73D97-E62D-44B2-952C-99A8FC4A54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476BFB7B-04B7-43C3-A128-1986CEA18E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7B693-74DE-4916-89D9-D49B3C258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2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8908-C50A-4902-8524-83A8A5B0A21E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10612-F795-4894-B81B-2ACED8D11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13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xmlns="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F28B8-6A0E-40AF-8CFC-827A73FCDA81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0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1F0A6FEE-5F30-47CD-92B6-24311CE0EC92}"/>
              </a:ext>
            </a:extLst>
          </p:cNvPr>
          <p:cNvSpPr txBox="1"/>
          <p:nvPr/>
        </p:nvSpPr>
        <p:spPr>
          <a:xfrm>
            <a:off x="940548" y="1983143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A3839584-586E-4BF7-B7D0-CF7E5BDF7807}"/>
              </a:ext>
            </a:extLst>
          </p:cNvPr>
          <p:cNvSpPr/>
          <p:nvPr/>
        </p:nvSpPr>
        <p:spPr>
          <a:xfrm>
            <a:off x="2538741" y="3099107"/>
            <a:ext cx="74799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4800" b="1" dirty="0">
                <a:solidFill>
                  <a:srgbClr val="FF0000"/>
                </a:solidFill>
              </a:rPr>
              <a:t>解析モデルの作成と実行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978E2E90-0ABB-4CA0-973B-958FF5A2B1E5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2017 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xmlns="" id="{136DCC15-D360-4E4F-AC23-073F2E33388B}"/>
              </a:ext>
            </a:extLst>
          </p:cNvPr>
          <p:cNvSpPr/>
          <p:nvPr/>
        </p:nvSpPr>
        <p:spPr>
          <a:xfrm>
            <a:off x="179666" y="87415"/>
            <a:ext cx="328295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モデル同士の接続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66EC515E-A385-4735-9898-CE296BC9940D}"/>
              </a:ext>
            </a:extLst>
          </p:cNvPr>
          <p:cNvSpPr txBox="1"/>
          <p:nvPr/>
        </p:nvSpPr>
        <p:spPr>
          <a:xfrm>
            <a:off x="489475" y="79375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モデル同士の接続は以下のように行います。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9E2A2B64-F0AB-45B6-A005-409719C06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6294" y="1054100"/>
            <a:ext cx="4406901" cy="16383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E79D55A9-E49D-43E1-B053-1150B15722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252" y="1181616"/>
            <a:ext cx="3930238" cy="138326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39F6B1C1-1A85-40A2-8C47-F291AC85A4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156" y="1181616"/>
            <a:ext cx="1244600" cy="1383268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xmlns="" id="{8E7EFF95-EB1A-4BF6-B10D-F635BA087144}"/>
              </a:ext>
            </a:extLst>
          </p:cNvPr>
          <p:cNvSpPr/>
          <p:nvPr/>
        </p:nvSpPr>
        <p:spPr>
          <a:xfrm>
            <a:off x="2042751" y="1759082"/>
            <a:ext cx="527255" cy="4507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xmlns="" id="{3C0FE5AF-652F-4BA7-9941-4FB45E6920AF}"/>
              </a:ext>
            </a:extLst>
          </p:cNvPr>
          <p:cNvSpPr/>
          <p:nvPr/>
        </p:nvSpPr>
        <p:spPr>
          <a:xfrm>
            <a:off x="6991875" y="1694566"/>
            <a:ext cx="602725" cy="5152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xmlns="" id="{7ADCB1BC-D85F-4FB5-BC8C-A8FDCEB90F6E}"/>
              </a:ext>
            </a:extLst>
          </p:cNvPr>
          <p:cNvGrpSpPr/>
          <p:nvPr/>
        </p:nvGrpSpPr>
        <p:grpSpPr>
          <a:xfrm>
            <a:off x="1126371" y="1574201"/>
            <a:ext cx="181729" cy="181729"/>
            <a:chOff x="1254331" y="3689350"/>
            <a:chExt cx="409369" cy="409369"/>
          </a:xfrm>
        </p:grpSpPr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xmlns="" id="{B0B9BDAB-1CF5-4B9D-97A2-116DB45C1074}"/>
                </a:ext>
              </a:extLst>
            </p:cNvPr>
            <p:cNvCxnSpPr/>
            <p:nvPr/>
          </p:nvCxnSpPr>
          <p:spPr>
            <a:xfrm>
              <a:off x="1254331" y="3894035"/>
              <a:ext cx="40936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xmlns="" id="{52BF6B79-46CA-4E73-8BCB-4B316AABBD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54331" y="3894035"/>
              <a:ext cx="40936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0B6A9803-64E1-4D8E-AFBA-4F72B965D434}"/>
              </a:ext>
            </a:extLst>
          </p:cNvPr>
          <p:cNvSpPr txBox="1"/>
          <p:nvPr/>
        </p:nvSpPr>
        <p:spPr>
          <a:xfrm>
            <a:off x="337075" y="297180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モデルの□に</a:t>
            </a:r>
            <a:endParaRPr lang="en-US" altLang="ja-JP" dirty="0"/>
          </a:p>
          <a:p>
            <a:r>
              <a:rPr lang="ja-JP" altLang="en-US" dirty="0"/>
              <a:t>カー</a:t>
            </a:r>
            <a:r>
              <a:rPr lang="ja-JP" altLang="en-US" dirty="0" err="1"/>
              <a:t>するを</a:t>
            </a:r>
            <a:r>
              <a:rPr lang="ja-JP" altLang="en-US" dirty="0"/>
              <a:t>近づけると</a:t>
            </a:r>
            <a:endParaRPr lang="en-US" altLang="ja-JP" dirty="0"/>
          </a:p>
          <a:p>
            <a:r>
              <a:rPr lang="ja-JP" altLang="en-US" dirty="0"/>
              <a:t>カーソル</a:t>
            </a:r>
            <a:r>
              <a:rPr kumimoji="1" lang="ja-JP" altLang="en-US" dirty="0"/>
              <a:t>の形が✚に</a:t>
            </a:r>
            <a:endParaRPr kumimoji="1" lang="en-US" altLang="ja-JP" dirty="0"/>
          </a:p>
          <a:p>
            <a:r>
              <a:rPr kumimoji="1" lang="ja-JP" altLang="en-US" dirty="0"/>
              <a:t>なります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0830BECE-2109-4A95-8CD2-04C4904E88EE}"/>
              </a:ext>
            </a:extLst>
          </p:cNvPr>
          <p:cNvSpPr txBox="1"/>
          <p:nvPr/>
        </p:nvSpPr>
        <p:spPr>
          <a:xfrm>
            <a:off x="3651775" y="3016250"/>
            <a:ext cx="31854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✚の状態のまま</a:t>
            </a:r>
            <a:endParaRPr kumimoji="1" lang="en-US" altLang="ja-JP" dirty="0"/>
          </a:p>
          <a:p>
            <a:r>
              <a:rPr lang="ja-JP" altLang="en-US" dirty="0"/>
              <a:t>ドラッグ＆ドロップ</a:t>
            </a:r>
            <a:endParaRPr lang="en-US" altLang="ja-JP" dirty="0"/>
          </a:p>
          <a:p>
            <a:r>
              <a:rPr lang="ja-JP" altLang="en-US" dirty="0"/>
              <a:t>するとラインが</a:t>
            </a:r>
            <a:endParaRPr lang="en-US" altLang="ja-JP" dirty="0"/>
          </a:p>
          <a:p>
            <a:r>
              <a:rPr kumimoji="1" lang="ja-JP" altLang="en-US" dirty="0"/>
              <a:t>出てきます。</a:t>
            </a:r>
            <a:endParaRPr lang="en-US" altLang="ja-JP" dirty="0"/>
          </a:p>
          <a:p>
            <a:r>
              <a:rPr lang="ja-JP" altLang="en-US" dirty="0"/>
              <a:t>ラインが出てきたら</a:t>
            </a:r>
            <a:endParaRPr lang="en-US" altLang="ja-JP" dirty="0"/>
          </a:p>
          <a:p>
            <a:r>
              <a:rPr kumimoji="1" lang="ja-JP" altLang="en-US" dirty="0"/>
              <a:t>マウスを離しても</a:t>
            </a:r>
            <a:endParaRPr kumimoji="1" lang="en-US" altLang="ja-JP" dirty="0"/>
          </a:p>
          <a:p>
            <a:r>
              <a:rPr kumimoji="1" lang="ja-JP" altLang="en-US" dirty="0"/>
              <a:t>ラインは出たままになります</a:t>
            </a:r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8AE078A0-E143-4EA5-9713-BC2141D2963B}"/>
              </a:ext>
            </a:extLst>
          </p:cNvPr>
          <p:cNvSpPr txBox="1"/>
          <p:nvPr/>
        </p:nvSpPr>
        <p:spPr>
          <a:xfrm>
            <a:off x="8080820" y="2994284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接続</a:t>
            </a:r>
            <a:r>
              <a:rPr kumimoji="1" lang="ja-JP" altLang="en-US" dirty="0"/>
              <a:t>したいモデルの■に近づけると</a:t>
            </a:r>
            <a:endParaRPr kumimoji="1" lang="en-US" altLang="ja-JP" dirty="0"/>
          </a:p>
          <a:p>
            <a:r>
              <a:rPr lang="ja-JP" altLang="en-US" dirty="0"/>
              <a:t>カーソルが</a:t>
            </a:r>
            <a:r>
              <a:rPr kumimoji="1" lang="ja-JP" altLang="en-US" dirty="0"/>
              <a:t>✚になりますので</a:t>
            </a:r>
            <a:endParaRPr kumimoji="1" lang="en-US" altLang="ja-JP" dirty="0"/>
          </a:p>
          <a:p>
            <a:r>
              <a:rPr lang="ja-JP" altLang="en-US" dirty="0"/>
              <a:t>そこで左クリックしてください。</a:t>
            </a:r>
            <a:endParaRPr kumimoji="1" lang="en-US" altLang="ja-JP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86FFA29C-7E81-4B77-821F-30A476C88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4" y="5402321"/>
            <a:ext cx="5381413" cy="1503918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E924081D-0421-42BB-916E-AAEC01405FD8}"/>
              </a:ext>
            </a:extLst>
          </p:cNvPr>
          <p:cNvSpPr txBox="1"/>
          <p:nvPr/>
        </p:nvSpPr>
        <p:spPr>
          <a:xfrm>
            <a:off x="6737875" y="587821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同様にして左図のように接続してください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A793E0B6-A009-440C-89F2-E2330684FA68}"/>
              </a:ext>
            </a:extLst>
          </p:cNvPr>
          <p:cNvSpPr txBox="1"/>
          <p:nvPr/>
        </p:nvSpPr>
        <p:spPr>
          <a:xfrm>
            <a:off x="-28083" y="29980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xmlns="" id="{37C342A3-EE4F-4EE8-ACA0-4A0E21223EFE}"/>
              </a:ext>
            </a:extLst>
          </p:cNvPr>
          <p:cNvSpPr txBox="1"/>
          <p:nvPr/>
        </p:nvSpPr>
        <p:spPr>
          <a:xfrm>
            <a:off x="3254867" y="30361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②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E133DA0D-F9AA-4C1A-851D-9C7D6BCD9933}"/>
              </a:ext>
            </a:extLst>
          </p:cNvPr>
          <p:cNvSpPr txBox="1"/>
          <p:nvPr/>
        </p:nvSpPr>
        <p:spPr>
          <a:xfrm>
            <a:off x="7665322" y="29980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68745E18-8971-4F0C-B4D5-4B755C99270D}"/>
              </a:ext>
            </a:extLst>
          </p:cNvPr>
          <p:cNvSpPr txBox="1"/>
          <p:nvPr/>
        </p:nvSpPr>
        <p:spPr>
          <a:xfrm>
            <a:off x="6234191" y="58782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xmlns="" id="{9C3F8459-0693-4FDC-9C8B-9F22C11AFEA5}"/>
              </a:ext>
            </a:extLst>
          </p:cNvPr>
          <p:cNvCxnSpPr>
            <a:cxnSpLocks/>
          </p:cNvCxnSpPr>
          <p:nvPr/>
        </p:nvCxnSpPr>
        <p:spPr>
          <a:xfrm>
            <a:off x="0" y="5264150"/>
            <a:ext cx="1219200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597E4F07-3876-4495-B6AF-001ED03DC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5" y="1540254"/>
            <a:ext cx="6049802" cy="5146945"/>
          </a:xfrm>
          <a:prstGeom prst="rect">
            <a:avLst/>
          </a:prstGeom>
        </p:spPr>
      </p:pic>
      <p:sp>
        <p:nvSpPr>
          <p:cNvPr id="4" name="Shape 130">
            <a:extLst>
              <a:ext uri="{FF2B5EF4-FFF2-40B4-BE49-F238E27FC236}">
                <a16:creationId xmlns:a16="http://schemas.microsoft.com/office/drawing/2014/main" xmlns="" id="{136DCC15-D360-4E4F-AC23-073F2E33388B}"/>
              </a:ext>
            </a:extLst>
          </p:cNvPr>
          <p:cNvSpPr/>
          <p:nvPr/>
        </p:nvSpPr>
        <p:spPr>
          <a:xfrm>
            <a:off x="179666" y="87415"/>
            <a:ext cx="3786293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パラメータの設定 </a:t>
            </a:r>
            <a:r>
              <a:rPr lang="en-US" altLang="ja-JP" dirty="0"/>
              <a:t>- 1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9D781487-5351-4AA2-81F5-F8C925F1332A}"/>
              </a:ext>
            </a:extLst>
          </p:cNvPr>
          <p:cNvSpPr txBox="1"/>
          <p:nvPr/>
        </p:nvSpPr>
        <p:spPr>
          <a:xfrm>
            <a:off x="730250" y="800100"/>
            <a:ext cx="7499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spring1</a:t>
            </a:r>
            <a:r>
              <a:rPr kumimoji="1" lang="ja-JP" altLang="en-US" dirty="0"/>
              <a:t>をダブルクリックするとパラメータ設定の画面が出てきます。</a:t>
            </a:r>
            <a:endParaRPr kumimoji="1" lang="en-US" altLang="ja-JP" dirty="0"/>
          </a:p>
          <a:p>
            <a:r>
              <a:rPr lang="ja-JP" altLang="en-US" dirty="0"/>
              <a:t>以下のように入力してください。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xmlns="" id="{F549F6BC-C12B-465D-8FA8-DF2112DFFEB8}"/>
              </a:ext>
            </a:extLst>
          </p:cNvPr>
          <p:cNvSpPr/>
          <p:nvPr/>
        </p:nvSpPr>
        <p:spPr>
          <a:xfrm>
            <a:off x="1078392" y="4635500"/>
            <a:ext cx="4617557" cy="2667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xmlns="" id="{7AA82C6E-50B2-4578-BDFD-6330FF52B27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695949" y="2705100"/>
            <a:ext cx="1822744" cy="20637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xmlns="" id="{18B1D157-7940-4367-8412-D6729A52A166}"/>
              </a:ext>
            </a:extLst>
          </p:cNvPr>
          <p:cNvSpPr/>
          <p:nvPr/>
        </p:nvSpPr>
        <p:spPr>
          <a:xfrm>
            <a:off x="1078391" y="4930774"/>
            <a:ext cx="5277959" cy="2751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9BA7D8F9-9288-4EDF-8AAC-171EBE027E12}"/>
              </a:ext>
            </a:extLst>
          </p:cNvPr>
          <p:cNvSpPr/>
          <p:nvPr/>
        </p:nvSpPr>
        <p:spPr>
          <a:xfrm>
            <a:off x="1113887" y="5594117"/>
            <a:ext cx="5131909" cy="3016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609EE2BD-8397-415A-B465-8813952AED2E}"/>
              </a:ext>
            </a:extLst>
          </p:cNvPr>
          <p:cNvSpPr txBox="1"/>
          <p:nvPr/>
        </p:nvSpPr>
        <p:spPr>
          <a:xfrm>
            <a:off x="7518693" y="22061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バネ定数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xmlns="" id="{C5E12FF0-88B3-4FFF-A017-E4FD874D4A20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6356350" y="4122568"/>
            <a:ext cx="1162343" cy="9457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F29B642C-533E-4BD6-BA5A-C2E6DD8C7268}"/>
              </a:ext>
            </a:extLst>
          </p:cNvPr>
          <p:cNvSpPr txBox="1"/>
          <p:nvPr/>
        </p:nvSpPr>
        <p:spPr>
          <a:xfrm>
            <a:off x="7518693" y="3799402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自然長</a:t>
            </a:r>
            <a:endParaRPr kumimoji="1" lang="en-US" altLang="ja-JP" dirty="0"/>
          </a:p>
          <a:p>
            <a:r>
              <a:rPr lang="ja-JP" altLang="en-US" dirty="0"/>
              <a:t>（自然長での長さを原点ととる）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xmlns="" id="{3C1D2587-D4B4-4DB7-B90A-63551E7891B4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45796" y="5252337"/>
            <a:ext cx="1272897" cy="4925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CD344E66-5077-4E45-AA4B-39967451E557}"/>
              </a:ext>
            </a:extLst>
          </p:cNvPr>
          <p:cNvSpPr txBox="1"/>
          <p:nvPr/>
        </p:nvSpPr>
        <p:spPr>
          <a:xfrm>
            <a:off x="7518693" y="4652172"/>
            <a:ext cx="3329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</a:t>
            </a:r>
            <a:r>
              <a:rPr kumimoji="1" lang="ja-JP" altLang="en-US" dirty="0" smtClean="0"/>
              <a:t>変位</a:t>
            </a:r>
            <a:endParaRPr kumimoji="1" lang="en-US" altLang="ja-JP" dirty="0" smtClean="0"/>
          </a:p>
          <a:p>
            <a:r>
              <a:rPr lang="ja-JP" altLang="en-US" dirty="0" smtClean="0"/>
              <a:t>初期値を有効にするには</a:t>
            </a:r>
            <a:endParaRPr lang="en-US" altLang="ja-JP" dirty="0" smtClean="0"/>
          </a:p>
          <a:p>
            <a:r>
              <a:rPr lang="en-US" altLang="ja-JP" dirty="0" err="1" smtClean="0"/>
              <a:t>s_rel.start</a:t>
            </a:r>
            <a:r>
              <a:rPr lang="ja-JP" altLang="en-US" dirty="0" smtClean="0"/>
              <a:t>の横の□をクリックして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Fixed</a:t>
            </a:r>
            <a:r>
              <a:rPr lang="ja-JP" altLang="en-US" dirty="0" smtClean="0"/>
              <a:t>」を「</a:t>
            </a:r>
            <a:r>
              <a:rPr lang="en-US" altLang="ja-JP" dirty="0" smtClean="0"/>
              <a:t>true</a:t>
            </a:r>
            <a:r>
              <a:rPr lang="ja-JP" altLang="en-US" dirty="0" smtClean="0"/>
              <a:t>」にしてください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3" t="63778" r="40483" b="27289"/>
          <a:stretch/>
        </p:blipFill>
        <p:spPr bwMode="auto">
          <a:xfrm>
            <a:off x="7822676" y="5805671"/>
            <a:ext cx="3662241" cy="88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56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xmlns="" id="{3365CFDA-114A-4AA7-A39E-5BE6E453535D}"/>
              </a:ext>
            </a:extLst>
          </p:cNvPr>
          <p:cNvSpPr/>
          <p:nvPr/>
        </p:nvSpPr>
        <p:spPr>
          <a:xfrm>
            <a:off x="179666" y="87415"/>
            <a:ext cx="3786293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パラメータの設定 </a:t>
            </a:r>
            <a:r>
              <a:rPr lang="en-US" altLang="ja-JP" dirty="0"/>
              <a:t>- 2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878B0693-5B4F-4875-9CCC-64EBFB2D3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" y="1498911"/>
            <a:ext cx="6110967" cy="422878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42812394-2356-4CCF-B533-20E7C6300FF8}"/>
              </a:ext>
            </a:extLst>
          </p:cNvPr>
          <p:cNvSpPr/>
          <p:nvPr/>
        </p:nvSpPr>
        <p:spPr>
          <a:xfrm>
            <a:off x="1088487" y="3787774"/>
            <a:ext cx="2892963" cy="2254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xmlns="" id="{E78A8BF4-3472-4EF6-A51A-72881CDC06F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981450" y="1857375"/>
            <a:ext cx="3566388" cy="2043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EF3808D0-826E-4E76-9A02-14153B9C88B7}"/>
              </a:ext>
            </a:extLst>
          </p:cNvPr>
          <p:cNvSpPr txBox="1"/>
          <p:nvPr/>
        </p:nvSpPr>
        <p:spPr>
          <a:xfrm>
            <a:off x="7547838" y="16219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おもりの質量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29FA37AF-2400-449B-95DC-6124F6903FC4}"/>
              </a:ext>
            </a:extLst>
          </p:cNvPr>
          <p:cNvSpPr/>
          <p:nvPr/>
        </p:nvSpPr>
        <p:spPr>
          <a:xfrm>
            <a:off x="1088486" y="4532311"/>
            <a:ext cx="3058064" cy="223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xmlns="" id="{E659C546-8352-463F-AF30-ADCF34A7016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146550" y="4135954"/>
            <a:ext cx="3473450" cy="5082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6E477613-E275-427C-B613-810004BA0F75}"/>
              </a:ext>
            </a:extLst>
          </p:cNvPr>
          <p:cNvSpPr txBox="1"/>
          <p:nvPr/>
        </p:nvSpPr>
        <p:spPr>
          <a:xfrm>
            <a:off x="7620000" y="3951288"/>
            <a:ext cx="3092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おもりの初期</a:t>
            </a:r>
            <a:r>
              <a:rPr kumimoji="1" lang="ja-JP" altLang="en-US" dirty="0" smtClean="0"/>
              <a:t>速度</a:t>
            </a:r>
            <a:endParaRPr lang="en-US" altLang="ja-JP" dirty="0"/>
          </a:p>
          <a:p>
            <a:r>
              <a:rPr lang="ja-JP" altLang="en-US" dirty="0"/>
              <a:t>初期値を有効にするには</a:t>
            </a:r>
            <a:endParaRPr lang="en-US" altLang="ja-JP" dirty="0"/>
          </a:p>
          <a:p>
            <a:r>
              <a:rPr lang="en-US" altLang="ja-JP" dirty="0" err="1" smtClean="0"/>
              <a:t>v.start</a:t>
            </a:r>
            <a:r>
              <a:rPr lang="ja-JP" altLang="en-US" dirty="0" smtClean="0"/>
              <a:t>の</a:t>
            </a:r>
            <a:r>
              <a:rPr lang="ja-JP" altLang="en-US" dirty="0"/>
              <a:t>横の□をクリックして</a:t>
            </a:r>
            <a:endParaRPr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Fixed</a:t>
            </a:r>
            <a:r>
              <a:rPr lang="ja-JP" altLang="en-US" dirty="0"/>
              <a:t>」を「</a:t>
            </a:r>
            <a:r>
              <a:rPr lang="en-US" altLang="ja-JP" dirty="0"/>
              <a:t>true</a:t>
            </a:r>
            <a:r>
              <a:rPr lang="ja-JP" altLang="en-US" dirty="0"/>
              <a:t>」にしてください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B60CE1CB-7CA3-4EDE-AB15-386FA40F63E2}"/>
              </a:ext>
            </a:extLst>
          </p:cNvPr>
          <p:cNvSpPr txBox="1"/>
          <p:nvPr/>
        </p:nvSpPr>
        <p:spPr>
          <a:xfrm>
            <a:off x="730250" y="800100"/>
            <a:ext cx="532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mass1</a:t>
            </a:r>
            <a:r>
              <a:rPr kumimoji="1" lang="ja-JP" altLang="en-US" dirty="0"/>
              <a:t>を同様に以下のように設定してください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B0D24880-3D23-4C07-A532-970DB57466A5}"/>
              </a:ext>
            </a:extLst>
          </p:cNvPr>
          <p:cNvSpPr txBox="1"/>
          <p:nvPr/>
        </p:nvSpPr>
        <p:spPr>
          <a:xfrm>
            <a:off x="641350" y="6117397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設定が終わったら、ファイルを保存してください。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09617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xmlns="" id="{3365CFDA-114A-4AA7-A39E-5BE6E453535D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ファイルの保存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0217A401-9A81-4231-8B34-9129261E1B82}"/>
              </a:ext>
            </a:extLst>
          </p:cNvPr>
          <p:cNvSpPr txBox="1"/>
          <p:nvPr/>
        </p:nvSpPr>
        <p:spPr>
          <a:xfrm>
            <a:off x="564776" y="871369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解析を実行する前にファイルを保存してください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ファイル保存先のパスは半角英数のみ許可されています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186CAF80-FF01-4426-9648-838D772B3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88" y="2314018"/>
            <a:ext cx="7611336" cy="4420267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E2ED2D77-5257-4A9D-B49E-9806582265BF}"/>
              </a:ext>
            </a:extLst>
          </p:cNvPr>
          <p:cNvSpPr/>
          <p:nvPr/>
        </p:nvSpPr>
        <p:spPr>
          <a:xfrm>
            <a:off x="2643630" y="2693745"/>
            <a:ext cx="3251561" cy="3291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xmlns="" id="{DCBDA08A-3369-4BB0-AC23-3CBF430199E6}"/>
              </a:ext>
            </a:extLst>
          </p:cNvPr>
          <p:cNvSpPr/>
          <p:nvPr/>
        </p:nvSpPr>
        <p:spPr>
          <a:xfrm>
            <a:off x="2923329" y="5211035"/>
            <a:ext cx="642831" cy="3721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xmlns="" id="{51E1CD75-65B7-4E35-8663-EE0887E0455A}"/>
              </a:ext>
            </a:extLst>
          </p:cNvPr>
          <p:cNvSpPr/>
          <p:nvPr/>
        </p:nvSpPr>
        <p:spPr>
          <a:xfrm>
            <a:off x="6505625" y="6168466"/>
            <a:ext cx="1164577" cy="4528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xmlns="" id="{331DB7DC-1F42-4AFD-ACDC-99D5C5B4AB1D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3657931" y="1794699"/>
            <a:ext cx="611480" cy="89904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2DC6EC0C-26D7-41F5-80B4-96456177F24F}"/>
              </a:ext>
            </a:extLst>
          </p:cNvPr>
          <p:cNvSpPr txBox="1"/>
          <p:nvPr/>
        </p:nvSpPr>
        <p:spPr>
          <a:xfrm>
            <a:off x="9036724" y="5121554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ファイル名を決定し</a:t>
            </a:r>
            <a:endParaRPr kumimoji="1" lang="en-US" altLang="ja-JP" dirty="0"/>
          </a:p>
          <a:p>
            <a:r>
              <a:rPr lang="ja-JP" altLang="en-US" dirty="0"/>
              <a:t>保存をクリックして</a:t>
            </a:r>
            <a:endParaRPr lang="en-US" altLang="ja-JP" dirty="0"/>
          </a:p>
          <a:p>
            <a:r>
              <a:rPr lang="ja-JP" altLang="en-US" dirty="0"/>
              <a:t>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716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xmlns="" id="{136DCC15-D360-4E4F-AC23-073F2E33388B}"/>
              </a:ext>
            </a:extLst>
          </p:cNvPr>
          <p:cNvSpPr/>
          <p:nvPr/>
        </p:nvSpPr>
        <p:spPr>
          <a:xfrm>
            <a:off x="179666" y="87415"/>
            <a:ext cx="169277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解析設定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xmlns="" id="{8936018F-B651-4091-A276-07D7BF09A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7" y="1587500"/>
            <a:ext cx="4510709" cy="51562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xmlns="" id="{C7E07775-8699-4196-8809-94C5A4AE6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731837"/>
            <a:ext cx="4767263" cy="69080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xmlns="" id="{621DB1D3-0C98-4D7B-9D79-F1A4FFF6AB69}"/>
              </a:ext>
            </a:extLst>
          </p:cNvPr>
          <p:cNvSpPr/>
          <p:nvPr/>
        </p:nvSpPr>
        <p:spPr>
          <a:xfrm>
            <a:off x="4295237" y="731837"/>
            <a:ext cx="714913" cy="6714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xmlns="" id="{D519D4B1-8D6E-4234-82F0-CDB2E65EEA9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84650" y="1403285"/>
            <a:ext cx="468044" cy="241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9F0290B1-90B6-4A71-AEA2-069EBF5CCC02}"/>
              </a:ext>
            </a:extLst>
          </p:cNvPr>
          <p:cNvSpPr txBox="1"/>
          <p:nvPr/>
        </p:nvSpPr>
        <p:spPr>
          <a:xfrm>
            <a:off x="5702300" y="990600"/>
            <a:ext cx="5622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左図のように解析設定を行ってください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 smtClean="0"/>
              <a:t>「終了時刻」はモデル内で経過する計算を示しています。</a:t>
            </a:r>
            <a:endParaRPr kumimoji="1" lang="en-US" altLang="ja-JP" dirty="0"/>
          </a:p>
          <a:p>
            <a:r>
              <a:rPr kumimoji="1" lang="ja-JP" altLang="en-US" dirty="0"/>
              <a:t>その後、「</a:t>
            </a:r>
            <a:r>
              <a:rPr kumimoji="1" lang="en-US" altLang="ja-JP" dirty="0"/>
              <a:t>OK</a:t>
            </a:r>
            <a:r>
              <a:rPr kumimoji="1" lang="ja-JP" altLang="en-US" dirty="0"/>
              <a:t>」をクリックすると解析がスタートします。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xmlns="" id="{4B4D944E-515E-40F7-ACED-56602FF19A9C}"/>
              </a:ext>
            </a:extLst>
          </p:cNvPr>
          <p:cNvSpPr/>
          <p:nvPr/>
        </p:nvSpPr>
        <p:spPr>
          <a:xfrm>
            <a:off x="3469737" y="6400800"/>
            <a:ext cx="714913" cy="2984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38DB2B25-4460-4CB9-A263-4EC67666EE88}"/>
              </a:ext>
            </a:extLst>
          </p:cNvPr>
          <p:cNvSpPr/>
          <p:nvPr/>
        </p:nvSpPr>
        <p:spPr>
          <a:xfrm>
            <a:off x="523337" y="2686050"/>
            <a:ext cx="867313" cy="1968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78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xmlns="" id="{136DCC15-D360-4E4F-AC23-073F2E33388B}"/>
              </a:ext>
            </a:extLst>
          </p:cNvPr>
          <p:cNvSpPr/>
          <p:nvPr/>
        </p:nvSpPr>
        <p:spPr>
          <a:xfrm>
            <a:off x="179666" y="87415"/>
            <a:ext cx="26414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解析設定 </a:t>
            </a:r>
            <a:r>
              <a:rPr lang="en-US" altLang="ja-JP" dirty="0"/>
              <a:t>- Tips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9F0290B1-90B6-4A71-AEA2-069EBF5CCC02}"/>
              </a:ext>
            </a:extLst>
          </p:cNvPr>
          <p:cNvSpPr txBox="1"/>
          <p:nvPr/>
        </p:nvSpPr>
        <p:spPr>
          <a:xfrm>
            <a:off x="7315200" y="908050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シミュレーションフラグタブを選択すると</a:t>
            </a:r>
            <a:endParaRPr lang="en-US" altLang="ja-JP" dirty="0"/>
          </a:p>
          <a:p>
            <a:r>
              <a:rPr kumimoji="1" lang="ja-JP" altLang="en-US" dirty="0"/>
              <a:t>詳細な設定が行えます。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特に連立方程式の解法は充実しています。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xmlns="" id="{3A259837-9C11-4516-A052-9F0CA1A085CA}"/>
              </a:ext>
            </a:extLst>
          </p:cNvPr>
          <p:cNvGrpSpPr/>
          <p:nvPr/>
        </p:nvGrpSpPr>
        <p:grpSpPr>
          <a:xfrm>
            <a:off x="116166" y="952500"/>
            <a:ext cx="7025778" cy="5073650"/>
            <a:chOff x="179666" y="1206500"/>
            <a:chExt cx="5592484" cy="4038600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xmlns="" id="{38DB2B25-4460-4CB9-A263-4EC67666EE88}"/>
                </a:ext>
              </a:extLst>
            </p:cNvPr>
            <p:cNvSpPr/>
            <p:nvPr/>
          </p:nvSpPr>
          <p:spPr>
            <a:xfrm>
              <a:off x="523337" y="2686050"/>
              <a:ext cx="867313" cy="19685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xmlns="" id="{959DA0CE-9930-4B3C-B135-9BC9D4224F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9666" y="1206500"/>
              <a:ext cx="5592484" cy="2774950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xmlns="" id="{DE5A692F-6A5D-4FFB-A8B4-5877E04E0E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8450" y="4095750"/>
              <a:ext cx="5365750" cy="1149350"/>
            </a:xfrm>
            <a:prstGeom prst="rect">
              <a:avLst/>
            </a:prstGeom>
          </p:spPr>
        </p:pic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xmlns="" id="{4B4D944E-515E-40F7-ACED-56602FF19A9C}"/>
                </a:ext>
              </a:extLst>
            </p:cNvPr>
            <p:cNvSpPr/>
            <p:nvPr/>
          </p:nvSpPr>
          <p:spPr>
            <a:xfrm>
              <a:off x="2106182" y="3162300"/>
              <a:ext cx="827518" cy="76835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xmlns="" id="{6C08DFE3-39AA-4F3F-9C38-7CCB2A2800CB}"/>
                </a:ext>
              </a:extLst>
            </p:cNvPr>
            <p:cNvSpPr/>
            <p:nvPr/>
          </p:nvSpPr>
          <p:spPr>
            <a:xfrm>
              <a:off x="2148390" y="4476750"/>
              <a:ext cx="721810" cy="6858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xmlns="" id="{04D626A4-85A7-48E4-9936-CB8D24F30F3C}"/>
                </a:ext>
              </a:extLst>
            </p:cNvPr>
            <p:cNvSpPr/>
            <p:nvPr/>
          </p:nvSpPr>
          <p:spPr>
            <a:xfrm>
              <a:off x="298450" y="2984500"/>
              <a:ext cx="1471182" cy="1651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xmlns="" id="{465E5A22-00FE-45AF-A515-0FAAA94A42DA}"/>
                </a:ext>
              </a:extLst>
            </p:cNvPr>
            <p:cNvSpPr/>
            <p:nvPr/>
          </p:nvSpPr>
          <p:spPr>
            <a:xfrm>
              <a:off x="298450" y="4298950"/>
              <a:ext cx="1471182" cy="1651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0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xmlns="" id="{136DCC15-D360-4E4F-AC23-073F2E33388B}"/>
              </a:ext>
            </a:extLst>
          </p:cNvPr>
          <p:cNvSpPr/>
          <p:nvPr/>
        </p:nvSpPr>
        <p:spPr>
          <a:xfrm>
            <a:off x="179666" y="87415"/>
            <a:ext cx="328295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解析実行時の画面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xmlns="" id="{789DCF58-7F35-40F0-AF14-098B48BD9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6" y="2313669"/>
            <a:ext cx="4119284" cy="345405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xmlns="" id="{286D772C-26B1-40F7-8926-7146C0624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50" y="2313669"/>
            <a:ext cx="4119284" cy="345405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0BCE909B-151E-40C7-B470-8F5045EB3F9F}"/>
              </a:ext>
            </a:extLst>
          </p:cNvPr>
          <p:cNvSpPr txBox="1"/>
          <p:nvPr/>
        </p:nvSpPr>
        <p:spPr>
          <a:xfrm>
            <a:off x="884516" y="1028700"/>
            <a:ext cx="9187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以下のようなウィンドウが表示されます。</a:t>
            </a:r>
            <a:endParaRPr kumimoji="1" lang="en-US" altLang="ja-JP" dirty="0"/>
          </a:p>
          <a:p>
            <a:r>
              <a:rPr lang="ja-JP" altLang="en-US" dirty="0"/>
              <a:t>解析が正常に終了した場合、「シミュレーションプロセスが成功。」と表示されます。</a:t>
            </a:r>
            <a:endParaRPr lang="en-US" altLang="ja-JP" dirty="0"/>
          </a:p>
          <a:p>
            <a:r>
              <a:rPr kumimoji="1" lang="en-US" altLang="ja-JP" dirty="0"/>
              <a:t>×</a:t>
            </a:r>
            <a:r>
              <a:rPr kumimoji="1" lang="ja-JP" altLang="en-US" dirty="0"/>
              <a:t>を押して閉じてください。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xmlns="" id="{52EC3591-8FAD-4692-90FF-93FF2E172C5D}"/>
              </a:ext>
            </a:extLst>
          </p:cNvPr>
          <p:cNvSpPr/>
          <p:nvPr/>
        </p:nvSpPr>
        <p:spPr>
          <a:xfrm>
            <a:off x="5629172" y="3815339"/>
            <a:ext cx="527255" cy="4507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9D004799-9FE3-4ED7-84D1-42F52B78DBF2}"/>
              </a:ext>
            </a:extLst>
          </p:cNvPr>
          <p:cNvSpPr txBox="1"/>
          <p:nvPr/>
        </p:nvSpPr>
        <p:spPr>
          <a:xfrm>
            <a:off x="1672814" y="5846782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Modelica</a:t>
            </a:r>
            <a:r>
              <a:rPr kumimoji="1" lang="ja-JP" altLang="en-US" dirty="0"/>
              <a:t>コードは</a:t>
            </a:r>
            <a:endParaRPr kumimoji="1" lang="en-US" altLang="ja-JP" dirty="0"/>
          </a:p>
          <a:p>
            <a:r>
              <a:rPr lang="en-US" altLang="ja-JP" dirty="0"/>
              <a:t>C</a:t>
            </a:r>
            <a:r>
              <a:rPr lang="ja-JP" altLang="en-US" dirty="0"/>
              <a:t>コードに変換されます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154805E-650A-46C1-9EC8-DC34AE7BF587}"/>
              </a:ext>
            </a:extLst>
          </p:cNvPr>
          <p:cNvSpPr txBox="1"/>
          <p:nvPr/>
        </p:nvSpPr>
        <p:spPr>
          <a:xfrm>
            <a:off x="7167150" y="579011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lang="ja-JP" altLang="en-US" dirty="0"/>
              <a:t>コードをコンパイルして</a:t>
            </a:r>
            <a:endParaRPr lang="en-US" altLang="ja-JP" dirty="0"/>
          </a:p>
          <a:p>
            <a:r>
              <a:rPr kumimoji="1" lang="ja-JP" altLang="en-US" dirty="0"/>
              <a:t>実行ファイルを作成し、計算を実行します</a:t>
            </a:r>
          </a:p>
        </p:txBody>
      </p:sp>
    </p:spTree>
    <p:extLst>
      <p:ext uri="{BB962C8B-B14F-4D97-AF65-F5344CB8AC3E}">
        <p14:creationId xmlns:p14="http://schemas.microsoft.com/office/powerpoint/2010/main" val="358529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xmlns="" id="{136DCC15-D360-4E4F-AC23-073F2E33388B}"/>
              </a:ext>
            </a:extLst>
          </p:cNvPr>
          <p:cNvSpPr/>
          <p:nvPr/>
        </p:nvSpPr>
        <p:spPr>
          <a:xfrm>
            <a:off x="179666" y="87415"/>
            <a:ext cx="169277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解析結果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D3A799C3-A8A8-42B6-A1C4-60F28D80DB94}"/>
              </a:ext>
            </a:extLst>
          </p:cNvPr>
          <p:cNvSpPr txBox="1"/>
          <p:nvPr/>
        </p:nvSpPr>
        <p:spPr>
          <a:xfrm>
            <a:off x="596900" y="667061"/>
            <a:ext cx="9570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解析終了後、自動で「プロットウィンドウ」に切り替わりま</a:t>
            </a:r>
            <a:r>
              <a:rPr lang="ja-JP" altLang="en-US" dirty="0"/>
              <a:t>す。</a:t>
            </a:r>
            <a:endParaRPr lang="en-US" altLang="ja-JP" dirty="0"/>
          </a:p>
          <a:p>
            <a:r>
              <a:rPr kumimoji="1" lang="ja-JP" altLang="en-US" dirty="0"/>
              <a:t>変数ブラウザから</a:t>
            </a:r>
            <a:r>
              <a:rPr kumimoji="1" lang="en-US" altLang="ja-JP" dirty="0"/>
              <a:t>spring1</a:t>
            </a:r>
            <a:r>
              <a:rPr kumimoji="1" lang="ja-JP" altLang="en-US" dirty="0"/>
              <a:t> </a:t>
            </a:r>
            <a:r>
              <a:rPr kumimoji="1" lang="en-US" altLang="ja-JP" dirty="0"/>
              <a:t>– </a:t>
            </a:r>
            <a:r>
              <a:rPr kumimoji="1" lang="en-US" altLang="ja-JP" dirty="0" err="1"/>
              <a:t>s_rel</a:t>
            </a:r>
            <a:r>
              <a:rPr lang="ja-JP" altLang="en-US" dirty="0"/>
              <a:t>にチェックをいれ、結果のプロットを確認してください。</a:t>
            </a:r>
            <a:endParaRPr lang="en-US" altLang="ja-JP" dirty="0"/>
          </a:p>
          <a:p>
            <a:r>
              <a:rPr lang="ja-JP" altLang="en-US" dirty="0"/>
              <a:t>バネの変位を解析できたことが分かります。</a:t>
            </a:r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5AFFDB60-001D-47C1-A2AC-09DDED28EDFC}"/>
              </a:ext>
            </a:extLst>
          </p:cNvPr>
          <p:cNvSpPr/>
          <p:nvPr/>
        </p:nvSpPr>
        <p:spPr>
          <a:xfrm>
            <a:off x="2058199" y="6127627"/>
            <a:ext cx="8718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ダイアグラムビューに戻るには、右下のモデリングをクリックしてください。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xmlns="" id="{74216D6A-B439-4B4D-A6DC-31BF9876CF14}"/>
              </a:ext>
            </a:extLst>
          </p:cNvPr>
          <p:cNvGrpSpPr/>
          <p:nvPr/>
        </p:nvGrpSpPr>
        <p:grpSpPr>
          <a:xfrm>
            <a:off x="1260747" y="1707092"/>
            <a:ext cx="7438753" cy="4190540"/>
            <a:chOff x="1438547" y="1890930"/>
            <a:chExt cx="8107052" cy="4567019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xmlns="" id="{7E15776D-3B71-4DBA-86D8-085CA5947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333"/>
            <a:stretch/>
          </p:blipFill>
          <p:spPr>
            <a:xfrm>
              <a:off x="1438547" y="1890930"/>
              <a:ext cx="8043553" cy="4567019"/>
            </a:xfrm>
            <a:prstGeom prst="rect">
              <a:avLst/>
            </a:prstGeom>
          </p:spPr>
        </p:pic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xmlns="" id="{359EF751-EF6F-4AFC-B0C7-F986C76B10F6}"/>
                </a:ext>
              </a:extLst>
            </p:cNvPr>
            <p:cNvSpPr/>
            <p:nvPr/>
          </p:nvSpPr>
          <p:spPr>
            <a:xfrm>
              <a:off x="6883135" y="6102691"/>
              <a:ext cx="835563" cy="35525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xmlns="" id="{30D5B14A-558E-4E6F-B713-1756329CF789}"/>
                </a:ext>
              </a:extLst>
            </p:cNvPr>
            <p:cNvSpPr/>
            <p:nvPr/>
          </p:nvSpPr>
          <p:spPr>
            <a:xfrm>
              <a:off x="7861035" y="3996811"/>
              <a:ext cx="1684564" cy="2767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F1E3B0EE-20E9-447D-9083-45AA96738CE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6417474" y="5897631"/>
            <a:ext cx="222382" cy="2299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1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/>
          <p:cNvSpPr/>
          <p:nvPr/>
        </p:nvSpPr>
        <p:spPr>
          <a:xfrm>
            <a:off x="1587194" y="360956"/>
            <a:ext cx="8915902" cy="105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商用ソフトに匹敵するオープンソースの</a:t>
            </a:r>
            <a:r>
              <a:rPr lang="en-US" altLang="ja-JP" dirty="0"/>
              <a:t>1DCAE</a:t>
            </a:r>
            <a:r>
              <a:rPr lang="ja-JP" altLang="en-US" dirty="0"/>
              <a:t>ツール</a:t>
            </a:r>
            <a:endParaRPr lang="en-US" altLang="ja-JP" dirty="0"/>
          </a:p>
          <a:p>
            <a:pPr algn="ctr"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 err="1"/>
              <a:t>OpenModelica</a:t>
            </a:r>
            <a:endParaRPr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03901" y="3891875"/>
            <a:ext cx="1791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使いやすい！</a:t>
            </a:r>
            <a:endParaRPr kumimoji="1" lang="en-US" altLang="ja-JP" sz="2000" dirty="0"/>
          </a:p>
          <a:p>
            <a:r>
              <a:rPr lang="ja-JP" altLang="en-US" dirty="0"/>
              <a:t>　・</a:t>
            </a:r>
            <a:r>
              <a:rPr kumimoji="1" lang="en-US" altLang="ja-JP" dirty="0"/>
              <a:t>Windows</a:t>
            </a:r>
            <a:r>
              <a:rPr kumimoji="1" lang="ja-JP" altLang="en-US" dirty="0"/>
              <a:t>対応</a:t>
            </a:r>
            <a:endParaRPr kumimoji="1" lang="en-US" altLang="ja-JP" dirty="0"/>
          </a:p>
          <a:p>
            <a:r>
              <a:rPr lang="ja-JP" altLang="en-US" dirty="0"/>
              <a:t>　・日本語対応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03901" y="1643188"/>
            <a:ext cx="252344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高機能！</a:t>
            </a:r>
            <a:endParaRPr kumimoji="1" lang="en-US" altLang="ja-JP" sz="2400" dirty="0"/>
          </a:p>
          <a:p>
            <a:r>
              <a:rPr lang="ja-JP" altLang="en-US" dirty="0"/>
              <a:t>　・わかりやすい</a:t>
            </a:r>
            <a:r>
              <a:rPr lang="en-US" altLang="ja-JP" dirty="0"/>
              <a:t>GUI</a:t>
            </a:r>
            <a:endParaRPr kumimoji="1" lang="en-US" altLang="ja-JP" dirty="0"/>
          </a:p>
          <a:p>
            <a:r>
              <a:rPr lang="ja-JP" altLang="en-US" dirty="0"/>
              <a:t>　・パラメータスタディ</a:t>
            </a:r>
            <a:endParaRPr kumimoji="1" lang="en-US" altLang="ja-JP" dirty="0"/>
          </a:p>
          <a:p>
            <a:r>
              <a:rPr lang="ja-JP" altLang="en-US" dirty="0"/>
              <a:t>　・高機能なエディタ</a:t>
            </a:r>
            <a:endParaRPr lang="en-US" altLang="ja-JP" dirty="0"/>
          </a:p>
          <a:p>
            <a:r>
              <a:rPr kumimoji="1" lang="ja-JP" altLang="en-US" dirty="0"/>
              <a:t>　・デバッガ</a:t>
            </a:r>
            <a:endParaRPr kumimoji="1"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 err="1"/>
              <a:t>Git</a:t>
            </a:r>
            <a:r>
              <a:rPr lang="ja-JP" altLang="en-US" dirty="0"/>
              <a:t>対応</a:t>
            </a:r>
            <a:endParaRPr lang="en-US" altLang="ja-JP" dirty="0"/>
          </a:p>
          <a:p>
            <a:r>
              <a:rPr lang="ja-JP" altLang="en-US" dirty="0"/>
              <a:t>　・豊富な解析ライブラリ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03901" y="5179799"/>
            <a:ext cx="4262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学びやすい！</a:t>
            </a:r>
            <a:endParaRPr lang="en-US" altLang="ja-JP" sz="2000" dirty="0"/>
          </a:p>
          <a:p>
            <a:r>
              <a:rPr kumimoji="1" lang="ja-JP" altLang="en-US" dirty="0"/>
              <a:t>　・学習用教材の充実 </a:t>
            </a:r>
            <a:r>
              <a:rPr kumimoji="1" lang="en-US" altLang="ja-JP" dirty="0"/>
              <a:t>– </a:t>
            </a:r>
            <a:r>
              <a:rPr kumimoji="1" lang="en-US" altLang="ja-JP" dirty="0" err="1"/>
              <a:t>OMNotebook</a:t>
            </a:r>
            <a:endParaRPr kumimoji="1" lang="en-US" altLang="ja-JP" dirty="0"/>
          </a:p>
          <a:p>
            <a:r>
              <a:rPr lang="ja-JP" altLang="en-US" dirty="0"/>
              <a:t>　・動画のチュートリアル </a:t>
            </a:r>
            <a:r>
              <a:rPr lang="en-US" altLang="ja-JP" dirty="0"/>
              <a:t>– Spoken tutorials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6" y="1643188"/>
            <a:ext cx="5715000" cy="752475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776825" y="58792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 err="1"/>
              <a:t>OpenModelica</a:t>
            </a:r>
            <a:r>
              <a:rPr lang="ja-JP" altLang="en-US" dirty="0"/>
              <a:t>はOSMC（OSMC Open Source Modelica Consortium)が提供する</a:t>
            </a:r>
            <a:r>
              <a:rPr lang="en-US" altLang="ja-JP" dirty="0"/>
              <a:t>OSS</a:t>
            </a:r>
            <a:r>
              <a:rPr lang="ja-JP" altLang="en-US" dirty="0"/>
              <a:t>です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02" y="2637329"/>
            <a:ext cx="1659695" cy="142399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0" y="3818097"/>
            <a:ext cx="1488096" cy="148809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04" y="3691534"/>
            <a:ext cx="1488265" cy="148826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26" y="4397774"/>
            <a:ext cx="1229630" cy="122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30"/>
          <p:cNvSpPr/>
          <p:nvPr/>
        </p:nvSpPr>
        <p:spPr>
          <a:xfrm>
            <a:off x="4244886" y="68365"/>
            <a:ext cx="328295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豊富なライブラリ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31638" y="747585"/>
            <a:ext cx="784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OpenModelica</a:t>
            </a:r>
            <a:r>
              <a:rPr lang="ja-JP" altLang="en-US" dirty="0" err="1"/>
              <a:t>には</a:t>
            </a:r>
            <a:r>
              <a:rPr lang="ja-JP" altLang="en-US" dirty="0"/>
              <a:t>多くの（確か８７種類以上）</a:t>
            </a:r>
            <a:r>
              <a:rPr lang="en-US" altLang="ja-JP" dirty="0"/>
              <a:t>OSS </a:t>
            </a:r>
            <a:r>
              <a:rPr lang="en-US" altLang="ja-JP" dirty="0" err="1"/>
              <a:t>Buildin</a:t>
            </a:r>
            <a:r>
              <a:rPr lang="en-US" altLang="ja-JP" dirty="0"/>
              <a:t> library</a:t>
            </a:r>
            <a:r>
              <a:rPr lang="ja-JP" altLang="en-US" dirty="0"/>
              <a:t>があり様々な解析が可能（以下は一部）</a:t>
            </a:r>
            <a:endParaRPr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66051" y="2264578"/>
            <a:ext cx="19287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車両</a:t>
            </a:r>
            <a:endParaRPr lang="en-US" altLang="ja-JP" sz="2400" dirty="0"/>
          </a:p>
          <a:p>
            <a:r>
              <a:rPr lang="ja-JP" altLang="en-US" sz="2400" dirty="0"/>
              <a:t>建築</a:t>
            </a:r>
            <a:endParaRPr lang="en-US" altLang="ja-JP" sz="2400" dirty="0"/>
          </a:p>
          <a:p>
            <a:r>
              <a:rPr lang="ja-JP" altLang="en-US" sz="2400" dirty="0"/>
              <a:t>風力発電</a:t>
            </a:r>
            <a:endParaRPr lang="en-US" altLang="ja-JP" sz="2400" dirty="0"/>
          </a:p>
          <a:p>
            <a:r>
              <a:rPr lang="ja-JP" altLang="en-US" sz="2400" dirty="0"/>
              <a:t>光発電</a:t>
            </a:r>
            <a:endParaRPr lang="en-US" altLang="ja-JP" sz="2400" dirty="0"/>
          </a:p>
          <a:p>
            <a:r>
              <a:rPr lang="ja-JP" altLang="en-US" sz="2400" dirty="0"/>
              <a:t>電力システム</a:t>
            </a:r>
            <a:endParaRPr lang="en-US" altLang="ja-JP" sz="2400" dirty="0"/>
          </a:p>
          <a:p>
            <a:r>
              <a:rPr lang="ja-JP" altLang="en-US" sz="2400" dirty="0"/>
              <a:t>生理現象</a:t>
            </a:r>
            <a:endParaRPr lang="en-US" altLang="ja-JP" sz="2400" dirty="0"/>
          </a:p>
          <a:p>
            <a:r>
              <a:rPr lang="ja-JP" altLang="en-US" sz="2400" dirty="0"/>
              <a:t>核反応炉</a:t>
            </a:r>
            <a:endParaRPr lang="en-US" altLang="ja-JP" sz="2400" dirty="0"/>
          </a:p>
          <a:p>
            <a:r>
              <a:rPr lang="ja-JP" altLang="en-US" sz="2400" dirty="0"/>
              <a:t>サーボ</a:t>
            </a:r>
            <a:endParaRPr lang="en-US" altLang="ja-JP" sz="2400" dirty="0"/>
          </a:p>
          <a:p>
            <a:r>
              <a:rPr lang="ja-JP" altLang="en-US" sz="2400" dirty="0"/>
              <a:t>燃料電池</a:t>
            </a:r>
            <a:endParaRPr lang="en-US" altLang="ja-JP" sz="2400" dirty="0"/>
          </a:p>
          <a:p>
            <a:r>
              <a:rPr lang="en-US" altLang="ja-JP" sz="2400" dirty="0"/>
              <a:t>etc.</a:t>
            </a:r>
            <a:endParaRPr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8987" y="16555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物理現象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627004" y="2244459"/>
            <a:ext cx="18040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流体</a:t>
            </a:r>
            <a:endParaRPr lang="en-US" altLang="ja-JP" sz="2400" dirty="0"/>
          </a:p>
          <a:p>
            <a:r>
              <a:rPr lang="ja-JP" altLang="en-US" sz="2400" dirty="0"/>
              <a:t>熱</a:t>
            </a:r>
            <a:endParaRPr lang="en-US" altLang="ja-JP" sz="2400" dirty="0"/>
          </a:p>
          <a:p>
            <a:r>
              <a:rPr lang="ja-JP" altLang="en-US" sz="2400" dirty="0"/>
              <a:t>構造</a:t>
            </a:r>
            <a:endParaRPr lang="en-US" altLang="ja-JP" sz="2400" dirty="0"/>
          </a:p>
          <a:p>
            <a:r>
              <a:rPr lang="ja-JP" altLang="en-US" sz="2400" dirty="0"/>
              <a:t>振動</a:t>
            </a:r>
            <a:endParaRPr lang="en-US" altLang="ja-JP" sz="2400" dirty="0"/>
          </a:p>
          <a:p>
            <a:r>
              <a:rPr lang="ja-JP" altLang="en-US" sz="2400" dirty="0"/>
              <a:t>騒音</a:t>
            </a:r>
            <a:endParaRPr lang="en-US" altLang="ja-JP" sz="2400" dirty="0"/>
          </a:p>
          <a:p>
            <a:r>
              <a:rPr lang="ja-JP" altLang="en-US" sz="2400" dirty="0"/>
              <a:t>電磁気</a:t>
            </a:r>
            <a:endParaRPr lang="en-US" altLang="ja-JP" sz="2400" dirty="0"/>
          </a:p>
          <a:p>
            <a:r>
              <a:rPr lang="ja-JP" altLang="en-US" sz="2400" dirty="0"/>
              <a:t>化学反応</a:t>
            </a:r>
            <a:endParaRPr lang="en-US" altLang="ja-JP" sz="2400" dirty="0"/>
          </a:p>
          <a:p>
            <a:r>
              <a:rPr lang="ja-JP" altLang="en-US" sz="2400" dirty="0"/>
              <a:t>生化学</a:t>
            </a:r>
            <a:endParaRPr lang="en-US" altLang="ja-JP" sz="2400" dirty="0"/>
          </a:p>
          <a:p>
            <a:r>
              <a:rPr lang="en-US" altLang="ja-JP" sz="2400" dirty="0"/>
              <a:t> etc.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46280" y="16555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解析対象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83646" y="2268408"/>
            <a:ext cx="31165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複素数</a:t>
            </a:r>
            <a:endParaRPr lang="en-US" altLang="ja-JP" sz="2400" dirty="0"/>
          </a:p>
          <a:p>
            <a:r>
              <a:rPr lang="ja-JP" altLang="en-US" sz="2400" dirty="0"/>
              <a:t>ニューラルネットワーク</a:t>
            </a:r>
            <a:endParaRPr lang="en-US" altLang="ja-JP" sz="2400" dirty="0"/>
          </a:p>
          <a:p>
            <a:r>
              <a:rPr lang="ja-JP" altLang="en-US" sz="2400" dirty="0"/>
              <a:t>古典制御</a:t>
            </a:r>
            <a:endParaRPr lang="en-US" altLang="ja-JP" sz="2400" dirty="0"/>
          </a:p>
          <a:p>
            <a:r>
              <a:rPr lang="ja-JP" altLang="en-US" sz="2400" dirty="0"/>
              <a:t>ファジー制御</a:t>
            </a:r>
            <a:endParaRPr lang="en-US" altLang="ja-JP" sz="2400" dirty="0"/>
          </a:p>
          <a:p>
            <a:r>
              <a:rPr lang="en-US" altLang="ja-JP" sz="2400" dirty="0"/>
              <a:t> etc.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83646" y="16700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数学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8791684" y="2411337"/>
            <a:ext cx="32688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出力フォーマット変換</a:t>
            </a:r>
            <a:endParaRPr lang="en-US" altLang="ja-JP" sz="2000" dirty="0"/>
          </a:p>
          <a:p>
            <a:r>
              <a:rPr lang="ja-JP" altLang="en-US" sz="2000" dirty="0"/>
              <a:t>組み込み用デバイスドライバ</a:t>
            </a:r>
            <a:endParaRPr lang="en-US" altLang="ja-JP" sz="2000" dirty="0"/>
          </a:p>
          <a:p>
            <a:r>
              <a:rPr lang="en-US" altLang="ja-JP" sz="2000" dirty="0"/>
              <a:t> etc.</a:t>
            </a:r>
          </a:p>
          <a:p>
            <a:endParaRPr lang="en-US" altLang="ja-JP" sz="2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598368" y="1754202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データ用ツール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13031" y="5680898"/>
            <a:ext cx="526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各団体や企業が公開しているライブラリや</a:t>
            </a:r>
            <a:endParaRPr lang="en-US" altLang="ja-JP" dirty="0"/>
          </a:p>
          <a:p>
            <a:r>
              <a:rPr lang="ja-JP" altLang="en-US" dirty="0"/>
              <a:t>商用ライブラリを合わせればさらに多くの</a:t>
            </a:r>
            <a:r>
              <a:rPr kumimoji="1" lang="ja-JP" altLang="en-US" dirty="0"/>
              <a:t>解析が可能</a:t>
            </a:r>
          </a:p>
        </p:txBody>
      </p:sp>
    </p:spTree>
    <p:extLst>
      <p:ext uri="{BB962C8B-B14F-4D97-AF65-F5344CB8AC3E}">
        <p14:creationId xmlns:p14="http://schemas.microsoft.com/office/powerpoint/2010/main" val="203953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xmlns="" id="{78B8FF42-9EFD-4FF9-B63B-6FE78BCE3F13}"/>
              </a:ext>
            </a:extLst>
          </p:cNvPr>
          <p:cNvSpPr/>
          <p:nvPr/>
        </p:nvSpPr>
        <p:spPr>
          <a:xfrm>
            <a:off x="381723" y="138215"/>
            <a:ext cx="5256183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 err="1"/>
              <a:t>OpenModelica</a:t>
            </a:r>
            <a:r>
              <a:rPr lang="ja-JP" altLang="en-US" dirty="0"/>
              <a:t>のインストール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887D2DAE-F87C-4B3E-B3A5-5157274DA6C1}"/>
              </a:ext>
            </a:extLst>
          </p:cNvPr>
          <p:cNvSpPr txBox="1"/>
          <p:nvPr/>
        </p:nvSpPr>
        <p:spPr>
          <a:xfrm>
            <a:off x="781050" y="955830"/>
            <a:ext cx="10580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Open Source </a:t>
            </a:r>
            <a:r>
              <a:rPr kumimoji="1" lang="en-US" altLang="ja-JP" dirty="0" err="1"/>
              <a:t>Modelica</a:t>
            </a:r>
            <a:r>
              <a:rPr kumimoji="1" lang="en-US" altLang="ja-JP" dirty="0"/>
              <a:t> Consortium</a:t>
            </a:r>
            <a:r>
              <a:rPr kumimoji="1" lang="ja-JP" altLang="en-US" dirty="0"/>
              <a:t>のサイトからインストーラをダウンロードし実行してください。</a:t>
            </a:r>
            <a:endParaRPr kumimoji="1" lang="en-US" altLang="ja-JP" dirty="0"/>
          </a:p>
          <a:p>
            <a:r>
              <a:rPr lang="ja-JP" altLang="en-US" dirty="0"/>
              <a:t>基本的に指示通りに進むだけでインストールできます。</a:t>
            </a: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3DB4EB2A-E534-4223-8D61-EEDC65FE58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75" y="1563132"/>
            <a:ext cx="8272462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8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xmlns="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1010892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 err="1"/>
              <a:t>OpenModelica</a:t>
            </a:r>
            <a:r>
              <a:rPr lang="ja-JP" altLang="en-US" dirty="0"/>
              <a:t> </a:t>
            </a:r>
            <a:r>
              <a:rPr lang="en-US" altLang="ja-JP" dirty="0"/>
              <a:t>Connection</a:t>
            </a:r>
            <a:r>
              <a:rPr lang="ja-JP" altLang="en-US" dirty="0"/>
              <a:t> </a:t>
            </a:r>
            <a:r>
              <a:rPr lang="en-US" altLang="ja-JP" dirty="0"/>
              <a:t>Editor(</a:t>
            </a:r>
            <a:r>
              <a:rPr lang="en-US" altLang="ja-JP" dirty="0" err="1"/>
              <a:t>OMEdit</a:t>
            </a:r>
            <a:r>
              <a:rPr lang="en-US" altLang="ja-JP" dirty="0"/>
              <a:t>)</a:t>
            </a:r>
            <a:r>
              <a:rPr lang="ja-JP" altLang="en-US" dirty="0"/>
              <a:t>の起動と起動画面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xmlns="" id="{2E20A1EF-2F64-4491-8997-7FB789B9C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62" y="792163"/>
            <a:ext cx="1395431" cy="12271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362C4697-1D7E-4C9A-A8B9-E4BA46D8E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900817"/>
            <a:ext cx="6892838" cy="481838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52565882-0395-4351-9208-17E34BB2DE15}"/>
              </a:ext>
            </a:extLst>
          </p:cNvPr>
          <p:cNvCxnSpPr/>
          <p:nvPr/>
        </p:nvCxnSpPr>
        <p:spPr>
          <a:xfrm>
            <a:off x="2263793" y="1701800"/>
            <a:ext cx="682607" cy="527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9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xmlns="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527067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これから作成する解析モデル</a:t>
            </a:r>
            <a:endParaRPr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xmlns="" id="{606BE142-4717-40E8-86B8-79D6D5053379}"/>
              </a:ext>
            </a:extLst>
          </p:cNvPr>
          <p:cNvSpPr txBox="1"/>
          <p:nvPr/>
        </p:nvSpPr>
        <p:spPr>
          <a:xfrm>
            <a:off x="179666" y="301116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モデルベースデザイン的に表すと？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C4F5C930-0C67-448A-A7A3-64B3D7F8AB3F}"/>
              </a:ext>
            </a:extLst>
          </p:cNvPr>
          <p:cNvSpPr txBox="1"/>
          <p:nvPr/>
        </p:nvSpPr>
        <p:spPr>
          <a:xfrm>
            <a:off x="648370" y="6372662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バネに初期位置を与えることで運動方程式を解くことができる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C1E5C996-84C8-4E6B-B00D-9AD6B38815FC}"/>
              </a:ext>
            </a:extLst>
          </p:cNvPr>
          <p:cNvGrpSpPr/>
          <p:nvPr/>
        </p:nvGrpSpPr>
        <p:grpSpPr>
          <a:xfrm>
            <a:off x="450850" y="3531630"/>
            <a:ext cx="8845550" cy="2567865"/>
            <a:chOff x="1323041" y="3158165"/>
            <a:chExt cx="8845550" cy="2567865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xmlns="" id="{31203090-F53B-4E61-A850-9F6E0F130C72}"/>
                </a:ext>
              </a:extLst>
            </p:cNvPr>
            <p:cNvSpPr/>
            <p:nvPr/>
          </p:nvSpPr>
          <p:spPr>
            <a:xfrm>
              <a:off x="1323041" y="3559541"/>
              <a:ext cx="2120900" cy="118745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壁</a:t>
              </a:r>
              <a:endParaRPr kumimoji="1" lang="en-US" altLang="ja-JP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四角形: 角を丸くする 30">
                  <a:extLst>
                    <a:ext uri="{FF2B5EF4-FFF2-40B4-BE49-F238E27FC236}">
                      <a16:creationId xmlns:a16="http://schemas.microsoft.com/office/drawing/2014/main" xmlns="" id="{100D8351-D349-4376-B74C-F308D1AB947B}"/>
                    </a:ext>
                  </a:extLst>
                </p:cNvPr>
                <p:cNvSpPr/>
                <p:nvPr/>
              </p:nvSpPr>
              <p:spPr>
                <a:xfrm>
                  <a:off x="4574241" y="3559541"/>
                  <a:ext cx="2120900" cy="118745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800" dirty="0">
                      <a:solidFill>
                        <a:schemeClr val="tx1"/>
                      </a:solidFill>
                    </a:rPr>
                    <a:t>バネ</a:t>
                  </a:r>
                  <a:endParaRPr lang="en-US" altLang="ja-JP" sz="28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ja-JP" altLang="en-US" sz="1600" dirty="0">
                      <a:solidFill>
                        <a:schemeClr val="tx1"/>
                      </a:solidFill>
                    </a:rPr>
                    <a:t>自然長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kumimoji="1" lang="en-US" altLang="ja-JP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四角形: 角を丸くする 30">
                  <a:extLst>
                    <a:ext uri="{FF2B5EF4-FFF2-40B4-BE49-F238E27FC236}">
                      <a16:creationId xmlns:a16="http://schemas.microsoft.com/office/drawing/2014/main" id="{100D8351-D349-4376-B74C-F308D1AB94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241" y="3559541"/>
                  <a:ext cx="2120900" cy="118745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xmlns="" id="{2909EC89-906F-4D36-A311-B92EB6DB39EB}"/>
                </a:ext>
              </a:extLst>
            </p:cNvPr>
            <p:cNvSpPr/>
            <p:nvPr/>
          </p:nvSpPr>
          <p:spPr>
            <a:xfrm>
              <a:off x="8047691" y="3559541"/>
              <a:ext cx="2120900" cy="118745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/>
                  </a:solidFill>
                </a:rPr>
                <a:t>おもり</a:t>
              </a:r>
              <a:endParaRPr kumimoji="1" lang="en-US" altLang="ja-JP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xmlns="" id="{9BD4A55C-A2FE-48E2-8A4A-BCFF17E4614E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3443941" y="4153266"/>
              <a:ext cx="113030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xmlns="" id="{593F3A1F-4F55-47F8-9345-E3C1FE0DB0CB}"/>
                </a:ext>
              </a:extLst>
            </p:cNvPr>
            <p:cNvCxnSpPr>
              <a:stCxn id="31" idx="3"/>
              <a:endCxn id="32" idx="1"/>
            </p:cNvCxnSpPr>
            <p:nvPr/>
          </p:nvCxnSpPr>
          <p:spPr>
            <a:xfrm>
              <a:off x="6695141" y="4153266"/>
              <a:ext cx="135255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xmlns="" id="{4DC14FD4-3D0D-4C4C-AA3F-D773D73445A1}"/>
                    </a:ext>
                  </a:extLst>
                </p:cNvPr>
                <p:cNvSpPr txBox="1"/>
                <p:nvPr/>
              </p:nvSpPr>
              <p:spPr>
                <a:xfrm>
                  <a:off x="8344979" y="4984930"/>
                  <a:ext cx="1657505" cy="741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4DC14FD4-3D0D-4C4C-AA3F-D773D734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4979" y="4984930"/>
                  <a:ext cx="1657505" cy="74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xmlns="" id="{AC8FDB20-D6A3-4D45-951A-FF118930A821}"/>
                    </a:ext>
                  </a:extLst>
                </p:cNvPr>
                <p:cNvSpPr txBox="1"/>
                <p:nvPr/>
              </p:nvSpPr>
              <p:spPr>
                <a:xfrm>
                  <a:off x="5119357" y="4893815"/>
                  <a:ext cx="12598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oMath>
                    </m:oMathPara>
                  </a14:m>
                  <a:endParaRPr kumimoji="1" lang="en-US" altLang="ja-JP" sz="2400" b="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C8FDB20-D6A3-4D45-951A-FF118930A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357" y="4893815"/>
                  <a:ext cx="125989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854" r="-4854" b="-49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xmlns="" id="{B172F12B-94C7-4301-B033-CF3A4FA5C853}"/>
                </a:ext>
              </a:extLst>
            </p:cNvPr>
            <p:cNvSpPr txBox="1"/>
            <p:nvPr/>
          </p:nvSpPr>
          <p:spPr>
            <a:xfrm>
              <a:off x="3391960" y="3158165"/>
              <a:ext cx="12618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モデル間で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受け渡す物理量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位置 </a:t>
              </a:r>
              <a:r>
                <a:rPr lang="en-US" altLang="ja-JP" sz="1200" dirty="0"/>
                <a:t>x</a:t>
              </a:r>
            </a:p>
            <a:p>
              <a:r>
                <a:rPr kumimoji="1" lang="ja-JP" altLang="en-US" sz="1200" dirty="0"/>
                <a:t>力     </a:t>
              </a:r>
              <a:r>
                <a:rPr kumimoji="1" lang="en-US" altLang="ja-JP" sz="1200" dirty="0"/>
                <a:t>f</a:t>
              </a:r>
              <a:endParaRPr kumimoji="1" lang="ja-JP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xmlns="" id="{DAFD3CCA-5EC5-464D-8D4B-DC31C8823C1F}"/>
                    </a:ext>
                  </a:extLst>
                </p:cNvPr>
                <p:cNvSpPr txBox="1"/>
                <p:nvPr/>
              </p:nvSpPr>
              <p:spPr>
                <a:xfrm>
                  <a:off x="1864705" y="4854326"/>
                  <a:ext cx="978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DAFD3CCA-5EC5-464D-8D4B-DC31C8823C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4705" y="4854326"/>
                  <a:ext cx="97802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125" r="-6250" b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xmlns="" id="{08A885E3-A734-4371-BE02-4D5A3FEE5C89}"/>
                    </a:ext>
                  </a:extLst>
                </p:cNvPr>
                <p:cNvSpPr txBox="1"/>
                <p:nvPr/>
              </p:nvSpPr>
              <p:spPr>
                <a:xfrm>
                  <a:off x="4765129" y="5317638"/>
                  <a:ext cx="264982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ja-JP" sz="2400" b="0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08A885E3-A734-4371-BE02-4D5A3FEE5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5129" y="5317638"/>
                  <a:ext cx="264982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667" r="-1843" b="-3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xmlns="" id="{7B8BC733-45C0-4455-9BEC-1B8AC28B0E6F}"/>
                    </a:ext>
                  </a:extLst>
                </p:cNvPr>
                <p:cNvSpPr/>
                <p:nvPr/>
              </p:nvSpPr>
              <p:spPr>
                <a:xfrm>
                  <a:off x="3383499" y="4273080"/>
                  <a:ext cx="4910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7B8BC733-45C0-4455-9BEC-1B8AC28B0E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3499" y="4273080"/>
                  <a:ext cx="49103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xmlns="" id="{7E262B89-440C-4F82-9277-0715E32E76D9}"/>
                </a:ext>
              </a:extLst>
            </p:cNvPr>
            <p:cNvSpPr/>
            <p:nvPr/>
          </p:nvSpPr>
          <p:spPr>
            <a:xfrm>
              <a:off x="3344318" y="4052698"/>
              <a:ext cx="197114" cy="1864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xmlns="" id="{9BFE6493-3424-4F97-856C-75D3CFFC500B}"/>
                </a:ext>
              </a:extLst>
            </p:cNvPr>
            <p:cNvSpPr/>
            <p:nvPr/>
          </p:nvSpPr>
          <p:spPr>
            <a:xfrm>
              <a:off x="4466699" y="4055112"/>
              <a:ext cx="197114" cy="1864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xmlns="" id="{5077D504-8491-4903-97AA-5854311B0C81}"/>
                </a:ext>
              </a:extLst>
            </p:cNvPr>
            <p:cNvSpPr/>
            <p:nvPr/>
          </p:nvSpPr>
          <p:spPr>
            <a:xfrm>
              <a:off x="6595518" y="4051481"/>
              <a:ext cx="197114" cy="1864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xmlns="" id="{2990B74D-FB3E-4138-984A-1EFB5CA31C9F}"/>
                </a:ext>
              </a:extLst>
            </p:cNvPr>
            <p:cNvSpPr/>
            <p:nvPr/>
          </p:nvSpPr>
          <p:spPr>
            <a:xfrm>
              <a:off x="7948068" y="4060035"/>
              <a:ext cx="197114" cy="1864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xmlns="" id="{7A55B06C-A8DC-4C68-B252-E4E14CB1FF13}"/>
                    </a:ext>
                  </a:extLst>
                </p:cNvPr>
                <p:cNvSpPr/>
                <p:nvPr/>
              </p:nvSpPr>
              <p:spPr>
                <a:xfrm>
                  <a:off x="4172781" y="4265416"/>
                  <a:ext cx="486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7A55B06C-A8DC-4C68-B252-E4E14CB1FF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781" y="4265416"/>
                  <a:ext cx="48660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正方形/長方形 36">
                  <a:extLst>
                    <a:ext uri="{FF2B5EF4-FFF2-40B4-BE49-F238E27FC236}">
                      <a16:creationId xmlns:a16="http://schemas.microsoft.com/office/drawing/2014/main" xmlns="" id="{D9B3B8B0-6718-4416-A9D2-63271601F017}"/>
                    </a:ext>
                  </a:extLst>
                </p:cNvPr>
                <p:cNvSpPr/>
                <p:nvPr/>
              </p:nvSpPr>
              <p:spPr>
                <a:xfrm>
                  <a:off x="6655100" y="4265416"/>
                  <a:ext cx="4714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7" name="正方形/長方形 36">
                  <a:extLst>
                    <a:ext uri="{FF2B5EF4-FFF2-40B4-BE49-F238E27FC236}">
                      <a16:creationId xmlns:a16="http://schemas.microsoft.com/office/drawing/2014/main" id="{D9B3B8B0-6718-4416-A9D2-63271601F0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5100" y="4265416"/>
                  <a:ext cx="47141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xmlns="" id="{19A5F0D1-ACF0-4194-BEA6-9B2D869EC5E2}"/>
                    </a:ext>
                  </a:extLst>
                </p:cNvPr>
                <p:cNvSpPr/>
                <p:nvPr/>
              </p:nvSpPr>
              <p:spPr>
                <a:xfrm>
                  <a:off x="7623489" y="4278349"/>
                  <a:ext cx="4938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19A5F0D1-ACF0-4194-BEA6-9B2D869EC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3489" y="4278349"/>
                  <a:ext cx="49385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xmlns="" id="{E1339F51-F1D3-4425-BFBF-1CABC4BC977F}"/>
                  </a:ext>
                </a:extLst>
              </p:cNvPr>
              <p:cNvSpPr txBox="1"/>
              <p:nvPr/>
            </p:nvSpPr>
            <p:spPr>
              <a:xfrm>
                <a:off x="9860047" y="4280684"/>
                <a:ext cx="1859035" cy="7411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1339F51-F1D3-4425-BFBF-1CABC4BC9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047" y="4280684"/>
                <a:ext cx="1859035" cy="7411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xmlns="" id="{389E8733-F72C-4CFB-AF7D-86110FF3F236}"/>
              </a:ext>
            </a:extLst>
          </p:cNvPr>
          <p:cNvGrpSpPr/>
          <p:nvPr/>
        </p:nvGrpSpPr>
        <p:grpSpPr>
          <a:xfrm>
            <a:off x="473560" y="1159001"/>
            <a:ext cx="6700875" cy="1748236"/>
            <a:chOff x="450850" y="729507"/>
            <a:chExt cx="8372490" cy="2184355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xmlns="" id="{DB1C9D9F-1324-48F7-8FF3-B30695A50D2F}"/>
                </a:ext>
              </a:extLst>
            </p:cNvPr>
            <p:cNvGrpSpPr/>
            <p:nvPr/>
          </p:nvGrpSpPr>
          <p:grpSpPr>
            <a:xfrm>
              <a:off x="450850" y="914173"/>
              <a:ext cx="7131049" cy="1999689"/>
              <a:chOff x="1079500" y="1085850"/>
              <a:chExt cx="10280649" cy="2882900"/>
            </a:xfrm>
          </p:grpSpPr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xmlns="" id="{F80C7543-A903-48ED-AA84-E5E6E1F15647}"/>
                  </a:ext>
                </a:extLst>
              </p:cNvPr>
              <p:cNvCxnSpPr/>
              <p:nvPr/>
            </p:nvCxnSpPr>
            <p:spPr>
              <a:xfrm>
                <a:off x="2565400" y="1085850"/>
                <a:ext cx="0" cy="288290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xmlns="" id="{8C3C464D-8E3E-48E2-95BE-69278B1B17C2}"/>
                  </a:ext>
                </a:extLst>
              </p:cNvPr>
              <p:cNvSpPr/>
              <p:nvPr/>
            </p:nvSpPr>
            <p:spPr>
              <a:xfrm>
                <a:off x="1079500" y="1085850"/>
                <a:ext cx="1460500" cy="2882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xmlns="" id="{58C0EF4C-5125-42AF-BF7D-033B566EB18E}"/>
                  </a:ext>
                </a:extLst>
              </p:cNvPr>
              <p:cNvCxnSpPr>
                <a:stCxn id="21" idx="3"/>
              </p:cNvCxnSpPr>
              <p:nvPr/>
            </p:nvCxnSpPr>
            <p:spPr>
              <a:xfrm>
                <a:off x="2540000" y="2527300"/>
                <a:ext cx="1149350" cy="1905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フリーフォーム: 図形 26">
                <a:extLst>
                  <a:ext uri="{FF2B5EF4-FFF2-40B4-BE49-F238E27FC236}">
                    <a16:creationId xmlns:a16="http://schemas.microsoft.com/office/drawing/2014/main" xmlns="" id="{8AEE8FA6-A64F-4775-BED7-CCB434D45954}"/>
                  </a:ext>
                </a:extLst>
              </p:cNvPr>
              <p:cNvSpPr/>
              <p:nvPr/>
            </p:nvSpPr>
            <p:spPr>
              <a:xfrm>
                <a:off x="3676650" y="1416050"/>
                <a:ext cx="5759450" cy="2222500"/>
              </a:xfrm>
              <a:custGeom>
                <a:avLst/>
                <a:gdLst>
                  <a:gd name="connsiteX0" fmla="*/ 0 w 5759450"/>
                  <a:gd name="connsiteY0" fmla="*/ 1111250 h 2222500"/>
                  <a:gd name="connsiteX1" fmla="*/ 857250 w 5759450"/>
                  <a:gd name="connsiteY1" fmla="*/ 6350 h 2222500"/>
                  <a:gd name="connsiteX2" fmla="*/ 1866900 w 5759450"/>
                  <a:gd name="connsiteY2" fmla="*/ 2222500 h 2222500"/>
                  <a:gd name="connsiteX3" fmla="*/ 3048000 w 5759450"/>
                  <a:gd name="connsiteY3" fmla="*/ 0 h 2222500"/>
                  <a:gd name="connsiteX4" fmla="*/ 4152900 w 5759450"/>
                  <a:gd name="connsiteY4" fmla="*/ 2089150 h 2222500"/>
                  <a:gd name="connsiteX5" fmla="*/ 4610100 w 5759450"/>
                  <a:gd name="connsiteY5" fmla="*/ 1066800 h 2222500"/>
                  <a:gd name="connsiteX6" fmla="*/ 5759450 w 5759450"/>
                  <a:gd name="connsiteY6" fmla="*/ 1047750 h 222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9450" h="2222500">
                    <a:moveTo>
                      <a:pt x="0" y="1111250"/>
                    </a:moveTo>
                    <a:lnTo>
                      <a:pt x="857250" y="6350"/>
                    </a:lnTo>
                    <a:lnTo>
                      <a:pt x="1866900" y="2222500"/>
                    </a:lnTo>
                    <a:lnTo>
                      <a:pt x="3048000" y="0"/>
                    </a:lnTo>
                    <a:lnTo>
                      <a:pt x="4152900" y="2089150"/>
                    </a:lnTo>
                    <a:lnTo>
                      <a:pt x="4610100" y="1066800"/>
                    </a:lnTo>
                    <a:lnTo>
                      <a:pt x="5759450" y="104775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xmlns="" id="{BD5FD343-CB86-46F8-B058-F1CA91AF29A2}"/>
                  </a:ext>
                </a:extLst>
              </p:cNvPr>
              <p:cNvSpPr/>
              <p:nvPr/>
            </p:nvSpPr>
            <p:spPr>
              <a:xfrm>
                <a:off x="9436099" y="1565274"/>
                <a:ext cx="1924050" cy="19240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xmlns="" id="{ED2E2365-E814-4572-B671-1EA27B605335}"/>
                </a:ext>
              </a:extLst>
            </p:cNvPr>
            <p:cNvSpPr txBox="1"/>
            <p:nvPr/>
          </p:nvSpPr>
          <p:spPr>
            <a:xfrm>
              <a:off x="7484512" y="170443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質量 </a:t>
              </a:r>
              <a:r>
                <a:rPr lang="en-US" altLang="ja-JP" dirty="0"/>
                <a:t>m[kg]</a:t>
              </a:r>
              <a:endParaRPr kumimoji="1" lang="ja-JP" altLang="en-US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xmlns="" id="{0C33685C-B340-4836-9023-90E0912157F7}"/>
                </a:ext>
              </a:extLst>
            </p:cNvPr>
            <p:cNvSpPr txBox="1"/>
            <p:nvPr/>
          </p:nvSpPr>
          <p:spPr>
            <a:xfrm>
              <a:off x="2924057" y="729507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バネ定数 </a:t>
              </a:r>
              <a:r>
                <a:rPr kumimoji="1" lang="en-US" altLang="ja-JP" dirty="0"/>
                <a:t>k</a:t>
              </a:r>
              <a:r>
                <a:rPr lang="en-US" altLang="ja-JP" dirty="0"/>
                <a:t>[N/m]</a:t>
              </a:r>
              <a:endParaRPr kumimoji="1" lang="ja-JP" altLang="en-US" dirty="0"/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xmlns="" id="{DD3C6E22-20F4-44FC-9B2A-C34C9A359493}"/>
              </a:ext>
            </a:extLst>
          </p:cNvPr>
          <p:cNvSpPr txBox="1"/>
          <p:nvPr/>
        </p:nvSpPr>
        <p:spPr>
          <a:xfrm>
            <a:off x="5993973" y="3539620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モデル間で</a:t>
            </a:r>
            <a:endParaRPr kumimoji="1" lang="en-US" altLang="ja-JP" sz="1200" dirty="0"/>
          </a:p>
          <a:p>
            <a:r>
              <a:rPr kumimoji="1" lang="ja-JP" altLang="en-US" sz="1200" dirty="0"/>
              <a:t>受け渡す</a:t>
            </a:r>
            <a:r>
              <a:rPr lang="ja-JP" altLang="en-US" sz="1200" dirty="0"/>
              <a:t>物理量</a:t>
            </a:r>
            <a:endParaRPr kumimoji="1" lang="en-US" altLang="ja-JP" sz="1200" dirty="0"/>
          </a:p>
          <a:p>
            <a:r>
              <a:rPr kumimoji="1" lang="ja-JP" altLang="en-US" sz="1200" dirty="0"/>
              <a:t>位置 </a:t>
            </a:r>
            <a:r>
              <a:rPr lang="en-US" altLang="ja-JP" sz="1200" dirty="0"/>
              <a:t>x</a:t>
            </a:r>
          </a:p>
          <a:p>
            <a:r>
              <a:rPr kumimoji="1" lang="ja-JP" altLang="en-US" sz="1200" dirty="0"/>
              <a:t>力     </a:t>
            </a:r>
            <a:r>
              <a:rPr kumimoji="1" lang="en-US" altLang="ja-JP" sz="1200" dirty="0"/>
              <a:t>f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32AD6BFF-F7A0-4C90-BDE2-D349C791CB10}"/>
              </a:ext>
            </a:extLst>
          </p:cNvPr>
          <p:cNvSpPr txBox="1"/>
          <p:nvPr/>
        </p:nvSpPr>
        <p:spPr>
          <a:xfrm>
            <a:off x="9468177" y="349523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左図の式を連立させると</a:t>
            </a:r>
            <a:endParaRPr kumimoji="1" lang="en-US" altLang="ja-JP" dirty="0"/>
          </a:p>
          <a:p>
            <a:r>
              <a:rPr lang="ja-JP" altLang="en-US" dirty="0"/>
              <a:t>以下の式になる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xmlns="" id="{21DF51E0-9824-4C7C-B9C2-CFB638695B30}"/>
              </a:ext>
            </a:extLst>
          </p:cNvPr>
          <p:cNvSpPr txBox="1"/>
          <p:nvPr/>
        </p:nvSpPr>
        <p:spPr>
          <a:xfrm>
            <a:off x="179666" y="694763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〇 非減衰自由振動</a:t>
            </a:r>
          </a:p>
        </p:txBody>
      </p:sp>
    </p:spTree>
    <p:extLst>
      <p:ext uri="{BB962C8B-B14F-4D97-AF65-F5344CB8AC3E}">
        <p14:creationId xmlns:p14="http://schemas.microsoft.com/office/powerpoint/2010/main" val="35677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xmlns="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248786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クラスの作成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413BF12F-CEAD-4B43-8DED-DE5B19F4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59" y="3041650"/>
            <a:ext cx="3488583" cy="2235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69123175-47EB-4DF4-A21D-97B08D6B4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49" y="1412875"/>
            <a:ext cx="7748984" cy="4959350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xmlns="" id="{E2F7FB56-1F55-426A-8E8D-ACF5FE638A0A}"/>
              </a:ext>
            </a:extLst>
          </p:cNvPr>
          <p:cNvSpPr/>
          <p:nvPr/>
        </p:nvSpPr>
        <p:spPr>
          <a:xfrm>
            <a:off x="1643543" y="3346450"/>
            <a:ext cx="1962150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EEBBF78D-C15B-4980-9291-19320CC91F5B}"/>
              </a:ext>
            </a:extLst>
          </p:cNvPr>
          <p:cNvSpPr/>
          <p:nvPr/>
        </p:nvSpPr>
        <p:spPr>
          <a:xfrm>
            <a:off x="1872143" y="4826000"/>
            <a:ext cx="895350" cy="3619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A0F61D8F-75B9-44E4-85BE-F9E335F6022B}"/>
              </a:ext>
            </a:extLst>
          </p:cNvPr>
          <p:cNvSpPr txBox="1"/>
          <p:nvPr/>
        </p:nvSpPr>
        <p:spPr>
          <a:xfrm>
            <a:off x="716443" y="5626100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「名前」にクラス名を入力</a:t>
            </a:r>
            <a:endParaRPr lang="en-US" altLang="ja-JP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lang="en-US" altLang="ja-JP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「</a:t>
            </a:r>
            <a: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OK</a:t>
            </a: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」をクリック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xmlns="" id="{16D4477C-C477-4400-B9C4-B608084EB1E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679842" y="2762250"/>
            <a:ext cx="768535" cy="1397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4C18B448-41A3-47C1-805E-14005740A2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921" y="1164217"/>
            <a:ext cx="2864514" cy="124878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156192FF-C138-4790-AE55-78A6E07426B2}"/>
              </a:ext>
            </a:extLst>
          </p:cNvPr>
          <p:cNvSpPr/>
          <p:nvPr/>
        </p:nvSpPr>
        <p:spPr>
          <a:xfrm>
            <a:off x="301714" y="1701800"/>
            <a:ext cx="663486" cy="5778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853D6CB7-F72B-4CBC-9779-B65966F231C7}"/>
              </a:ext>
            </a:extLst>
          </p:cNvPr>
          <p:cNvSpPr/>
          <p:nvPr/>
        </p:nvSpPr>
        <p:spPr>
          <a:xfrm>
            <a:off x="290340" y="2392918"/>
            <a:ext cx="374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「</a:t>
            </a:r>
            <a:r>
              <a:rPr lang="en-US" altLang="ja-JP" dirty="0" err="1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Modelica</a:t>
            </a:r>
            <a:r>
              <a:rPr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クラス新規作成」をクリック</a:t>
            </a:r>
            <a:endParaRPr lang="en-US" altLang="ja-JP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169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xmlns="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3786293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モデルの貼り付け </a:t>
            </a:r>
            <a:r>
              <a:rPr lang="en-US" altLang="ja-JP" dirty="0"/>
              <a:t>- 1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xmlns="" id="{FC3ADE43-0F3C-4232-9B2E-E44FC88BE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205792"/>
            <a:ext cx="6984081" cy="5188658"/>
          </a:xfrm>
          <a:prstGeom prst="rect">
            <a:avLst/>
          </a:prstGeom>
        </p:spPr>
      </p:pic>
      <p:sp>
        <p:nvSpPr>
          <p:cNvPr id="5" name="矢印: 下カーブ 4">
            <a:extLst>
              <a:ext uri="{FF2B5EF4-FFF2-40B4-BE49-F238E27FC236}">
                <a16:creationId xmlns:a16="http://schemas.microsoft.com/office/drawing/2014/main" xmlns="" id="{34DB65BD-CA22-41B5-A950-71E9EEA6C881}"/>
              </a:ext>
            </a:extLst>
          </p:cNvPr>
          <p:cNvSpPr/>
          <p:nvPr/>
        </p:nvSpPr>
        <p:spPr>
          <a:xfrm rot="20988490">
            <a:off x="2578100" y="4083050"/>
            <a:ext cx="1270000" cy="42545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F8A02DFD-AE5C-474D-8938-67ECDF9E559C}"/>
              </a:ext>
            </a:extLst>
          </p:cNvPr>
          <p:cNvSpPr txBox="1"/>
          <p:nvPr/>
        </p:nvSpPr>
        <p:spPr>
          <a:xfrm>
            <a:off x="3213100" y="36195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ドラッグ＆ドロップ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FB5B6FE5-2590-4CD9-AC74-E4EDC3B74BDB}"/>
              </a:ext>
            </a:extLst>
          </p:cNvPr>
          <p:cNvSpPr txBox="1"/>
          <p:nvPr/>
        </p:nvSpPr>
        <p:spPr>
          <a:xfrm>
            <a:off x="806450" y="742950"/>
            <a:ext cx="957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Modelica</a:t>
            </a:r>
            <a:r>
              <a:rPr kumimoji="1" lang="en-US" altLang="ja-JP" dirty="0"/>
              <a:t> – Mechanics – Translational – Fixed</a:t>
            </a:r>
            <a:r>
              <a:rPr kumimoji="1" lang="ja-JP" altLang="en-US" dirty="0"/>
              <a:t>をダイアグラムビューへドラッグ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ドロップ</a:t>
            </a:r>
          </a:p>
        </p:txBody>
      </p:sp>
    </p:spTree>
    <p:extLst>
      <p:ext uri="{BB962C8B-B14F-4D97-AF65-F5344CB8AC3E}">
        <p14:creationId xmlns:p14="http://schemas.microsoft.com/office/powerpoint/2010/main" val="38238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xmlns="" id="{934292BD-0820-4A6E-A804-3D318E5862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765" y="1390650"/>
            <a:ext cx="8202985" cy="408940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xmlns="" id="{DDE24B91-F91B-4D5A-940F-38850A3A056E}"/>
              </a:ext>
            </a:extLst>
          </p:cNvPr>
          <p:cNvSpPr/>
          <p:nvPr/>
        </p:nvSpPr>
        <p:spPr>
          <a:xfrm>
            <a:off x="1863814" y="3171825"/>
            <a:ext cx="669836" cy="2317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xmlns="" id="{D4D022A7-BBC7-4AB7-8984-F884036B5E87}"/>
              </a:ext>
            </a:extLst>
          </p:cNvPr>
          <p:cNvSpPr/>
          <p:nvPr/>
        </p:nvSpPr>
        <p:spPr>
          <a:xfrm>
            <a:off x="1863814" y="3609975"/>
            <a:ext cx="739686" cy="2254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Shape 130">
            <a:extLst>
              <a:ext uri="{FF2B5EF4-FFF2-40B4-BE49-F238E27FC236}">
                <a16:creationId xmlns:a16="http://schemas.microsoft.com/office/drawing/2014/main" xmlns="" id="{71F3B89F-CF48-4A84-A809-DA222D296439}"/>
              </a:ext>
            </a:extLst>
          </p:cNvPr>
          <p:cNvSpPr/>
          <p:nvPr/>
        </p:nvSpPr>
        <p:spPr>
          <a:xfrm>
            <a:off x="179666" y="87415"/>
            <a:ext cx="3882473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モデルの貼り付け </a:t>
            </a:r>
            <a:r>
              <a:rPr lang="en-US" altLang="ja-JP" dirty="0"/>
              <a:t>- 2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7C031C0D-279F-467A-8E30-4430FDC618B5}"/>
              </a:ext>
            </a:extLst>
          </p:cNvPr>
          <p:cNvSpPr txBox="1"/>
          <p:nvPr/>
        </p:nvSpPr>
        <p:spPr>
          <a:xfrm>
            <a:off x="514350" y="908050"/>
            <a:ext cx="675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Spring</a:t>
            </a:r>
            <a:r>
              <a:rPr kumimoji="1" lang="ja-JP" altLang="en-US" dirty="0"/>
              <a:t>と</a:t>
            </a:r>
            <a:r>
              <a:rPr lang="en-US" altLang="ja-JP" dirty="0"/>
              <a:t>M</a:t>
            </a:r>
            <a:r>
              <a:rPr kumimoji="1" lang="en-US" altLang="ja-JP" dirty="0"/>
              <a:t>ass</a:t>
            </a:r>
            <a:r>
              <a:rPr kumimoji="1" lang="ja-JP" altLang="en-US" dirty="0"/>
              <a:t>をドラッグ＆ドロップして貼り付けてください。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2504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847</Words>
  <Application>Microsoft Office PowerPoint</Application>
  <PresentationFormat>ユーザー設定</PresentationFormat>
  <Paragraphs>167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正規ユーザー</cp:lastModifiedBy>
  <cp:revision>76</cp:revision>
  <dcterms:created xsi:type="dcterms:W3CDTF">2017-07-29T00:52:37Z</dcterms:created>
  <dcterms:modified xsi:type="dcterms:W3CDTF">2017-12-21T06:05:34Z</dcterms:modified>
</cp:coreProperties>
</file>