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3" r:id="rId3"/>
    <p:sldId id="283" r:id="rId4"/>
    <p:sldId id="301" r:id="rId5"/>
    <p:sldId id="310" r:id="rId6"/>
    <p:sldId id="313" r:id="rId7"/>
    <p:sldId id="314" r:id="rId8"/>
    <p:sldId id="302" r:id="rId9"/>
    <p:sldId id="315" r:id="rId10"/>
    <p:sldId id="312" r:id="rId11"/>
    <p:sldId id="303" r:id="rId12"/>
    <p:sldId id="319" r:id="rId13"/>
    <p:sldId id="304" r:id="rId14"/>
    <p:sldId id="316" r:id="rId15"/>
    <p:sldId id="317" r:id="rId16"/>
    <p:sldId id="318" r:id="rId17"/>
    <p:sldId id="320" r:id="rId18"/>
    <p:sldId id="321" r:id="rId19"/>
    <p:sldId id="322" r:id="rId20"/>
    <p:sldId id="323" r:id="rId21"/>
    <p:sldId id="311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CC"/>
    <a:srgbClr val="00CC00"/>
    <a:srgbClr val="CCFFFF"/>
    <a:srgbClr val="99CCFF"/>
    <a:srgbClr val="CCFF33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150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70700-DA66-4BAD-8F9F-A4A758D36ABA}" type="datetimeFigureOut">
              <a:rPr kumimoji="1" lang="ja-JP" altLang="en-US" smtClean="0"/>
              <a:t>2018/3/13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297E9-C6BE-4C79-AE8A-01C8A877B6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37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640A934-6052-47D7-9600-E017EFD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xmlns="" id="{3567CB88-D2AC-4759-A0FB-979F04B4A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8F327D2F-D218-4DB3-A496-FC51084D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F2FF0-B0E3-4081-A194-5315B26D72C4}" type="datetime1">
              <a:rPr kumimoji="1" lang="ja-JP" altLang="en-US" smtClean="0"/>
              <a:t>2018/3/13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D5CE8AFA-1A69-423A-AE33-53D4B86E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2631D19D-2B03-4CD1-904A-35788E90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20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E9F8C32-40DD-4764-AA14-CA340E884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BB25EDB7-B389-43DE-88B0-2E43F12A7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F4750E22-4C4B-417A-8C48-347CB348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445-3D47-45EB-B7B9-640298F78945}" type="datetime1">
              <a:rPr kumimoji="1" lang="ja-JP" altLang="en-US" smtClean="0"/>
              <a:t>2018/3/13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2C19161E-7AEC-4345-BBC9-3BC233DE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86EA905A-EBB0-4E40-9913-3C0464F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104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xmlns="" id="{8A876662-0CE9-49E9-AC02-EE7ACC657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xmlns="" id="{B6FE2065-03F0-48E5-82DF-EC7EEE020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1B9FF21-774F-48FE-A04C-9E8A7F64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74D65-32BF-448B-ADBF-66DCA4E8B106}" type="datetime1">
              <a:rPr kumimoji="1" lang="ja-JP" altLang="en-US" smtClean="0"/>
              <a:t>2018/3/13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9D32535A-4B89-476F-B51B-EC1413A2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F5260F05-0529-4B2A-B354-E1AB043C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54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C414AC56-2C6E-4FD6-AC2A-C0C7474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04E7051-D2C1-4B63-BA62-A08EA4334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AE25CE84-A884-4ACE-B6EE-7E97B747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A9B57-A7E8-419F-90A8-90F2DA777A28}" type="datetime1">
              <a:rPr kumimoji="1" lang="ja-JP" altLang="en-US" smtClean="0"/>
              <a:t>2018/3/13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EBCBC0D2-F1DA-4C16-85D1-974CF48B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CBD1951C-19F9-4BB8-96D6-46797F902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393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D00A678-F443-4FEA-93D6-3926EB7E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6BDD3B79-A0F7-4C8D-918D-88BDE692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93E71825-7DD8-4B80-96D1-977008B85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A889C-334E-44BD-8F41-5AC3386FFD37}" type="datetime1">
              <a:rPr kumimoji="1" lang="ja-JP" altLang="en-US" smtClean="0"/>
              <a:t>2018/3/13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5CED311E-FAA6-4C7D-9FC2-BC675C723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6C4D0E2E-8245-4907-96CA-10999815D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06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A5D23ED-03EA-4F07-87E3-28D2640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BDF3938E-99C2-4825-ABC3-D707D0C36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A2B3DC81-B6AF-47A5-9EE9-0C3D54421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4C78BECE-026B-4F33-8924-AD8452F9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9D4E-6DF1-4713-B068-9512627C39B0}" type="datetime1">
              <a:rPr kumimoji="1" lang="ja-JP" altLang="en-US" smtClean="0"/>
              <a:t>2018/3/13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49783764-5DB0-4331-BA1F-9C2D17E5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127F6C2E-6C8F-41C1-B48C-22929513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9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56019687-F0F8-411B-B519-E0AE83C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E486F68B-292D-4F65-9707-BC2217D31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xmlns="" id="{374F2048-6469-4F18-8B58-31750801B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xmlns="" id="{2E6D5D63-E489-48AC-A362-55DB02899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xmlns="" id="{148F1C4A-5767-4EC0-85C8-571505755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xmlns="" id="{BC9ACD47-787F-4BE6-B29B-B3CFFDE5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8707-5E34-46C7-88C2-928145620E78}" type="datetime1">
              <a:rPr kumimoji="1" lang="ja-JP" altLang="en-US" smtClean="0"/>
              <a:t>2018/3/13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xmlns="" id="{BD4D869A-6245-47EA-826A-11903CED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xmlns="" id="{EB8A9AF0-6356-40A0-8941-4F93A45D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739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50760D9-6747-4690-8F9A-C5AE1864B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xmlns="" id="{F2837AA8-1B7A-4F48-99C3-675552A1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EE7D-C0B7-4B25-8104-5FCD7D2EAEA8}" type="datetime1">
              <a:rPr kumimoji="1" lang="ja-JP" altLang="en-US" smtClean="0"/>
              <a:t>2018/3/13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xmlns="" id="{8AEAC055-ADBD-47BF-A7E2-EE031ABE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088EF311-DAB4-4685-91A4-BDE1EF3D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933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xmlns="" id="{12C283A7-F09B-44DA-AE34-70823E7F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8A9A-8812-42D8-A8AC-F30CD1F57465}" type="datetime1">
              <a:rPr kumimoji="1" lang="ja-JP" altLang="en-US" smtClean="0"/>
              <a:t>2018/3/13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xmlns="" id="{BD19F830-754F-4C18-8FE4-2F04D270A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AF30F06F-B6C9-459E-9D53-161CC580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905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4039C46-50B8-4DD5-BF93-3CBBC0EBA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FAC67650-298A-4F61-B23F-88F3E8456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ABAF77E6-1E08-4613-B05D-57C5EDE23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CD6E41A3-42D9-4D44-A093-4D97E3D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306A-7D11-4239-9371-3BFB25B5C686}" type="datetime1">
              <a:rPr kumimoji="1" lang="ja-JP" altLang="en-US" smtClean="0"/>
              <a:t>2018/3/13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35791E1E-DDBA-44B3-9ED6-75CDC96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1FA0BBAC-041B-4530-8DE5-67BB03F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9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D32961A6-5FD9-4DD1-9399-79025E702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xmlns="" id="{D8E8218E-30F7-4056-BD7E-9E862E2C6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xmlns="" id="{76A51302-49EB-4A71-8C42-03C06785F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xmlns="" id="{122867D7-B298-4F34-BF60-7897C1D2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8348D-66EA-4186-BB0B-99FB286568FF}" type="datetime1">
              <a:rPr kumimoji="1" lang="ja-JP" altLang="en-US" smtClean="0"/>
              <a:t>2018/3/13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xmlns="" id="{42E40EFE-69CF-4922-A072-21BEA590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A23CBFBD-4D74-4C68-B5BD-F1D021B97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52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xmlns="" id="{ED3DF858-0510-483E-A45F-3B550218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B1E53387-6A73-4453-AABC-8B3D4C31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FA47AD39-5B31-4CF5-81B8-8F59795EC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BD3EC-C0C8-40A6-81F1-9BBFA037EF8B}" type="datetime1">
              <a:rPr kumimoji="1" lang="ja-JP" altLang="en-US" smtClean="0"/>
              <a:t>2018/3/13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xmlns="" id="{1BF83D56-A9B3-4EDF-BFEA-EBC848414D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xmlns="" id="{BDCF5551-4BBA-4B6C-8390-6BC3D9EA8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F367-8F14-4921-8441-15DE2D9732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73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source.org/licenses/mit-license.ph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1F0A6FEE-5F30-47CD-92B6-24311CE0EC92}"/>
              </a:ext>
            </a:extLst>
          </p:cNvPr>
          <p:cNvSpPr txBox="1"/>
          <p:nvPr/>
        </p:nvSpPr>
        <p:spPr>
          <a:xfrm>
            <a:off x="905809" y="1748268"/>
            <a:ext cx="106763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b="1" u="sng" dirty="0" err="1"/>
              <a:t>OpenModelica</a:t>
            </a:r>
            <a:r>
              <a:rPr kumimoji="1" lang="ja-JP" altLang="en-US" sz="4800" b="1" u="sng" dirty="0"/>
              <a:t>超初級チュートリアル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xmlns="" id="{A3839584-586E-4BF7-B7D0-CF7E5BDF7807}"/>
              </a:ext>
            </a:extLst>
          </p:cNvPr>
          <p:cNvSpPr/>
          <p:nvPr/>
        </p:nvSpPr>
        <p:spPr>
          <a:xfrm>
            <a:off x="2458317" y="2932798"/>
            <a:ext cx="81868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800" b="1" dirty="0">
                <a:solidFill>
                  <a:srgbClr val="FF0000"/>
                </a:solidFill>
              </a:rPr>
              <a:t>5</a:t>
            </a:r>
            <a:r>
              <a:rPr lang="ja-JP" altLang="en-US" sz="4800" b="1" dirty="0" err="1">
                <a:solidFill>
                  <a:srgbClr val="FF0000"/>
                </a:solidFill>
              </a:rPr>
              <a:t>．</a:t>
            </a:r>
            <a:r>
              <a:rPr lang="ja-JP" altLang="en-US" sz="4800" b="1" dirty="0">
                <a:solidFill>
                  <a:srgbClr val="FF0000"/>
                </a:solidFill>
              </a:rPr>
              <a:t>オリジナルモデルの作成</a:t>
            </a:r>
            <a:endParaRPr lang="en-US" altLang="ja-JP" sz="4800" b="1" dirty="0">
              <a:solidFill>
                <a:srgbClr val="FF0000"/>
              </a:solidFill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C270AC0B-4708-4A2D-90BF-07CDBA70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7AA58E1A-71F5-4213-BA60-B3FBF0C5484F}"/>
              </a:ext>
            </a:extLst>
          </p:cNvPr>
          <p:cNvSpPr/>
          <p:nvPr/>
        </p:nvSpPr>
        <p:spPr>
          <a:xfrm>
            <a:off x="3230707" y="57960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ja-JP" dirty="0"/>
              <a:t>Copyright (C) 2017 Shigenori Ueda</a:t>
            </a:r>
          </a:p>
          <a:p>
            <a:pPr algn="ctr"/>
            <a:r>
              <a:rPr lang="en-US" altLang="ja-JP" dirty="0"/>
              <a:t>Released under the MIT license</a:t>
            </a:r>
          </a:p>
          <a:p>
            <a:pPr algn="ctr"/>
            <a:r>
              <a:rPr lang="en-US" altLang="ja-JP" dirty="0">
                <a:hlinkClick r:id="rId2"/>
              </a:rPr>
              <a:t>https://opensource.org/licenses/mit-license.php</a:t>
            </a:r>
            <a:endParaRPr lang="en-US" altLang="ja-JP" dirty="0"/>
          </a:p>
          <a:p>
            <a:pPr algn="ctr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54236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xmlns="" id="{0AF9C5A6-F747-48BC-98BB-6721E2119395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xmlns="" id="{CB143EC8-5FDA-4747-A707-8D7BA03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xmlns="" id="{624B42D9-156A-42C6-93BE-8F82EA34F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39786"/>
              </p:ext>
            </p:extLst>
          </p:nvPr>
        </p:nvGraphicFramePr>
        <p:xfrm>
          <a:off x="743173" y="1253713"/>
          <a:ext cx="10131537" cy="77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xmlns="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xmlns="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xmlns="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xmlns="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xmlns="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xmlns="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xmlns="" val="2271690460"/>
                    </a:ext>
                  </a:extLst>
                </a:gridCol>
              </a:tblGrid>
              <a:tr h="404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モデルの役割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モデル名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94802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Input_a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a=</a:t>
                      </a:r>
                      <a:r>
                        <a:rPr kumimoji="1" lang="en-US" altLang="ja-JP" dirty="0" err="1"/>
                        <a:t>Port.var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007066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A621AA31-742A-4E36-B07B-F04DD8A2929A}"/>
              </a:ext>
            </a:extLst>
          </p:cNvPr>
          <p:cNvSpPr txBox="1"/>
          <p:nvPr/>
        </p:nvSpPr>
        <p:spPr>
          <a:xfrm>
            <a:off x="696079" y="785168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以下の表をもとにモデルを作成します</a:t>
            </a:r>
            <a:endParaRPr kumimoji="1" lang="ja-JP" altLang="en-US" sz="20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xmlns="" id="{5213A3A3-CAEC-4F92-A901-6C426A298642}"/>
              </a:ext>
            </a:extLst>
          </p:cNvPr>
          <p:cNvGrpSpPr/>
          <p:nvPr/>
        </p:nvGrpSpPr>
        <p:grpSpPr>
          <a:xfrm>
            <a:off x="976962" y="2444660"/>
            <a:ext cx="9153141" cy="395586"/>
            <a:chOff x="254945" y="903513"/>
            <a:chExt cx="9153141" cy="39558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xmlns="" id="{7C209044-D308-421C-AA24-12D3076C8EED}"/>
                </a:ext>
              </a:extLst>
            </p:cNvPr>
            <p:cNvSpPr txBox="1"/>
            <p:nvPr/>
          </p:nvSpPr>
          <p:spPr>
            <a:xfrm>
              <a:off x="620103" y="903513"/>
              <a:ext cx="8787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クラスタイプを</a:t>
              </a:r>
              <a:r>
                <a:rPr lang="en-US" altLang="ja-JP" dirty="0"/>
                <a:t>model</a:t>
              </a:r>
              <a:r>
                <a:rPr lang="ja-JP" altLang="en-US" dirty="0" err="1"/>
                <a:t>、</a:t>
              </a:r>
              <a:r>
                <a:rPr lang="ja-JP" altLang="en-US" dirty="0"/>
                <a:t>モデル名を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にして新しいクラスを作成してください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xmlns="" id="{1F10411C-1EA1-464D-A8D5-EA693197AF2D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xmlns="" id="{5F496EB3-0D33-4210-B186-952D6194F7DC}"/>
              </a:ext>
            </a:extLst>
          </p:cNvPr>
          <p:cNvGrpSpPr/>
          <p:nvPr/>
        </p:nvGrpSpPr>
        <p:grpSpPr>
          <a:xfrm>
            <a:off x="976962" y="3252483"/>
            <a:ext cx="5525545" cy="395586"/>
            <a:chOff x="254945" y="903513"/>
            <a:chExt cx="5525545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xmlns="" id="{1A666B66-AEFB-4549-8F25-005EF591E7DA}"/>
                </a:ext>
              </a:extLst>
            </p:cNvPr>
            <p:cNvSpPr txBox="1"/>
            <p:nvPr/>
          </p:nvSpPr>
          <p:spPr>
            <a:xfrm>
              <a:off x="620103" y="903513"/>
              <a:ext cx="516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パラメータとなる実数「</a:t>
              </a:r>
              <a:r>
                <a:rPr lang="en-US" altLang="ja-JP" dirty="0"/>
                <a:t>a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xmlns="" id="{9FE567CD-482B-4C4F-9B30-F0235F36DCD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pic>
        <p:nvPicPr>
          <p:cNvPr id="17" name="図 16">
            <a:extLst>
              <a:ext uri="{FF2B5EF4-FFF2-40B4-BE49-F238E27FC236}">
                <a16:creationId xmlns:a16="http://schemas.microsoft.com/office/drawing/2014/main" xmlns="" id="{31AC454F-A777-4587-9152-E963A4E724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/>
          <a:stretch/>
        </p:blipFill>
        <p:spPr>
          <a:xfrm>
            <a:off x="1928971" y="3956711"/>
            <a:ext cx="4911276" cy="1361007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xmlns="" id="{6BCA8CB7-AFBC-4718-9E68-E6D33C5ABDDB}"/>
              </a:ext>
            </a:extLst>
          </p:cNvPr>
          <p:cNvCxnSpPr>
            <a:cxnSpLocks/>
          </p:cNvCxnSpPr>
          <p:nvPr/>
        </p:nvCxnSpPr>
        <p:spPr>
          <a:xfrm>
            <a:off x="2392412" y="4877903"/>
            <a:ext cx="4022902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40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xmlns="" id="{2EF09256-1F4D-45B4-9B1F-BDC17570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11</a:t>
            </a:fld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xmlns="" id="{EED2038E-0BFA-469B-B16A-BA3452F80B78}"/>
              </a:ext>
            </a:extLst>
          </p:cNvPr>
          <p:cNvGrpSpPr/>
          <p:nvPr/>
        </p:nvGrpSpPr>
        <p:grpSpPr>
          <a:xfrm>
            <a:off x="309305" y="862235"/>
            <a:ext cx="11350858" cy="395586"/>
            <a:chOff x="254945" y="903513"/>
            <a:chExt cx="11350858" cy="395586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xmlns="" id="{01F0DE58-A22B-4467-A9A7-30D560AE140B}"/>
                </a:ext>
              </a:extLst>
            </p:cNvPr>
            <p:cNvSpPr txBox="1"/>
            <p:nvPr/>
          </p:nvSpPr>
          <p:spPr>
            <a:xfrm>
              <a:off x="620103" y="903513"/>
              <a:ext cx="10985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tutorial4</a:t>
              </a:r>
              <a:r>
                <a:rPr lang="ja-JP" altLang="en-US" dirty="0"/>
                <a:t>で行ったように、「アイコンビュー」から「</a:t>
              </a:r>
              <a:r>
                <a:rPr lang="en-US" altLang="ja-JP" dirty="0"/>
                <a:t>Port</a:t>
              </a:r>
              <a:r>
                <a:rPr lang="ja-JP" altLang="en-US" dirty="0"/>
                <a:t>」をドラッグ＆ドロップして追加してください</a:t>
              </a: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xmlns="" id="{7C261631-462C-4559-873A-98A79B7F50DF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sp>
        <p:nvSpPr>
          <p:cNvPr id="8" name="Shape 130">
            <a:extLst>
              <a:ext uri="{FF2B5EF4-FFF2-40B4-BE49-F238E27FC236}">
                <a16:creationId xmlns:a16="http://schemas.microsoft.com/office/drawing/2014/main" xmlns="" id="{6AD248E9-2284-4713-97C3-B7A49B624090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2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681BF2CE-5C45-46FF-8287-73D47ED6D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63" y="1550081"/>
            <a:ext cx="6336552" cy="3341234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xmlns="" id="{468C887F-EBF3-447D-8734-D7C9798AC020}"/>
              </a:ext>
            </a:extLst>
          </p:cNvPr>
          <p:cNvSpPr/>
          <p:nvPr/>
        </p:nvSpPr>
        <p:spPr>
          <a:xfrm>
            <a:off x="577379" y="3135993"/>
            <a:ext cx="1570735" cy="3256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xmlns="" id="{5826A181-744C-46E9-B054-7E7DECE2CA3D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148114" y="3298825"/>
            <a:ext cx="4245429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xmlns="" id="{420D40FD-8228-45ED-B9E5-4DF8DA68A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563" y="2622551"/>
            <a:ext cx="4581752" cy="55043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xmlns="" id="{250A62EF-D878-449D-9CAE-4434FF698977}"/>
              </a:ext>
            </a:extLst>
          </p:cNvPr>
          <p:cNvSpPr txBox="1"/>
          <p:nvPr/>
        </p:nvSpPr>
        <p:spPr>
          <a:xfrm>
            <a:off x="7108099" y="1792515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テキストビューを確認すると</a:t>
            </a:r>
            <a:endParaRPr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Port</a:t>
            </a:r>
            <a:r>
              <a:rPr kumimoji="1" lang="ja-JP" altLang="en-US" dirty="0"/>
              <a:t>」のインスタンスが作成されています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269822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xmlns="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xmlns="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入出力の関係式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xmlns="" id="{D60D1214-BD30-44F7-9F98-423EFC33BD21}"/>
              </a:ext>
            </a:extLst>
          </p:cNvPr>
          <p:cNvSpPr txBox="1"/>
          <p:nvPr/>
        </p:nvSpPr>
        <p:spPr>
          <a:xfrm>
            <a:off x="566226" y="667061"/>
            <a:ext cx="77059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ここで</a:t>
            </a:r>
            <a:r>
              <a:rPr lang="en-US" altLang="ja-JP" sz="2000" b="1" dirty="0" smtClean="0"/>
              <a:t>connector</a:t>
            </a:r>
            <a:r>
              <a:rPr lang="ja-JP" altLang="en-US" sz="2000" b="1" dirty="0" smtClean="0"/>
              <a:t>でやり取りする値を受け取る方法を解説します</a:t>
            </a:r>
            <a:endParaRPr lang="en-US" altLang="ja-JP" sz="2000" b="1" dirty="0" smtClean="0"/>
          </a:p>
          <a:p>
            <a:r>
              <a:rPr lang="ja-JP" altLang="en-US" sz="2000" b="1" dirty="0" smtClean="0"/>
              <a:t>インスタンス化</a:t>
            </a:r>
            <a:r>
              <a:rPr lang="ja-JP" altLang="en-US" sz="2000" b="1" dirty="0"/>
              <a:t>された</a:t>
            </a:r>
            <a:r>
              <a:rPr lang="en-US" altLang="ja-JP" sz="2000" b="1" dirty="0"/>
              <a:t>connector</a:t>
            </a:r>
            <a:r>
              <a:rPr lang="ja-JP" altLang="en-US" sz="2000" b="1" dirty="0"/>
              <a:t>の変数と、</a:t>
            </a:r>
            <a:endParaRPr lang="en-US" altLang="ja-JP" sz="2000" b="1" dirty="0"/>
          </a:p>
          <a:p>
            <a:r>
              <a:rPr lang="ja-JP" altLang="en-US" sz="2000" b="1" dirty="0"/>
              <a:t>宣言したパラメータや</a:t>
            </a:r>
            <a:r>
              <a:rPr lang="ja-JP" altLang="en-US" sz="2000" b="1" dirty="0" smtClean="0"/>
              <a:t>変数を等式で結びつけることで値を受け渡します</a:t>
            </a:r>
            <a:endParaRPr kumimoji="1" lang="ja-JP" altLang="en-US" sz="2000" b="1" dirty="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xmlns="" id="{006C95D5-070A-427B-BC1F-6A04BC72DEAE}"/>
              </a:ext>
            </a:extLst>
          </p:cNvPr>
          <p:cNvGrpSpPr/>
          <p:nvPr/>
        </p:nvGrpSpPr>
        <p:grpSpPr>
          <a:xfrm>
            <a:off x="7554589" y="2224017"/>
            <a:ext cx="4436771" cy="2075769"/>
            <a:chOff x="1855171" y="1779732"/>
            <a:chExt cx="5744583" cy="3015713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xmlns="" id="{DC42F7CB-2177-480A-A368-E827C8FDA030}"/>
                </a:ext>
              </a:extLst>
            </p:cNvPr>
            <p:cNvSpPr txBox="1"/>
            <p:nvPr/>
          </p:nvSpPr>
          <p:spPr>
            <a:xfrm>
              <a:off x="2161764" y="2262019"/>
              <a:ext cx="3428356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connector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␣コネクター名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xmlns="" id="{E9A87732-B985-403B-8FAE-F8749FB89D3B}"/>
                </a:ext>
              </a:extLst>
            </p:cNvPr>
            <p:cNvSpPr txBox="1"/>
            <p:nvPr/>
          </p:nvSpPr>
          <p:spPr>
            <a:xfrm>
              <a:off x="2629722" y="2871619"/>
              <a:ext cx="4668247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やり取りしたい変数の型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␣変数名</a:t>
              </a:r>
              <a:r>
                <a:rPr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2;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xmlns="" id="{F9F9387C-CB28-4016-9E7D-555DBA603F98}"/>
                </a:ext>
              </a:extLst>
            </p:cNvPr>
            <p:cNvSpPr txBox="1"/>
            <p:nvPr/>
          </p:nvSpPr>
          <p:spPr>
            <a:xfrm>
              <a:off x="2629722" y="3481219"/>
              <a:ext cx="3402183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annotation(</a:t>
              </a:r>
              <a:r>
                <a:rPr kumimoji="1"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アイコン情報</a:t>
              </a:r>
              <a:r>
                <a:rPr kumimoji="1"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);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xmlns="" id="{9DEA571E-4534-413E-A026-03A5456225AA}"/>
                </a:ext>
              </a:extLst>
            </p:cNvPr>
            <p:cNvSpPr txBox="1"/>
            <p:nvPr/>
          </p:nvSpPr>
          <p:spPr>
            <a:xfrm>
              <a:off x="2161764" y="4090820"/>
              <a:ext cx="2632851" cy="53657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accent1">
                      <a:lumMod val="75000"/>
                    </a:schemeClr>
                  </a:solidFill>
                </a:rPr>
                <a:t>end</a:t>
              </a:r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␣コネクター名</a:t>
              </a:r>
              <a:endParaRPr kumimoji="1" lang="ja-JP" alt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xmlns="" id="{3B00413B-C236-4354-8208-DCD19D9C04E0}"/>
                </a:ext>
              </a:extLst>
            </p:cNvPr>
            <p:cNvSpPr/>
            <p:nvPr/>
          </p:nvSpPr>
          <p:spPr>
            <a:xfrm>
              <a:off x="1855171" y="2036109"/>
              <a:ext cx="5744583" cy="2759336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xmlns="" id="{AAE3CD86-AD77-4A6D-A289-CB9EA165276A}"/>
                </a:ext>
              </a:extLst>
            </p:cNvPr>
            <p:cNvSpPr txBox="1"/>
            <p:nvPr/>
          </p:nvSpPr>
          <p:spPr>
            <a:xfrm>
              <a:off x="2054113" y="1779732"/>
              <a:ext cx="2379172" cy="447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dirty="0">
                  <a:solidFill>
                    <a:schemeClr val="accent1">
                      <a:lumMod val="75000"/>
                    </a:schemeClr>
                  </a:solidFill>
                </a:rPr>
                <a:t>connector</a:t>
              </a:r>
              <a:r>
                <a:rPr kumimoji="1" lang="ja-JP" altLang="en-US" sz="1400" dirty="0">
                  <a:solidFill>
                    <a:schemeClr val="accent1">
                      <a:lumMod val="75000"/>
                    </a:schemeClr>
                  </a:solidFill>
                </a:rPr>
                <a:t>の書式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0919BCD4-B296-4A6E-8FDA-85F62EDC8740}"/>
              </a:ext>
            </a:extLst>
          </p:cNvPr>
          <p:cNvGrpSpPr/>
          <p:nvPr/>
        </p:nvGrpSpPr>
        <p:grpSpPr>
          <a:xfrm>
            <a:off x="384177" y="2076240"/>
            <a:ext cx="6530637" cy="2721873"/>
            <a:chOff x="384177" y="2076240"/>
            <a:chExt cx="6530637" cy="2721873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xmlns="" id="{122905AA-B236-4DE8-831E-8C91495CE45A}"/>
                </a:ext>
              </a:extLst>
            </p:cNvPr>
            <p:cNvSpPr txBox="1"/>
            <p:nvPr/>
          </p:nvSpPr>
          <p:spPr>
            <a:xfrm>
              <a:off x="1346908" y="2511535"/>
              <a:ext cx="2906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変数の型</a:t>
              </a:r>
              <a:r>
                <a:rPr kumimoji="1" lang="ja-JP" altLang="en-US" sz="2400" dirty="0"/>
                <a:t>␣変数名</a:t>
              </a:r>
              <a:r>
                <a:rPr kumimoji="1" lang="en-US" altLang="ja-JP" sz="2400" dirty="0"/>
                <a:t>1;</a:t>
              </a:r>
              <a:endParaRPr kumimoji="1" lang="ja-JP" altLang="en-US" sz="2400" dirty="0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xmlns="" id="{3D0D74F2-CF0E-490E-8A18-93227C217A5B}"/>
                </a:ext>
              </a:extLst>
            </p:cNvPr>
            <p:cNvSpPr txBox="1"/>
            <p:nvPr/>
          </p:nvSpPr>
          <p:spPr>
            <a:xfrm>
              <a:off x="703893" y="3490446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equation</a:t>
              </a:r>
              <a:endParaRPr kumimoji="1" lang="ja-JP" altLang="en-US" sz="2400" dirty="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xmlns="" id="{DC177E7D-01B2-4E8B-892B-C6C888842E5A}"/>
                </a:ext>
              </a:extLst>
            </p:cNvPr>
            <p:cNvSpPr/>
            <p:nvPr/>
          </p:nvSpPr>
          <p:spPr>
            <a:xfrm>
              <a:off x="384177" y="2307637"/>
              <a:ext cx="6530637" cy="24904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xmlns="" id="{F35ACE69-627B-4CBA-8388-123CB6EF6CDC}"/>
                </a:ext>
              </a:extLst>
            </p:cNvPr>
            <p:cNvSpPr txBox="1"/>
            <p:nvPr/>
          </p:nvSpPr>
          <p:spPr>
            <a:xfrm>
              <a:off x="566226" y="2076240"/>
              <a:ext cx="472423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connector</a:t>
              </a:r>
              <a:r>
                <a:rPr kumimoji="1" lang="ja-JP" altLang="en-US" dirty="0"/>
                <a:t>の変数と宣言した変数の接続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xmlns="" id="{8B030312-94E6-4C98-A291-6DCF3A26F469}"/>
                </a:ext>
              </a:extLst>
            </p:cNvPr>
            <p:cNvSpPr txBox="1"/>
            <p:nvPr/>
          </p:nvSpPr>
          <p:spPr>
            <a:xfrm>
              <a:off x="1346908" y="3000292"/>
              <a:ext cx="44550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connector</a:t>
              </a:r>
              <a:r>
                <a:rPr lang="ja-JP" altLang="en-US" sz="2400" dirty="0"/>
                <a:t>名</a:t>
              </a:r>
              <a:r>
                <a:rPr kumimoji="1" lang="ja-JP" altLang="en-US" sz="2400" dirty="0"/>
                <a:t>␣インスタンス名</a:t>
              </a:r>
              <a:r>
                <a:rPr kumimoji="1" lang="en-US" altLang="ja-JP" sz="2400" dirty="0"/>
                <a:t>;</a:t>
              </a:r>
              <a:endParaRPr kumimoji="1" lang="ja-JP" altLang="en-US" sz="2400" dirty="0"/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xmlns="" id="{D5F14F04-3751-4915-B62C-E6B81112F80C}"/>
                </a:ext>
              </a:extLst>
            </p:cNvPr>
            <p:cNvSpPr txBox="1"/>
            <p:nvPr/>
          </p:nvSpPr>
          <p:spPr>
            <a:xfrm>
              <a:off x="1343668" y="3970116"/>
              <a:ext cx="4831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インスタンス名</a:t>
              </a:r>
              <a:r>
                <a:rPr kumimoji="1" lang="en-US" altLang="ja-JP" sz="2400" dirty="0"/>
                <a:t>.</a:t>
              </a:r>
              <a:r>
                <a:rPr kumimoji="1" lang="ja-JP" altLang="en-US" sz="2400" dirty="0"/>
                <a:t>変数名</a:t>
              </a:r>
              <a:r>
                <a:rPr kumimoji="1" lang="en-US" altLang="ja-JP" sz="2400" dirty="0"/>
                <a:t>2=</a:t>
              </a:r>
              <a:r>
                <a:rPr kumimoji="1" lang="ja-JP" altLang="en-US" sz="2400" dirty="0"/>
                <a:t>変数名</a:t>
              </a:r>
              <a:r>
                <a:rPr kumimoji="1" lang="en-US" altLang="ja-JP" sz="2400" dirty="0"/>
                <a:t>1</a:t>
              </a:r>
              <a:endParaRPr kumimoji="1" lang="ja-JP" altLang="en-US" sz="2400" dirty="0"/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xmlns="" id="{5C167AA2-6DD3-4E24-9117-31EE9C88B831}"/>
                </a:ext>
              </a:extLst>
            </p:cNvPr>
            <p:cNvCxnSpPr>
              <a:cxnSpLocks/>
            </p:cNvCxnSpPr>
            <p:nvPr/>
          </p:nvCxnSpPr>
          <p:spPr>
            <a:xfrm>
              <a:off x="1502082" y="4422985"/>
              <a:ext cx="1769624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xmlns="" id="{5F2EAEDE-4377-43E5-B0C7-5F4F1248D60F}"/>
                </a:ext>
              </a:extLst>
            </p:cNvPr>
            <p:cNvCxnSpPr>
              <a:cxnSpLocks/>
            </p:cNvCxnSpPr>
            <p:nvPr/>
          </p:nvCxnSpPr>
          <p:spPr>
            <a:xfrm>
              <a:off x="3422708" y="4422985"/>
              <a:ext cx="956345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xmlns="" id="{97BADADD-68B9-41A1-BA1C-19E761B8A045}"/>
                </a:ext>
              </a:extLst>
            </p:cNvPr>
            <p:cNvCxnSpPr>
              <a:cxnSpLocks/>
            </p:cNvCxnSpPr>
            <p:nvPr/>
          </p:nvCxnSpPr>
          <p:spPr>
            <a:xfrm>
              <a:off x="4550888" y="4422985"/>
              <a:ext cx="1090511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xmlns="" id="{5F2EAEDE-4377-43E5-B0C7-5F4F1248D60F}"/>
                </a:ext>
              </a:extLst>
            </p:cNvPr>
            <p:cNvCxnSpPr>
              <a:cxnSpLocks/>
            </p:cNvCxnSpPr>
            <p:nvPr/>
          </p:nvCxnSpPr>
          <p:spPr>
            <a:xfrm>
              <a:off x="3355915" y="3455555"/>
              <a:ext cx="1803314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xmlns="" id="{E7028BE9-E968-40CE-BE95-E36592DD970A}"/>
              </a:ext>
            </a:extLst>
          </p:cNvPr>
          <p:cNvCxnSpPr>
            <a:cxnSpLocks/>
          </p:cNvCxnSpPr>
          <p:nvPr/>
        </p:nvCxnSpPr>
        <p:spPr>
          <a:xfrm>
            <a:off x="10792103" y="3339977"/>
            <a:ext cx="805543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xmlns="" id="{A88DD809-ED99-4C38-B549-8893DD413418}"/>
              </a:ext>
            </a:extLst>
          </p:cNvPr>
          <p:cNvSpPr/>
          <p:nvPr/>
        </p:nvSpPr>
        <p:spPr>
          <a:xfrm>
            <a:off x="4151085" y="3361492"/>
            <a:ext cx="7242629" cy="1386114"/>
          </a:xfrm>
          <a:custGeom>
            <a:avLst/>
            <a:gdLst>
              <a:gd name="connsiteX0" fmla="*/ 7242629 w 7242629"/>
              <a:gd name="connsiteY0" fmla="*/ 0 h 1386114"/>
              <a:gd name="connsiteX1" fmla="*/ 7242629 w 7242629"/>
              <a:gd name="connsiteY1" fmla="*/ 1386114 h 1386114"/>
              <a:gd name="connsiteX2" fmla="*/ 0 w 7242629"/>
              <a:gd name="connsiteY2" fmla="*/ 1386114 h 1386114"/>
              <a:gd name="connsiteX3" fmla="*/ 0 w 7242629"/>
              <a:gd name="connsiteY3" fmla="*/ 1045028 h 138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2629" h="1386114">
                <a:moveTo>
                  <a:pt x="7242629" y="0"/>
                </a:moveTo>
                <a:lnTo>
                  <a:pt x="7242629" y="1386114"/>
                </a:lnTo>
                <a:lnTo>
                  <a:pt x="0" y="1386114"/>
                </a:lnTo>
                <a:lnTo>
                  <a:pt x="0" y="1045028"/>
                </a:ln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xmlns="" id="{0C045A0D-2C3F-422A-91B0-8ECC125CA00F}"/>
              </a:ext>
            </a:extLst>
          </p:cNvPr>
          <p:cNvSpPr/>
          <p:nvPr/>
        </p:nvSpPr>
        <p:spPr>
          <a:xfrm>
            <a:off x="1006933" y="5007892"/>
            <a:ext cx="5654313" cy="769433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xmlns="" id="{8EDDE307-D817-4BCA-BDEC-CB35902ED29F}"/>
              </a:ext>
            </a:extLst>
          </p:cNvPr>
          <p:cNvGrpSpPr/>
          <p:nvPr/>
        </p:nvGrpSpPr>
        <p:grpSpPr>
          <a:xfrm>
            <a:off x="6428421" y="4946359"/>
            <a:ext cx="257736" cy="224939"/>
            <a:chOff x="2924547" y="5306271"/>
            <a:chExt cx="257736" cy="224939"/>
          </a:xfrm>
        </p:grpSpPr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xmlns="" id="{A20A2D4A-5FBC-4B06-9E42-053DD4DC2180}"/>
                </a:ext>
              </a:extLst>
            </p:cNvPr>
            <p:cNvSpPr/>
            <p:nvPr/>
          </p:nvSpPr>
          <p:spPr>
            <a:xfrm>
              <a:off x="2951631" y="5367805"/>
              <a:ext cx="172658" cy="133216"/>
            </a:xfrm>
            <a:custGeom>
              <a:avLst/>
              <a:gdLst>
                <a:gd name="connsiteX0" fmla="*/ 0 w 281940"/>
                <a:gd name="connsiteY0" fmla="*/ 0 h 232410"/>
                <a:gd name="connsiteX1" fmla="*/ 0 w 281940"/>
                <a:gd name="connsiteY1" fmla="*/ 232410 h 232410"/>
                <a:gd name="connsiteX2" fmla="*/ 281940 w 281940"/>
                <a:gd name="connsiteY2" fmla="*/ 232410 h 232410"/>
                <a:gd name="connsiteX3" fmla="*/ 0 w 281940"/>
                <a:gd name="connsiteY3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232410">
                  <a:moveTo>
                    <a:pt x="0" y="0"/>
                  </a:moveTo>
                  <a:lnTo>
                    <a:pt x="0" y="232410"/>
                  </a:lnTo>
                  <a:lnTo>
                    <a:pt x="281940" y="232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xmlns="" id="{26F4AE88-0150-485F-8E0C-A35E7349BF36}"/>
                </a:ext>
              </a:extLst>
            </p:cNvPr>
            <p:cNvSpPr/>
            <p:nvPr/>
          </p:nvSpPr>
          <p:spPr>
            <a:xfrm>
              <a:off x="2924547" y="5306271"/>
              <a:ext cx="257736" cy="224939"/>
            </a:xfrm>
            <a:custGeom>
              <a:avLst/>
              <a:gdLst>
                <a:gd name="connsiteX0" fmla="*/ 0 w 392430"/>
                <a:gd name="connsiteY0" fmla="*/ 68580 h 392430"/>
                <a:gd name="connsiteX1" fmla="*/ 392430 w 392430"/>
                <a:gd name="connsiteY1" fmla="*/ 392430 h 392430"/>
                <a:gd name="connsiteX2" fmla="*/ 392430 w 392430"/>
                <a:gd name="connsiteY2" fmla="*/ 0 h 392430"/>
                <a:gd name="connsiteX3" fmla="*/ 0 w 392430"/>
                <a:gd name="connsiteY3" fmla="*/ 68580 h 3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" h="392430">
                  <a:moveTo>
                    <a:pt x="0" y="68580"/>
                  </a:moveTo>
                  <a:lnTo>
                    <a:pt x="392430" y="392430"/>
                  </a:lnTo>
                  <a:lnTo>
                    <a:pt x="39243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xmlns="" id="{82BCA0CA-9BB7-41FE-B3E7-F0664F80D445}"/>
              </a:ext>
            </a:extLst>
          </p:cNvPr>
          <p:cNvSpPr/>
          <p:nvPr/>
        </p:nvSpPr>
        <p:spPr>
          <a:xfrm>
            <a:off x="1059130" y="5354503"/>
            <a:ext cx="5549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言語では、階層を「</a:t>
            </a:r>
            <a:r>
              <a:rPr lang="en-US" altLang="ja-JP" dirty="0"/>
              <a:t>.(</a:t>
            </a:r>
            <a:r>
              <a:rPr lang="ja-JP" altLang="en-US" dirty="0"/>
              <a:t>ドット</a:t>
            </a:r>
            <a:r>
              <a:rPr lang="en-US" altLang="ja-JP" dirty="0"/>
              <a:t>)</a:t>
            </a:r>
            <a:r>
              <a:rPr lang="ja-JP" altLang="en-US" dirty="0"/>
              <a:t>」で表します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B3A7CA4E-0343-4B56-9F91-EB934D6A55DF}"/>
              </a:ext>
            </a:extLst>
          </p:cNvPr>
          <p:cNvSpPr/>
          <p:nvPr/>
        </p:nvSpPr>
        <p:spPr>
          <a:xfrm>
            <a:off x="3299630" y="5023248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</a:p>
        </p:txBody>
      </p:sp>
      <p:cxnSp>
        <p:nvCxnSpPr>
          <p:cNvPr id="10" name="カギ線コネクタ 9"/>
          <p:cNvCxnSpPr/>
          <p:nvPr/>
        </p:nvCxnSpPr>
        <p:spPr>
          <a:xfrm>
            <a:off x="4253473" y="3461957"/>
            <a:ext cx="3301116" cy="302556"/>
          </a:xfrm>
          <a:prstGeom prst="bentConnector3">
            <a:avLst>
              <a:gd name="adj1" fmla="val 445"/>
            </a:avLst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5109634" y="3462125"/>
            <a:ext cx="18549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>
                <a:solidFill>
                  <a:schemeClr val="accent1">
                    <a:lumMod val="75000"/>
                  </a:schemeClr>
                </a:solidFill>
              </a:rPr>
              <a:t>インスタンスの中身</a:t>
            </a:r>
            <a:endParaRPr kumimoji="1" lang="ja-JP" alt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34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xmlns="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xmlns="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3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xmlns="" id="{29FBC6F9-3685-4741-A308-CAB5E4D92038}"/>
              </a:ext>
            </a:extLst>
          </p:cNvPr>
          <p:cNvGrpSpPr/>
          <p:nvPr/>
        </p:nvGrpSpPr>
        <p:grpSpPr>
          <a:xfrm>
            <a:off x="504894" y="746128"/>
            <a:ext cx="7348160" cy="646331"/>
            <a:chOff x="254945" y="903513"/>
            <a:chExt cx="7348160" cy="64633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xmlns="" id="{995EB54C-6D3F-4205-90AB-CBDE4AD4B617}"/>
                </a:ext>
              </a:extLst>
            </p:cNvPr>
            <p:cNvSpPr txBox="1"/>
            <p:nvPr/>
          </p:nvSpPr>
          <p:spPr>
            <a:xfrm>
              <a:off x="620103" y="903513"/>
              <a:ext cx="69830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パラメータ「</a:t>
              </a:r>
              <a:r>
                <a:rPr lang="en-US" altLang="ja-JP" dirty="0"/>
                <a:t>a</a:t>
              </a:r>
              <a:r>
                <a:rPr lang="ja-JP" altLang="en-US" dirty="0"/>
                <a:t>」と、「</a:t>
              </a:r>
              <a:r>
                <a:rPr lang="en-US" altLang="ja-JP" dirty="0"/>
                <a:t>Port1</a:t>
              </a:r>
              <a:r>
                <a:rPr lang="ja-JP" altLang="en-US" dirty="0"/>
                <a:t>」の変数「</a:t>
              </a:r>
              <a:r>
                <a:rPr lang="en-US" altLang="ja-JP" dirty="0" err="1"/>
                <a:t>var</a:t>
              </a:r>
              <a:r>
                <a:rPr lang="ja-JP" altLang="en-US" dirty="0"/>
                <a:t>」を結び付けるため、</a:t>
              </a:r>
              <a:endParaRPr lang="en-US" altLang="ja-JP" dirty="0"/>
            </a:p>
            <a:p>
              <a:r>
                <a:rPr lang="ja-JP" altLang="en-US" dirty="0"/>
                <a:t>以下の式を</a:t>
              </a:r>
              <a:r>
                <a:rPr lang="en-US" altLang="ja-JP" dirty="0"/>
                <a:t>equation</a:t>
              </a:r>
              <a:r>
                <a:rPr lang="ja-JP" altLang="en-US" dirty="0"/>
                <a:t>セクションに記述します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xmlns="" id="{745AB4CA-98EF-429E-83F1-99FDAA0270FE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xmlns="" id="{B8CC774D-1133-47BC-8DC2-E41A486D4B28}"/>
              </a:ext>
            </a:extLst>
          </p:cNvPr>
          <p:cNvGrpSpPr/>
          <p:nvPr/>
        </p:nvGrpSpPr>
        <p:grpSpPr>
          <a:xfrm>
            <a:off x="2731819" y="1321389"/>
            <a:ext cx="5672305" cy="1471295"/>
            <a:chOff x="1473051" y="5243180"/>
            <a:chExt cx="5507078" cy="1428438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xmlns="" id="{C8592E1B-B156-41AA-9D44-B6C7F95F67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30" r="-1" b="7809"/>
            <a:stretch/>
          </p:blipFill>
          <p:spPr>
            <a:xfrm>
              <a:off x="1473051" y="5243180"/>
              <a:ext cx="5507078" cy="1428438"/>
            </a:xfrm>
            <a:prstGeom prst="rect">
              <a:avLst/>
            </a:prstGeom>
          </p:spPr>
        </p:pic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xmlns="" id="{568C4742-2238-400A-8B25-0B50D1967FF2}"/>
                </a:ext>
              </a:extLst>
            </p:cNvPr>
            <p:cNvCxnSpPr>
              <a:cxnSpLocks/>
            </p:cNvCxnSpPr>
            <p:nvPr/>
          </p:nvCxnSpPr>
          <p:spPr>
            <a:xfrm>
              <a:off x="2155222" y="6511961"/>
              <a:ext cx="2780562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xmlns="" id="{C87A0267-25A0-46EF-9D1D-489D1A842FAC}"/>
              </a:ext>
            </a:extLst>
          </p:cNvPr>
          <p:cNvSpPr txBox="1"/>
          <p:nvPr/>
        </p:nvSpPr>
        <p:spPr>
          <a:xfrm>
            <a:off x="870052" y="3012123"/>
            <a:ext cx="8468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Input_a</a:t>
            </a:r>
            <a:r>
              <a:rPr kumimoji="1" lang="ja-JP" altLang="en-US" sz="2000" dirty="0"/>
              <a:t>の値を</a:t>
            </a:r>
            <a:r>
              <a:rPr kumimoji="1" lang="en-US" altLang="ja-JP" sz="2000" dirty="0"/>
              <a:t>Port</a:t>
            </a:r>
            <a:r>
              <a:rPr kumimoji="1" lang="ja-JP" altLang="en-US" sz="2000" dirty="0"/>
              <a:t>によって他のブロックへ受け渡せるようになります</a:t>
            </a: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xmlns="" id="{D8A44933-E9DD-4C41-AF54-740596C27BF0}"/>
              </a:ext>
            </a:extLst>
          </p:cNvPr>
          <p:cNvGrpSpPr/>
          <p:nvPr/>
        </p:nvGrpSpPr>
        <p:grpSpPr>
          <a:xfrm>
            <a:off x="1869532" y="3650719"/>
            <a:ext cx="7828491" cy="2190687"/>
            <a:chOff x="2592564" y="4048147"/>
            <a:chExt cx="5744585" cy="1607536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xmlns="" id="{1E586F51-766F-49C5-B788-18B43532C197}"/>
                </a:ext>
              </a:extLst>
            </p:cNvPr>
            <p:cNvSpPr/>
            <p:nvPr/>
          </p:nvSpPr>
          <p:spPr>
            <a:xfrm>
              <a:off x="2592564" y="4048147"/>
              <a:ext cx="2592593" cy="16075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xmlns="" id="{CFEAB23C-900D-424D-87F2-EFF1B3EF3BE5}"/>
                </a:ext>
              </a:extLst>
            </p:cNvPr>
            <p:cNvSpPr/>
            <p:nvPr/>
          </p:nvSpPr>
          <p:spPr>
            <a:xfrm>
              <a:off x="4736055" y="4230813"/>
              <a:ext cx="1105319" cy="120401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xmlns="" id="{A542EDFC-92E2-4030-A2A8-417C2D5E7CD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5841374" y="4832821"/>
              <a:ext cx="1301675" cy="806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xmlns="" id="{B4AB3E58-8697-4F14-A01C-0C2808F7D07B}"/>
                </a:ext>
              </a:extLst>
            </p:cNvPr>
            <p:cNvSpPr txBox="1"/>
            <p:nvPr/>
          </p:nvSpPr>
          <p:spPr>
            <a:xfrm>
              <a:off x="3827139" y="4563863"/>
              <a:ext cx="482664" cy="519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dirty="0"/>
                <a:t>a</a:t>
              </a:r>
              <a:endParaRPr kumimoji="1" lang="ja-JP" altLang="en-US" sz="4000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xmlns="" id="{833221B7-78F3-4E96-A4CA-B93776401400}"/>
                </a:ext>
              </a:extLst>
            </p:cNvPr>
            <p:cNvSpPr txBox="1"/>
            <p:nvPr/>
          </p:nvSpPr>
          <p:spPr>
            <a:xfrm>
              <a:off x="3511644" y="4090280"/>
              <a:ext cx="965325" cy="338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dirty="0" err="1"/>
                <a:t>Input_a</a:t>
              </a:r>
              <a:endParaRPr kumimoji="1" lang="ja-JP" altLang="en-US" sz="2400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xmlns="" id="{67AB84D9-EABB-493E-92A4-491E6D53CB59}"/>
                </a:ext>
              </a:extLst>
            </p:cNvPr>
            <p:cNvGrpSpPr/>
            <p:nvPr/>
          </p:nvGrpSpPr>
          <p:grpSpPr>
            <a:xfrm>
              <a:off x="4926781" y="4601230"/>
              <a:ext cx="679447" cy="532483"/>
              <a:chOff x="7143209" y="4413264"/>
              <a:chExt cx="810659" cy="632851"/>
            </a:xfrm>
          </p:grpSpPr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xmlns="" id="{B7D29B40-66E5-4CEC-BDBF-FCE0D4E82DFC}"/>
                  </a:ext>
                </a:extLst>
              </p:cNvPr>
              <p:cNvSpPr txBox="1"/>
              <p:nvPr/>
            </p:nvSpPr>
            <p:spPr>
              <a:xfrm>
                <a:off x="7190517" y="4461340"/>
                <a:ext cx="76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200" dirty="0" err="1"/>
                  <a:t>var</a:t>
                </a:r>
                <a:endParaRPr kumimoji="1" lang="ja-JP" altLang="en-US" sz="3200" dirty="0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xmlns="" id="{2A628501-5F40-4DF1-8179-031CF5354200}"/>
                  </a:ext>
                </a:extLst>
              </p:cNvPr>
              <p:cNvSpPr/>
              <p:nvPr/>
            </p:nvSpPr>
            <p:spPr>
              <a:xfrm>
                <a:off x="7143209" y="4413264"/>
                <a:ext cx="792075" cy="58477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</p:grp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xmlns="" id="{933314BC-517C-4189-9F50-9EC3AB1FD654}"/>
                </a:ext>
              </a:extLst>
            </p:cNvPr>
            <p:cNvSpPr/>
            <p:nvPr/>
          </p:nvSpPr>
          <p:spPr>
            <a:xfrm>
              <a:off x="3596021" y="4563863"/>
              <a:ext cx="796572" cy="56676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xmlns="" id="{7F756AFB-A8BA-45C0-A011-79F19F951180}"/>
                </a:ext>
              </a:extLst>
            </p:cNvPr>
            <p:cNvCxnSpPr>
              <a:cxnSpLocks/>
              <a:stCxn id="21" idx="6"/>
              <a:endCxn id="15" idx="2"/>
            </p:cNvCxnSpPr>
            <p:nvPr/>
          </p:nvCxnSpPr>
          <p:spPr>
            <a:xfrm>
              <a:off x="4392593" y="4847246"/>
              <a:ext cx="534188" cy="3"/>
            </a:xfrm>
            <a:prstGeom prst="line">
              <a:avLst/>
            </a:prstGeom>
            <a:ln w="571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xmlns="" id="{5085FBE2-3889-496D-9375-215A2B45433D}"/>
                </a:ext>
              </a:extLst>
            </p:cNvPr>
            <p:cNvSpPr/>
            <p:nvPr/>
          </p:nvSpPr>
          <p:spPr>
            <a:xfrm>
              <a:off x="7143049" y="4315949"/>
              <a:ext cx="1194100" cy="1143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他の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モデル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xmlns="" id="{ACF6CB8E-7804-4D1C-944D-E2230E3AC38A}"/>
              </a:ext>
            </a:extLst>
          </p:cNvPr>
          <p:cNvSpPr txBox="1"/>
          <p:nvPr/>
        </p:nvSpPr>
        <p:spPr>
          <a:xfrm>
            <a:off x="5067160" y="386883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Port</a:t>
            </a:r>
            <a:endParaRPr kumimoji="1" lang="ja-JP" altLang="en-US" sz="2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xmlns="" id="{4A60CE2F-1092-426B-9E71-8346F101B24B}"/>
              </a:ext>
            </a:extLst>
          </p:cNvPr>
          <p:cNvSpPr txBox="1"/>
          <p:nvPr/>
        </p:nvSpPr>
        <p:spPr>
          <a:xfrm>
            <a:off x="4437524" y="5887761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u="sng" dirty="0"/>
              <a:t>コネクターの役割のイメージ</a:t>
            </a:r>
          </a:p>
        </p:txBody>
      </p:sp>
    </p:spTree>
    <p:extLst>
      <p:ext uri="{BB962C8B-B14F-4D97-AF65-F5344CB8AC3E}">
        <p14:creationId xmlns:p14="http://schemas.microsoft.com/office/powerpoint/2010/main" val="194894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xmlns="" id="{D9AC1260-61D3-4D50-98A7-FDD3A4735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12"/>
          <a:stretch/>
        </p:blipFill>
        <p:spPr>
          <a:xfrm>
            <a:off x="1677072" y="1386563"/>
            <a:ext cx="4610100" cy="4929408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xmlns="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xmlns="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367568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a</a:t>
            </a:r>
            <a:r>
              <a:rPr lang="ja-JP" altLang="en-US" dirty="0"/>
              <a:t>を入力」の作成</a:t>
            </a:r>
            <a:r>
              <a:rPr lang="en-US" altLang="ja-JP" dirty="0"/>
              <a:t>4</a:t>
            </a:r>
            <a:endParaRPr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xmlns="" id="{29FBC6F9-3685-4741-A308-CAB5E4D92038}"/>
              </a:ext>
            </a:extLst>
          </p:cNvPr>
          <p:cNvGrpSpPr/>
          <p:nvPr/>
        </p:nvGrpSpPr>
        <p:grpSpPr>
          <a:xfrm>
            <a:off x="518074" y="842146"/>
            <a:ext cx="7809825" cy="395586"/>
            <a:chOff x="254945" y="903513"/>
            <a:chExt cx="7809825" cy="395586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xmlns="" id="{995EB54C-6D3F-4205-90AB-CBDE4AD4B617}"/>
                </a:ext>
              </a:extLst>
            </p:cNvPr>
            <p:cNvSpPr txBox="1"/>
            <p:nvPr/>
          </p:nvSpPr>
          <p:spPr>
            <a:xfrm>
              <a:off x="620103" y="903513"/>
              <a:ext cx="7444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アイコンを以下のように設定します。これで「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」の完成です。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xmlns="" id="{745AB4CA-98EF-429E-83F1-99FDAA0270FE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⑤</a:t>
              </a:r>
              <a:endParaRPr kumimoji="1" lang="ja-JP" altLang="en-US" dirty="0"/>
            </a:p>
          </p:txBody>
        </p:sp>
      </p:grp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xmlns="" id="{EF6A1E97-4669-4AD8-BD08-6A31DF3E8B20}"/>
              </a:ext>
            </a:extLst>
          </p:cNvPr>
          <p:cNvSpPr/>
          <p:nvPr/>
        </p:nvSpPr>
        <p:spPr>
          <a:xfrm>
            <a:off x="3175437" y="1386563"/>
            <a:ext cx="750678" cy="76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xmlns="" id="{707C37A2-E232-4276-8473-0C03D06CFA4D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3550776" y="2155371"/>
            <a:ext cx="206928" cy="944507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xmlns="" id="{0A5A85A7-CBD5-453D-A691-3D3DA9B342CA}"/>
              </a:ext>
            </a:extLst>
          </p:cNvPr>
          <p:cNvSpPr/>
          <p:nvPr/>
        </p:nvSpPr>
        <p:spPr>
          <a:xfrm>
            <a:off x="4647099" y="1415594"/>
            <a:ext cx="750678" cy="7688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xmlns="" id="{44BD6392-6100-41B9-8A79-5B17B5AA2482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4265407" y="2184402"/>
            <a:ext cx="757031" cy="223699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7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xmlns="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xmlns="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62485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xmlns="" id="{7083A0CD-6173-4B69-B365-F1B23A962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03596"/>
              </p:ext>
            </p:extLst>
          </p:nvPr>
        </p:nvGraphicFramePr>
        <p:xfrm>
          <a:off x="1222263" y="1229833"/>
          <a:ext cx="10131537" cy="104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68">
                  <a:extLst>
                    <a:ext uri="{9D8B030D-6E8A-4147-A177-3AD203B41FA5}">
                      <a16:colId xmlns:a16="http://schemas.microsoft.com/office/drawing/2014/main" xmlns="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xmlns="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xmlns="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xmlns="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xmlns="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xmlns="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xmlns="" val="2271690460"/>
                    </a:ext>
                  </a:extLst>
                </a:gridCol>
              </a:tblGrid>
              <a:tr h="40406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モデルの役割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モデル名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94802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ja-JP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ja-JP" altLang="en-US" sz="1800" dirty="0">
                          <a:solidFill>
                            <a:schemeClr val="tx1"/>
                          </a:solidFill>
                        </a:rPr>
                        <a:t>を計算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Cal_c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a+b</a:t>
                      </a:r>
                      <a:r>
                        <a:rPr kumimoji="1" lang="en-US" altLang="ja-JP" dirty="0"/>
                        <a:t>=c</a:t>
                      </a:r>
                    </a:p>
                    <a:p>
                      <a:pPr algn="ctr"/>
                      <a:r>
                        <a:rPr kumimoji="1" lang="en-US" altLang="ja-JP" dirty="0"/>
                        <a:t>a=Port1.var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007066"/>
                  </a:ext>
                </a:extLst>
              </a:tr>
            </a:tbl>
          </a:graphicData>
        </a:graphic>
      </p:graphicFrame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C29CA4D1-0E09-495E-9ED0-8AEBFA389F35}"/>
              </a:ext>
            </a:extLst>
          </p:cNvPr>
          <p:cNvSpPr txBox="1"/>
          <p:nvPr/>
        </p:nvSpPr>
        <p:spPr>
          <a:xfrm>
            <a:off x="514650" y="693315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これまでと同様に、表を参考にモデルを作成します</a:t>
            </a:r>
            <a:endParaRPr kumimoji="1" lang="ja-JP" altLang="en-US" sz="2000" b="1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xmlns="" id="{3F1965CF-5AC6-43F7-9FF5-EDAB302792AB}"/>
              </a:ext>
            </a:extLst>
          </p:cNvPr>
          <p:cNvGrpSpPr/>
          <p:nvPr/>
        </p:nvGrpSpPr>
        <p:grpSpPr>
          <a:xfrm>
            <a:off x="1117900" y="2836745"/>
            <a:ext cx="6208424" cy="395586"/>
            <a:chOff x="254945" y="903513"/>
            <a:chExt cx="6208424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xmlns="" id="{B096D168-8261-4E62-941D-0E98D66D3DD8}"/>
                </a:ext>
              </a:extLst>
            </p:cNvPr>
            <p:cNvSpPr txBox="1"/>
            <p:nvPr/>
          </p:nvSpPr>
          <p:spPr>
            <a:xfrm>
              <a:off x="620103" y="903513"/>
              <a:ext cx="58432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表を参考に新しいクラス「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」を作成してください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xmlns="" id="{76E92559-F87F-4968-960E-FFAC5109C118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xmlns="" id="{BB3E406B-0A26-48A0-A956-E4255331727C}"/>
              </a:ext>
            </a:extLst>
          </p:cNvPr>
          <p:cNvGrpSpPr/>
          <p:nvPr/>
        </p:nvGrpSpPr>
        <p:grpSpPr>
          <a:xfrm>
            <a:off x="1117900" y="3817648"/>
            <a:ext cx="5525545" cy="395586"/>
            <a:chOff x="254945" y="903513"/>
            <a:chExt cx="5525545" cy="395586"/>
          </a:xfrm>
        </p:grpSpPr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xmlns="" id="{EB1DA4F7-03CD-41EB-86F5-1313E0A8853C}"/>
                </a:ext>
              </a:extLst>
            </p:cNvPr>
            <p:cNvSpPr txBox="1"/>
            <p:nvPr/>
          </p:nvSpPr>
          <p:spPr>
            <a:xfrm>
              <a:off x="620103" y="903513"/>
              <a:ext cx="5160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パラメータとなる実数「</a:t>
              </a:r>
              <a:r>
                <a:rPr lang="en-US" altLang="ja-JP" dirty="0"/>
                <a:t>b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xmlns="" id="{9E9372F0-F0B9-405A-846A-871AB46B86D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xmlns="" id="{2301E4D2-2D38-4E69-8831-96A1A22B8392}"/>
              </a:ext>
            </a:extLst>
          </p:cNvPr>
          <p:cNvGrpSpPr/>
          <p:nvPr/>
        </p:nvGrpSpPr>
        <p:grpSpPr>
          <a:xfrm>
            <a:off x="1117900" y="4949762"/>
            <a:ext cx="4839460" cy="646331"/>
            <a:chOff x="254945" y="903513"/>
            <a:chExt cx="4839460" cy="646331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xmlns="" id="{F78E13F2-48F4-493C-A31F-7670DC9A70BD}"/>
                </a:ext>
              </a:extLst>
            </p:cNvPr>
            <p:cNvSpPr txBox="1"/>
            <p:nvPr/>
          </p:nvSpPr>
          <p:spPr>
            <a:xfrm>
              <a:off x="620103" y="903513"/>
              <a:ext cx="44743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変数となる実数「</a:t>
              </a:r>
              <a:r>
                <a:rPr lang="en-US" altLang="ja-JP" dirty="0"/>
                <a:t>c</a:t>
              </a:r>
              <a:r>
                <a:rPr lang="ja-JP" altLang="en-US" dirty="0"/>
                <a:t>」、「</a:t>
              </a:r>
              <a:r>
                <a:rPr lang="en-US" altLang="ja-JP" dirty="0"/>
                <a:t>a</a:t>
              </a:r>
              <a:r>
                <a:rPr lang="ja-JP" altLang="en-US" dirty="0"/>
                <a:t>」を追加してください</a:t>
              </a:r>
              <a:endParaRPr lang="en-US" altLang="ja-JP" dirty="0"/>
            </a:p>
            <a:p>
              <a:r>
                <a:rPr lang="ja-JP" altLang="en-US" dirty="0"/>
                <a:t>右図のよう</a:t>
              </a:r>
              <a:r>
                <a:rPr lang="ja-JP" altLang="en-US" dirty="0" smtClean="0"/>
                <a:t>に記述される</a:t>
              </a:r>
              <a:r>
                <a:rPr lang="ja-JP" altLang="en-US" dirty="0" smtClean="0"/>
                <a:t>と思います</a:t>
              </a:r>
              <a:endParaRPr lang="ja-JP" altLang="en-US" dirty="0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xmlns="" id="{729A154C-D95F-46A9-858F-95DC52847FF1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xmlns="" id="{481E4BC7-2798-42AB-A02D-0EBE55BE25BE}"/>
              </a:ext>
            </a:extLst>
          </p:cNvPr>
          <p:cNvCxnSpPr>
            <a:cxnSpLocks/>
          </p:cNvCxnSpPr>
          <p:nvPr/>
        </p:nvCxnSpPr>
        <p:spPr>
          <a:xfrm flipV="1">
            <a:off x="5964572" y="5160682"/>
            <a:ext cx="2279316" cy="11224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xmlns="" id="{38D6EB68-9043-44DF-BA14-0E13EC7592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9"/>
          <a:stretch/>
        </p:blipFill>
        <p:spPr>
          <a:xfrm>
            <a:off x="8277225" y="4308194"/>
            <a:ext cx="3557588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図 39">
            <a:extLst>
              <a:ext uri="{FF2B5EF4-FFF2-40B4-BE49-F238E27FC236}">
                <a16:creationId xmlns:a16="http://schemas.microsoft.com/office/drawing/2014/main" xmlns="" id="{50A1CA03-7975-4464-B4AD-CFF93C4703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949"/>
          <a:stretch/>
        </p:blipFill>
        <p:spPr>
          <a:xfrm>
            <a:off x="2492412" y="5263332"/>
            <a:ext cx="5943600" cy="1458143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xmlns="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xmlns="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62485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を計算」の作成</a:t>
            </a:r>
            <a:r>
              <a:rPr lang="en-US" altLang="ja-JP" dirty="0"/>
              <a:t>2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xmlns="" id="{A8466610-456C-4B59-833E-E87E745DC4C5}"/>
              </a:ext>
            </a:extLst>
          </p:cNvPr>
          <p:cNvGrpSpPr/>
          <p:nvPr/>
        </p:nvGrpSpPr>
        <p:grpSpPr>
          <a:xfrm>
            <a:off x="1113116" y="731757"/>
            <a:ext cx="8614532" cy="395586"/>
            <a:chOff x="254945" y="903513"/>
            <a:chExt cx="861453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xmlns="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8249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「アイコンビュー」から「</a:t>
              </a:r>
              <a:r>
                <a:rPr lang="en-US" altLang="ja-JP" dirty="0"/>
                <a:t>Port</a:t>
              </a:r>
              <a:r>
                <a:rPr lang="ja-JP" altLang="en-US" dirty="0"/>
                <a:t>」をドラッグ＆ドロップして追加してください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xmlns="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xmlns="" id="{AB369DB9-228A-455A-82B0-4563C12C32EC}"/>
              </a:ext>
            </a:extLst>
          </p:cNvPr>
          <p:cNvGrpSpPr/>
          <p:nvPr/>
        </p:nvGrpSpPr>
        <p:grpSpPr>
          <a:xfrm>
            <a:off x="2837610" y="1211569"/>
            <a:ext cx="6145002" cy="3439308"/>
            <a:chOff x="371912" y="1426741"/>
            <a:chExt cx="7419975" cy="41529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xmlns="" id="{E3A086B2-835E-40B2-9589-ECCFEA261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912" y="1426741"/>
              <a:ext cx="7419975" cy="4152900"/>
            </a:xfrm>
            <a:prstGeom prst="rect">
              <a:avLst/>
            </a:prstGeom>
          </p:spPr>
        </p:pic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xmlns="" id="{917843DF-E6BA-4260-8A03-D11296BE0294}"/>
                </a:ext>
              </a:extLst>
            </p:cNvPr>
            <p:cNvSpPr/>
            <p:nvPr/>
          </p:nvSpPr>
          <p:spPr>
            <a:xfrm>
              <a:off x="432237" y="3383901"/>
              <a:ext cx="1570735" cy="32566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xmlns="" id="{AED48C2A-6EAA-4CF0-985B-34109D13A25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2002972" y="3503191"/>
              <a:ext cx="1299029" cy="4354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xmlns="" id="{D15D8917-B5EC-464C-9739-B79A9A0E5691}"/>
              </a:ext>
            </a:extLst>
          </p:cNvPr>
          <p:cNvGrpSpPr/>
          <p:nvPr/>
        </p:nvGrpSpPr>
        <p:grpSpPr>
          <a:xfrm>
            <a:off x="1113116" y="4881535"/>
            <a:ext cx="10187078" cy="395586"/>
            <a:chOff x="254945" y="903513"/>
            <a:chExt cx="10187078" cy="395586"/>
          </a:xfrm>
        </p:grpSpPr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xmlns="" id="{B27A76A7-762A-42B4-BF3C-477612859B4C}"/>
                </a:ext>
              </a:extLst>
            </p:cNvPr>
            <p:cNvSpPr txBox="1"/>
            <p:nvPr/>
          </p:nvSpPr>
          <p:spPr>
            <a:xfrm>
              <a:off x="620103" y="903513"/>
              <a:ext cx="98219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equation</a:t>
              </a:r>
              <a:r>
                <a:rPr lang="ja-JP" altLang="en-US" dirty="0"/>
                <a:t>セクションに、ポートからの値を受け取る等式「</a:t>
              </a:r>
              <a:r>
                <a:rPr lang="en-US" altLang="ja-JP" dirty="0"/>
                <a:t>a = Port1.var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xmlns="" id="{0DF47C5B-B5C8-46B2-83C8-17A4C8552B1B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</a:p>
          </p:txBody>
        </p:sp>
      </p:grp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xmlns="" id="{5A9F0C81-A284-4A5C-BD23-06DFFD22DCB0}"/>
              </a:ext>
            </a:extLst>
          </p:cNvPr>
          <p:cNvCxnSpPr>
            <a:cxnSpLocks/>
          </p:cNvCxnSpPr>
          <p:nvPr/>
        </p:nvCxnSpPr>
        <p:spPr>
          <a:xfrm>
            <a:off x="2860674" y="6320214"/>
            <a:ext cx="250902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256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xmlns="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xmlns="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82362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を計算」するモデルの作成</a:t>
            </a:r>
            <a:r>
              <a:rPr lang="en-US" altLang="ja-JP" dirty="0"/>
              <a:t>3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xmlns="" id="{A8466610-456C-4B59-833E-E87E745DC4C5}"/>
              </a:ext>
            </a:extLst>
          </p:cNvPr>
          <p:cNvGrpSpPr/>
          <p:nvPr/>
        </p:nvGrpSpPr>
        <p:grpSpPr>
          <a:xfrm>
            <a:off x="916266" y="788446"/>
            <a:ext cx="4066812" cy="395586"/>
            <a:chOff x="254945" y="903513"/>
            <a:chExt cx="406681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xmlns="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3701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/>
                <a:t>a + b = c</a:t>
              </a:r>
              <a:r>
                <a:rPr lang="ja-JP" altLang="en-US" dirty="0"/>
                <a:t>」を追加してください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xmlns="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⑥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xmlns="" id="{42D912EA-7A0C-43A9-8302-787512AF2107}"/>
              </a:ext>
            </a:extLst>
          </p:cNvPr>
          <p:cNvGrpSpPr/>
          <p:nvPr/>
        </p:nvGrpSpPr>
        <p:grpSpPr>
          <a:xfrm>
            <a:off x="2589039" y="1233555"/>
            <a:ext cx="4355095" cy="2077660"/>
            <a:chOff x="1645951" y="1137224"/>
            <a:chExt cx="3862463" cy="1842643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xmlns="" id="{8F3040B9-2C5F-4400-B72D-A6B0A309B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5951" y="1137224"/>
              <a:ext cx="3862463" cy="1842643"/>
            </a:xfrm>
            <a:prstGeom prst="rect">
              <a:avLst/>
            </a:prstGeom>
          </p:spPr>
        </p:pic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xmlns="" id="{5A9F0C81-A284-4A5C-BD23-06DFFD22DCB0}"/>
                </a:ext>
              </a:extLst>
            </p:cNvPr>
            <p:cNvCxnSpPr>
              <a:cxnSpLocks/>
            </p:cNvCxnSpPr>
            <p:nvPr/>
          </p:nvCxnSpPr>
          <p:spPr>
            <a:xfrm>
              <a:off x="2070878" y="2029378"/>
              <a:ext cx="2302106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xmlns="" id="{021CD1BC-5F34-4A26-B9E3-DE6DF18C14D4}"/>
              </a:ext>
            </a:extLst>
          </p:cNvPr>
          <p:cNvSpPr/>
          <p:nvPr/>
        </p:nvSpPr>
        <p:spPr>
          <a:xfrm>
            <a:off x="2737760" y="3630393"/>
            <a:ext cx="6525690" cy="2542161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xmlns="" id="{C6D78C16-A556-41D3-8F7B-EB15FC443F90}"/>
              </a:ext>
            </a:extLst>
          </p:cNvPr>
          <p:cNvGrpSpPr/>
          <p:nvPr/>
        </p:nvGrpSpPr>
        <p:grpSpPr>
          <a:xfrm>
            <a:off x="9030620" y="3568860"/>
            <a:ext cx="257736" cy="224939"/>
            <a:chOff x="2924547" y="5306271"/>
            <a:chExt cx="257736" cy="224939"/>
          </a:xfrm>
        </p:grpSpPr>
        <p:sp>
          <p:nvSpPr>
            <p:cNvPr id="28" name="フリーフォーム: 図形 27">
              <a:extLst>
                <a:ext uri="{FF2B5EF4-FFF2-40B4-BE49-F238E27FC236}">
                  <a16:creationId xmlns:a16="http://schemas.microsoft.com/office/drawing/2014/main" xmlns="" id="{71481C45-8BFB-429F-9820-93F2D5D683CD}"/>
                </a:ext>
              </a:extLst>
            </p:cNvPr>
            <p:cNvSpPr/>
            <p:nvPr/>
          </p:nvSpPr>
          <p:spPr>
            <a:xfrm>
              <a:off x="2951631" y="5367805"/>
              <a:ext cx="172658" cy="133216"/>
            </a:xfrm>
            <a:custGeom>
              <a:avLst/>
              <a:gdLst>
                <a:gd name="connsiteX0" fmla="*/ 0 w 281940"/>
                <a:gd name="connsiteY0" fmla="*/ 0 h 232410"/>
                <a:gd name="connsiteX1" fmla="*/ 0 w 281940"/>
                <a:gd name="connsiteY1" fmla="*/ 232410 h 232410"/>
                <a:gd name="connsiteX2" fmla="*/ 281940 w 281940"/>
                <a:gd name="connsiteY2" fmla="*/ 232410 h 232410"/>
                <a:gd name="connsiteX3" fmla="*/ 0 w 281940"/>
                <a:gd name="connsiteY3" fmla="*/ 0 h 232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940" h="232410">
                  <a:moveTo>
                    <a:pt x="0" y="0"/>
                  </a:moveTo>
                  <a:lnTo>
                    <a:pt x="0" y="232410"/>
                  </a:lnTo>
                  <a:lnTo>
                    <a:pt x="281940" y="232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xmlns="" id="{F8CBF0EE-80D1-4FD2-BEA9-8078E97C9D70}"/>
                </a:ext>
              </a:extLst>
            </p:cNvPr>
            <p:cNvSpPr/>
            <p:nvPr/>
          </p:nvSpPr>
          <p:spPr>
            <a:xfrm>
              <a:off x="2924547" y="5306271"/>
              <a:ext cx="257736" cy="224939"/>
            </a:xfrm>
            <a:custGeom>
              <a:avLst/>
              <a:gdLst>
                <a:gd name="connsiteX0" fmla="*/ 0 w 392430"/>
                <a:gd name="connsiteY0" fmla="*/ 68580 h 392430"/>
                <a:gd name="connsiteX1" fmla="*/ 392430 w 392430"/>
                <a:gd name="connsiteY1" fmla="*/ 392430 h 392430"/>
                <a:gd name="connsiteX2" fmla="*/ 392430 w 392430"/>
                <a:gd name="connsiteY2" fmla="*/ 0 h 392430"/>
                <a:gd name="connsiteX3" fmla="*/ 0 w 392430"/>
                <a:gd name="connsiteY3" fmla="*/ 68580 h 39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30" h="392430">
                  <a:moveTo>
                    <a:pt x="0" y="68580"/>
                  </a:moveTo>
                  <a:lnTo>
                    <a:pt x="392430" y="392430"/>
                  </a:lnTo>
                  <a:lnTo>
                    <a:pt x="392430" y="0"/>
                  </a:lnTo>
                  <a:lnTo>
                    <a:pt x="0" y="6858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xmlns="" id="{29552D77-81DA-4027-88D7-800FA1B8C5AF}"/>
              </a:ext>
            </a:extLst>
          </p:cNvPr>
          <p:cNvSpPr/>
          <p:nvPr/>
        </p:nvSpPr>
        <p:spPr>
          <a:xfrm>
            <a:off x="2789957" y="3977004"/>
            <a:ext cx="641714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Modelica</a:t>
            </a:r>
            <a:r>
              <a:rPr lang="ja-JP" altLang="en-US" dirty="0"/>
              <a:t>言語は、非因果的モデリングのため</a:t>
            </a:r>
            <a:endParaRPr lang="en-US" altLang="ja-JP" dirty="0"/>
          </a:p>
          <a:p>
            <a:r>
              <a:rPr lang="ja-JP" altLang="en-US" dirty="0"/>
              <a:t>　方程式の左辺、右辺</a:t>
            </a:r>
            <a:endParaRPr lang="en-US" altLang="ja-JP" dirty="0"/>
          </a:p>
          <a:p>
            <a:r>
              <a:rPr lang="ja-JP" altLang="en-US" dirty="0"/>
              <a:t>　等式の順番</a:t>
            </a:r>
            <a:endParaRPr lang="en-US" altLang="ja-JP" dirty="0"/>
          </a:p>
          <a:p>
            <a:r>
              <a:rPr lang="ja-JP" altLang="en-US" dirty="0"/>
              <a:t>は計算結果と関係ありません。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入出力の関係式は、</a:t>
            </a:r>
            <a:r>
              <a:rPr lang="en-US" altLang="ja-JP" dirty="0"/>
              <a:t>equation</a:t>
            </a:r>
            <a:r>
              <a:rPr lang="ja-JP" altLang="en-US" dirty="0"/>
              <a:t>セクションの一番下に</a:t>
            </a:r>
            <a:endParaRPr lang="en-US" altLang="ja-JP" dirty="0"/>
          </a:p>
          <a:p>
            <a:r>
              <a:rPr lang="ja-JP" altLang="en-US" dirty="0"/>
              <a:t>記述すると計算式と混在せず可読性の高いコードになります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xmlns="" id="{DBBCF54C-07CF-4430-A2F3-77886D29F926}"/>
              </a:ext>
            </a:extLst>
          </p:cNvPr>
          <p:cNvSpPr/>
          <p:nvPr/>
        </p:nvSpPr>
        <p:spPr>
          <a:xfrm>
            <a:off x="5030457" y="3645749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xmlns="" id="{31906760-E9AA-4554-8480-6DFDBEAF0969}"/>
              </a:ext>
            </a:extLst>
          </p:cNvPr>
          <p:cNvCxnSpPr/>
          <p:nvPr/>
        </p:nvCxnSpPr>
        <p:spPr>
          <a:xfrm flipH="1">
            <a:off x="6703807" y="2581686"/>
            <a:ext cx="8606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xmlns="" id="{A5D2F474-5804-4E27-8853-24C1658EE7FC}"/>
              </a:ext>
            </a:extLst>
          </p:cNvPr>
          <p:cNvSpPr txBox="1"/>
          <p:nvPr/>
        </p:nvSpPr>
        <p:spPr>
          <a:xfrm>
            <a:off x="7564419" y="239702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入出力の関係式</a:t>
            </a:r>
          </a:p>
        </p:txBody>
      </p:sp>
    </p:spTree>
    <p:extLst>
      <p:ext uri="{BB962C8B-B14F-4D97-AF65-F5344CB8AC3E}">
        <p14:creationId xmlns:p14="http://schemas.microsoft.com/office/powerpoint/2010/main" val="245607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xmlns="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xmlns="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8236229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/>
              <a:t>b</a:t>
            </a:r>
            <a:r>
              <a:rPr lang="ja-JP" altLang="en-US" dirty="0"/>
              <a:t>を入力、</a:t>
            </a:r>
            <a:r>
              <a:rPr lang="en-US" altLang="ja-JP" dirty="0" err="1"/>
              <a:t>a+b</a:t>
            </a:r>
            <a:r>
              <a:rPr lang="en-US" altLang="ja-JP" dirty="0"/>
              <a:t>=c</a:t>
            </a:r>
            <a:r>
              <a:rPr lang="ja-JP" altLang="en-US" dirty="0"/>
              <a:t>を計算」するモデルの作成</a:t>
            </a:r>
            <a:r>
              <a:rPr lang="en-US" altLang="ja-JP" dirty="0"/>
              <a:t>4</a:t>
            </a:r>
            <a:endParaRPr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xmlns="" id="{A8466610-456C-4B59-833E-E87E745DC4C5}"/>
              </a:ext>
            </a:extLst>
          </p:cNvPr>
          <p:cNvGrpSpPr/>
          <p:nvPr/>
        </p:nvGrpSpPr>
        <p:grpSpPr>
          <a:xfrm>
            <a:off x="1281420" y="767705"/>
            <a:ext cx="7013132" cy="395586"/>
            <a:chOff x="254945" y="903513"/>
            <a:chExt cx="7013132" cy="39558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xmlns="" id="{4DBDFAC6-2935-4DB1-9383-611E1BE211C1}"/>
                </a:ext>
              </a:extLst>
            </p:cNvPr>
            <p:cNvSpPr txBox="1"/>
            <p:nvPr/>
          </p:nvSpPr>
          <p:spPr>
            <a:xfrm>
              <a:off x="620103" y="903513"/>
              <a:ext cx="66479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以下のようにアイコンを作成し、モデルを完成させてください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xmlns="" id="{832B509A-3C24-4784-AD95-622442B6166C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⑦</a:t>
              </a: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0A999B02-4369-4BCA-9451-E9991038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40" y="1545483"/>
            <a:ext cx="4834092" cy="436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888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xmlns="" id="{52F4DC29-64CC-4297-8CE9-509ECC03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95" y="2564862"/>
            <a:ext cx="7534275" cy="1762125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xmlns="" id="{7655272F-F346-4D67-980D-F5DAC34C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Shape 130">
            <a:extLst>
              <a:ext uri="{FF2B5EF4-FFF2-40B4-BE49-F238E27FC236}">
                <a16:creationId xmlns:a16="http://schemas.microsoft.com/office/drawing/2014/main" xmlns="" id="{2EDF6CCC-97C9-4981-8AF2-09ED5C8EF2EF}"/>
              </a:ext>
            </a:extLst>
          </p:cNvPr>
          <p:cNvSpPr/>
          <p:nvPr/>
        </p:nvSpPr>
        <p:spPr>
          <a:xfrm>
            <a:off x="179666" y="87415"/>
            <a:ext cx="448039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「</a:t>
            </a:r>
            <a:r>
              <a:rPr lang="en-US" altLang="ja-JP" dirty="0" err="1"/>
              <a:t>a+b</a:t>
            </a:r>
            <a:r>
              <a:rPr lang="ja-JP" altLang="en-US" dirty="0"/>
              <a:t>の接続図」の作成</a:t>
            </a:r>
            <a:r>
              <a:rPr lang="en-US" altLang="ja-JP" dirty="0"/>
              <a:t>1</a:t>
            </a:r>
            <a:endParaRPr lang="ja-JP" altLang="en-US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xmlns="" id="{93621141-4DE2-4050-8BD6-22F626DE9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64484"/>
              </p:ext>
            </p:extLst>
          </p:nvPr>
        </p:nvGraphicFramePr>
        <p:xfrm>
          <a:off x="706416" y="1119679"/>
          <a:ext cx="11045937" cy="80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xmlns="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xmlns="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xmlns="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xmlns="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xmlns="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xmlns="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xmlns="" val="2271690460"/>
                    </a:ext>
                  </a:extLst>
                </a:gridCol>
              </a:tblGrid>
              <a:tr h="41817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モデルの役割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モデル名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948024"/>
                  </a:ext>
                </a:extLst>
              </a:tr>
              <a:tr h="3818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の接続図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a_Plus_b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4898854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1AF9C5A3-192D-4E4D-B4B0-434A16F148B4}"/>
              </a:ext>
            </a:extLst>
          </p:cNvPr>
          <p:cNvSpPr txBox="1"/>
          <p:nvPr/>
        </p:nvSpPr>
        <p:spPr>
          <a:xfrm>
            <a:off x="514650" y="693315"/>
            <a:ext cx="10653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最後に、これまで作成した「</a:t>
            </a:r>
            <a:r>
              <a:rPr lang="en-US" altLang="ja-JP" sz="2000" b="1" dirty="0" err="1"/>
              <a:t>Input_a</a:t>
            </a:r>
            <a:r>
              <a:rPr lang="ja-JP" altLang="en-US" sz="2000" b="1" dirty="0"/>
              <a:t>」と「</a:t>
            </a:r>
            <a:r>
              <a:rPr lang="en-US" altLang="ja-JP" sz="2000" b="1" dirty="0" err="1"/>
              <a:t>Calc_c</a:t>
            </a:r>
            <a:r>
              <a:rPr lang="ja-JP" altLang="en-US" sz="2000" b="1" dirty="0"/>
              <a:t>」を接続するためのクラスを作成します</a:t>
            </a:r>
            <a:endParaRPr kumimoji="1" lang="ja-JP" altLang="en-US" sz="2000" b="1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xmlns="" id="{53EEFC83-B1DE-4E68-B5A0-99C7AA548F76}"/>
              </a:ext>
            </a:extLst>
          </p:cNvPr>
          <p:cNvGrpSpPr/>
          <p:nvPr/>
        </p:nvGrpSpPr>
        <p:grpSpPr>
          <a:xfrm>
            <a:off x="353285" y="2197114"/>
            <a:ext cx="10236771" cy="395586"/>
            <a:chOff x="254945" y="903513"/>
            <a:chExt cx="10236771" cy="39558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xmlns="" id="{3A920BAF-A956-4DCD-97D5-458488D54ACC}"/>
                </a:ext>
              </a:extLst>
            </p:cNvPr>
            <p:cNvSpPr txBox="1"/>
            <p:nvPr/>
          </p:nvSpPr>
          <p:spPr>
            <a:xfrm>
              <a:off x="620103" y="903513"/>
              <a:ext cx="9871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新規クラスを作成し、「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」と「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」のインスタンスを作成し、接続してください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xmlns="" id="{7821A6D0-E779-4132-A5E4-73DCA09BC946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xmlns="" id="{41C9EB8C-6F51-41CC-9923-B47F209C2AA6}"/>
              </a:ext>
            </a:extLst>
          </p:cNvPr>
          <p:cNvGrpSpPr/>
          <p:nvPr/>
        </p:nvGrpSpPr>
        <p:grpSpPr>
          <a:xfrm>
            <a:off x="353285" y="4716360"/>
            <a:ext cx="7165418" cy="395586"/>
            <a:chOff x="254945" y="903513"/>
            <a:chExt cx="7165418" cy="39558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xmlns="" id="{5D8BDFCD-27AA-4585-93AC-510F8A42AE65}"/>
                </a:ext>
              </a:extLst>
            </p:cNvPr>
            <p:cNvSpPr txBox="1"/>
            <p:nvPr/>
          </p:nvSpPr>
          <p:spPr>
            <a:xfrm>
              <a:off x="620103" y="903513"/>
              <a:ext cx="68002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 err="1"/>
                <a:t>Input_a</a:t>
              </a:r>
              <a:r>
                <a:rPr lang="ja-JP" altLang="en-US" dirty="0"/>
                <a:t>」の「</a:t>
              </a:r>
              <a:r>
                <a:rPr lang="en-US" altLang="ja-JP" dirty="0"/>
                <a:t>a</a:t>
              </a:r>
              <a:r>
                <a:rPr lang="ja-JP" altLang="en-US" dirty="0"/>
                <a:t>」と「</a:t>
              </a:r>
              <a:r>
                <a:rPr lang="en-US" altLang="ja-JP" dirty="0" err="1"/>
                <a:t>Cal_c</a:t>
              </a:r>
              <a:r>
                <a:rPr lang="ja-JP" altLang="en-US" dirty="0"/>
                <a:t>」の「</a:t>
              </a:r>
              <a:r>
                <a:rPr lang="en-US" altLang="ja-JP" dirty="0"/>
                <a:t>b</a:t>
              </a:r>
              <a:r>
                <a:rPr lang="ja-JP" altLang="en-US" dirty="0"/>
                <a:t>」に</a:t>
              </a:r>
              <a:r>
                <a:rPr lang="en-US" altLang="ja-JP" dirty="0"/>
                <a:t>1</a:t>
              </a:r>
              <a:r>
                <a:rPr lang="ja-JP" altLang="en-US" dirty="0"/>
                <a:t>を代入してください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xmlns="" id="{81D394BC-FD7D-4B74-B0B5-6CFC2EAA3227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xmlns="" id="{DA09583A-4504-48AC-AC6B-F0FD16C48238}"/>
              </a:ext>
            </a:extLst>
          </p:cNvPr>
          <p:cNvSpPr/>
          <p:nvPr/>
        </p:nvSpPr>
        <p:spPr>
          <a:xfrm>
            <a:off x="1163432" y="2947380"/>
            <a:ext cx="1300836" cy="269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xmlns="" id="{E5713EC2-CBC8-4B33-A36B-E8F6E86C7474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2464268" y="3046172"/>
            <a:ext cx="924391" cy="360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xmlns="" id="{4D0F0508-082B-46BD-AD86-047D6A2AADDE}"/>
              </a:ext>
            </a:extLst>
          </p:cNvPr>
          <p:cNvSpPr/>
          <p:nvPr/>
        </p:nvSpPr>
        <p:spPr>
          <a:xfrm>
            <a:off x="1163432" y="3238509"/>
            <a:ext cx="1300836" cy="2697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xmlns="" id="{1FE933D4-85E9-4B7A-ADF7-23CD1DB2A88C}"/>
              </a:ext>
            </a:extLst>
          </p:cNvPr>
          <p:cNvSpPr/>
          <p:nvPr/>
        </p:nvSpPr>
        <p:spPr>
          <a:xfrm>
            <a:off x="2463501" y="3345628"/>
            <a:ext cx="5276626" cy="1102659"/>
          </a:xfrm>
          <a:custGeom>
            <a:avLst/>
            <a:gdLst>
              <a:gd name="connsiteX0" fmla="*/ 0 w 5276626"/>
              <a:gd name="connsiteY0" fmla="*/ 0 h 1102659"/>
              <a:gd name="connsiteX1" fmla="*/ 0 w 5276626"/>
              <a:gd name="connsiteY1" fmla="*/ 0 h 1102659"/>
              <a:gd name="connsiteX2" fmla="*/ 53788 w 5276626"/>
              <a:gd name="connsiteY2" fmla="*/ 10758 h 1102659"/>
              <a:gd name="connsiteX3" fmla="*/ 69925 w 5276626"/>
              <a:gd name="connsiteY3" fmla="*/ 16137 h 1102659"/>
              <a:gd name="connsiteX4" fmla="*/ 521746 w 5276626"/>
              <a:gd name="connsiteY4" fmla="*/ 16137 h 1102659"/>
              <a:gd name="connsiteX5" fmla="*/ 521746 w 5276626"/>
              <a:gd name="connsiteY5" fmla="*/ 1102659 h 1102659"/>
              <a:gd name="connsiteX6" fmla="*/ 5276626 w 5276626"/>
              <a:gd name="connsiteY6" fmla="*/ 1102659 h 1102659"/>
              <a:gd name="connsiteX7" fmla="*/ 5276626 w 5276626"/>
              <a:gd name="connsiteY7" fmla="*/ 801445 h 110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76626" h="1102659">
                <a:moveTo>
                  <a:pt x="0" y="0"/>
                </a:moveTo>
                <a:lnTo>
                  <a:pt x="0" y="0"/>
                </a:lnTo>
                <a:cubicBezTo>
                  <a:pt x="17929" y="3586"/>
                  <a:pt x="35972" y="6646"/>
                  <a:pt x="53788" y="10758"/>
                </a:cubicBezTo>
                <a:cubicBezTo>
                  <a:pt x="59313" y="12033"/>
                  <a:pt x="69925" y="16137"/>
                  <a:pt x="69925" y="16137"/>
                </a:cubicBezTo>
                <a:lnTo>
                  <a:pt x="521746" y="16137"/>
                </a:lnTo>
                <a:lnTo>
                  <a:pt x="521746" y="1102659"/>
                </a:lnTo>
                <a:lnTo>
                  <a:pt x="5276626" y="1102659"/>
                </a:lnTo>
                <a:lnTo>
                  <a:pt x="5276626" y="801445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xmlns="" id="{93CCA50A-16C7-4273-A9FB-0A653C2C387E}"/>
              </a:ext>
            </a:extLst>
          </p:cNvPr>
          <p:cNvGrpSpPr/>
          <p:nvPr/>
        </p:nvGrpSpPr>
        <p:grpSpPr>
          <a:xfrm>
            <a:off x="353285" y="5603866"/>
            <a:ext cx="11645810" cy="395586"/>
            <a:chOff x="254945" y="903513"/>
            <a:chExt cx="11645810" cy="395586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xmlns="" id="{51BC3D45-5C59-487B-9326-B848D2795265}"/>
                </a:ext>
              </a:extLst>
            </p:cNvPr>
            <p:cNvSpPr txBox="1"/>
            <p:nvPr/>
          </p:nvSpPr>
          <p:spPr>
            <a:xfrm>
              <a:off x="620103" y="903513"/>
              <a:ext cx="11280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チェックを実行し、問題なければシミュレートを実行し「</a:t>
              </a:r>
              <a:r>
                <a:rPr lang="en-US" altLang="ja-JP" dirty="0"/>
                <a:t>c</a:t>
              </a:r>
              <a:r>
                <a:rPr lang="ja-JP" altLang="en-US" dirty="0"/>
                <a:t>」の値が</a:t>
              </a:r>
              <a:r>
                <a:rPr lang="en-US" altLang="ja-JP" dirty="0"/>
                <a:t>2</a:t>
              </a:r>
              <a:r>
                <a:rPr lang="ja-JP" altLang="en-US" dirty="0"/>
                <a:t>になっていることを確認してください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xmlns="" id="{C7BF6222-80CD-416A-A0BF-636B1F317B87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12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CFED29EE-AF3E-4341-969E-62CE8E0A3F31}"/>
              </a:ext>
            </a:extLst>
          </p:cNvPr>
          <p:cNvSpPr txBox="1"/>
          <p:nvPr/>
        </p:nvSpPr>
        <p:spPr>
          <a:xfrm>
            <a:off x="4505512" y="32564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u="sng" dirty="0"/>
              <a:t>注意事項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EBDCDFD7-929B-4DBF-BA2E-980EE71F8427}"/>
              </a:ext>
            </a:extLst>
          </p:cNvPr>
          <p:cNvSpPr txBox="1"/>
          <p:nvPr/>
        </p:nvSpPr>
        <p:spPr>
          <a:xfrm>
            <a:off x="794946" y="1539389"/>
            <a:ext cx="101793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本チュートリアルは以下</a:t>
            </a:r>
            <a:r>
              <a:rPr lang="ja-JP" altLang="en-US" sz="2400" dirty="0"/>
              <a:t>の内容が理解できていることを前提と</a:t>
            </a:r>
            <a:endParaRPr lang="en-US" altLang="ja-JP" sz="2400" dirty="0"/>
          </a:p>
          <a:p>
            <a:r>
              <a:rPr lang="ja-JP" altLang="en-US" sz="2400" dirty="0"/>
              <a:t>　　しております</a:t>
            </a:r>
            <a:endParaRPr kumimoji="1" lang="en-US" altLang="ja-JP" sz="2400" dirty="0"/>
          </a:p>
          <a:p>
            <a:r>
              <a:rPr lang="ja-JP" altLang="en-US" sz="2400" dirty="0"/>
              <a:t>　　</a:t>
            </a:r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OpenModelica</a:t>
            </a:r>
            <a:r>
              <a:rPr kumimoji="1" lang="ja-JP" altLang="en-US" sz="2400" dirty="0"/>
              <a:t>超初級チュートリアル</a:t>
            </a:r>
            <a:r>
              <a:rPr kumimoji="1" lang="en-US" altLang="ja-JP" sz="2400" dirty="0"/>
              <a:t>1.</a:t>
            </a:r>
            <a:r>
              <a:rPr kumimoji="1" lang="ja-JP" altLang="en-US" sz="2400" dirty="0"/>
              <a:t>解析モデルの作成と実行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2.</a:t>
            </a:r>
            <a:r>
              <a:rPr lang="ja-JP" altLang="en-US" sz="2400" dirty="0"/>
              <a:t>コーディング」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3.</a:t>
            </a:r>
            <a:r>
              <a:rPr lang="ja-JP" altLang="en-US" sz="2400" dirty="0"/>
              <a:t>モデルのカスタマイズ</a:t>
            </a:r>
            <a:r>
              <a:rPr lang="en-US" altLang="ja-JP" sz="2400" dirty="0"/>
              <a:t>1</a:t>
            </a:r>
            <a:r>
              <a:rPr lang="ja-JP" altLang="en-US" sz="2400" dirty="0"/>
              <a:t>」</a:t>
            </a:r>
            <a:endParaRPr lang="en-US" altLang="ja-JP" sz="2400" dirty="0"/>
          </a:p>
          <a:p>
            <a:r>
              <a:rPr lang="ja-JP" altLang="en-US" sz="2400" dirty="0"/>
              <a:t>       「</a:t>
            </a:r>
            <a:r>
              <a:rPr lang="en-US" altLang="ja-JP" sz="2400" dirty="0" err="1"/>
              <a:t>OpenModelica</a:t>
            </a:r>
            <a:r>
              <a:rPr lang="ja-JP" altLang="en-US" sz="2400" dirty="0"/>
              <a:t>超初級チュートリアル</a:t>
            </a:r>
            <a:r>
              <a:rPr lang="en-US" altLang="ja-JP" sz="2400" dirty="0"/>
              <a:t>4.</a:t>
            </a:r>
            <a:r>
              <a:rPr lang="ja-JP" altLang="en-US" sz="2400" dirty="0"/>
              <a:t>モデルのカスタマイズ</a:t>
            </a:r>
            <a:r>
              <a:rPr lang="en-US" altLang="ja-JP" sz="2400" dirty="0"/>
              <a:t>2</a:t>
            </a:r>
            <a:r>
              <a:rPr lang="ja-JP" altLang="en-US" sz="2400" dirty="0"/>
              <a:t>」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14E72353-C904-4A0B-BA69-50B235C2EE8F}"/>
              </a:ext>
            </a:extLst>
          </p:cNvPr>
          <p:cNvSpPr txBox="1"/>
          <p:nvPr/>
        </p:nvSpPr>
        <p:spPr>
          <a:xfrm>
            <a:off x="794946" y="4296858"/>
            <a:ext cx="8151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　</a:t>
            </a:r>
            <a:r>
              <a:rPr kumimoji="1" lang="en-US" altLang="ja-JP" sz="2400" dirty="0"/>
              <a:t>OpenModelica1.11.0 (64bit – windows</a:t>
            </a:r>
            <a:r>
              <a:rPr kumimoji="1" lang="ja-JP" altLang="en-US" sz="2400" dirty="0"/>
              <a:t>版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を利用して</a:t>
            </a:r>
            <a:endParaRPr kumimoji="1" lang="en-US" altLang="ja-JP" sz="2400" dirty="0"/>
          </a:p>
          <a:p>
            <a:r>
              <a:rPr lang="ja-JP" altLang="en-US" sz="2400" dirty="0"/>
              <a:t>　　本</a:t>
            </a:r>
            <a:r>
              <a:rPr kumimoji="1" lang="ja-JP" altLang="en-US" sz="2400" dirty="0"/>
              <a:t>チュートリアルは作成されています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xmlns="" id="{1820F812-8A46-4AF8-9209-114EE33E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8126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">
            <a:extLst>
              <a:ext uri="{FF2B5EF4-FFF2-40B4-BE49-F238E27FC236}">
                <a16:creationId xmlns:a16="http://schemas.microsoft.com/office/drawing/2014/main" xmlns="" id="{A6551EB4-F459-4E50-83D7-2A1C930077BE}"/>
              </a:ext>
            </a:extLst>
          </p:cNvPr>
          <p:cNvSpPr/>
          <p:nvPr/>
        </p:nvSpPr>
        <p:spPr>
          <a:xfrm>
            <a:off x="179666" y="87415"/>
            <a:ext cx="1399166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Exercise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13BF6981-F9E6-4F88-9388-C45999E02726}"/>
              </a:ext>
            </a:extLst>
          </p:cNvPr>
          <p:cNvSpPr txBox="1"/>
          <p:nvPr/>
        </p:nvSpPr>
        <p:spPr>
          <a:xfrm>
            <a:off x="474382" y="1544202"/>
            <a:ext cx="11165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・「</a:t>
            </a:r>
            <a:r>
              <a:rPr kumimoji="1" lang="en-US" altLang="ja-JP" sz="2400" dirty="0"/>
              <a:t>b</a:t>
            </a:r>
            <a:r>
              <a:rPr kumimoji="1" lang="ja-JP" altLang="en-US" sz="2400" dirty="0"/>
              <a:t>を入力」と「</a:t>
            </a:r>
            <a:r>
              <a:rPr kumimoji="1" lang="en-US" altLang="ja-JP" sz="2400" dirty="0" err="1"/>
              <a:t>a+b</a:t>
            </a:r>
            <a:r>
              <a:rPr kumimoji="1" lang="en-US" altLang="ja-JP" sz="2400" dirty="0"/>
              <a:t>=c</a:t>
            </a:r>
            <a:r>
              <a:rPr kumimoji="1" lang="ja-JP" altLang="en-US" sz="2400" dirty="0"/>
              <a:t>を計算」のモデルをそれぞれ別に作成してください。</a:t>
            </a:r>
            <a:endParaRPr kumimoji="1" lang="en-US" altLang="ja-JP" sz="2400" dirty="0"/>
          </a:p>
          <a:p>
            <a:r>
              <a:rPr kumimoji="1" lang="ja-JP" altLang="en-US" sz="2400" dirty="0"/>
              <a:t>　　その場合</a:t>
            </a:r>
            <a:r>
              <a:rPr lang="ja-JP" altLang="en-US" sz="2400" dirty="0"/>
              <a:t>「</a:t>
            </a:r>
            <a:r>
              <a:rPr lang="en-US" altLang="ja-JP" sz="2400" dirty="0" err="1"/>
              <a:t>a+b</a:t>
            </a:r>
            <a:r>
              <a:rPr lang="en-US" altLang="ja-JP" sz="2400" dirty="0"/>
              <a:t>=c</a:t>
            </a:r>
            <a:r>
              <a:rPr lang="ja-JP" altLang="en-US" sz="2400" dirty="0"/>
              <a:t>を計算」モデルのポートはいくつになるでしょうか？</a:t>
            </a:r>
            <a:endParaRPr lang="en-US" altLang="ja-JP" sz="2400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94936D4F-379D-40B9-AC4D-09D42B6E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186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30">
            <a:extLst>
              <a:ext uri="{FF2B5EF4-FFF2-40B4-BE49-F238E27FC236}">
                <a16:creationId xmlns:a16="http://schemas.microsoft.com/office/drawing/2014/main" xmlns="" id="{92EB54BB-904F-4CF2-BDFE-16A2F60DE5FD}"/>
              </a:ext>
            </a:extLst>
          </p:cNvPr>
          <p:cNvSpPr/>
          <p:nvPr/>
        </p:nvSpPr>
        <p:spPr>
          <a:xfrm>
            <a:off x="179666" y="87415"/>
            <a:ext cx="636706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その他</a:t>
            </a:r>
            <a:r>
              <a:rPr lang="ja-JP" altLang="en-US" dirty="0" err="1"/>
              <a:t>ー</a:t>
            </a:r>
            <a:r>
              <a:rPr lang="en-US" altLang="ja-JP" dirty="0" err="1"/>
              <a:t>Modelica</a:t>
            </a:r>
            <a:r>
              <a:rPr lang="ja-JP" altLang="en-US" dirty="0"/>
              <a:t>における命名規則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xmlns="" id="{83E87FCE-2FC0-48C7-9990-3F15E9128131}"/>
              </a:ext>
            </a:extLst>
          </p:cNvPr>
          <p:cNvSpPr txBox="1"/>
          <p:nvPr/>
        </p:nvSpPr>
        <p:spPr>
          <a:xfrm>
            <a:off x="424927" y="866112"/>
            <a:ext cx="1034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以下のように命名規則を定めることで可読性が高く、変数のバッティングを防ぐ</a:t>
            </a:r>
            <a:r>
              <a:rPr lang="ja-JP" altLang="en-US" dirty="0"/>
              <a:t>ことができます</a:t>
            </a:r>
            <a:r>
              <a:rPr kumimoji="1" lang="ja-JP" altLang="en-US" dirty="0"/>
              <a:t>。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xmlns="" id="{739308EC-4AC0-4020-B2F2-ACCB7676C6D1}"/>
              </a:ext>
            </a:extLst>
          </p:cNvPr>
          <p:cNvGrpSpPr/>
          <p:nvPr/>
        </p:nvGrpSpPr>
        <p:grpSpPr>
          <a:xfrm>
            <a:off x="1236816" y="1365222"/>
            <a:ext cx="5641829" cy="369332"/>
            <a:chOff x="1247888" y="2055496"/>
            <a:chExt cx="5641829" cy="369332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xmlns="" id="{8D3B9828-F75C-4757-9B2A-F9C223877DD5}"/>
                </a:ext>
              </a:extLst>
            </p:cNvPr>
            <p:cNvSpPr txBox="1"/>
            <p:nvPr/>
          </p:nvSpPr>
          <p:spPr>
            <a:xfrm>
              <a:off x="1247888" y="205549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１．</a:t>
              </a: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xmlns="" id="{43238B85-3D49-48BF-9B70-97C0E759C44F}"/>
                </a:ext>
              </a:extLst>
            </p:cNvPr>
            <p:cNvSpPr/>
            <p:nvPr/>
          </p:nvSpPr>
          <p:spPr>
            <a:xfrm>
              <a:off x="1787038" y="2055496"/>
              <a:ext cx="51026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dirty="0"/>
                <a:t>function</a:t>
              </a:r>
              <a:r>
                <a:rPr lang="ja-JP" altLang="en-US" dirty="0"/>
                <a:t>クラス以外の</a:t>
              </a:r>
              <a:r>
                <a:rPr lang="en-US" altLang="ja-JP" dirty="0"/>
                <a:t>class</a:t>
              </a:r>
              <a:r>
                <a:rPr lang="ja-JP" altLang="en-US" dirty="0"/>
                <a:t>名は大文字で始める</a:t>
              </a:r>
              <a:endParaRPr lang="en-US" altLang="ja-JP" dirty="0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xmlns="" id="{959AF652-33B2-40E3-8202-4F965430BBD9}"/>
              </a:ext>
            </a:extLst>
          </p:cNvPr>
          <p:cNvGrpSpPr/>
          <p:nvPr/>
        </p:nvGrpSpPr>
        <p:grpSpPr>
          <a:xfrm>
            <a:off x="1236816" y="2147406"/>
            <a:ext cx="8802951" cy="646331"/>
            <a:chOff x="1247888" y="3367334"/>
            <a:chExt cx="8802951" cy="646331"/>
          </a:xfrm>
        </p:grpSpPr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xmlns="" id="{0A5DB387-BEBF-4ED9-8EA1-DAD4C84C2735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２．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xmlns="" id="{577166CC-C397-4CB3-B31D-EB819E8077C9}"/>
                </a:ext>
              </a:extLst>
            </p:cNvPr>
            <p:cNvSpPr/>
            <p:nvPr/>
          </p:nvSpPr>
          <p:spPr>
            <a:xfrm>
              <a:off x="1787038" y="3367334"/>
              <a:ext cx="82638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変数名は小文字で始める。しかし、一文字の場合は大文字にする場合もある</a:t>
              </a:r>
              <a:endParaRPr lang="en-US" altLang="ja-JP" dirty="0"/>
            </a:p>
            <a:p>
              <a:r>
                <a:rPr lang="ja-JP" altLang="en-US" dirty="0"/>
                <a:t>例．自然長</a:t>
              </a:r>
              <a:r>
                <a:rPr lang="en-US" altLang="ja-JP" dirty="0"/>
                <a:t>s_rel0, </a:t>
              </a:r>
              <a:r>
                <a:rPr lang="ja-JP" altLang="en-US" dirty="0"/>
                <a:t>温度の変数 </a:t>
              </a:r>
              <a:r>
                <a:rPr lang="en-US" altLang="ja-JP" dirty="0"/>
                <a:t>T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xmlns="" id="{F45F32D6-8288-4E94-A27B-9E278A8262CA}"/>
              </a:ext>
            </a:extLst>
          </p:cNvPr>
          <p:cNvGrpSpPr/>
          <p:nvPr/>
        </p:nvGrpSpPr>
        <p:grpSpPr>
          <a:xfrm>
            <a:off x="1236816" y="3206589"/>
            <a:ext cx="8110453" cy="923330"/>
            <a:chOff x="1247888" y="4074853"/>
            <a:chExt cx="8110453" cy="92333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xmlns="" id="{459FAE0D-A077-48F2-9665-704DBE831D2E}"/>
                </a:ext>
              </a:extLst>
            </p:cNvPr>
            <p:cNvSpPr txBox="1"/>
            <p:nvPr/>
          </p:nvSpPr>
          <p:spPr>
            <a:xfrm>
              <a:off x="1247888" y="407485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３．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xmlns="" id="{5A8FCF66-69D3-4191-99CD-69D716F63D48}"/>
                </a:ext>
              </a:extLst>
            </p:cNvPr>
            <p:cNvSpPr/>
            <p:nvPr/>
          </p:nvSpPr>
          <p:spPr>
            <a:xfrm>
              <a:off x="1787038" y="4074853"/>
              <a:ext cx="7571303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複数の単語からなる名前は、最初の文字は上記１～３に基づいて決定し</a:t>
              </a:r>
              <a:endParaRPr lang="en-US" altLang="ja-JP" dirty="0"/>
            </a:p>
            <a:p>
              <a:r>
                <a:rPr lang="ja-JP" altLang="en-US" dirty="0"/>
                <a:t>残りの単語を大文字にする</a:t>
              </a:r>
              <a:endParaRPr lang="en-US" altLang="ja-JP" dirty="0"/>
            </a:p>
            <a:p>
              <a:r>
                <a:rPr lang="ja-JP" altLang="en-US" dirty="0"/>
                <a:t>例．変数 </a:t>
              </a:r>
              <a:r>
                <a:rPr lang="en-US" altLang="ja-JP" dirty="0" err="1"/>
                <a:t>onePlus</a:t>
              </a:r>
              <a:r>
                <a:rPr lang="en-US" altLang="ja-JP" dirty="0"/>
                <a:t>, 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xmlns="" id="{D341D49B-993C-4793-B477-0B0E200BD9F7}"/>
              </a:ext>
            </a:extLst>
          </p:cNvPr>
          <p:cNvGrpSpPr/>
          <p:nvPr/>
        </p:nvGrpSpPr>
        <p:grpSpPr>
          <a:xfrm>
            <a:off x="1236816" y="4542771"/>
            <a:ext cx="4417135" cy="369332"/>
            <a:chOff x="1247888" y="3367334"/>
            <a:chExt cx="4417135" cy="369332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xmlns="" id="{66E8F48F-26D1-4996-97B1-8770B1FECD8D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４．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xmlns="" id="{EFFDE1C0-1657-481A-AFEE-EA37E5BEC69E}"/>
                </a:ext>
              </a:extLst>
            </p:cNvPr>
            <p:cNvSpPr/>
            <p:nvPr/>
          </p:nvSpPr>
          <p:spPr>
            <a:xfrm>
              <a:off x="1787038" y="3367334"/>
              <a:ext cx="38779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アンダーバーは名前の最後に使う。</a:t>
              </a:r>
              <a:endParaRPr lang="en-US" altLang="ja-JP" dirty="0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xmlns="" id="{7029618F-109D-4D65-9993-3840B940A733}"/>
              </a:ext>
            </a:extLst>
          </p:cNvPr>
          <p:cNvGrpSpPr/>
          <p:nvPr/>
        </p:nvGrpSpPr>
        <p:grpSpPr>
          <a:xfrm>
            <a:off x="1236816" y="5324956"/>
            <a:ext cx="10258477" cy="646331"/>
            <a:chOff x="1247888" y="3367334"/>
            <a:chExt cx="10258477" cy="646331"/>
          </a:xfrm>
        </p:grpSpPr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xmlns="" id="{9C725636-0C55-4944-975F-E6EE1C577CC0}"/>
                </a:ext>
              </a:extLst>
            </p:cNvPr>
            <p:cNvSpPr txBox="1"/>
            <p:nvPr/>
          </p:nvSpPr>
          <p:spPr>
            <a:xfrm>
              <a:off x="1247888" y="336733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５．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xmlns="" id="{29768965-4E74-4B3E-88AF-57FC36FB322B}"/>
                </a:ext>
              </a:extLst>
            </p:cNvPr>
            <p:cNvSpPr/>
            <p:nvPr/>
          </p:nvSpPr>
          <p:spPr>
            <a:xfrm>
              <a:off x="1787038" y="3367334"/>
              <a:ext cx="97193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dirty="0"/>
                <a:t>同様のコネクタインスタンスが二つある場合は、正負を表す</a:t>
              </a:r>
              <a:r>
                <a:rPr lang="en-US" altLang="ja-JP" dirty="0"/>
                <a:t>p</a:t>
              </a:r>
              <a:r>
                <a:rPr lang="ja-JP" altLang="en-US" dirty="0"/>
                <a:t>と</a:t>
              </a:r>
              <a:r>
                <a:rPr lang="en-US" altLang="ja-JP" dirty="0"/>
                <a:t>n</a:t>
              </a:r>
              <a:r>
                <a:rPr lang="ja-JP" altLang="en-US" dirty="0"/>
                <a:t>や</a:t>
              </a:r>
              <a:r>
                <a:rPr lang="en-US" altLang="ja-JP" dirty="0"/>
                <a:t>a</a:t>
              </a:r>
              <a:r>
                <a:rPr lang="ja-JP" altLang="en-US" dirty="0"/>
                <a:t>と</a:t>
              </a:r>
              <a:r>
                <a:rPr lang="en-US" altLang="ja-JP" dirty="0"/>
                <a:t>b</a:t>
              </a:r>
              <a:r>
                <a:rPr lang="ja-JP" altLang="en-US" dirty="0"/>
                <a:t>などを使い区別する</a:t>
              </a:r>
              <a:endParaRPr lang="en-US" altLang="ja-JP" dirty="0"/>
            </a:p>
            <a:p>
              <a:r>
                <a:rPr lang="ja-JP" altLang="en-US" dirty="0"/>
                <a:t>例．</a:t>
              </a:r>
              <a:r>
                <a:rPr lang="en-US" altLang="ja-JP" dirty="0" err="1"/>
                <a:t>flange_a</a:t>
              </a:r>
              <a:r>
                <a:rPr lang="en-US" altLang="ja-JP" dirty="0"/>
                <a:t>, </a:t>
              </a:r>
              <a:r>
                <a:rPr lang="en-US" altLang="ja-JP" dirty="0" err="1"/>
                <a:t>flange_b</a:t>
              </a:r>
              <a:endParaRPr lang="en-US" altLang="ja-JP" dirty="0"/>
            </a:p>
          </p:txBody>
        </p:sp>
      </p:grp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AB6BBAE0-075C-48B5-96F6-D93BE4C3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48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0">
            <a:extLst>
              <a:ext uri="{FF2B5EF4-FFF2-40B4-BE49-F238E27FC236}">
                <a16:creationId xmlns:a16="http://schemas.microsoft.com/office/drawing/2014/main" xmlns="" id="{925B04DB-30E4-42E2-80C9-D742CED3A8D8}"/>
              </a:ext>
            </a:extLst>
          </p:cNvPr>
          <p:cNvSpPr/>
          <p:nvPr/>
        </p:nvSpPr>
        <p:spPr>
          <a:xfrm>
            <a:off x="179666" y="87415"/>
            <a:ext cx="447558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オリジナルモデルの作成</a:t>
            </a:r>
            <a:endParaRPr lang="en-US" altLang="ja-JP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64A833D5-5AB2-488D-A54D-E9CDA5738841}"/>
              </a:ext>
            </a:extLst>
          </p:cNvPr>
          <p:cNvSpPr txBox="1"/>
          <p:nvPr/>
        </p:nvSpPr>
        <p:spPr>
          <a:xfrm>
            <a:off x="560070" y="114113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自分で一からモデルを作ってみましょう</a:t>
            </a:r>
            <a:endParaRPr kumimoji="1"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3584E5C0-5BA4-49BA-B1F6-15F4C82108C1}"/>
              </a:ext>
            </a:extLst>
          </p:cNvPr>
          <p:cNvSpPr txBox="1"/>
          <p:nvPr/>
        </p:nvSpPr>
        <p:spPr>
          <a:xfrm>
            <a:off x="896599" y="220522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/>
              <a:t>オリジナルモデルが作れるようになると？</a:t>
            </a:r>
            <a:endParaRPr kumimoji="1" lang="en-US" altLang="ja-JP" sz="24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1E75CFAD-D320-49CE-BFDB-2AF74B9D6F09}"/>
              </a:ext>
            </a:extLst>
          </p:cNvPr>
          <p:cNvSpPr txBox="1"/>
          <p:nvPr/>
        </p:nvSpPr>
        <p:spPr>
          <a:xfrm>
            <a:off x="1445015" y="3037834"/>
            <a:ext cx="70471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任意の</a:t>
            </a:r>
            <a:r>
              <a:rPr kumimoji="1" lang="ja-JP" altLang="en-US" sz="2800" dirty="0" smtClean="0">
                <a:solidFill>
                  <a:srgbClr val="FF0000"/>
                </a:solidFill>
              </a:rPr>
              <a:t>数式を計算できるようになる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オリジナルのライブラリを作れるようになる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endParaRPr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FF0000"/>
                </a:solidFill>
              </a:rPr>
              <a:t>既存ライブラリが何をしているか分かる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C03CFA8D-F255-47FE-9956-D3EE57D2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1206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6521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b="1" dirty="0"/>
              <a:t>実数</a:t>
            </a:r>
            <a:r>
              <a:rPr lang="en-US" altLang="ja-JP" sz="2000" b="1" dirty="0" err="1"/>
              <a:t>a,b</a:t>
            </a:r>
            <a:r>
              <a:rPr lang="ja-JP" altLang="en-US" sz="2000" b="1" dirty="0"/>
              <a:t>を入力し、</a:t>
            </a:r>
            <a:r>
              <a:rPr lang="en-US" altLang="ja-JP" sz="2000" b="1" dirty="0" err="1"/>
              <a:t>a</a:t>
            </a:r>
            <a:r>
              <a:rPr kumimoji="1" lang="en-US" altLang="ja-JP" sz="2000" b="1" dirty="0" err="1"/>
              <a:t>+b</a:t>
            </a:r>
            <a:r>
              <a:rPr kumimoji="1" lang="en-US" altLang="ja-JP" sz="2000" b="1" dirty="0"/>
              <a:t>=c</a:t>
            </a:r>
            <a:r>
              <a:rPr lang="ja-JP" altLang="en-US" sz="2000" b="1" dirty="0"/>
              <a:t>を計算するモデルを作成する</a:t>
            </a:r>
            <a:endParaRPr kumimoji="1" lang="ja-JP" altLang="en-US" sz="20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37A7CE71-1BE4-427B-8F82-7939D606B66F}"/>
              </a:ext>
            </a:extLst>
          </p:cNvPr>
          <p:cNvSpPr txBox="1"/>
          <p:nvPr/>
        </p:nvSpPr>
        <p:spPr>
          <a:xfrm>
            <a:off x="8760264" y="1520258"/>
            <a:ext cx="3095719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必要なクラス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2FFD9C86-512F-4831-8CE6-E9F79FABFB15}"/>
              </a:ext>
            </a:extLst>
          </p:cNvPr>
          <p:cNvSpPr txBox="1"/>
          <p:nvPr/>
        </p:nvSpPr>
        <p:spPr>
          <a:xfrm>
            <a:off x="8769648" y="2020574"/>
            <a:ext cx="3095719" cy="2174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</a:t>
            </a:r>
            <a:r>
              <a:rPr kumimoji="1" lang="ja-JP" altLang="en-US" sz="2000" dirty="0"/>
              <a:t>を入力するモデル</a:t>
            </a:r>
            <a:endParaRPr kumimoji="1"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b</a:t>
            </a:r>
            <a:r>
              <a:rPr lang="ja-JP" altLang="en-US" sz="2000" dirty="0"/>
              <a:t>を入力して</a:t>
            </a:r>
            <a:r>
              <a:rPr lang="en-US" altLang="ja-JP" sz="2000" dirty="0" err="1"/>
              <a:t>a+b</a:t>
            </a:r>
            <a:r>
              <a:rPr lang="en-US" altLang="ja-JP" sz="2000" dirty="0"/>
              <a:t>=c</a:t>
            </a:r>
            <a:r>
              <a:rPr lang="ja-JP" altLang="en-US" sz="2000" dirty="0"/>
              <a:t>を</a:t>
            </a:r>
            <a:endParaRPr lang="en-US" altLang="ja-JP" sz="2000" dirty="0"/>
          </a:p>
          <a:p>
            <a:pPr>
              <a:lnSpc>
                <a:spcPts val="3300"/>
              </a:lnSpc>
            </a:pPr>
            <a:r>
              <a:rPr lang="en-US" altLang="ja-JP" sz="2000" dirty="0"/>
              <a:t>     </a:t>
            </a:r>
            <a:r>
              <a:rPr lang="ja-JP" altLang="en-US" sz="2000" dirty="0"/>
              <a:t>計算するモデル</a:t>
            </a:r>
            <a:endParaRPr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ja-JP" altLang="en-US" sz="2000" dirty="0"/>
              <a:t>実数を引き渡す</a:t>
            </a:r>
            <a:r>
              <a:rPr kumimoji="1" lang="ja-JP" altLang="en-US" sz="2000" dirty="0"/>
              <a:t>ポート</a:t>
            </a:r>
            <a:endParaRPr kumimoji="1" lang="en-US" altLang="ja-JP" sz="2000" dirty="0"/>
          </a:p>
          <a:p>
            <a:pPr marL="342900" indent="-342900">
              <a:lnSpc>
                <a:spcPts val="3300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a</a:t>
            </a:r>
            <a:r>
              <a:rPr lang="ja-JP" altLang="en-US" sz="2000" dirty="0"/>
              <a:t>と</a:t>
            </a:r>
            <a:r>
              <a:rPr lang="en-US" altLang="ja-JP" sz="2000" dirty="0"/>
              <a:t>b</a:t>
            </a:r>
            <a:r>
              <a:rPr lang="ja-JP" altLang="en-US" sz="2000" dirty="0"/>
              <a:t>の接続図</a:t>
            </a: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xmlns="" id="{6D7A4F56-9230-41C4-9D60-AC3A7A69973D}"/>
              </a:ext>
            </a:extLst>
          </p:cNvPr>
          <p:cNvGrpSpPr/>
          <p:nvPr/>
        </p:nvGrpSpPr>
        <p:grpSpPr>
          <a:xfrm>
            <a:off x="437850" y="1520258"/>
            <a:ext cx="8057477" cy="3351007"/>
            <a:chOff x="1887967" y="3361764"/>
            <a:chExt cx="8057477" cy="335100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xmlns="" id="{7100C49F-AA29-4C4E-AD64-C132389D4574}"/>
                </a:ext>
              </a:extLst>
            </p:cNvPr>
            <p:cNvSpPr/>
            <p:nvPr/>
          </p:nvSpPr>
          <p:spPr>
            <a:xfrm>
              <a:off x="2404334" y="4211618"/>
              <a:ext cx="2538804" cy="2038574"/>
            </a:xfrm>
            <a:prstGeom prst="rect">
              <a:avLst/>
            </a:prstGeom>
            <a:solidFill>
              <a:srgbClr val="CC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600" dirty="0">
                  <a:solidFill>
                    <a:schemeClr val="tx1"/>
                  </a:solidFill>
                </a:rPr>
                <a:t>a</a:t>
              </a:r>
              <a:r>
                <a:rPr kumimoji="1" lang="ja-JP" altLang="en-US" sz="3600" dirty="0">
                  <a:solidFill>
                    <a:schemeClr val="tx1"/>
                  </a:solidFill>
                </a:rPr>
                <a:t>を入力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xmlns="" id="{4158DB65-0899-4086-B5D2-B7212B717321}"/>
                </a:ext>
              </a:extLst>
            </p:cNvPr>
            <p:cNvSpPr/>
            <p:nvPr/>
          </p:nvSpPr>
          <p:spPr>
            <a:xfrm>
              <a:off x="6890272" y="4211618"/>
              <a:ext cx="2798260" cy="2038574"/>
            </a:xfrm>
            <a:prstGeom prst="rect">
              <a:avLst/>
            </a:prstGeom>
            <a:solidFill>
              <a:srgbClr val="FFCC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>
                  <a:solidFill>
                    <a:schemeClr val="tx1"/>
                  </a:solidFill>
                </a:rPr>
                <a:t>b</a:t>
              </a:r>
              <a:r>
                <a:rPr kumimoji="1" lang="ja-JP" altLang="en-US" sz="3200" dirty="0">
                  <a:solidFill>
                    <a:schemeClr val="tx1"/>
                  </a:solidFill>
                </a:rPr>
                <a:t>を入力して</a:t>
              </a:r>
              <a:endParaRPr kumimoji="1" lang="en-US" altLang="ja-JP" sz="3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sz="3200" dirty="0" err="1">
                  <a:solidFill>
                    <a:schemeClr val="tx1"/>
                  </a:solidFill>
                </a:rPr>
                <a:t>a+b</a:t>
              </a:r>
              <a:r>
                <a:rPr lang="en-US" altLang="ja-JP" sz="3200" dirty="0">
                  <a:solidFill>
                    <a:schemeClr val="tx1"/>
                  </a:solidFill>
                </a:rPr>
                <a:t>=c</a:t>
              </a:r>
              <a:r>
                <a:rPr lang="ja-JP" altLang="en-US" sz="3200" dirty="0">
                  <a:solidFill>
                    <a:schemeClr val="tx1"/>
                  </a:solidFill>
                </a:rPr>
                <a:t>を計算</a:t>
              </a:r>
              <a:endParaRPr kumimoji="1" lang="ja-JP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xmlns="" id="{F8AE704A-6F9D-4A26-9C91-30736D5F488A}"/>
                </a:ext>
              </a:extLst>
            </p:cNvPr>
            <p:cNvSpPr/>
            <p:nvPr/>
          </p:nvSpPr>
          <p:spPr>
            <a:xfrm>
              <a:off x="4808667" y="5066851"/>
              <a:ext cx="371139" cy="328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xmlns="" id="{7726E29E-BA6F-4785-BA8F-840227CA4BCC}"/>
                </a:ext>
              </a:extLst>
            </p:cNvPr>
            <p:cNvSpPr/>
            <p:nvPr/>
          </p:nvSpPr>
          <p:spPr>
            <a:xfrm>
              <a:off x="6615951" y="5066851"/>
              <a:ext cx="371139" cy="3281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xmlns="" id="{73A866B4-448D-4790-B320-03CEDCF91F62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5179806" y="5230906"/>
              <a:ext cx="1436145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xmlns="" id="{31EA4E1D-ABF5-410E-98B0-D50F1C08577B}"/>
                </a:ext>
              </a:extLst>
            </p:cNvPr>
            <p:cNvSpPr/>
            <p:nvPr/>
          </p:nvSpPr>
          <p:spPr>
            <a:xfrm>
              <a:off x="1887967" y="3361764"/>
              <a:ext cx="8057477" cy="33510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xmlns="" id="{4F1F8CC3-F346-44A2-BFE6-7436A716A5A6}"/>
                </a:ext>
              </a:extLst>
            </p:cNvPr>
            <p:cNvSpPr txBox="1"/>
            <p:nvPr/>
          </p:nvSpPr>
          <p:spPr>
            <a:xfrm>
              <a:off x="4943138" y="3557212"/>
              <a:ext cx="1601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</a:t>
              </a:r>
              <a:r>
                <a:rPr kumimoji="1" lang="ja-JP" altLang="en-US" dirty="0"/>
                <a:t>と</a:t>
              </a:r>
              <a:r>
                <a:rPr kumimoji="1" lang="en-US" altLang="ja-JP" dirty="0"/>
                <a:t>b</a:t>
              </a:r>
              <a:r>
                <a:rPr kumimoji="1" lang="ja-JP" altLang="en-US" dirty="0"/>
                <a:t>の接続図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xmlns="" id="{69D7C455-82DB-48ED-82EB-B54DC06BEA06}"/>
                </a:ext>
              </a:extLst>
            </p:cNvPr>
            <p:cNvSpPr txBox="1"/>
            <p:nvPr/>
          </p:nvSpPr>
          <p:spPr>
            <a:xfrm>
              <a:off x="4883555" y="47135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ポート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xmlns="" id="{10F8ADF7-AF2C-41CA-BE40-44FCB85C49D1}"/>
                </a:ext>
              </a:extLst>
            </p:cNvPr>
            <p:cNvSpPr txBox="1"/>
            <p:nvPr/>
          </p:nvSpPr>
          <p:spPr>
            <a:xfrm>
              <a:off x="6072692" y="471355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ポート</a:t>
              </a:r>
            </a:p>
          </p:txBody>
        </p:sp>
      </p:grpSp>
      <p:sp>
        <p:nvSpPr>
          <p:cNvPr id="19" name="Shape 130">
            <a:extLst>
              <a:ext uri="{FF2B5EF4-FFF2-40B4-BE49-F238E27FC236}">
                <a16:creationId xmlns:a16="http://schemas.microsoft.com/office/drawing/2014/main" xmlns="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288540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作成するモデル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xmlns="" id="{B17CA329-AC7D-4459-A924-55E96642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92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30">
            <a:extLst>
              <a:ext uri="{FF2B5EF4-FFF2-40B4-BE49-F238E27FC236}">
                <a16:creationId xmlns:a16="http://schemas.microsoft.com/office/drawing/2014/main" xmlns="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4475584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ja-JP" altLang="en-US" dirty="0"/>
              <a:t>作成するクラスのデータ</a:t>
            </a:r>
            <a:endParaRPr lang="en-US" altLang="ja-JP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xmlns="" id="{ADC6D68B-5EFE-4781-8158-59C7097DD4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82376"/>
              </p:ext>
            </p:extLst>
          </p:nvPr>
        </p:nvGraphicFramePr>
        <p:xfrm>
          <a:off x="623943" y="2405702"/>
          <a:ext cx="11045937" cy="3352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968">
                  <a:extLst>
                    <a:ext uri="{9D8B030D-6E8A-4147-A177-3AD203B41FA5}">
                      <a16:colId xmlns:a16="http://schemas.microsoft.com/office/drawing/2014/main" xmlns="" val="286992848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xmlns="" val="3708684436"/>
                    </a:ext>
                  </a:extLst>
                </a:gridCol>
                <a:gridCol w="1198450">
                  <a:extLst>
                    <a:ext uri="{9D8B030D-6E8A-4147-A177-3AD203B41FA5}">
                      <a16:colId xmlns:a16="http://schemas.microsoft.com/office/drawing/2014/main" xmlns="" val="3877242200"/>
                    </a:ext>
                  </a:extLst>
                </a:gridCol>
                <a:gridCol w="1619568">
                  <a:extLst>
                    <a:ext uri="{9D8B030D-6E8A-4147-A177-3AD203B41FA5}">
                      <a16:colId xmlns:a16="http://schemas.microsoft.com/office/drawing/2014/main" xmlns="" val="1228845434"/>
                    </a:ext>
                  </a:extLst>
                </a:gridCol>
                <a:gridCol w="933768">
                  <a:extLst>
                    <a:ext uri="{9D8B030D-6E8A-4147-A177-3AD203B41FA5}">
                      <a16:colId xmlns:a16="http://schemas.microsoft.com/office/drawing/2014/main" xmlns="" val="4141803925"/>
                    </a:ext>
                  </a:extLst>
                </a:gridCol>
                <a:gridCol w="1489297">
                  <a:extLst>
                    <a:ext uri="{9D8B030D-6E8A-4147-A177-3AD203B41FA5}">
                      <a16:colId xmlns:a16="http://schemas.microsoft.com/office/drawing/2014/main" xmlns="" val="873013535"/>
                    </a:ext>
                  </a:extLst>
                </a:gridCol>
                <a:gridCol w="1651318">
                  <a:extLst>
                    <a:ext uri="{9D8B030D-6E8A-4147-A177-3AD203B41FA5}">
                      <a16:colId xmlns:a16="http://schemas.microsoft.com/office/drawing/2014/main" xmlns="" val="2271690460"/>
                    </a:ext>
                  </a:extLst>
                </a:gridCol>
              </a:tblGrid>
              <a:tr h="6411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モデルの役割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クラスタイプ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モデル名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パラメータ名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変数名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コネクター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equation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0948024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実数を引き渡すポート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connector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 err="1"/>
                        <a:t>var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21826731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Input_a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a=</a:t>
                      </a:r>
                      <a:r>
                        <a:rPr kumimoji="1" lang="en-US" altLang="ja-JP" dirty="0" err="1"/>
                        <a:t>Port.var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2007066"/>
                  </a:ext>
                </a:extLst>
              </a:tr>
              <a:tr h="7879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kumimoji="1" lang="ja-JP" altLang="en-US" sz="1800" dirty="0">
                          <a:solidFill>
                            <a:schemeClr val="tx1"/>
                          </a:solidFill>
                        </a:rPr>
                        <a:t>を入力</a:t>
                      </a:r>
                      <a:endParaRPr kumimoji="1" lang="en-US" altLang="ja-JP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ja-JP" sz="18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r>
                        <a:rPr lang="ja-JP" altLang="en-US" sz="1800" dirty="0">
                          <a:solidFill>
                            <a:schemeClr val="tx1"/>
                          </a:solidFill>
                        </a:rPr>
                        <a:t>を計算</a:t>
                      </a:r>
                      <a:endParaRPr kumimoji="1" lang="ja-JP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Cal_c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実数 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Port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a+b</a:t>
                      </a:r>
                      <a:r>
                        <a:rPr kumimoji="1" lang="en-US" altLang="ja-JP" dirty="0"/>
                        <a:t>=c</a:t>
                      </a:r>
                    </a:p>
                    <a:p>
                      <a:pPr algn="ctr"/>
                      <a:r>
                        <a:rPr kumimoji="1" lang="en-US" altLang="ja-JP" dirty="0"/>
                        <a:t>a=Port1.var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72350514"/>
                  </a:ext>
                </a:extLst>
              </a:tr>
              <a:tr h="6411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a</a:t>
                      </a:r>
                      <a:r>
                        <a:rPr kumimoji="1" lang="ja-JP" altLang="en-US" dirty="0"/>
                        <a:t>と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の接続図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model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/>
                        <a:t>a_Plus_b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－</a:t>
                      </a:r>
                    </a:p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4489885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9AABC559-F27C-4700-B11E-1B9D404CE6B7}"/>
              </a:ext>
            </a:extLst>
          </p:cNvPr>
          <p:cNvSpPr txBox="1"/>
          <p:nvPr/>
        </p:nvSpPr>
        <p:spPr>
          <a:xfrm>
            <a:off x="623943" y="667061"/>
            <a:ext cx="57534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各クラスを作成する際に必要なデータを以下に整理します</a:t>
            </a:r>
            <a:endParaRPr kumimoji="1" lang="en-US" altLang="ja-JP" dirty="0"/>
          </a:p>
          <a:p>
            <a:r>
              <a:rPr lang="ja-JP" altLang="en-US" dirty="0"/>
              <a:t>モデル名やパラメータ名などは任意です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表の上から順に作成します</a:t>
            </a:r>
            <a:endParaRPr kumimoji="1" lang="en-US" altLang="ja-JP" dirty="0"/>
          </a:p>
          <a:p>
            <a:r>
              <a:rPr kumimoji="1" lang="ja-JP" altLang="en-US" dirty="0"/>
              <a:t>まずは簡単に何が必要</a:t>
            </a:r>
            <a:r>
              <a:rPr kumimoji="1" lang="ja-JP" altLang="en-US" dirty="0" smtClean="0"/>
              <a:t>か確認</a:t>
            </a:r>
            <a:r>
              <a:rPr kumimoji="1" lang="ja-JP" altLang="en-US" dirty="0"/>
              <a:t>してください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xmlns="" id="{3833C8F5-91F1-4479-9A7F-2E16719C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680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78502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connector</a:t>
            </a:r>
            <a:r>
              <a:rPr lang="ja-JP" altLang="en-US" sz="2000" b="1" dirty="0"/>
              <a:t>はクラス同士がやり取りする変数を定義したものです</a:t>
            </a:r>
            <a:endParaRPr lang="en-US" altLang="ja-JP" sz="2000" b="1" dirty="0"/>
          </a:p>
          <a:p>
            <a:r>
              <a:rPr kumimoji="1" lang="ja-JP" altLang="en-US" sz="2000" b="1" dirty="0"/>
              <a:t>以下の書式で表されます</a:t>
            </a:r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xmlns="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2929520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の書式</a:t>
            </a:r>
            <a:endParaRPr lang="en-US" altLang="ja-JP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xmlns="" id="{5D53F04A-962B-405E-BD4F-BD04DE05A5AC}"/>
              </a:ext>
            </a:extLst>
          </p:cNvPr>
          <p:cNvGrpSpPr/>
          <p:nvPr/>
        </p:nvGrpSpPr>
        <p:grpSpPr>
          <a:xfrm>
            <a:off x="1855171" y="1779732"/>
            <a:ext cx="7605093" cy="3992418"/>
            <a:chOff x="1855171" y="1779732"/>
            <a:chExt cx="5744583" cy="3015713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xmlns="" id="{B1F2ED8E-3C09-4687-AE05-0F6FB0C1D869}"/>
                </a:ext>
              </a:extLst>
            </p:cNvPr>
            <p:cNvSpPr txBox="1"/>
            <p:nvPr/>
          </p:nvSpPr>
          <p:spPr>
            <a:xfrm>
              <a:off x="2161764" y="2262019"/>
              <a:ext cx="3733275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connector</a:t>
              </a:r>
              <a:r>
                <a:rPr lang="ja-JP" altLang="en-US" sz="3200" dirty="0"/>
                <a:t>␣コネクター名</a:t>
              </a:r>
              <a:endParaRPr kumimoji="1" lang="ja-JP" altLang="en-US" sz="3200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xmlns="" id="{E641485E-1643-45A1-A7FE-1E888374B60E}"/>
                </a:ext>
              </a:extLst>
            </p:cNvPr>
            <p:cNvSpPr txBox="1"/>
            <p:nvPr/>
          </p:nvSpPr>
          <p:spPr>
            <a:xfrm>
              <a:off x="2629722" y="2871619"/>
              <a:ext cx="4877523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/>
                <a:t>やり取りしたい変数の型</a:t>
              </a:r>
              <a:r>
                <a:rPr lang="ja-JP" altLang="en-US" sz="3200" dirty="0"/>
                <a:t>␣変数名</a:t>
              </a:r>
              <a:r>
                <a:rPr lang="en-US" altLang="ja-JP" sz="3200" dirty="0"/>
                <a:t>;</a:t>
              </a:r>
              <a:endParaRPr kumimoji="1" lang="ja-JP" altLang="en-US" sz="3200" dirty="0"/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xmlns="" id="{5AC2A22B-D7A8-43A4-BB33-129B39F29A09}"/>
                </a:ext>
              </a:extLst>
            </p:cNvPr>
            <p:cNvSpPr txBox="1"/>
            <p:nvPr/>
          </p:nvSpPr>
          <p:spPr>
            <a:xfrm>
              <a:off x="2629722" y="3481219"/>
              <a:ext cx="3862835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annotation(</a:t>
              </a:r>
              <a:r>
                <a:rPr kumimoji="1" lang="ja-JP" altLang="en-US" sz="3200" dirty="0"/>
                <a:t>アイコン情報</a:t>
              </a:r>
              <a:r>
                <a:rPr kumimoji="1" lang="en-US" altLang="ja-JP" sz="3200" dirty="0"/>
                <a:t>);</a:t>
              </a:r>
              <a:endParaRPr kumimoji="1" lang="ja-JP" altLang="en-US" sz="3200" dirty="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xmlns="" id="{155D140F-71C9-451D-B483-C0FE81AA072E}"/>
                </a:ext>
              </a:extLst>
            </p:cNvPr>
            <p:cNvSpPr txBox="1"/>
            <p:nvPr/>
          </p:nvSpPr>
          <p:spPr>
            <a:xfrm>
              <a:off x="2161764" y="4090820"/>
              <a:ext cx="2842093" cy="441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3200" dirty="0"/>
                <a:t>end</a:t>
              </a:r>
              <a:r>
                <a:rPr lang="ja-JP" altLang="en-US" sz="3200" dirty="0"/>
                <a:t>␣コネクター名</a:t>
              </a:r>
              <a:endParaRPr kumimoji="1" lang="ja-JP" altLang="en-US" sz="32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xmlns="" id="{3269690D-49F1-4F0C-8776-60275710D2E3}"/>
                </a:ext>
              </a:extLst>
            </p:cNvPr>
            <p:cNvSpPr/>
            <p:nvPr/>
          </p:nvSpPr>
          <p:spPr>
            <a:xfrm>
              <a:off x="1855171" y="2036109"/>
              <a:ext cx="5744583" cy="2759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xmlns="" id="{0CBB15D5-34EB-49A8-A0E6-549885D873C2}"/>
                </a:ext>
              </a:extLst>
            </p:cNvPr>
            <p:cNvSpPr txBox="1"/>
            <p:nvPr/>
          </p:nvSpPr>
          <p:spPr>
            <a:xfrm>
              <a:off x="2054113" y="1779732"/>
              <a:ext cx="1903690" cy="34872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connector</a:t>
              </a:r>
              <a:r>
                <a:rPr kumimoji="1" lang="ja-JP" altLang="en-US" sz="2400" dirty="0"/>
                <a:t>の書式</a:t>
              </a:r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xmlns="" id="{74B87D7A-982E-438B-9373-D03B7F94F80B}"/>
              </a:ext>
            </a:extLst>
          </p:cNvPr>
          <p:cNvSpPr txBox="1"/>
          <p:nvPr/>
        </p:nvSpPr>
        <p:spPr>
          <a:xfrm>
            <a:off x="5911850" y="5948971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＊変数は複数設定することが可能です</a:t>
            </a:r>
          </a:p>
        </p:txBody>
      </p:sp>
      <p:sp>
        <p:nvSpPr>
          <p:cNvPr id="28" name="スライド番号プレースホルダー 27">
            <a:extLst>
              <a:ext uri="{FF2B5EF4-FFF2-40B4-BE49-F238E27FC236}">
                <a16:creationId xmlns:a16="http://schemas.microsoft.com/office/drawing/2014/main" xmlns="" id="{CF3A61B8-A88C-4806-AE31-9A059154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25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D9C0262B-5F32-4F83-A4E4-EDBFDFC0F153}"/>
              </a:ext>
            </a:extLst>
          </p:cNvPr>
          <p:cNvSpPr txBox="1"/>
          <p:nvPr/>
        </p:nvSpPr>
        <p:spPr>
          <a:xfrm>
            <a:off x="696079" y="785168"/>
            <a:ext cx="5301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connector</a:t>
            </a:r>
            <a:r>
              <a:rPr lang="ja-JP" altLang="en-US" sz="2000" b="1" dirty="0"/>
              <a:t>「</a:t>
            </a:r>
            <a:r>
              <a:rPr lang="en-US" altLang="ja-JP" sz="2000" b="1" dirty="0"/>
              <a:t>Port</a:t>
            </a:r>
            <a:r>
              <a:rPr lang="ja-JP" altLang="en-US" sz="2000" b="1" dirty="0"/>
              <a:t>」を作成してみましょう。</a:t>
            </a:r>
            <a:endParaRPr lang="en-US" altLang="ja-JP" sz="2000" b="1" dirty="0"/>
          </a:p>
        </p:txBody>
      </p:sp>
      <p:sp>
        <p:nvSpPr>
          <p:cNvPr id="19" name="Shape 130">
            <a:extLst>
              <a:ext uri="{FF2B5EF4-FFF2-40B4-BE49-F238E27FC236}">
                <a16:creationId xmlns:a16="http://schemas.microsoft.com/office/drawing/2014/main" xmlns="" id="{B784A75F-E61D-4809-8B6B-EB47E17388D3}"/>
              </a:ext>
            </a:extLst>
          </p:cNvPr>
          <p:cNvSpPr/>
          <p:nvPr/>
        </p:nvSpPr>
        <p:spPr>
          <a:xfrm>
            <a:off x="179666" y="87415"/>
            <a:ext cx="313149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1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xmlns="" id="{E2C44C5F-9870-4584-9796-CD615AF61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779" y="2091567"/>
            <a:ext cx="4643491" cy="2954337"/>
          </a:xfrm>
          <a:prstGeom prst="rect">
            <a:avLst/>
          </a:prstGeom>
        </p:spPr>
      </p:pic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xmlns="" id="{B1C33294-A42D-4F4D-A963-0AC66FE30331}"/>
              </a:ext>
            </a:extLst>
          </p:cNvPr>
          <p:cNvGrpSpPr/>
          <p:nvPr/>
        </p:nvGrpSpPr>
        <p:grpSpPr>
          <a:xfrm>
            <a:off x="696079" y="1389571"/>
            <a:ext cx="10138987" cy="646331"/>
            <a:chOff x="254945" y="903513"/>
            <a:chExt cx="10138987" cy="646331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xmlns="" id="{1A0E4998-024F-493E-A236-6024D2A9259D}"/>
                </a:ext>
              </a:extLst>
            </p:cNvPr>
            <p:cNvSpPr txBox="1"/>
            <p:nvPr/>
          </p:nvSpPr>
          <p:spPr>
            <a:xfrm>
              <a:off x="620103" y="903513"/>
              <a:ext cx="97738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「</a:t>
              </a:r>
              <a:r>
                <a:rPr lang="en-US" altLang="ja-JP" dirty="0" err="1"/>
                <a:t>Modelica</a:t>
              </a:r>
              <a:r>
                <a:rPr lang="ja-JP" altLang="en-US" dirty="0"/>
                <a:t>クラス新規作成」から、名前を「</a:t>
              </a:r>
              <a:r>
                <a:rPr lang="en-US" altLang="ja-JP" dirty="0"/>
                <a:t>Port</a:t>
              </a:r>
              <a:r>
                <a:rPr lang="ja-JP" altLang="en-US" dirty="0"/>
                <a:t>」、クラス・タイプを「</a:t>
              </a:r>
              <a:r>
                <a:rPr lang="en-US" altLang="ja-JP" dirty="0"/>
                <a:t>Connector</a:t>
              </a:r>
              <a:r>
                <a:rPr lang="ja-JP" altLang="en-US" dirty="0"/>
                <a:t>」にして</a:t>
              </a:r>
              <a:endParaRPr lang="en-US" altLang="ja-JP" dirty="0"/>
            </a:p>
            <a:p>
              <a:r>
                <a:rPr lang="ja-JP" altLang="en-US" dirty="0"/>
                <a:t>モデルを新規作成してください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xmlns="" id="{D089EBCD-B42C-42BA-A704-33E9CCE00F41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①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xmlns="" id="{B953310D-FF78-4FA3-A208-2F2239AF13DD}"/>
              </a:ext>
            </a:extLst>
          </p:cNvPr>
          <p:cNvGrpSpPr/>
          <p:nvPr/>
        </p:nvGrpSpPr>
        <p:grpSpPr>
          <a:xfrm>
            <a:off x="696079" y="5198102"/>
            <a:ext cx="8765214" cy="395586"/>
            <a:chOff x="254945" y="903513"/>
            <a:chExt cx="8765214" cy="395586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xmlns="" id="{BF1944F0-4F00-45B1-A584-B02F02031533}"/>
                </a:ext>
              </a:extLst>
            </p:cNvPr>
            <p:cNvSpPr txBox="1"/>
            <p:nvPr/>
          </p:nvSpPr>
          <p:spPr>
            <a:xfrm>
              <a:off x="620103" y="903513"/>
              <a:ext cx="840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テキストビューから以下のように</a:t>
              </a:r>
              <a:r>
                <a:rPr lang="en-US" altLang="ja-JP" dirty="0"/>
                <a:t>connector</a:t>
              </a:r>
              <a:r>
                <a:rPr lang="ja-JP" altLang="en-US" dirty="0"/>
                <a:t>が作成できたことを確認しましょう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xmlns="" id="{619EABE1-ACFC-4505-9567-4DCF9402B00B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②</a:t>
              </a:r>
            </a:p>
          </p:txBody>
        </p:sp>
      </p:grpSp>
      <p:pic>
        <p:nvPicPr>
          <p:cNvPr id="7" name="図 6">
            <a:extLst>
              <a:ext uri="{FF2B5EF4-FFF2-40B4-BE49-F238E27FC236}">
                <a16:creationId xmlns:a16="http://schemas.microsoft.com/office/drawing/2014/main" xmlns="" id="{1E33506B-372B-4747-BF9C-D23D094F5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49" y="5716319"/>
            <a:ext cx="3680761" cy="996596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xmlns="" id="{9B888C73-E70D-4707-AABB-96EEA0A7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20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">
            <a:extLst>
              <a:ext uri="{FF2B5EF4-FFF2-40B4-BE49-F238E27FC236}">
                <a16:creationId xmlns:a16="http://schemas.microsoft.com/office/drawing/2014/main" xmlns="" id="{7FA768BF-A524-4C14-9E1F-4E1D7CFE6E28}"/>
              </a:ext>
            </a:extLst>
          </p:cNvPr>
          <p:cNvSpPr/>
          <p:nvPr/>
        </p:nvSpPr>
        <p:spPr>
          <a:xfrm>
            <a:off x="179666" y="87415"/>
            <a:ext cx="3131498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2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xmlns="" id="{51A4E384-9C70-4C47-A9ED-9F5D1818DFDC}"/>
              </a:ext>
            </a:extLst>
          </p:cNvPr>
          <p:cNvGrpSpPr/>
          <p:nvPr/>
        </p:nvGrpSpPr>
        <p:grpSpPr>
          <a:xfrm>
            <a:off x="506782" y="693528"/>
            <a:ext cx="9517022" cy="646331"/>
            <a:chOff x="254945" y="903513"/>
            <a:chExt cx="9517022" cy="646331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xmlns="" id="{BBB22C9C-50AF-4A4F-A0B3-E3DA9134B7F0}"/>
                </a:ext>
              </a:extLst>
            </p:cNvPr>
            <p:cNvSpPr txBox="1"/>
            <p:nvPr/>
          </p:nvSpPr>
          <p:spPr>
            <a:xfrm>
              <a:off x="620103" y="903513"/>
              <a:ext cx="9151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やり取りする変数を定義します</a:t>
              </a:r>
              <a:endParaRPr lang="en-US" altLang="ja-JP" dirty="0"/>
            </a:p>
            <a:p>
              <a:r>
                <a:rPr lang="ja-JP" altLang="en-US" dirty="0"/>
                <a:t>今回は実数をやり取りするため、</a:t>
              </a:r>
              <a:r>
                <a:rPr lang="en-US" altLang="ja-JP" dirty="0"/>
                <a:t>Real</a:t>
              </a:r>
              <a:r>
                <a:rPr lang="ja-JP" altLang="en-US" dirty="0"/>
                <a:t>型で宣言し、変数名を</a:t>
              </a:r>
              <a:r>
                <a:rPr lang="en-US" altLang="ja-JP" dirty="0" err="1"/>
                <a:t>var</a:t>
              </a:r>
              <a:r>
                <a:rPr lang="en-US" altLang="ja-JP" dirty="0"/>
                <a:t>(variable</a:t>
              </a:r>
              <a:r>
                <a:rPr lang="ja-JP" altLang="en-US" dirty="0"/>
                <a:t>の略</a:t>
              </a:r>
              <a:r>
                <a:rPr lang="en-US" altLang="ja-JP" dirty="0"/>
                <a:t>)</a:t>
              </a:r>
              <a:r>
                <a:rPr lang="ja-JP" altLang="en-US" dirty="0"/>
                <a:t>にします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xmlns="" id="{7B1130F3-9CC7-47EF-8089-2F20B3AADB8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③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xmlns="" id="{560B6237-67A3-4A15-B141-3DB76DA0F6E9}"/>
              </a:ext>
            </a:extLst>
          </p:cNvPr>
          <p:cNvGrpSpPr/>
          <p:nvPr/>
        </p:nvGrpSpPr>
        <p:grpSpPr>
          <a:xfrm>
            <a:off x="3311165" y="1322656"/>
            <a:ext cx="3108686" cy="1255917"/>
            <a:chOff x="2283668" y="1486079"/>
            <a:chExt cx="3417885" cy="1380834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xmlns="" id="{FAEFADAD-3F57-4316-B42B-0D482D0488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" t="1" r="31260" b="54510"/>
            <a:stretch/>
          </p:blipFill>
          <p:spPr>
            <a:xfrm>
              <a:off x="2283668" y="1486079"/>
              <a:ext cx="3417885" cy="797298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xmlns="" id="{A44DD3CC-4C1D-490A-A499-5871736F7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0" t="73307" r="36635" b="-3200"/>
            <a:stretch/>
          </p:blipFill>
          <p:spPr>
            <a:xfrm>
              <a:off x="2283668" y="2342965"/>
              <a:ext cx="3148944" cy="523948"/>
            </a:xfrm>
            <a:prstGeom prst="rect">
              <a:avLst/>
            </a:prstGeom>
          </p:spPr>
        </p:pic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xmlns="" id="{ABD7D0B0-A18E-4CC1-A59E-2C517FCD2AF0}"/>
                </a:ext>
              </a:extLst>
            </p:cNvPr>
            <p:cNvCxnSpPr/>
            <p:nvPr/>
          </p:nvCxnSpPr>
          <p:spPr>
            <a:xfrm>
              <a:off x="2701767" y="2261152"/>
              <a:ext cx="21590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xmlns="" id="{07FB522B-5B28-407A-8EFB-6E3B5EEB5E5B}"/>
              </a:ext>
            </a:extLst>
          </p:cNvPr>
          <p:cNvGrpSpPr/>
          <p:nvPr/>
        </p:nvGrpSpPr>
        <p:grpSpPr>
          <a:xfrm>
            <a:off x="501403" y="2723140"/>
            <a:ext cx="8398126" cy="646331"/>
            <a:chOff x="254945" y="903513"/>
            <a:chExt cx="8398126" cy="646331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xmlns="" id="{0AC540B3-975F-4ABE-871B-40DA87CFDBD8}"/>
                </a:ext>
              </a:extLst>
            </p:cNvPr>
            <p:cNvSpPr txBox="1"/>
            <p:nvPr/>
          </p:nvSpPr>
          <p:spPr>
            <a:xfrm>
              <a:off x="620103" y="903513"/>
              <a:ext cx="8032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アイコンの設定を行うため、「アイコンビュー」から「長方形」を使って、</a:t>
              </a:r>
              <a:endParaRPr lang="en-US" altLang="ja-JP" dirty="0"/>
            </a:p>
            <a:p>
              <a:r>
                <a:rPr lang="ja-JP" altLang="en-US" dirty="0"/>
                <a:t>表示範囲</a:t>
              </a:r>
              <a:r>
                <a:rPr lang="en-US" altLang="ja-JP" dirty="0"/>
                <a:t>(coordinate System)</a:t>
              </a:r>
              <a:r>
                <a:rPr lang="ja-JP" altLang="en-US" dirty="0"/>
                <a:t>全体に長方形を書いてください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xmlns="" id="{0F09A964-701F-4A50-8676-253FD3F5FE90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④</a:t>
              </a:r>
            </a:p>
          </p:txBody>
        </p:sp>
      </p:grpSp>
      <p:pic>
        <p:nvPicPr>
          <p:cNvPr id="21" name="図 20">
            <a:extLst>
              <a:ext uri="{FF2B5EF4-FFF2-40B4-BE49-F238E27FC236}">
                <a16:creationId xmlns:a16="http://schemas.microsoft.com/office/drawing/2014/main" xmlns="" id="{FFAEBF81-4885-4706-A425-09BF85419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164" y="3369471"/>
            <a:ext cx="2921520" cy="3314802"/>
          </a:xfrm>
          <a:prstGeom prst="rect">
            <a:avLst/>
          </a:prstGeom>
        </p:spPr>
      </p:pic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xmlns="" id="{1A22B872-DA88-497B-9180-68894BFFB0CA}"/>
              </a:ext>
            </a:extLst>
          </p:cNvPr>
          <p:cNvSpPr/>
          <p:nvPr/>
        </p:nvSpPr>
        <p:spPr>
          <a:xfrm>
            <a:off x="4772970" y="3351389"/>
            <a:ext cx="353049" cy="38413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xmlns="" id="{96EDC7B6-AB0A-48B6-9F37-116FC2817F1E}"/>
              </a:ext>
            </a:extLst>
          </p:cNvPr>
          <p:cNvSpPr/>
          <p:nvPr/>
        </p:nvSpPr>
        <p:spPr>
          <a:xfrm>
            <a:off x="3414840" y="3967984"/>
            <a:ext cx="2891853" cy="282016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xmlns="" id="{D801D7A1-0DDF-4F07-8BCA-C54F5BA8876D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4860767" y="3735519"/>
            <a:ext cx="88728" cy="2324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スライド番号プレースホルダー 29">
            <a:extLst>
              <a:ext uri="{FF2B5EF4-FFF2-40B4-BE49-F238E27FC236}">
                <a16:creationId xmlns:a16="http://schemas.microsoft.com/office/drawing/2014/main" xmlns="" id="{E493C2AB-3889-4E05-A852-2EDD1270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222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30">
            <a:extLst>
              <a:ext uri="{FF2B5EF4-FFF2-40B4-BE49-F238E27FC236}">
                <a16:creationId xmlns:a16="http://schemas.microsoft.com/office/drawing/2014/main" xmlns="" id="{7FA768BF-A524-4C14-9E1F-4E1D7CFE6E28}"/>
              </a:ext>
            </a:extLst>
          </p:cNvPr>
          <p:cNvSpPr/>
          <p:nvPr/>
        </p:nvSpPr>
        <p:spPr>
          <a:xfrm>
            <a:off x="179666" y="87415"/>
            <a:ext cx="3311035" cy="5796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100" u="sng">
                <a:latin typeface="YuMincho Medium"/>
                <a:ea typeface="YuMincho Medium"/>
                <a:cs typeface="YuMincho Medium"/>
                <a:sym typeface="YuMincho Medium"/>
              </a:defRPr>
            </a:pPr>
            <a:r>
              <a:rPr lang="en-US" altLang="ja-JP" dirty="0"/>
              <a:t>connector</a:t>
            </a:r>
            <a:r>
              <a:rPr lang="ja-JP" altLang="en-US" dirty="0"/>
              <a:t>の作成</a:t>
            </a:r>
            <a:r>
              <a:rPr lang="en-US" altLang="ja-JP" dirty="0"/>
              <a:t>3</a:t>
            </a:r>
            <a:r>
              <a:rPr lang="ja-JP" altLang="en-US" dirty="0"/>
              <a:t>  </a:t>
            </a:r>
            <a:endParaRPr lang="en-US" altLang="ja-JP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xmlns="" id="{51A4E384-9C70-4C47-A9ED-9F5D1818DFDC}"/>
              </a:ext>
            </a:extLst>
          </p:cNvPr>
          <p:cNvGrpSpPr/>
          <p:nvPr/>
        </p:nvGrpSpPr>
        <p:grpSpPr>
          <a:xfrm>
            <a:off x="506782" y="693528"/>
            <a:ext cx="9090624" cy="923330"/>
            <a:chOff x="254945" y="903513"/>
            <a:chExt cx="9090624" cy="923330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xmlns="" id="{BBB22C9C-50AF-4A4F-A0B3-E3DA9134B7F0}"/>
                </a:ext>
              </a:extLst>
            </p:cNvPr>
            <p:cNvSpPr txBox="1"/>
            <p:nvPr/>
          </p:nvSpPr>
          <p:spPr>
            <a:xfrm>
              <a:off x="620103" y="903513"/>
              <a:ext cx="87254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長方形を右クリックして、「特性」をクリックし</a:t>
              </a:r>
              <a:endParaRPr lang="en-US" altLang="ja-JP" dirty="0"/>
            </a:p>
            <a:p>
              <a:r>
                <a:rPr lang="ja-JP" altLang="en-US" dirty="0"/>
                <a:t>「塗りつぶしタイプ」を以下のように設定し、アイコンの色を定義してください。</a:t>
              </a:r>
              <a:endParaRPr lang="en-US" altLang="ja-JP" dirty="0"/>
            </a:p>
            <a:p>
              <a:r>
                <a:rPr lang="ja-JP" altLang="en-US" dirty="0"/>
                <a:t>これで「</a:t>
              </a:r>
              <a:r>
                <a:rPr lang="en-US" altLang="ja-JP" dirty="0"/>
                <a:t>Port</a:t>
              </a:r>
              <a:r>
                <a:rPr lang="ja-JP" altLang="en-US" dirty="0"/>
                <a:t>」が完成しました。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xmlns="" id="{7B1130F3-9CC7-47EF-8089-2F20B3AADB89}"/>
                </a:ext>
              </a:extLst>
            </p:cNvPr>
            <p:cNvSpPr txBox="1"/>
            <p:nvPr/>
          </p:nvSpPr>
          <p:spPr>
            <a:xfrm>
              <a:off x="254945" y="92976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⑤</a:t>
              </a:r>
            </a:p>
          </p:txBody>
        </p:sp>
      </p:grpSp>
      <p:pic>
        <p:nvPicPr>
          <p:cNvPr id="23" name="図 22">
            <a:extLst>
              <a:ext uri="{FF2B5EF4-FFF2-40B4-BE49-F238E27FC236}">
                <a16:creationId xmlns:a16="http://schemas.microsoft.com/office/drawing/2014/main" xmlns="" id="{96C7819C-3CCD-4C99-A3C7-B72048969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77" y="1636691"/>
            <a:ext cx="6564893" cy="471965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xmlns="" id="{C3D87B6F-EE41-4DE9-B061-C06C1CDE4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725" y="2384262"/>
            <a:ext cx="3403075" cy="3311688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xmlns="" id="{F394AB8F-043D-4B81-9C2E-99BF161C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F367-8F14-4921-8441-15DE2D973248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xmlns="" id="{84693C5E-4DB8-4644-98D4-1AAA51993528}"/>
              </a:ext>
            </a:extLst>
          </p:cNvPr>
          <p:cNvSpPr/>
          <p:nvPr/>
        </p:nvSpPr>
        <p:spPr>
          <a:xfrm>
            <a:off x="3414840" y="4565650"/>
            <a:ext cx="3265360" cy="11684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xmlns="" id="{D6070FC9-A9C4-40AF-8DC3-89ACF4135B5C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6680200" y="4040106"/>
            <a:ext cx="1397525" cy="11097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5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FF000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4967</TotalTime>
  <Words>1316</Words>
  <Application>Microsoft Office PowerPoint</Application>
  <PresentationFormat>ユーザー設定</PresentationFormat>
  <Paragraphs>273</Paragraphs>
  <Slides>21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植田惠法</dc:creator>
  <cp:lastModifiedBy>正規ユーザー</cp:lastModifiedBy>
  <cp:revision>419</cp:revision>
  <dcterms:created xsi:type="dcterms:W3CDTF">2017-07-29T00:52:37Z</dcterms:created>
  <dcterms:modified xsi:type="dcterms:W3CDTF">2018-03-13T08:03:14Z</dcterms:modified>
</cp:coreProperties>
</file>