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3" r:id="rId3"/>
    <p:sldId id="283" r:id="rId4"/>
    <p:sldId id="290" r:id="rId5"/>
    <p:sldId id="297" r:id="rId6"/>
    <p:sldId id="281" r:id="rId7"/>
    <p:sldId id="302" r:id="rId8"/>
    <p:sldId id="264" r:id="rId9"/>
    <p:sldId id="296" r:id="rId10"/>
    <p:sldId id="301" r:id="rId11"/>
    <p:sldId id="300" r:id="rId12"/>
    <p:sldId id="292" r:id="rId13"/>
    <p:sldId id="295" r:id="rId14"/>
    <p:sldId id="284" r:id="rId15"/>
    <p:sldId id="286" r:id="rId16"/>
    <p:sldId id="285" r:id="rId17"/>
    <p:sldId id="298" r:id="rId18"/>
    <p:sldId id="299"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81" d="100"/>
          <a:sy n="81" d="100"/>
        </p:scale>
        <p:origin x="526" y="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F9923-15C0-4701-9004-BA8A423A0EA6}" type="datetimeFigureOut">
              <a:rPr kumimoji="1" lang="ja-JP" altLang="en-US" smtClean="0"/>
              <a:t>2020/4/9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79464-4EF5-4D40-958F-CD71855C3732}" type="slidenum">
              <a:rPr kumimoji="1" lang="ja-JP" altLang="en-US" smtClean="0"/>
              <a:t>‹#›</a:t>
            </a:fld>
            <a:endParaRPr kumimoji="1" lang="ja-JP" altLang="en-US"/>
          </a:p>
        </p:txBody>
      </p:sp>
    </p:spTree>
    <p:extLst>
      <p:ext uri="{BB962C8B-B14F-4D97-AF65-F5344CB8AC3E}">
        <p14:creationId xmlns:p14="http://schemas.microsoft.com/office/powerpoint/2010/main" val="3888764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A19AFA6F-A114-4911-AC81-2CC3E3905A3F}"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9891354D-01B9-4640-9746-3E8903EAEDC9}"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694E198E-5958-44F4-BBF5-1BA90C67DE05}"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0C6F6A9C-61BE-4956-B50B-23EB8D14B857}"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B372B444-9E52-4583-AC9D-A6AC73A13CF3}"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4AF7593F-AE02-48F9-852E-ADB168CFEBF1}"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69719388-0CF3-4636-BA91-A04B4FEBA899}" type="datetime1">
              <a:rPr kumimoji="1" lang="ja-JP" altLang="en-US" smtClean="0"/>
              <a:t>2020/4/9</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5FCC729E-97CA-4AC1-BACC-2641240E14C2}" type="datetime1">
              <a:rPr kumimoji="1" lang="ja-JP" altLang="en-US" smtClean="0"/>
              <a:t>2020/4/9</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685F4F07-2E43-4636-80D9-CEA92FD71485}" type="datetime1">
              <a:rPr kumimoji="1" lang="ja-JP" altLang="en-US" smtClean="0"/>
              <a:t>2020/4/9</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70A38CCF-C2ED-45BE-A7C1-B70CEF3FEEAB}"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BB82C685-723B-4640-9001-D6EDE25D3C0C}"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0E139-DC09-4228-B5C7-AA95C2BB21CD}"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58317" y="2932798"/>
            <a:ext cx="7571303" cy="830997"/>
          </a:xfrm>
          <a:prstGeom prst="rect">
            <a:avLst/>
          </a:prstGeom>
        </p:spPr>
        <p:txBody>
          <a:bodyPr wrap="none">
            <a:spAutoFit/>
          </a:bodyPr>
          <a:lstStyle/>
          <a:p>
            <a:r>
              <a:rPr lang="ja-JP" altLang="en-US" sz="4800" b="1" dirty="0">
                <a:solidFill>
                  <a:srgbClr val="FF0000"/>
                </a:solidFill>
              </a:rPr>
              <a:t>３．モデルのカスタマイズ</a:t>
            </a:r>
            <a:endParaRPr lang="en-US" altLang="ja-JP" sz="4800" b="1" dirty="0">
              <a:solidFill>
                <a:srgbClr val="FF0000"/>
              </a:solidFill>
            </a:endParaRPr>
          </a:p>
        </p:txBody>
      </p:sp>
      <p:sp>
        <p:nvSpPr>
          <p:cNvPr id="7" name="正方形/長方形 6">
            <a:extLst>
              <a:ext uri="{FF2B5EF4-FFF2-40B4-BE49-F238E27FC236}">
                <a16:creationId xmlns:a16="http://schemas.microsoft.com/office/drawing/2014/main" id="{A7BA413E-930E-4D17-B5BB-7FE3F5879A34}"/>
              </a:ext>
            </a:extLst>
          </p:cNvPr>
          <p:cNvSpPr/>
          <p:nvPr/>
        </p:nvSpPr>
        <p:spPr>
          <a:xfrm>
            <a:off x="3230707" y="5796050"/>
            <a:ext cx="6096000" cy="1200329"/>
          </a:xfrm>
          <a:prstGeom prst="rect">
            <a:avLst/>
          </a:prstGeom>
        </p:spPr>
        <p:txBody>
          <a:bodyPr>
            <a:spAutoFit/>
          </a:bodyPr>
          <a:lstStyle/>
          <a:p>
            <a:pPr algn="ctr"/>
            <a:r>
              <a:rPr lang="en-US" altLang="ja-JP" dirty="0"/>
              <a:t>Copyright (C) </a:t>
            </a:r>
            <a:r>
              <a:rPr lang="en-US" altLang="ja-JP" dirty="0" smtClean="0"/>
              <a:t>2020 </a:t>
            </a:r>
            <a:r>
              <a:rPr lang="en-US" altLang="ja-JP" dirty="0"/>
              <a:t>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1FEF0FEA-40C1-4F74-B00E-9B08BD33D6F8}"/>
              </a:ext>
            </a:extLst>
          </p:cNvPr>
          <p:cNvSpPr/>
          <p:nvPr/>
        </p:nvSpPr>
        <p:spPr>
          <a:xfrm>
            <a:off x="641350" y="1791732"/>
            <a:ext cx="4946650" cy="1707118"/>
          </a:xfrm>
          <a:prstGeom prst="rect">
            <a:avLst/>
          </a:prstGeom>
          <a:solidFill>
            <a:srgbClr val="CCFF33">
              <a:alpha val="30196"/>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78B8FF42-9EFD-4FF9-B63B-6FE78BCE3F13}"/>
              </a:ext>
            </a:extLst>
          </p:cNvPr>
          <p:cNvSpPr/>
          <p:nvPr/>
        </p:nvSpPr>
        <p:spPr>
          <a:xfrm>
            <a:off x="179666" y="87415"/>
            <a:ext cx="333424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復習　コード</a:t>
            </a:r>
            <a:r>
              <a:rPr lang="ja-JP" altLang="en-US" dirty="0"/>
              <a:t>の概要</a:t>
            </a:r>
            <a:endParaRPr lang="en-US" altLang="ja-JP" dirty="0"/>
          </a:p>
        </p:txBody>
      </p:sp>
      <p:sp>
        <p:nvSpPr>
          <p:cNvPr id="3" name="テキスト ボックス 2">
            <a:extLst>
              <a:ext uri="{FF2B5EF4-FFF2-40B4-BE49-F238E27FC236}">
                <a16:creationId xmlns:a16="http://schemas.microsoft.com/office/drawing/2014/main" id="{1C22BF46-C42D-4730-8CDB-3D5DBA43BB63}"/>
              </a:ext>
            </a:extLst>
          </p:cNvPr>
          <p:cNvSpPr txBox="1"/>
          <p:nvPr/>
        </p:nvSpPr>
        <p:spPr>
          <a:xfrm>
            <a:off x="6182497" y="2127249"/>
            <a:ext cx="6083717" cy="1200329"/>
          </a:xfrm>
          <a:prstGeom prst="rect">
            <a:avLst/>
          </a:prstGeom>
          <a:noFill/>
        </p:spPr>
        <p:txBody>
          <a:bodyPr wrap="none" rtlCol="0">
            <a:spAutoFit/>
          </a:bodyPr>
          <a:lstStyle/>
          <a:p>
            <a:r>
              <a:rPr lang="ja-JP" altLang="en-US" dirty="0"/>
              <a:t>変数を宣言したり、継承関係を記述します。</a:t>
            </a:r>
            <a:endParaRPr lang="en-US" altLang="ja-JP" dirty="0"/>
          </a:p>
          <a:p>
            <a:endParaRPr lang="en-US" altLang="ja-JP" dirty="0"/>
          </a:p>
          <a:p>
            <a:r>
              <a:rPr lang="ja-JP" altLang="en-US" dirty="0"/>
              <a:t>この範囲を便宜的に</a:t>
            </a:r>
            <a:r>
              <a:rPr lang="ja-JP" altLang="en-US" b="1" dirty="0" smtClean="0"/>
              <a:t>「</a:t>
            </a:r>
            <a:r>
              <a:rPr lang="en-US" altLang="ja-JP" b="1" dirty="0"/>
              <a:t> </a:t>
            </a:r>
            <a:r>
              <a:rPr lang="en-US" altLang="ja-JP" b="1" dirty="0" smtClean="0"/>
              <a:t>declaration(</a:t>
            </a:r>
            <a:r>
              <a:rPr lang="ja-JP" altLang="en-US" b="1" dirty="0" smtClean="0"/>
              <a:t>宣言</a:t>
            </a:r>
            <a:r>
              <a:rPr lang="en-US" altLang="ja-JP" b="1" dirty="0" smtClean="0"/>
              <a:t>)</a:t>
            </a:r>
            <a:r>
              <a:rPr lang="ja-JP" altLang="en-US" b="1" dirty="0" smtClean="0"/>
              <a:t>セクション</a:t>
            </a:r>
            <a:r>
              <a:rPr lang="ja-JP" altLang="en-US" b="1" dirty="0"/>
              <a:t>」</a:t>
            </a:r>
            <a:r>
              <a:rPr lang="ja-JP" altLang="en-US" dirty="0" smtClean="0"/>
              <a:t>と</a:t>
            </a:r>
            <a:endParaRPr lang="en-US" altLang="ja-JP" dirty="0" smtClean="0"/>
          </a:p>
          <a:p>
            <a:r>
              <a:rPr lang="ja-JP" altLang="en-US" dirty="0" smtClean="0"/>
              <a:t>呼びます</a:t>
            </a:r>
            <a:r>
              <a:rPr lang="ja-JP" altLang="en-US" dirty="0"/>
              <a:t>。</a:t>
            </a:r>
            <a:endParaRPr lang="en-US" altLang="ja-JP" dirty="0"/>
          </a:p>
        </p:txBody>
      </p:sp>
      <p:sp>
        <p:nvSpPr>
          <p:cNvPr id="5" name="テキスト ボックス 4">
            <a:extLst>
              <a:ext uri="{FF2B5EF4-FFF2-40B4-BE49-F238E27FC236}">
                <a16:creationId xmlns:a16="http://schemas.microsoft.com/office/drawing/2014/main" id="{D5676772-4012-4196-82FE-61A2C5C8A615}"/>
              </a:ext>
            </a:extLst>
          </p:cNvPr>
          <p:cNvSpPr txBox="1"/>
          <p:nvPr/>
        </p:nvSpPr>
        <p:spPr>
          <a:xfrm>
            <a:off x="333241" y="741885"/>
            <a:ext cx="9927718" cy="369332"/>
          </a:xfrm>
          <a:prstGeom prst="rect">
            <a:avLst/>
          </a:prstGeom>
          <a:noFill/>
        </p:spPr>
        <p:txBody>
          <a:bodyPr wrap="none" rtlCol="0">
            <a:spAutoFit/>
          </a:bodyPr>
          <a:lstStyle/>
          <a:p>
            <a:r>
              <a:rPr lang="en-US" altLang="ja-JP" dirty="0" err="1"/>
              <a:t>Modelica</a:t>
            </a:r>
            <a:r>
              <a:rPr lang="ja-JP" altLang="en-US" dirty="0"/>
              <a:t>言語のコードは大きく以下の二つのセクション</a:t>
            </a:r>
            <a:r>
              <a:rPr lang="ja-JP" altLang="en-US" dirty="0" smtClean="0"/>
              <a:t>に分けて考えると学習しやすいです。</a:t>
            </a:r>
            <a:endParaRPr kumimoji="1" lang="en-US" altLang="ja-JP" dirty="0"/>
          </a:p>
        </p:txBody>
      </p:sp>
      <p:sp>
        <p:nvSpPr>
          <p:cNvPr id="2" name="テキスト ボックス 1">
            <a:extLst>
              <a:ext uri="{FF2B5EF4-FFF2-40B4-BE49-F238E27FC236}">
                <a16:creationId xmlns:a16="http://schemas.microsoft.com/office/drawing/2014/main" id="{0E67A571-2DAD-4C51-B2A5-0EEB7622AE91}"/>
              </a:ext>
            </a:extLst>
          </p:cNvPr>
          <p:cNvSpPr txBox="1"/>
          <p:nvPr/>
        </p:nvSpPr>
        <p:spPr>
          <a:xfrm>
            <a:off x="228600" y="1409700"/>
            <a:ext cx="2377574" cy="400110"/>
          </a:xfrm>
          <a:prstGeom prst="rect">
            <a:avLst/>
          </a:prstGeom>
          <a:noFill/>
        </p:spPr>
        <p:txBody>
          <a:bodyPr wrap="none" rtlCol="0">
            <a:spAutoFit/>
          </a:bodyPr>
          <a:lstStyle/>
          <a:p>
            <a:r>
              <a:rPr lang="en-US" altLang="ja-JP" sz="2000" dirty="0">
                <a:solidFill>
                  <a:srgbClr val="A50021"/>
                </a:solidFill>
              </a:rPr>
              <a:t>m</a:t>
            </a:r>
            <a:r>
              <a:rPr kumimoji="1" lang="en-US" altLang="ja-JP" sz="2000" dirty="0">
                <a:solidFill>
                  <a:srgbClr val="A50021"/>
                </a:solidFill>
              </a:rPr>
              <a:t>odel</a:t>
            </a:r>
            <a:r>
              <a:rPr kumimoji="1" lang="en-US" altLang="ja-JP" sz="2000" dirty="0"/>
              <a:t> </a:t>
            </a:r>
            <a:r>
              <a:rPr kumimoji="1" lang="en-US" altLang="ja-JP" sz="2000" dirty="0" smtClean="0"/>
              <a:t>HelloWorld</a:t>
            </a:r>
            <a:endParaRPr kumimoji="1" lang="ja-JP" altLang="en-US" sz="2000" dirty="0"/>
          </a:p>
        </p:txBody>
      </p:sp>
      <p:sp>
        <p:nvSpPr>
          <p:cNvPr id="7" name="テキスト ボックス 6">
            <a:extLst>
              <a:ext uri="{FF2B5EF4-FFF2-40B4-BE49-F238E27FC236}">
                <a16:creationId xmlns:a16="http://schemas.microsoft.com/office/drawing/2014/main" id="{242BEA64-5814-45E8-ABF7-CEF0B5961DE4}"/>
              </a:ext>
            </a:extLst>
          </p:cNvPr>
          <p:cNvSpPr txBox="1"/>
          <p:nvPr/>
        </p:nvSpPr>
        <p:spPr>
          <a:xfrm>
            <a:off x="228600" y="3683000"/>
            <a:ext cx="1218603" cy="400110"/>
          </a:xfrm>
          <a:prstGeom prst="rect">
            <a:avLst/>
          </a:prstGeom>
          <a:noFill/>
        </p:spPr>
        <p:txBody>
          <a:bodyPr wrap="none" rtlCol="0">
            <a:spAutoFit/>
          </a:bodyPr>
          <a:lstStyle/>
          <a:p>
            <a:r>
              <a:rPr lang="en-US" altLang="ja-JP" sz="2000" dirty="0">
                <a:solidFill>
                  <a:srgbClr val="A50021"/>
                </a:solidFill>
              </a:rPr>
              <a:t>equation</a:t>
            </a:r>
            <a:endParaRPr kumimoji="1" lang="ja-JP" altLang="en-US" sz="2000" dirty="0"/>
          </a:p>
        </p:txBody>
      </p:sp>
      <p:sp>
        <p:nvSpPr>
          <p:cNvPr id="9" name="テキスト ボックス 8">
            <a:extLst>
              <a:ext uri="{FF2B5EF4-FFF2-40B4-BE49-F238E27FC236}">
                <a16:creationId xmlns:a16="http://schemas.microsoft.com/office/drawing/2014/main" id="{4E592D27-1D60-42AB-B04D-A843202798A8}"/>
              </a:ext>
            </a:extLst>
          </p:cNvPr>
          <p:cNvSpPr txBox="1"/>
          <p:nvPr/>
        </p:nvSpPr>
        <p:spPr>
          <a:xfrm>
            <a:off x="228600" y="6098903"/>
            <a:ext cx="2076209" cy="400110"/>
          </a:xfrm>
          <a:prstGeom prst="rect">
            <a:avLst/>
          </a:prstGeom>
          <a:noFill/>
        </p:spPr>
        <p:txBody>
          <a:bodyPr wrap="none" rtlCol="0">
            <a:spAutoFit/>
          </a:bodyPr>
          <a:lstStyle/>
          <a:p>
            <a:r>
              <a:rPr lang="en-US" altLang="ja-JP" sz="2000" dirty="0">
                <a:solidFill>
                  <a:srgbClr val="A50021"/>
                </a:solidFill>
              </a:rPr>
              <a:t>end </a:t>
            </a:r>
            <a:r>
              <a:rPr lang="en-US" altLang="ja-JP" sz="2000" dirty="0" smtClean="0"/>
              <a:t>HelloWorld;</a:t>
            </a:r>
            <a:endParaRPr kumimoji="1" lang="ja-JP" altLang="en-US" sz="2000" dirty="0"/>
          </a:p>
        </p:txBody>
      </p:sp>
      <p:sp>
        <p:nvSpPr>
          <p:cNvPr id="12" name="テキスト ボックス 11">
            <a:extLst>
              <a:ext uri="{FF2B5EF4-FFF2-40B4-BE49-F238E27FC236}">
                <a16:creationId xmlns:a16="http://schemas.microsoft.com/office/drawing/2014/main" id="{2D1BBD88-AB92-4AC8-A8D1-479C6B0918B6}"/>
              </a:ext>
            </a:extLst>
          </p:cNvPr>
          <p:cNvSpPr txBox="1"/>
          <p:nvPr/>
        </p:nvSpPr>
        <p:spPr>
          <a:xfrm>
            <a:off x="6182496" y="3900551"/>
            <a:ext cx="5965053" cy="2308324"/>
          </a:xfrm>
          <a:prstGeom prst="rect">
            <a:avLst/>
          </a:prstGeom>
          <a:noFill/>
        </p:spPr>
        <p:txBody>
          <a:bodyPr wrap="square" rtlCol="0">
            <a:spAutoFit/>
          </a:bodyPr>
          <a:lstStyle/>
          <a:p>
            <a:r>
              <a:rPr lang="en-US" altLang="ja-JP" dirty="0"/>
              <a:t>“equation”</a:t>
            </a:r>
            <a:r>
              <a:rPr lang="ja-JP" altLang="en-US" dirty="0"/>
              <a:t>以下に方程式やモデル間の接続関係を</a:t>
            </a:r>
            <a:endParaRPr lang="en-US" altLang="ja-JP" dirty="0"/>
          </a:p>
          <a:p>
            <a:r>
              <a:rPr lang="ja-JP" altLang="en-US" dirty="0"/>
              <a:t>記述します。</a:t>
            </a:r>
            <a:endParaRPr lang="en-US" altLang="ja-JP" dirty="0"/>
          </a:p>
          <a:p>
            <a:r>
              <a:rPr lang="ja-JP" altLang="en-US" dirty="0"/>
              <a:t>ここで記述された</a:t>
            </a:r>
            <a:r>
              <a:rPr lang="ja-JP" altLang="en-US" dirty="0" smtClean="0"/>
              <a:t>方程式群は</a:t>
            </a:r>
            <a:r>
              <a:rPr lang="ja-JP" altLang="en-US" dirty="0"/>
              <a:t>計算実行時</a:t>
            </a:r>
            <a:r>
              <a:rPr lang="ja-JP" altLang="en-US" dirty="0" smtClean="0"/>
              <a:t>に自動的に未知数が選別され連立方程式が立てられ解</a:t>
            </a:r>
            <a:r>
              <a:rPr lang="ja-JP" altLang="en-US" dirty="0"/>
              <a:t>が得られます。</a:t>
            </a:r>
            <a:endParaRPr lang="en-US" altLang="ja-JP" dirty="0"/>
          </a:p>
          <a:p>
            <a:r>
              <a:rPr lang="ja-JP" altLang="en-US" dirty="0" smtClean="0"/>
              <a:t>これを</a:t>
            </a:r>
            <a:r>
              <a:rPr lang="ja-JP" altLang="en-US" b="1" dirty="0"/>
              <a:t>非因果的</a:t>
            </a:r>
            <a:r>
              <a:rPr lang="en-US" altLang="ja-JP" b="1" dirty="0"/>
              <a:t>(acausal)</a:t>
            </a:r>
            <a:r>
              <a:rPr lang="ja-JP" altLang="en-US" b="1" dirty="0"/>
              <a:t>モデリング</a:t>
            </a:r>
            <a:r>
              <a:rPr lang="ja-JP" altLang="en-US" dirty="0"/>
              <a:t>と呼びます。</a:t>
            </a:r>
            <a:endParaRPr lang="en-US" altLang="ja-JP" dirty="0"/>
          </a:p>
          <a:p>
            <a:endParaRPr lang="en-US" altLang="ja-JP" dirty="0"/>
          </a:p>
          <a:p>
            <a:r>
              <a:rPr lang="ja-JP" altLang="en-US" dirty="0"/>
              <a:t>この範囲を便宜的に</a:t>
            </a:r>
            <a:r>
              <a:rPr lang="ja-JP" altLang="en-US" b="1" dirty="0" smtClean="0"/>
              <a:t>「</a:t>
            </a:r>
            <a:r>
              <a:rPr lang="en-US" altLang="ja-JP" b="1" dirty="0"/>
              <a:t>e</a:t>
            </a:r>
            <a:r>
              <a:rPr lang="en-US" altLang="ja-JP" b="1" dirty="0" smtClean="0"/>
              <a:t>quation</a:t>
            </a:r>
            <a:r>
              <a:rPr lang="ja-JP" altLang="en-US" b="1" dirty="0" smtClean="0"/>
              <a:t> </a:t>
            </a:r>
            <a:r>
              <a:rPr lang="ja-JP" altLang="en-US" b="1" dirty="0"/>
              <a:t>セクション」</a:t>
            </a:r>
            <a:r>
              <a:rPr lang="ja-JP" altLang="en-US" dirty="0"/>
              <a:t>と呼びます。</a:t>
            </a:r>
            <a:endParaRPr lang="en-US" altLang="ja-JP" dirty="0"/>
          </a:p>
        </p:txBody>
      </p:sp>
      <p:sp>
        <p:nvSpPr>
          <p:cNvPr id="17" name="テキスト ボックス 16">
            <a:extLst>
              <a:ext uri="{FF2B5EF4-FFF2-40B4-BE49-F238E27FC236}">
                <a16:creationId xmlns:a16="http://schemas.microsoft.com/office/drawing/2014/main" id="{56E30EF1-2227-4CF5-80BB-CA64141E9089}"/>
              </a:ext>
            </a:extLst>
          </p:cNvPr>
          <p:cNvSpPr txBox="1"/>
          <p:nvPr/>
        </p:nvSpPr>
        <p:spPr>
          <a:xfrm>
            <a:off x="786605" y="2450415"/>
            <a:ext cx="2037737" cy="369332"/>
          </a:xfrm>
          <a:prstGeom prst="rect">
            <a:avLst/>
          </a:prstGeom>
          <a:noFill/>
        </p:spPr>
        <p:txBody>
          <a:bodyPr wrap="none" rtlCol="0">
            <a:spAutoFit/>
          </a:bodyPr>
          <a:lstStyle/>
          <a:p>
            <a:r>
              <a:rPr kumimoji="1" lang="en-US" altLang="ja-JP" dirty="0"/>
              <a:t>parameter </a:t>
            </a:r>
            <a:r>
              <a:rPr kumimoji="1" lang="ja-JP" altLang="en-US" dirty="0"/>
              <a:t>・・・</a:t>
            </a:r>
          </a:p>
        </p:txBody>
      </p:sp>
      <p:sp>
        <p:nvSpPr>
          <p:cNvPr id="20" name="テキスト ボックス 19">
            <a:extLst>
              <a:ext uri="{FF2B5EF4-FFF2-40B4-BE49-F238E27FC236}">
                <a16:creationId xmlns:a16="http://schemas.microsoft.com/office/drawing/2014/main" id="{C467322C-F1D8-4FC8-A541-57456C7E908F}"/>
              </a:ext>
            </a:extLst>
          </p:cNvPr>
          <p:cNvSpPr txBox="1"/>
          <p:nvPr/>
        </p:nvSpPr>
        <p:spPr>
          <a:xfrm>
            <a:off x="1894389" y="1850357"/>
            <a:ext cx="2600392" cy="369332"/>
          </a:xfrm>
          <a:prstGeom prst="rect">
            <a:avLst/>
          </a:prstGeom>
          <a:noFill/>
        </p:spPr>
        <p:txBody>
          <a:bodyPr wrap="none" rtlCol="0">
            <a:spAutoFit/>
          </a:bodyPr>
          <a:lstStyle/>
          <a:p>
            <a:r>
              <a:rPr lang="en-US" altLang="ja-JP" b="1" dirty="0"/>
              <a:t>declaration</a:t>
            </a:r>
            <a:r>
              <a:rPr kumimoji="1" lang="ja-JP" altLang="en-US" b="1" dirty="0" smtClean="0"/>
              <a:t>セクション</a:t>
            </a:r>
            <a:endParaRPr kumimoji="1" lang="ja-JP" altLang="en-US" b="1" dirty="0"/>
          </a:p>
        </p:txBody>
      </p:sp>
      <p:sp>
        <p:nvSpPr>
          <p:cNvPr id="21" name="正方形/長方形 20">
            <a:extLst>
              <a:ext uri="{FF2B5EF4-FFF2-40B4-BE49-F238E27FC236}">
                <a16:creationId xmlns:a16="http://schemas.microsoft.com/office/drawing/2014/main" id="{B12D110E-4F9C-4FDD-8D26-205E3853F2D1}"/>
              </a:ext>
            </a:extLst>
          </p:cNvPr>
          <p:cNvSpPr/>
          <p:nvPr/>
        </p:nvSpPr>
        <p:spPr>
          <a:xfrm>
            <a:off x="641350" y="4128896"/>
            <a:ext cx="4946650" cy="1707118"/>
          </a:xfrm>
          <a:prstGeom prst="rect">
            <a:avLst/>
          </a:prstGeom>
          <a:solidFill>
            <a:srgbClr val="99CCFF">
              <a:alpha val="2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9BB9A1B-E56E-41A0-AEDD-E1B42E1EF169}"/>
              </a:ext>
            </a:extLst>
          </p:cNvPr>
          <p:cNvSpPr txBox="1"/>
          <p:nvPr/>
        </p:nvSpPr>
        <p:spPr>
          <a:xfrm>
            <a:off x="1951536" y="4190893"/>
            <a:ext cx="2326278" cy="369332"/>
          </a:xfrm>
          <a:prstGeom prst="rect">
            <a:avLst/>
          </a:prstGeom>
          <a:noFill/>
        </p:spPr>
        <p:txBody>
          <a:bodyPr wrap="none" rtlCol="0">
            <a:spAutoFit/>
          </a:bodyPr>
          <a:lstStyle/>
          <a:p>
            <a:r>
              <a:rPr lang="en-US" altLang="ja-JP" b="1" dirty="0"/>
              <a:t>equation</a:t>
            </a:r>
            <a:r>
              <a:rPr kumimoji="1" lang="ja-JP" altLang="en-US" b="1" dirty="0"/>
              <a:t>セクション</a:t>
            </a:r>
          </a:p>
        </p:txBody>
      </p:sp>
      <p:sp>
        <p:nvSpPr>
          <p:cNvPr id="8" name="正方形/長方形 7">
            <a:extLst>
              <a:ext uri="{FF2B5EF4-FFF2-40B4-BE49-F238E27FC236}">
                <a16:creationId xmlns:a16="http://schemas.microsoft.com/office/drawing/2014/main" id="{081CC40B-D785-4636-845A-BB01AA701A6A}"/>
              </a:ext>
            </a:extLst>
          </p:cNvPr>
          <p:cNvSpPr/>
          <p:nvPr/>
        </p:nvSpPr>
        <p:spPr>
          <a:xfrm>
            <a:off x="822266" y="4901322"/>
            <a:ext cx="4848284" cy="369332"/>
          </a:xfrm>
          <a:prstGeom prst="rect">
            <a:avLst/>
          </a:prstGeom>
        </p:spPr>
        <p:txBody>
          <a:bodyPr wrap="square">
            <a:spAutoFit/>
          </a:bodyPr>
          <a:lstStyle/>
          <a:p>
            <a:r>
              <a:rPr lang="en-US" altLang="ja-JP" dirty="0"/>
              <a:t>der(x)=a*x;</a:t>
            </a:r>
          </a:p>
        </p:txBody>
      </p:sp>
      <p:sp>
        <p:nvSpPr>
          <p:cNvPr id="23" name="正方形/長方形 22">
            <a:extLst>
              <a:ext uri="{FF2B5EF4-FFF2-40B4-BE49-F238E27FC236}">
                <a16:creationId xmlns:a16="http://schemas.microsoft.com/office/drawing/2014/main" id="{B019A084-732B-4381-9104-4DA42DDE5BB4}"/>
              </a:ext>
            </a:extLst>
          </p:cNvPr>
          <p:cNvSpPr/>
          <p:nvPr/>
        </p:nvSpPr>
        <p:spPr>
          <a:xfrm>
            <a:off x="179666" y="1295342"/>
            <a:ext cx="5738534" cy="53912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41E0C152-BF26-436C-8603-03611C82F5E4}"/>
              </a:ext>
            </a:extLst>
          </p:cNvPr>
          <p:cNvCxnSpPr>
            <a:stCxn id="3" idx="1"/>
            <a:endCxn id="19" idx="3"/>
          </p:cNvCxnSpPr>
          <p:nvPr/>
        </p:nvCxnSpPr>
        <p:spPr>
          <a:xfrm flipH="1" flipV="1">
            <a:off x="5588000" y="2645291"/>
            <a:ext cx="594497" cy="8212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153F35A-E1C1-44EF-A869-4951B2130B41}"/>
              </a:ext>
            </a:extLst>
          </p:cNvPr>
          <p:cNvCxnSpPr>
            <a:cxnSpLocks/>
            <a:stCxn id="12" idx="1"/>
            <a:endCxn id="21" idx="3"/>
          </p:cNvCxnSpPr>
          <p:nvPr/>
        </p:nvCxnSpPr>
        <p:spPr>
          <a:xfrm flipH="1" flipV="1">
            <a:off x="5588000" y="4982455"/>
            <a:ext cx="594496" cy="722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CAF369B4-C6E6-4344-87FE-8971209AB67C}"/>
              </a:ext>
            </a:extLst>
          </p:cNvPr>
          <p:cNvSpPr txBox="1"/>
          <p:nvPr/>
        </p:nvSpPr>
        <p:spPr>
          <a:xfrm>
            <a:off x="786604" y="2758891"/>
            <a:ext cx="1414170" cy="369332"/>
          </a:xfrm>
          <a:prstGeom prst="rect">
            <a:avLst/>
          </a:prstGeom>
          <a:noFill/>
        </p:spPr>
        <p:txBody>
          <a:bodyPr wrap="none" rtlCol="0">
            <a:spAutoFit/>
          </a:bodyPr>
          <a:lstStyle/>
          <a:p>
            <a:r>
              <a:rPr lang="en-US" altLang="ja-JP" dirty="0"/>
              <a:t>Real</a:t>
            </a:r>
            <a:r>
              <a:rPr kumimoji="1" lang="en-US" altLang="ja-JP" dirty="0"/>
              <a:t> </a:t>
            </a:r>
            <a:r>
              <a:rPr kumimoji="1" lang="ja-JP" altLang="en-US" dirty="0"/>
              <a:t>・・・</a:t>
            </a:r>
          </a:p>
        </p:txBody>
      </p:sp>
      <p:sp>
        <p:nvSpPr>
          <p:cNvPr id="6" name="スライド番号プレースホルダー 5"/>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Tree>
    <p:extLst>
      <p:ext uri="{BB962C8B-B14F-4D97-AF65-F5344CB8AC3E}">
        <p14:creationId xmlns:p14="http://schemas.microsoft.com/office/powerpoint/2010/main" val="181917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FA47F4A-9350-4B2E-8D49-6F82DFEF8681}"/>
              </a:ext>
            </a:extLst>
          </p:cNvPr>
          <p:cNvSpPr/>
          <p:nvPr/>
        </p:nvSpPr>
        <p:spPr>
          <a:xfrm>
            <a:off x="674250" y="1670050"/>
            <a:ext cx="11066900" cy="1295400"/>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78B8FF42-9EFD-4FF9-B63B-6FE78BCE3F13}"/>
              </a:ext>
            </a:extLst>
          </p:cNvPr>
          <p:cNvSpPr/>
          <p:nvPr/>
        </p:nvSpPr>
        <p:spPr>
          <a:xfrm>
            <a:off x="179666" y="87415"/>
            <a:ext cx="525143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a:t>
            </a:r>
            <a:r>
              <a:rPr lang="ja-JP" altLang="en-US" dirty="0"/>
              <a:t>インスタンス</a:t>
            </a:r>
            <a:endParaRPr lang="en-US" altLang="ja-JP" dirty="0"/>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253455" y="645105"/>
            <a:ext cx="10341293" cy="923330"/>
          </a:xfrm>
          <a:prstGeom prst="rect">
            <a:avLst/>
          </a:prstGeom>
          <a:noFill/>
        </p:spPr>
        <p:txBody>
          <a:bodyPr wrap="none" rtlCol="0">
            <a:spAutoFit/>
          </a:bodyPr>
          <a:lstStyle/>
          <a:p>
            <a:r>
              <a:rPr kumimoji="1" lang="en-US" altLang="ja-JP" dirty="0" smtClean="0"/>
              <a:t>declaration</a:t>
            </a:r>
            <a:r>
              <a:rPr kumimoji="1" lang="ja-JP" altLang="en-US" dirty="0" smtClean="0"/>
              <a:t>セクション内には変数のほかにも使用</a:t>
            </a:r>
            <a:r>
              <a:rPr kumimoji="1" lang="ja-JP" altLang="en-US" dirty="0"/>
              <a:t>する</a:t>
            </a:r>
            <a:r>
              <a:rPr kumimoji="1" lang="ja-JP" altLang="en-US" dirty="0" smtClean="0"/>
              <a:t>モデルも宣言できます。</a:t>
            </a:r>
            <a:endParaRPr kumimoji="1" lang="en-US" altLang="ja-JP" dirty="0"/>
          </a:p>
          <a:p>
            <a:r>
              <a:rPr kumimoji="1" lang="ja-JP" altLang="en-US" dirty="0" smtClean="0"/>
              <a:t>宣言された</a:t>
            </a:r>
            <a:r>
              <a:rPr kumimoji="1" lang="ja-JP" altLang="en-US" dirty="0"/>
              <a:t>モデルをインスタンスと呼びます。</a:t>
            </a:r>
            <a:endParaRPr kumimoji="1" lang="en-US" altLang="ja-JP" dirty="0"/>
          </a:p>
          <a:p>
            <a:r>
              <a:rPr lang="ja-JP" altLang="en-US" dirty="0"/>
              <a:t>インスタンスはいくら変更しようとも、元のモデルには影響しないので安全に書き換えられます。</a:t>
            </a:r>
            <a:endParaRPr kumimoji="1" lang="en-US" altLang="ja-JP" dirty="0"/>
          </a:p>
        </p:txBody>
      </p:sp>
      <p:sp>
        <p:nvSpPr>
          <p:cNvPr id="2" name="テキスト ボックス 1">
            <a:extLst>
              <a:ext uri="{FF2B5EF4-FFF2-40B4-BE49-F238E27FC236}">
                <a16:creationId xmlns:a16="http://schemas.microsoft.com/office/drawing/2014/main" id="{BCAC66E3-E5E8-4AFD-A103-AF01EE603ED2}"/>
              </a:ext>
            </a:extLst>
          </p:cNvPr>
          <p:cNvSpPr txBox="1"/>
          <p:nvPr/>
        </p:nvSpPr>
        <p:spPr>
          <a:xfrm>
            <a:off x="1022350" y="2368550"/>
            <a:ext cx="3647152" cy="369332"/>
          </a:xfrm>
          <a:prstGeom prst="rect">
            <a:avLst/>
          </a:prstGeom>
          <a:noFill/>
        </p:spPr>
        <p:txBody>
          <a:bodyPr wrap="none" rtlCol="0">
            <a:spAutoFit/>
          </a:bodyPr>
          <a:lstStyle/>
          <a:p>
            <a:r>
              <a:rPr lang="ja-JP" altLang="en-US" dirty="0"/>
              <a:t>インスタンスの元となる</a:t>
            </a:r>
            <a:r>
              <a:rPr kumimoji="1" lang="ja-JP" altLang="en-US" dirty="0"/>
              <a:t>クラス名</a:t>
            </a:r>
          </a:p>
        </p:txBody>
      </p:sp>
      <p:sp>
        <p:nvSpPr>
          <p:cNvPr id="20" name="テキスト ボックス 19">
            <a:extLst>
              <a:ext uri="{FF2B5EF4-FFF2-40B4-BE49-F238E27FC236}">
                <a16:creationId xmlns:a16="http://schemas.microsoft.com/office/drawing/2014/main" id="{3758869C-D3BD-4A6A-A796-6C55E61046F4}"/>
              </a:ext>
            </a:extLst>
          </p:cNvPr>
          <p:cNvSpPr txBox="1"/>
          <p:nvPr/>
        </p:nvSpPr>
        <p:spPr>
          <a:xfrm>
            <a:off x="4677602" y="2368550"/>
            <a:ext cx="1800493" cy="369332"/>
          </a:xfrm>
          <a:prstGeom prst="rect">
            <a:avLst/>
          </a:prstGeom>
          <a:noFill/>
        </p:spPr>
        <p:txBody>
          <a:bodyPr wrap="none" rtlCol="0">
            <a:spAutoFit/>
          </a:bodyPr>
          <a:lstStyle/>
          <a:p>
            <a:r>
              <a:rPr kumimoji="1" lang="ja-JP" altLang="en-US" dirty="0"/>
              <a:t>インスタンス名</a:t>
            </a:r>
          </a:p>
        </p:txBody>
      </p:sp>
      <p:sp>
        <p:nvSpPr>
          <p:cNvPr id="21" name="テキスト ボックス 20">
            <a:extLst>
              <a:ext uri="{FF2B5EF4-FFF2-40B4-BE49-F238E27FC236}">
                <a16:creationId xmlns:a16="http://schemas.microsoft.com/office/drawing/2014/main" id="{59765179-C06A-43AD-B061-176CF9BC19C6}"/>
              </a:ext>
            </a:extLst>
          </p:cNvPr>
          <p:cNvSpPr txBox="1"/>
          <p:nvPr/>
        </p:nvSpPr>
        <p:spPr>
          <a:xfrm>
            <a:off x="6244051" y="2368550"/>
            <a:ext cx="1107996" cy="369332"/>
          </a:xfrm>
          <a:prstGeom prst="rect">
            <a:avLst/>
          </a:prstGeom>
          <a:noFill/>
        </p:spPr>
        <p:txBody>
          <a:bodyPr wrap="none" rtlCol="0">
            <a:spAutoFit/>
          </a:bodyPr>
          <a:lstStyle/>
          <a:p>
            <a:r>
              <a:rPr kumimoji="1" lang="ja-JP" altLang="en-US" dirty="0"/>
              <a:t>（修飾）</a:t>
            </a:r>
          </a:p>
        </p:txBody>
      </p:sp>
      <p:sp>
        <p:nvSpPr>
          <p:cNvPr id="23" name="テキスト ボックス 22">
            <a:extLst>
              <a:ext uri="{FF2B5EF4-FFF2-40B4-BE49-F238E27FC236}">
                <a16:creationId xmlns:a16="http://schemas.microsoft.com/office/drawing/2014/main" id="{D9CF997E-7338-4427-9B62-11FA3858051B}"/>
              </a:ext>
            </a:extLst>
          </p:cNvPr>
          <p:cNvSpPr txBox="1"/>
          <p:nvPr/>
        </p:nvSpPr>
        <p:spPr>
          <a:xfrm>
            <a:off x="10877203" y="2363232"/>
            <a:ext cx="250390" cy="369332"/>
          </a:xfrm>
          <a:prstGeom prst="rect">
            <a:avLst/>
          </a:prstGeom>
          <a:noFill/>
        </p:spPr>
        <p:txBody>
          <a:bodyPr wrap="none" rtlCol="0">
            <a:spAutoFit/>
          </a:bodyPr>
          <a:lstStyle/>
          <a:p>
            <a:r>
              <a:rPr kumimoji="1" lang="en-US" altLang="ja-JP" dirty="0"/>
              <a:t>;</a:t>
            </a:r>
            <a:endParaRPr kumimoji="1" lang="ja-JP" altLang="en-US" dirty="0"/>
          </a:p>
        </p:txBody>
      </p:sp>
      <p:sp>
        <p:nvSpPr>
          <p:cNvPr id="26" name="テキスト ボックス 25">
            <a:extLst>
              <a:ext uri="{FF2B5EF4-FFF2-40B4-BE49-F238E27FC236}">
                <a16:creationId xmlns:a16="http://schemas.microsoft.com/office/drawing/2014/main" id="{325B048A-CCCF-4E5E-8C98-A0662C908F2B}"/>
              </a:ext>
            </a:extLst>
          </p:cNvPr>
          <p:cNvSpPr txBox="1"/>
          <p:nvPr/>
        </p:nvSpPr>
        <p:spPr>
          <a:xfrm>
            <a:off x="7352047" y="2363232"/>
            <a:ext cx="3416320" cy="369332"/>
          </a:xfrm>
          <a:prstGeom prst="rect">
            <a:avLst/>
          </a:prstGeom>
          <a:noFill/>
        </p:spPr>
        <p:txBody>
          <a:bodyPr wrap="none" rtlCol="0">
            <a:spAutoFit/>
          </a:bodyPr>
          <a:lstStyle/>
          <a:p>
            <a:r>
              <a:rPr kumimoji="1" lang="ja-JP" altLang="en-US" dirty="0"/>
              <a:t>ダイアグラムビューの表示設定</a:t>
            </a:r>
          </a:p>
        </p:txBody>
      </p:sp>
      <p:sp>
        <p:nvSpPr>
          <p:cNvPr id="5" name="テキスト ボックス 4">
            <a:extLst>
              <a:ext uri="{FF2B5EF4-FFF2-40B4-BE49-F238E27FC236}">
                <a16:creationId xmlns:a16="http://schemas.microsoft.com/office/drawing/2014/main" id="{9C2D8675-7601-491A-9B9F-5B343005ACC9}"/>
              </a:ext>
            </a:extLst>
          </p:cNvPr>
          <p:cNvSpPr txBox="1"/>
          <p:nvPr/>
        </p:nvSpPr>
        <p:spPr>
          <a:xfrm>
            <a:off x="843275" y="1766789"/>
            <a:ext cx="2492990" cy="400110"/>
          </a:xfrm>
          <a:prstGeom prst="rect">
            <a:avLst/>
          </a:prstGeom>
          <a:noFill/>
        </p:spPr>
        <p:txBody>
          <a:bodyPr wrap="none" rtlCol="0">
            <a:spAutoFit/>
          </a:bodyPr>
          <a:lstStyle/>
          <a:p>
            <a:r>
              <a:rPr kumimoji="1" lang="ja-JP" altLang="en-US" sz="2000" b="1" u="sng" dirty="0"/>
              <a:t>インスタン</a:t>
            </a:r>
            <a:r>
              <a:rPr lang="ja-JP" altLang="en-US" sz="2000" b="1" u="sng" dirty="0"/>
              <a:t>スの文法</a:t>
            </a:r>
            <a:endParaRPr kumimoji="1" lang="ja-JP" altLang="en-US" sz="2000" b="1" u="sng" dirty="0"/>
          </a:p>
        </p:txBody>
      </p:sp>
      <p:sp>
        <p:nvSpPr>
          <p:cNvPr id="39" name="テキスト ボックス 38">
            <a:extLst>
              <a:ext uri="{FF2B5EF4-FFF2-40B4-BE49-F238E27FC236}">
                <a16:creationId xmlns:a16="http://schemas.microsoft.com/office/drawing/2014/main" id="{4503F00A-5B02-45DB-96E7-F71BD095D6D0}"/>
              </a:ext>
            </a:extLst>
          </p:cNvPr>
          <p:cNvSpPr txBox="1"/>
          <p:nvPr/>
        </p:nvSpPr>
        <p:spPr>
          <a:xfrm>
            <a:off x="0" y="3197446"/>
            <a:ext cx="4955116" cy="369332"/>
          </a:xfrm>
          <a:prstGeom prst="rect">
            <a:avLst/>
          </a:prstGeom>
          <a:noFill/>
          <a:ln>
            <a:noFill/>
          </a:ln>
        </p:spPr>
        <p:txBody>
          <a:bodyPr wrap="square" rtlCol="0">
            <a:spAutoFit/>
          </a:bodyPr>
          <a:lstStyle/>
          <a:p>
            <a:r>
              <a:rPr lang="ja-JP" altLang="en-US" u="sng" dirty="0"/>
              <a:t>例</a:t>
            </a:r>
            <a:r>
              <a:rPr lang="ja-JP" altLang="en-US" u="sng" dirty="0" smtClean="0"/>
              <a:t>．おもりを表す</a:t>
            </a:r>
            <a:r>
              <a:rPr lang="en-US" altLang="ja-JP" u="sng" dirty="0" smtClean="0"/>
              <a:t>mass</a:t>
            </a:r>
            <a:r>
              <a:rPr lang="ja-JP" altLang="en-US" u="sng" dirty="0" smtClean="0"/>
              <a:t>モデル</a:t>
            </a:r>
            <a:r>
              <a:rPr lang="ja-JP" altLang="en-US" u="sng" dirty="0"/>
              <a:t>のインスタンス</a:t>
            </a:r>
            <a:endParaRPr kumimoji="1" lang="en-US" altLang="ja-JP" u="sng" dirty="0"/>
          </a:p>
        </p:txBody>
      </p:sp>
      <p:sp>
        <p:nvSpPr>
          <p:cNvPr id="54" name="正方形/長方形 53">
            <a:extLst>
              <a:ext uri="{FF2B5EF4-FFF2-40B4-BE49-F238E27FC236}">
                <a16:creationId xmlns:a16="http://schemas.microsoft.com/office/drawing/2014/main" id="{4465A8F7-71E8-499D-8E80-D5963696D0D3}"/>
              </a:ext>
            </a:extLst>
          </p:cNvPr>
          <p:cNvSpPr/>
          <p:nvPr/>
        </p:nvSpPr>
        <p:spPr>
          <a:xfrm>
            <a:off x="253454" y="3708400"/>
            <a:ext cx="11778526" cy="458844"/>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F738E68E-8F5D-4130-93F7-E95474E145AE}"/>
              </a:ext>
            </a:extLst>
          </p:cNvPr>
          <p:cNvCxnSpPr>
            <a:cxnSpLocks/>
          </p:cNvCxnSpPr>
          <p:nvPr/>
        </p:nvCxnSpPr>
        <p:spPr>
          <a:xfrm>
            <a:off x="5973214" y="4020033"/>
            <a:ext cx="63713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7F3D41E-79F1-411F-AB29-030174E390DC}"/>
              </a:ext>
            </a:extLst>
          </p:cNvPr>
          <p:cNvSpPr/>
          <p:nvPr/>
        </p:nvSpPr>
        <p:spPr>
          <a:xfrm>
            <a:off x="2958155" y="5028023"/>
            <a:ext cx="3519940" cy="830997"/>
          </a:xfrm>
          <a:prstGeom prst="rect">
            <a:avLst/>
          </a:prstGeom>
        </p:spPr>
        <p:txBody>
          <a:bodyPr wrap="square">
            <a:spAutoFit/>
          </a:bodyPr>
          <a:lstStyle/>
          <a:p>
            <a:r>
              <a:rPr lang="ja-JP" altLang="en-US" sz="1600" dirty="0"/>
              <a:t>インスタンス名</a:t>
            </a:r>
            <a:endParaRPr lang="en-US" altLang="ja-JP" sz="1600" dirty="0"/>
          </a:p>
          <a:p>
            <a:r>
              <a:rPr lang="ja-JP" altLang="en-US" sz="1600" dirty="0"/>
              <a:t>大抵、元のモデルの名前の頭文字を</a:t>
            </a:r>
            <a:endParaRPr lang="en-US" altLang="ja-JP" sz="1600" dirty="0"/>
          </a:p>
          <a:p>
            <a:r>
              <a:rPr lang="ja-JP" altLang="en-US" sz="1600" dirty="0"/>
              <a:t>小文字</a:t>
            </a:r>
            <a:r>
              <a:rPr lang="ja-JP" altLang="en-US" sz="1600" dirty="0" smtClean="0"/>
              <a:t>にします。</a:t>
            </a:r>
            <a:endParaRPr lang="en-US" altLang="ja-JP" sz="1600" dirty="0"/>
          </a:p>
        </p:txBody>
      </p:sp>
      <p:cxnSp>
        <p:nvCxnSpPr>
          <p:cNvPr id="46" name="直線矢印コネクタ 45">
            <a:extLst>
              <a:ext uri="{FF2B5EF4-FFF2-40B4-BE49-F238E27FC236}">
                <a16:creationId xmlns:a16="http://schemas.microsoft.com/office/drawing/2014/main" id="{6495CB53-1AF9-4CE1-9937-425CE58ABB65}"/>
              </a:ext>
            </a:extLst>
          </p:cNvPr>
          <p:cNvCxnSpPr>
            <a:cxnSpLocks/>
            <a:stCxn id="41" idx="0"/>
          </p:cNvCxnSpPr>
          <p:nvPr/>
        </p:nvCxnSpPr>
        <p:spPr>
          <a:xfrm flipV="1">
            <a:off x="4718125" y="4055648"/>
            <a:ext cx="1465505" cy="97237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3304ED5-39F7-4B9A-B1CA-F1FF5F64AF24}"/>
              </a:ext>
            </a:extLst>
          </p:cNvPr>
          <p:cNvCxnSpPr>
            <a:cxnSpLocks/>
          </p:cNvCxnSpPr>
          <p:nvPr/>
        </p:nvCxnSpPr>
        <p:spPr>
          <a:xfrm>
            <a:off x="6686229" y="4027075"/>
            <a:ext cx="3598139"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DD0A92B3-B8BF-4355-B330-26148512358C}"/>
              </a:ext>
            </a:extLst>
          </p:cNvPr>
          <p:cNvSpPr/>
          <p:nvPr/>
        </p:nvSpPr>
        <p:spPr>
          <a:xfrm>
            <a:off x="6478095" y="5276492"/>
            <a:ext cx="4691359" cy="1296157"/>
          </a:xfrm>
          <a:prstGeom prst="rect">
            <a:avLst/>
          </a:prstGeom>
        </p:spPr>
        <p:txBody>
          <a:bodyPr wrap="square">
            <a:spAutoFit/>
          </a:bodyPr>
          <a:lstStyle/>
          <a:p>
            <a:r>
              <a:rPr lang="ja-JP" altLang="en-US" sz="1600" dirty="0"/>
              <a:t>クラス名の後ろの</a:t>
            </a:r>
            <a:r>
              <a:rPr lang="en-US" altLang="ja-JP" sz="1600" dirty="0"/>
              <a:t>()</a:t>
            </a:r>
            <a:r>
              <a:rPr lang="ja-JP" altLang="en-US" sz="1600" dirty="0"/>
              <a:t>内に</a:t>
            </a:r>
            <a:r>
              <a:rPr lang="en-US" altLang="ja-JP" sz="1600" dirty="0"/>
              <a:t>”</a:t>
            </a:r>
            <a:r>
              <a:rPr lang="ja-JP" altLang="en-US" sz="1600" dirty="0"/>
              <a:t>変数名</a:t>
            </a:r>
            <a:r>
              <a:rPr lang="en-US" altLang="ja-JP" sz="1600" dirty="0"/>
              <a:t>=</a:t>
            </a:r>
            <a:r>
              <a:rPr lang="ja-JP" altLang="en-US" sz="1600" dirty="0"/>
              <a:t>〇</a:t>
            </a:r>
            <a:r>
              <a:rPr lang="en-US" altLang="ja-JP" sz="1600" dirty="0"/>
              <a:t>”</a:t>
            </a:r>
            <a:r>
              <a:rPr lang="ja-JP" altLang="en-US" sz="1600" dirty="0"/>
              <a:t>と</a:t>
            </a:r>
            <a:endParaRPr lang="en-US" altLang="ja-JP" sz="1600" dirty="0"/>
          </a:p>
          <a:p>
            <a:r>
              <a:rPr lang="ja-JP" altLang="en-US" sz="1600" dirty="0"/>
              <a:t>することで値を与えることができます。</a:t>
            </a:r>
            <a:endParaRPr lang="en-US" altLang="ja-JP" sz="1600" dirty="0"/>
          </a:p>
          <a:p>
            <a:r>
              <a:rPr lang="ja-JP" altLang="en-US" sz="1600" dirty="0"/>
              <a:t>これを</a:t>
            </a:r>
            <a:r>
              <a:rPr lang="en-US" altLang="ja-JP" sz="1600" b="1" dirty="0"/>
              <a:t>modification(</a:t>
            </a:r>
            <a:r>
              <a:rPr lang="ja-JP" altLang="en-US" sz="1600" b="1" dirty="0"/>
              <a:t>修飾</a:t>
            </a:r>
            <a:r>
              <a:rPr lang="en-US" altLang="ja-JP" sz="1600" b="1" dirty="0"/>
              <a:t>)</a:t>
            </a:r>
            <a:r>
              <a:rPr lang="ja-JP" altLang="en-US" sz="1600" dirty="0"/>
              <a:t>と呼びます。</a:t>
            </a:r>
            <a:endParaRPr lang="en-US" altLang="ja-JP" sz="1600" dirty="0"/>
          </a:p>
          <a:p>
            <a:r>
              <a:rPr lang="en-US" altLang="ja-JP" sz="1600" dirty="0"/>
              <a:t>modification</a:t>
            </a:r>
            <a:r>
              <a:rPr lang="ja-JP" altLang="en-US" sz="1600" dirty="0" err="1"/>
              <a:t>には</a:t>
            </a:r>
            <a:r>
              <a:rPr lang="ja-JP" altLang="en-US" sz="1600" dirty="0"/>
              <a:t>数式も使用できます。</a:t>
            </a:r>
            <a:endParaRPr lang="en-US" altLang="ja-JP" sz="1600" dirty="0"/>
          </a:p>
        </p:txBody>
      </p:sp>
      <p:cxnSp>
        <p:nvCxnSpPr>
          <p:cNvPr id="48" name="直線矢印コネクタ 47">
            <a:extLst>
              <a:ext uri="{FF2B5EF4-FFF2-40B4-BE49-F238E27FC236}">
                <a16:creationId xmlns:a16="http://schemas.microsoft.com/office/drawing/2014/main" id="{9B723FBD-CD0A-4BCE-ADBC-8BF4EFB58925}"/>
              </a:ext>
            </a:extLst>
          </p:cNvPr>
          <p:cNvCxnSpPr>
            <a:cxnSpLocks/>
            <a:stCxn id="47" idx="0"/>
          </p:cNvCxnSpPr>
          <p:nvPr/>
        </p:nvCxnSpPr>
        <p:spPr>
          <a:xfrm flipH="1" flipV="1">
            <a:off x="8252460" y="4020033"/>
            <a:ext cx="571315" cy="1256459"/>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0AD8E571-5C2A-4568-9270-74D85F3F0DFE}"/>
              </a:ext>
            </a:extLst>
          </p:cNvPr>
          <p:cNvCxnSpPr>
            <a:cxnSpLocks/>
          </p:cNvCxnSpPr>
          <p:nvPr/>
        </p:nvCxnSpPr>
        <p:spPr>
          <a:xfrm flipV="1">
            <a:off x="10703001" y="4055650"/>
            <a:ext cx="1229919" cy="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F04CD65-B624-49AD-A214-56052AD71C94}"/>
              </a:ext>
            </a:extLst>
          </p:cNvPr>
          <p:cNvCxnSpPr>
            <a:cxnSpLocks/>
          </p:cNvCxnSpPr>
          <p:nvPr/>
        </p:nvCxnSpPr>
        <p:spPr>
          <a:xfrm flipV="1">
            <a:off x="10419594" y="4093945"/>
            <a:ext cx="1193286" cy="3135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8C6FC8B5-79AD-4445-BF61-79F12AFD52F8}"/>
              </a:ext>
            </a:extLst>
          </p:cNvPr>
          <p:cNvSpPr/>
          <p:nvPr/>
        </p:nvSpPr>
        <p:spPr>
          <a:xfrm>
            <a:off x="9041752" y="4468758"/>
            <a:ext cx="3080398" cy="338554"/>
          </a:xfrm>
          <a:prstGeom prst="rect">
            <a:avLst/>
          </a:prstGeom>
        </p:spPr>
        <p:txBody>
          <a:bodyPr wrap="square">
            <a:spAutoFit/>
          </a:bodyPr>
          <a:lstStyle/>
          <a:p>
            <a:r>
              <a:rPr lang="ja-JP" altLang="en-US" sz="1600" dirty="0"/>
              <a:t>ダイアグラムビューの表示設定</a:t>
            </a:r>
            <a:endParaRPr lang="en-US" altLang="ja-JP" sz="1600" dirty="0"/>
          </a:p>
        </p:txBody>
      </p:sp>
      <p:cxnSp>
        <p:nvCxnSpPr>
          <p:cNvPr id="51" name="直線コネクタ 50">
            <a:extLst>
              <a:ext uri="{FF2B5EF4-FFF2-40B4-BE49-F238E27FC236}">
                <a16:creationId xmlns:a16="http://schemas.microsoft.com/office/drawing/2014/main" id="{37E107BB-426E-469F-A2AD-44AD3F3BB0F0}"/>
              </a:ext>
            </a:extLst>
          </p:cNvPr>
          <p:cNvCxnSpPr>
            <a:cxnSpLocks/>
          </p:cNvCxnSpPr>
          <p:nvPr/>
        </p:nvCxnSpPr>
        <p:spPr>
          <a:xfrm>
            <a:off x="386049" y="4024587"/>
            <a:ext cx="5527071"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A138656B-4836-42FC-9A31-D0E642325BD8}"/>
              </a:ext>
            </a:extLst>
          </p:cNvPr>
          <p:cNvCxnSpPr>
            <a:cxnSpLocks/>
          </p:cNvCxnSpPr>
          <p:nvPr/>
        </p:nvCxnSpPr>
        <p:spPr>
          <a:xfrm flipV="1">
            <a:off x="2823853" y="4055648"/>
            <a:ext cx="489638" cy="35053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1755ABAF-FC60-4E0B-A46E-5C8D19AADF0D}"/>
              </a:ext>
            </a:extLst>
          </p:cNvPr>
          <p:cNvSpPr/>
          <p:nvPr/>
        </p:nvSpPr>
        <p:spPr>
          <a:xfrm>
            <a:off x="346877" y="4378569"/>
            <a:ext cx="3598139" cy="352215"/>
          </a:xfrm>
          <a:prstGeom prst="rect">
            <a:avLst/>
          </a:prstGeom>
        </p:spPr>
        <p:txBody>
          <a:bodyPr wrap="square">
            <a:spAutoFit/>
          </a:bodyPr>
          <a:lstStyle/>
          <a:p>
            <a:r>
              <a:rPr lang="ja-JP" altLang="en-US" sz="1600" dirty="0"/>
              <a:t>インスタンスの元となるクラス</a:t>
            </a:r>
            <a:endParaRPr lang="en-US" altLang="ja-JP" sz="1600" dirty="0"/>
          </a:p>
        </p:txBody>
      </p:sp>
      <p:pic>
        <p:nvPicPr>
          <p:cNvPr id="7" name="図 6"/>
          <p:cNvPicPr>
            <a:picLocks noChangeAspect="1"/>
          </p:cNvPicPr>
          <p:nvPr/>
        </p:nvPicPr>
        <p:blipFill rotWithShape="1">
          <a:blip r:embed="rId2"/>
          <a:srcRect r="1772" b="11407"/>
          <a:stretch/>
        </p:blipFill>
        <p:spPr>
          <a:xfrm>
            <a:off x="346877" y="3715207"/>
            <a:ext cx="11685103" cy="270053"/>
          </a:xfrm>
          <a:prstGeom prst="rect">
            <a:avLst/>
          </a:prstGeom>
        </p:spPr>
      </p:pic>
      <p:sp>
        <p:nvSpPr>
          <p:cNvPr id="19" name="スライド番号プレースホルダー 18"/>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Tree>
    <p:extLst>
      <p:ext uri="{BB962C8B-B14F-4D97-AF65-F5344CB8AC3E}">
        <p14:creationId xmlns:p14="http://schemas.microsoft.com/office/powerpoint/2010/main" val="35613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正方形/長方形 52">
            <a:extLst>
              <a:ext uri="{FF2B5EF4-FFF2-40B4-BE49-F238E27FC236}">
                <a16:creationId xmlns:a16="http://schemas.microsoft.com/office/drawing/2014/main" id="{3AC00EF2-BA0F-4B2D-BA75-F34F383A16B5}"/>
              </a:ext>
            </a:extLst>
          </p:cNvPr>
          <p:cNvSpPr/>
          <p:nvPr/>
        </p:nvSpPr>
        <p:spPr>
          <a:xfrm>
            <a:off x="767940" y="5054557"/>
            <a:ext cx="10361254" cy="587643"/>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2"/>
          <a:stretch>
            <a:fillRect/>
          </a:stretch>
        </p:blipFill>
        <p:spPr>
          <a:xfrm>
            <a:off x="1046623" y="5136749"/>
            <a:ext cx="9468047" cy="351336"/>
          </a:xfrm>
          <a:prstGeom prst="rect">
            <a:avLst/>
          </a:prstGeom>
        </p:spPr>
      </p:pic>
      <p:pic>
        <p:nvPicPr>
          <p:cNvPr id="3" name="図 2"/>
          <p:cNvPicPr>
            <a:picLocks noChangeAspect="1"/>
          </p:cNvPicPr>
          <p:nvPr/>
        </p:nvPicPr>
        <p:blipFill>
          <a:blip r:embed="rId3"/>
          <a:stretch>
            <a:fillRect/>
          </a:stretch>
        </p:blipFill>
        <p:spPr>
          <a:xfrm>
            <a:off x="1782485" y="3459301"/>
            <a:ext cx="3745551" cy="1168484"/>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415652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connect</a:t>
            </a:r>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451500" y="697035"/>
            <a:ext cx="10142520" cy="923330"/>
          </a:xfrm>
          <a:prstGeom prst="rect">
            <a:avLst/>
          </a:prstGeom>
          <a:noFill/>
        </p:spPr>
        <p:txBody>
          <a:bodyPr wrap="none" rtlCol="0">
            <a:spAutoFit/>
          </a:bodyPr>
          <a:lstStyle/>
          <a:p>
            <a:r>
              <a:rPr kumimoji="1" lang="ja-JP" altLang="en-US" dirty="0" smtClean="0"/>
              <a:t>モデル</a:t>
            </a:r>
            <a:r>
              <a:rPr kumimoji="1" lang="ja-JP" altLang="en-US" dirty="0"/>
              <a:t>同士の接続関係を</a:t>
            </a:r>
            <a:r>
              <a:rPr kumimoji="1" lang="en-US" altLang="ja-JP" dirty="0"/>
              <a:t>connect</a:t>
            </a:r>
            <a:r>
              <a:rPr kumimoji="1" lang="ja-JP" altLang="en-US" dirty="0"/>
              <a:t>を使って記述します。</a:t>
            </a:r>
            <a:endParaRPr kumimoji="1" lang="en-US" altLang="ja-JP" dirty="0"/>
          </a:p>
          <a:p>
            <a:r>
              <a:rPr kumimoji="1" lang="ja-JP" altLang="en-US" dirty="0" smtClean="0"/>
              <a:t>接続すると、コネクター</a:t>
            </a:r>
            <a:r>
              <a:rPr kumimoji="1" lang="en-US" altLang="ja-JP" dirty="0" smtClean="0"/>
              <a:t>(connecter)</a:t>
            </a:r>
            <a:r>
              <a:rPr kumimoji="1" lang="ja-JP" altLang="en-US" dirty="0" smtClean="0"/>
              <a:t>内で定義</a:t>
            </a:r>
            <a:r>
              <a:rPr lang="ja-JP" altLang="en-US" dirty="0"/>
              <a:t>された</a:t>
            </a:r>
            <a:r>
              <a:rPr lang="ja-JP" altLang="en-US" dirty="0" smtClean="0"/>
              <a:t>変数をモデル間</a:t>
            </a:r>
            <a:r>
              <a:rPr lang="ja-JP" altLang="en-US" dirty="0"/>
              <a:t>で</a:t>
            </a:r>
            <a:r>
              <a:rPr lang="ja-JP" altLang="en-US" dirty="0" smtClean="0"/>
              <a:t>参照</a:t>
            </a:r>
            <a:r>
              <a:rPr lang="en-US" altLang="ja-JP" dirty="0" smtClean="0"/>
              <a:t>(</a:t>
            </a:r>
            <a:r>
              <a:rPr lang="ja-JP" altLang="en-US" dirty="0" smtClean="0"/>
              <a:t>受け渡し</a:t>
            </a:r>
            <a:r>
              <a:rPr lang="en-US" altLang="ja-JP" dirty="0" smtClean="0"/>
              <a:t>)</a:t>
            </a:r>
            <a:r>
              <a:rPr kumimoji="1" lang="ja-JP" altLang="en-US" dirty="0" smtClean="0"/>
              <a:t>できます。</a:t>
            </a:r>
            <a:endParaRPr kumimoji="1" lang="en-US" altLang="ja-JP" dirty="0" smtClean="0"/>
          </a:p>
          <a:p>
            <a:r>
              <a:rPr lang="ja-JP" altLang="en-US" dirty="0" smtClean="0"/>
              <a:t>一般的に、</a:t>
            </a:r>
            <a:r>
              <a:rPr lang="en-US" altLang="ja-JP" dirty="0" err="1" smtClean="0"/>
              <a:t>Modelica</a:t>
            </a:r>
            <a:r>
              <a:rPr lang="ja-JP" altLang="en-US" dirty="0"/>
              <a:t>言語</a:t>
            </a:r>
            <a:r>
              <a:rPr lang="ja-JP" altLang="en-US"/>
              <a:t>で</a:t>
            </a:r>
            <a:r>
              <a:rPr lang="ja-JP" altLang="en-US" smtClean="0"/>
              <a:t>はモデル間</a:t>
            </a:r>
            <a:r>
              <a:rPr lang="ja-JP" altLang="en-US" dirty="0" smtClean="0"/>
              <a:t>の</a:t>
            </a:r>
            <a:r>
              <a:rPr lang="ja-JP" altLang="en-US" dirty="0"/>
              <a:t>変数の受け渡し</a:t>
            </a:r>
            <a:r>
              <a:rPr lang="ja-JP" altLang="en-US" dirty="0" smtClean="0"/>
              <a:t>はコネクター</a:t>
            </a:r>
            <a:r>
              <a:rPr lang="ja-JP" altLang="en-US" dirty="0"/>
              <a:t>を</a:t>
            </a:r>
            <a:r>
              <a:rPr lang="ja-JP" altLang="en-US" dirty="0" smtClean="0"/>
              <a:t>使用します。</a:t>
            </a:r>
            <a:endParaRPr lang="en-US" altLang="ja-JP" dirty="0" smtClean="0"/>
          </a:p>
        </p:txBody>
      </p:sp>
      <p:sp>
        <p:nvSpPr>
          <p:cNvPr id="21" name="正方形/長方形 20">
            <a:extLst>
              <a:ext uri="{FF2B5EF4-FFF2-40B4-BE49-F238E27FC236}">
                <a16:creationId xmlns:a16="http://schemas.microsoft.com/office/drawing/2014/main" id="{7176FB80-1E3D-4C36-A296-2E4BD7050D9D}"/>
              </a:ext>
            </a:extLst>
          </p:cNvPr>
          <p:cNvSpPr/>
          <p:nvPr/>
        </p:nvSpPr>
        <p:spPr>
          <a:xfrm>
            <a:off x="179666" y="1842859"/>
            <a:ext cx="11872634" cy="950366"/>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89D4AC0-E81B-4572-953F-2339C8CC1A49}"/>
              </a:ext>
            </a:extLst>
          </p:cNvPr>
          <p:cNvSpPr txBox="1"/>
          <p:nvPr/>
        </p:nvSpPr>
        <p:spPr>
          <a:xfrm>
            <a:off x="270646" y="2351744"/>
            <a:ext cx="1031051" cy="369332"/>
          </a:xfrm>
          <a:prstGeom prst="rect">
            <a:avLst/>
          </a:prstGeom>
          <a:noFill/>
        </p:spPr>
        <p:txBody>
          <a:bodyPr wrap="none" rtlCol="0">
            <a:spAutoFit/>
          </a:bodyPr>
          <a:lstStyle/>
          <a:p>
            <a:r>
              <a:rPr lang="en-US" altLang="ja-JP" dirty="0"/>
              <a:t>connect</a:t>
            </a:r>
            <a:endParaRPr kumimoji="1" lang="ja-JP" altLang="en-US" dirty="0"/>
          </a:p>
        </p:txBody>
      </p:sp>
      <p:sp>
        <p:nvSpPr>
          <p:cNvPr id="27" name="テキスト ボックス 26">
            <a:extLst>
              <a:ext uri="{FF2B5EF4-FFF2-40B4-BE49-F238E27FC236}">
                <a16:creationId xmlns:a16="http://schemas.microsoft.com/office/drawing/2014/main" id="{49CC0A92-851A-4889-B8BC-AFC2AFC808A9}"/>
              </a:ext>
            </a:extLst>
          </p:cNvPr>
          <p:cNvSpPr txBox="1"/>
          <p:nvPr/>
        </p:nvSpPr>
        <p:spPr>
          <a:xfrm>
            <a:off x="1300170" y="2367540"/>
            <a:ext cx="6997428" cy="369332"/>
          </a:xfrm>
          <a:prstGeom prst="rect">
            <a:avLst/>
          </a:prstGeom>
          <a:noFill/>
        </p:spPr>
        <p:txBody>
          <a:bodyPr wrap="none" rtlCol="0">
            <a:spAutoFit/>
          </a:bodyPr>
          <a:lstStyle/>
          <a:p>
            <a:r>
              <a:rPr kumimoji="1" lang="en-US" altLang="ja-JP" dirty="0"/>
              <a:t>(</a:t>
            </a:r>
            <a:r>
              <a:rPr kumimoji="1" lang="ja-JP" altLang="en-US" dirty="0" smtClean="0"/>
              <a:t>インスタンス名</a:t>
            </a:r>
            <a:r>
              <a:rPr kumimoji="1" lang="en-US" altLang="ja-JP" dirty="0" smtClean="0"/>
              <a:t>1.</a:t>
            </a:r>
            <a:r>
              <a:rPr kumimoji="1" lang="ja-JP" altLang="en-US" dirty="0"/>
              <a:t>コネクター名</a:t>
            </a:r>
            <a:r>
              <a:rPr kumimoji="1" lang="en-US" altLang="ja-JP" dirty="0"/>
              <a:t>,  </a:t>
            </a:r>
            <a:r>
              <a:rPr lang="ja-JP" altLang="en-US" dirty="0"/>
              <a:t>インスタンス名</a:t>
            </a:r>
            <a:r>
              <a:rPr lang="en-US" altLang="ja-JP" dirty="0"/>
              <a:t>2 .</a:t>
            </a:r>
            <a:r>
              <a:rPr lang="ja-JP" altLang="en-US" dirty="0"/>
              <a:t>コネクター名</a:t>
            </a:r>
            <a:r>
              <a:rPr lang="en-US" altLang="ja-JP" dirty="0"/>
              <a:t>)</a:t>
            </a:r>
            <a:endParaRPr kumimoji="1" lang="ja-JP" altLang="en-US" dirty="0"/>
          </a:p>
        </p:txBody>
      </p:sp>
      <p:sp>
        <p:nvSpPr>
          <p:cNvPr id="29" name="テキスト ボックス 28">
            <a:extLst>
              <a:ext uri="{FF2B5EF4-FFF2-40B4-BE49-F238E27FC236}">
                <a16:creationId xmlns:a16="http://schemas.microsoft.com/office/drawing/2014/main" id="{F06255C9-A12D-4D01-A6F8-569DE58D6438}"/>
              </a:ext>
            </a:extLst>
          </p:cNvPr>
          <p:cNvSpPr txBox="1"/>
          <p:nvPr/>
        </p:nvSpPr>
        <p:spPr>
          <a:xfrm>
            <a:off x="11662199" y="2346426"/>
            <a:ext cx="250390" cy="369332"/>
          </a:xfrm>
          <a:prstGeom prst="rect">
            <a:avLst/>
          </a:prstGeom>
          <a:noFill/>
        </p:spPr>
        <p:txBody>
          <a:bodyPr wrap="none" rtlCol="0">
            <a:spAutoFit/>
          </a:bodyPr>
          <a:lstStyle/>
          <a:p>
            <a:r>
              <a:rPr kumimoji="1" lang="en-US" altLang="ja-JP" dirty="0"/>
              <a:t>;</a:t>
            </a:r>
            <a:endParaRPr kumimoji="1" lang="ja-JP" altLang="en-US" dirty="0"/>
          </a:p>
        </p:txBody>
      </p:sp>
      <p:sp>
        <p:nvSpPr>
          <p:cNvPr id="30" name="テキスト ボックス 29">
            <a:extLst>
              <a:ext uri="{FF2B5EF4-FFF2-40B4-BE49-F238E27FC236}">
                <a16:creationId xmlns:a16="http://schemas.microsoft.com/office/drawing/2014/main" id="{9DAD62D0-4659-4CF0-B0A5-FBA023BF26A1}"/>
              </a:ext>
            </a:extLst>
          </p:cNvPr>
          <p:cNvSpPr txBox="1"/>
          <p:nvPr/>
        </p:nvSpPr>
        <p:spPr>
          <a:xfrm>
            <a:off x="8276743" y="2346426"/>
            <a:ext cx="3416320" cy="369332"/>
          </a:xfrm>
          <a:prstGeom prst="rect">
            <a:avLst/>
          </a:prstGeom>
          <a:noFill/>
        </p:spPr>
        <p:txBody>
          <a:bodyPr wrap="none" rtlCol="0">
            <a:spAutoFit/>
          </a:bodyPr>
          <a:lstStyle/>
          <a:p>
            <a:r>
              <a:rPr kumimoji="1" lang="ja-JP" altLang="en-US" dirty="0"/>
              <a:t>ダイアグラムビューの表示設定</a:t>
            </a:r>
          </a:p>
        </p:txBody>
      </p:sp>
      <p:sp>
        <p:nvSpPr>
          <p:cNvPr id="32" name="テキスト ボックス 31">
            <a:extLst>
              <a:ext uri="{FF2B5EF4-FFF2-40B4-BE49-F238E27FC236}">
                <a16:creationId xmlns:a16="http://schemas.microsoft.com/office/drawing/2014/main" id="{125E0303-6D30-49A2-ACBC-AAB23B2B1458}"/>
              </a:ext>
            </a:extLst>
          </p:cNvPr>
          <p:cNvSpPr txBox="1"/>
          <p:nvPr/>
        </p:nvSpPr>
        <p:spPr>
          <a:xfrm>
            <a:off x="258453" y="1845670"/>
            <a:ext cx="1954381" cy="400110"/>
          </a:xfrm>
          <a:prstGeom prst="rect">
            <a:avLst/>
          </a:prstGeom>
          <a:noFill/>
        </p:spPr>
        <p:txBody>
          <a:bodyPr wrap="none" rtlCol="0">
            <a:spAutoFit/>
          </a:bodyPr>
          <a:lstStyle/>
          <a:p>
            <a:r>
              <a:rPr kumimoji="1" lang="en-US" altLang="ja-JP" sz="2000" b="1" u="sng" dirty="0"/>
              <a:t>connect</a:t>
            </a:r>
            <a:r>
              <a:rPr lang="ja-JP" altLang="en-US" sz="2000" b="1" u="sng" dirty="0"/>
              <a:t>の文法</a:t>
            </a:r>
            <a:endParaRPr kumimoji="1" lang="ja-JP" altLang="en-US" sz="2000" b="1" u="sng" dirty="0"/>
          </a:p>
        </p:txBody>
      </p:sp>
      <p:sp>
        <p:nvSpPr>
          <p:cNvPr id="35" name="テキスト ボックス 34">
            <a:extLst>
              <a:ext uri="{FF2B5EF4-FFF2-40B4-BE49-F238E27FC236}">
                <a16:creationId xmlns:a16="http://schemas.microsoft.com/office/drawing/2014/main" id="{E5C6CAEA-13D5-4E95-BA14-BF92815970EA}"/>
              </a:ext>
            </a:extLst>
          </p:cNvPr>
          <p:cNvSpPr txBox="1"/>
          <p:nvPr/>
        </p:nvSpPr>
        <p:spPr>
          <a:xfrm>
            <a:off x="451500" y="3056876"/>
            <a:ext cx="4201791" cy="369332"/>
          </a:xfrm>
          <a:prstGeom prst="rect">
            <a:avLst/>
          </a:prstGeom>
          <a:noFill/>
          <a:ln>
            <a:noFill/>
          </a:ln>
        </p:spPr>
        <p:txBody>
          <a:bodyPr wrap="none" rtlCol="0">
            <a:spAutoFit/>
          </a:bodyPr>
          <a:lstStyle/>
          <a:p>
            <a:r>
              <a:rPr lang="ja-JP" altLang="en-US" u="sng" dirty="0"/>
              <a:t>例．バネ</a:t>
            </a:r>
            <a:r>
              <a:rPr lang="en-US" altLang="ja-JP" u="sng" dirty="0"/>
              <a:t>(spring)</a:t>
            </a:r>
            <a:r>
              <a:rPr lang="ja-JP" altLang="en-US" u="sng" dirty="0"/>
              <a:t> と質量</a:t>
            </a:r>
            <a:r>
              <a:rPr lang="en-US" altLang="ja-JP" u="sng" dirty="0"/>
              <a:t>(mass)</a:t>
            </a:r>
            <a:r>
              <a:rPr lang="ja-JP" altLang="en-US" u="sng" dirty="0"/>
              <a:t> の接続</a:t>
            </a:r>
            <a:endParaRPr kumimoji="1" lang="en-US" altLang="ja-JP" u="sng" dirty="0"/>
          </a:p>
        </p:txBody>
      </p:sp>
      <p:sp>
        <p:nvSpPr>
          <p:cNvPr id="45" name="四角形: 角を丸くする 44">
            <a:extLst>
              <a:ext uri="{FF2B5EF4-FFF2-40B4-BE49-F238E27FC236}">
                <a16:creationId xmlns:a16="http://schemas.microsoft.com/office/drawing/2014/main" id="{42D12100-4979-44F6-86D5-1798F65A5201}"/>
              </a:ext>
            </a:extLst>
          </p:cNvPr>
          <p:cNvSpPr/>
          <p:nvPr/>
        </p:nvSpPr>
        <p:spPr>
          <a:xfrm>
            <a:off x="2973485" y="3786306"/>
            <a:ext cx="1441675" cy="45741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6" name="直線コネクタ 35">
            <a:extLst>
              <a:ext uri="{FF2B5EF4-FFF2-40B4-BE49-F238E27FC236}">
                <a16:creationId xmlns:a16="http://schemas.microsoft.com/office/drawing/2014/main" id="{8FC86E4A-07AD-4D1B-B583-BA7DA6F44B88}"/>
              </a:ext>
            </a:extLst>
          </p:cNvPr>
          <p:cNvCxnSpPr>
            <a:cxnSpLocks/>
          </p:cNvCxnSpPr>
          <p:nvPr/>
        </p:nvCxnSpPr>
        <p:spPr>
          <a:xfrm>
            <a:off x="2370196" y="5487724"/>
            <a:ext cx="239611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C4A5C826-E8F5-4E72-AA54-8978CA169D12}"/>
              </a:ext>
            </a:extLst>
          </p:cNvPr>
          <p:cNvSpPr/>
          <p:nvPr/>
        </p:nvSpPr>
        <p:spPr>
          <a:xfrm>
            <a:off x="416363" y="6011533"/>
            <a:ext cx="3039121" cy="646331"/>
          </a:xfrm>
          <a:prstGeom prst="rect">
            <a:avLst/>
          </a:prstGeom>
        </p:spPr>
        <p:txBody>
          <a:bodyPr wrap="square">
            <a:spAutoFit/>
          </a:bodyPr>
          <a:lstStyle/>
          <a:p>
            <a:r>
              <a:rPr lang="en-US" altLang="ja-JP" dirty="0"/>
              <a:t>connect(</a:t>
            </a:r>
            <a:r>
              <a:rPr lang="ja-JP" altLang="en-US" dirty="0"/>
              <a:t>〇、</a:t>
            </a:r>
            <a:r>
              <a:rPr lang="en-US" altLang="ja-JP" dirty="0"/>
              <a:t>×</a:t>
            </a:r>
            <a:r>
              <a:rPr lang="ja-JP" altLang="en-US" dirty="0"/>
              <a:t>）で</a:t>
            </a:r>
            <a:endParaRPr lang="en-US" altLang="ja-JP" dirty="0"/>
          </a:p>
          <a:p>
            <a:r>
              <a:rPr lang="ja-JP" altLang="en-US" dirty="0"/>
              <a:t>〇と</a:t>
            </a:r>
            <a:r>
              <a:rPr lang="en-US" altLang="ja-JP" dirty="0"/>
              <a:t>×</a:t>
            </a:r>
            <a:r>
              <a:rPr lang="ja-JP" altLang="en-US" dirty="0"/>
              <a:t>を接続しています。</a:t>
            </a:r>
            <a:endParaRPr lang="en-US" altLang="ja-JP" dirty="0"/>
          </a:p>
        </p:txBody>
      </p:sp>
      <p:cxnSp>
        <p:nvCxnSpPr>
          <p:cNvPr id="38" name="直線矢印コネクタ 37">
            <a:extLst>
              <a:ext uri="{FF2B5EF4-FFF2-40B4-BE49-F238E27FC236}">
                <a16:creationId xmlns:a16="http://schemas.microsoft.com/office/drawing/2014/main" id="{6F1F65DE-5117-4391-A555-F61634623F24}"/>
              </a:ext>
            </a:extLst>
          </p:cNvPr>
          <p:cNvCxnSpPr>
            <a:cxnSpLocks/>
          </p:cNvCxnSpPr>
          <p:nvPr/>
        </p:nvCxnSpPr>
        <p:spPr>
          <a:xfrm flipV="1">
            <a:off x="1607499" y="5494303"/>
            <a:ext cx="116496" cy="458449"/>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E75E0FF-9713-4E4A-B042-4E3456BF89A2}"/>
              </a:ext>
            </a:extLst>
          </p:cNvPr>
          <p:cNvCxnSpPr>
            <a:cxnSpLocks/>
          </p:cNvCxnSpPr>
          <p:nvPr/>
        </p:nvCxnSpPr>
        <p:spPr>
          <a:xfrm>
            <a:off x="5007324" y="5477514"/>
            <a:ext cx="220881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C04C6EF-9F26-40EC-A8A5-1341A98CCBB0}"/>
              </a:ext>
            </a:extLst>
          </p:cNvPr>
          <p:cNvCxnSpPr>
            <a:cxnSpLocks/>
          </p:cNvCxnSpPr>
          <p:nvPr/>
        </p:nvCxnSpPr>
        <p:spPr>
          <a:xfrm>
            <a:off x="1076154" y="5502860"/>
            <a:ext cx="117918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4DEA9C26-7AAB-4513-A7AF-89500D71F570}"/>
              </a:ext>
            </a:extLst>
          </p:cNvPr>
          <p:cNvSpPr/>
          <p:nvPr/>
        </p:nvSpPr>
        <p:spPr>
          <a:xfrm>
            <a:off x="3799947" y="6183585"/>
            <a:ext cx="3456178" cy="369332"/>
          </a:xfrm>
          <a:prstGeom prst="rect">
            <a:avLst/>
          </a:prstGeom>
        </p:spPr>
        <p:txBody>
          <a:bodyPr wrap="square">
            <a:spAutoFit/>
          </a:bodyPr>
          <a:lstStyle/>
          <a:p>
            <a:r>
              <a:rPr lang="ja-JP" altLang="en-US" dirty="0"/>
              <a:t>インスタンス名</a:t>
            </a:r>
            <a:r>
              <a:rPr lang="en-US" altLang="ja-JP" dirty="0"/>
              <a:t>.</a:t>
            </a:r>
            <a:r>
              <a:rPr lang="ja-JP" altLang="en-US" dirty="0"/>
              <a:t>コネクター名</a:t>
            </a:r>
            <a:endParaRPr lang="en-US" altLang="ja-JP" dirty="0"/>
          </a:p>
        </p:txBody>
      </p:sp>
      <p:cxnSp>
        <p:nvCxnSpPr>
          <p:cNvPr id="42" name="直線矢印コネクタ 41">
            <a:extLst>
              <a:ext uri="{FF2B5EF4-FFF2-40B4-BE49-F238E27FC236}">
                <a16:creationId xmlns:a16="http://schemas.microsoft.com/office/drawing/2014/main" id="{B91F9D42-0361-4671-A1D6-9F2FC6DF8483}"/>
              </a:ext>
            </a:extLst>
          </p:cNvPr>
          <p:cNvCxnSpPr>
            <a:cxnSpLocks/>
            <a:stCxn id="41" idx="0"/>
          </p:cNvCxnSpPr>
          <p:nvPr/>
        </p:nvCxnSpPr>
        <p:spPr>
          <a:xfrm flipV="1">
            <a:off x="5528037" y="5502861"/>
            <a:ext cx="369196" cy="68072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CA16800-E7AA-45AD-99D0-9E895C644A36}"/>
              </a:ext>
            </a:extLst>
          </p:cNvPr>
          <p:cNvCxnSpPr>
            <a:cxnSpLocks/>
            <a:stCxn id="41" idx="0"/>
          </p:cNvCxnSpPr>
          <p:nvPr/>
        </p:nvCxnSpPr>
        <p:spPr>
          <a:xfrm flipH="1" flipV="1">
            <a:off x="3018404" y="5509438"/>
            <a:ext cx="2509632" cy="67414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17AAABD-919F-4D91-AA92-11E37B01D828}"/>
              </a:ext>
            </a:extLst>
          </p:cNvPr>
          <p:cNvCxnSpPr>
            <a:cxnSpLocks/>
          </p:cNvCxnSpPr>
          <p:nvPr/>
        </p:nvCxnSpPr>
        <p:spPr>
          <a:xfrm flipV="1">
            <a:off x="7452951" y="5500374"/>
            <a:ext cx="2963589" cy="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509C58E-1358-4175-9146-D527B7100FF7}"/>
              </a:ext>
            </a:extLst>
          </p:cNvPr>
          <p:cNvCxnSpPr>
            <a:cxnSpLocks/>
          </p:cNvCxnSpPr>
          <p:nvPr/>
        </p:nvCxnSpPr>
        <p:spPr>
          <a:xfrm flipH="1" flipV="1">
            <a:off x="9193098" y="5542742"/>
            <a:ext cx="147939" cy="28659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055967D-F1B9-4686-88C3-FB5CBA1D22ED}"/>
              </a:ext>
            </a:extLst>
          </p:cNvPr>
          <p:cNvSpPr/>
          <p:nvPr/>
        </p:nvSpPr>
        <p:spPr>
          <a:xfrm>
            <a:off x="8369282" y="5890051"/>
            <a:ext cx="3822718" cy="369332"/>
          </a:xfrm>
          <a:prstGeom prst="rect">
            <a:avLst/>
          </a:prstGeom>
        </p:spPr>
        <p:txBody>
          <a:bodyPr wrap="square">
            <a:spAutoFit/>
          </a:bodyPr>
          <a:lstStyle/>
          <a:p>
            <a:r>
              <a:rPr lang="ja-JP" altLang="en-US" dirty="0"/>
              <a:t>ダイアグラムビューの表示設定</a:t>
            </a:r>
            <a:endParaRPr lang="en-US" altLang="ja-JP" dirty="0"/>
          </a:p>
        </p:txBody>
      </p:sp>
      <p:cxnSp>
        <p:nvCxnSpPr>
          <p:cNvPr id="58" name="直線矢印コネクタ 57">
            <a:extLst>
              <a:ext uri="{FF2B5EF4-FFF2-40B4-BE49-F238E27FC236}">
                <a16:creationId xmlns:a16="http://schemas.microsoft.com/office/drawing/2014/main" id="{0D467912-03B2-43A4-B413-954942E50B75}"/>
              </a:ext>
            </a:extLst>
          </p:cNvPr>
          <p:cNvCxnSpPr>
            <a:stCxn id="45" idx="2"/>
          </p:cNvCxnSpPr>
          <p:nvPr/>
        </p:nvCxnSpPr>
        <p:spPr>
          <a:xfrm>
            <a:off x="3694321" y="4243723"/>
            <a:ext cx="191879" cy="76812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Tree>
    <p:extLst>
      <p:ext uri="{BB962C8B-B14F-4D97-AF65-F5344CB8AC3E}">
        <p14:creationId xmlns:p14="http://schemas.microsoft.com/office/powerpoint/2010/main" val="189414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5" grpId="0"/>
      <p:bldP spid="37" grpId="0"/>
      <p:bldP spid="41" grpId="0"/>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123490" y="4869062"/>
            <a:ext cx="3766670" cy="1784706"/>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45004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connector</a:t>
            </a:r>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435882" y="692896"/>
            <a:ext cx="8579593" cy="923330"/>
          </a:xfrm>
          <a:prstGeom prst="rect">
            <a:avLst/>
          </a:prstGeom>
          <a:noFill/>
        </p:spPr>
        <p:txBody>
          <a:bodyPr wrap="none" rtlCol="0">
            <a:spAutoFit/>
          </a:bodyPr>
          <a:lstStyle/>
          <a:p>
            <a:r>
              <a:rPr lang="en-US" altLang="ja-JP" dirty="0"/>
              <a:t>c</a:t>
            </a:r>
            <a:r>
              <a:rPr kumimoji="1" lang="en-US" altLang="ja-JP" dirty="0"/>
              <a:t>onnector</a:t>
            </a:r>
            <a:r>
              <a:rPr kumimoji="1" lang="ja-JP" altLang="en-US" dirty="0"/>
              <a:t>とは、クラス同士の接続を行うためのクラスのことです。</a:t>
            </a:r>
            <a:endParaRPr kumimoji="1" lang="en-US" altLang="ja-JP" dirty="0"/>
          </a:p>
          <a:p>
            <a:r>
              <a:rPr lang="en-US" altLang="ja-JP" dirty="0"/>
              <a:t>connector</a:t>
            </a:r>
            <a:r>
              <a:rPr lang="ja-JP" altLang="en-US" dirty="0"/>
              <a:t>クラス内に宣言された</a:t>
            </a:r>
            <a:r>
              <a:rPr lang="ja-JP" altLang="en-US" dirty="0" smtClean="0"/>
              <a:t>変数をモデル同士で参照</a:t>
            </a:r>
            <a:r>
              <a:rPr lang="en-US" altLang="ja-JP" dirty="0" smtClean="0"/>
              <a:t>(</a:t>
            </a:r>
            <a:r>
              <a:rPr lang="ja-JP" altLang="en-US" dirty="0" smtClean="0"/>
              <a:t>受け渡し</a:t>
            </a:r>
            <a:r>
              <a:rPr lang="en-US" altLang="ja-JP" dirty="0" smtClean="0"/>
              <a:t>)</a:t>
            </a:r>
            <a:r>
              <a:rPr lang="ja-JP" altLang="en-US" dirty="0" smtClean="0"/>
              <a:t>できます。</a:t>
            </a:r>
            <a:endParaRPr lang="en-US" altLang="ja-JP" dirty="0"/>
          </a:p>
          <a:p>
            <a:r>
              <a:rPr lang="ja-JP" altLang="en-US" dirty="0"/>
              <a:t>（</a:t>
            </a:r>
            <a:r>
              <a:rPr lang="en-US" altLang="ja-JP" dirty="0"/>
              <a:t>c</a:t>
            </a:r>
            <a:r>
              <a:rPr kumimoji="1" lang="en-US" altLang="ja-JP" dirty="0"/>
              <a:t>onnector</a:t>
            </a:r>
            <a:r>
              <a:rPr kumimoji="1" lang="ja-JP" altLang="en-US" dirty="0" smtClean="0"/>
              <a:t>は慣例的に</a:t>
            </a:r>
            <a:r>
              <a:rPr kumimoji="1" lang="en-US" altLang="ja-JP" dirty="0" smtClean="0"/>
              <a:t>Port</a:t>
            </a:r>
            <a:r>
              <a:rPr kumimoji="1" lang="ja-JP" altLang="en-US" dirty="0"/>
              <a:t>と呼ばれることも</a:t>
            </a:r>
            <a:r>
              <a:rPr kumimoji="1" lang="ja-JP" altLang="en-US" dirty="0" smtClean="0"/>
              <a:t>あります）</a:t>
            </a:r>
            <a:endParaRPr kumimoji="1" lang="en-US" altLang="ja-JP" dirty="0"/>
          </a:p>
        </p:txBody>
      </p:sp>
      <p:sp>
        <p:nvSpPr>
          <p:cNvPr id="25" name="テキスト ボックス 24">
            <a:extLst>
              <a:ext uri="{FF2B5EF4-FFF2-40B4-BE49-F238E27FC236}">
                <a16:creationId xmlns:a16="http://schemas.microsoft.com/office/drawing/2014/main" id="{5D9C998A-CFDE-4862-A140-89E3FD9CCDEB}"/>
              </a:ext>
            </a:extLst>
          </p:cNvPr>
          <p:cNvSpPr txBox="1"/>
          <p:nvPr/>
        </p:nvSpPr>
        <p:spPr>
          <a:xfrm>
            <a:off x="1129875" y="4155254"/>
            <a:ext cx="4352474" cy="400110"/>
          </a:xfrm>
          <a:prstGeom prst="rect">
            <a:avLst/>
          </a:prstGeom>
          <a:noFill/>
        </p:spPr>
        <p:txBody>
          <a:bodyPr wrap="none" rtlCol="0">
            <a:spAutoFit/>
          </a:bodyPr>
          <a:lstStyle/>
          <a:p>
            <a:r>
              <a:rPr kumimoji="1" lang="ja-JP" altLang="en-US" sz="2000" u="sng" dirty="0"/>
              <a:t>例</a:t>
            </a:r>
            <a:r>
              <a:rPr kumimoji="1" lang="en-US" altLang="ja-JP" sz="2000" u="sng" dirty="0"/>
              <a:t>.</a:t>
            </a:r>
            <a:r>
              <a:rPr lang="ja-JP" altLang="en-US" sz="2000" u="sng" dirty="0"/>
              <a:t> </a:t>
            </a:r>
            <a:r>
              <a:rPr lang="en-US" altLang="ja-JP" sz="2000" u="sng" dirty="0"/>
              <a:t>c</a:t>
            </a:r>
            <a:r>
              <a:rPr kumimoji="1" lang="en-US" altLang="ja-JP" sz="2000" u="sng" dirty="0"/>
              <a:t>onnector</a:t>
            </a:r>
            <a:r>
              <a:rPr kumimoji="1" lang="ja-JP" altLang="en-US" sz="2000" u="sng" dirty="0"/>
              <a:t>クラス</a:t>
            </a:r>
            <a:r>
              <a:rPr lang="en-US" altLang="ja-JP" sz="2000" u="sng" dirty="0" smtClean="0"/>
              <a:t>Flange</a:t>
            </a:r>
            <a:r>
              <a:rPr lang="ja-JP" altLang="en-US" sz="2000" u="sng" dirty="0" smtClean="0"/>
              <a:t>のコード</a:t>
            </a:r>
            <a:endParaRPr kumimoji="1" lang="ja-JP" altLang="en-US" sz="2000" u="sng" dirty="0"/>
          </a:p>
        </p:txBody>
      </p:sp>
      <p:sp>
        <p:nvSpPr>
          <p:cNvPr id="26" name="テキスト ボックス 25">
            <a:extLst>
              <a:ext uri="{FF2B5EF4-FFF2-40B4-BE49-F238E27FC236}">
                <a16:creationId xmlns:a16="http://schemas.microsoft.com/office/drawing/2014/main" id="{4A03586E-69BF-4E67-BFFD-507703D24090}"/>
              </a:ext>
            </a:extLst>
          </p:cNvPr>
          <p:cNvSpPr txBox="1"/>
          <p:nvPr/>
        </p:nvSpPr>
        <p:spPr>
          <a:xfrm>
            <a:off x="6502558" y="5287614"/>
            <a:ext cx="5064601" cy="923330"/>
          </a:xfrm>
          <a:prstGeom prst="rect">
            <a:avLst/>
          </a:prstGeom>
          <a:noFill/>
        </p:spPr>
        <p:txBody>
          <a:bodyPr wrap="square" rtlCol="0">
            <a:spAutoFit/>
          </a:bodyPr>
          <a:lstStyle/>
          <a:p>
            <a:r>
              <a:rPr lang="ja-JP" altLang="en-US" dirty="0"/>
              <a:t>以下</a:t>
            </a:r>
            <a:r>
              <a:rPr lang="ja-JP" altLang="en-US" dirty="0" smtClean="0"/>
              <a:t>の変数の接続</a:t>
            </a:r>
            <a:r>
              <a:rPr lang="ja-JP" altLang="en-US" dirty="0"/>
              <a:t>が可能なことを表して</a:t>
            </a:r>
            <a:r>
              <a:rPr lang="ja-JP" altLang="en-US" dirty="0" smtClean="0"/>
              <a:t>います。</a:t>
            </a:r>
            <a:endParaRPr lang="en-US" altLang="ja-JP" dirty="0"/>
          </a:p>
          <a:p>
            <a:r>
              <a:rPr lang="ja-JP" altLang="en-US" dirty="0"/>
              <a:t>　位置</a:t>
            </a:r>
            <a:r>
              <a:rPr lang="ja-JP" altLang="en-US" dirty="0" smtClean="0"/>
              <a:t>座標</a:t>
            </a:r>
            <a:r>
              <a:rPr lang="en-US" altLang="ja-JP" dirty="0" smtClean="0"/>
              <a:t>	s</a:t>
            </a:r>
            <a:endParaRPr lang="en-US" altLang="ja-JP" dirty="0"/>
          </a:p>
          <a:p>
            <a:r>
              <a:rPr kumimoji="1" lang="ja-JP" altLang="en-US" dirty="0"/>
              <a:t>　</a:t>
            </a:r>
            <a:r>
              <a:rPr kumimoji="1" lang="ja-JP" altLang="en-US" dirty="0" smtClean="0"/>
              <a:t>力</a:t>
            </a:r>
            <a:r>
              <a:rPr lang="en-US" altLang="ja-JP" dirty="0" smtClean="0"/>
              <a:t>		</a:t>
            </a:r>
            <a:r>
              <a:rPr kumimoji="1" lang="en-US" altLang="ja-JP" dirty="0" smtClean="0"/>
              <a:t>f</a:t>
            </a:r>
            <a:endParaRPr lang="en-US" altLang="ja-JP" dirty="0"/>
          </a:p>
        </p:txBody>
      </p:sp>
      <p:sp>
        <p:nvSpPr>
          <p:cNvPr id="29" name="テキスト ボックス 28">
            <a:extLst>
              <a:ext uri="{FF2B5EF4-FFF2-40B4-BE49-F238E27FC236}">
                <a16:creationId xmlns:a16="http://schemas.microsoft.com/office/drawing/2014/main" id="{625DFB2C-DCE1-458B-8ACD-4671245EF888}"/>
              </a:ext>
            </a:extLst>
          </p:cNvPr>
          <p:cNvSpPr txBox="1"/>
          <p:nvPr/>
        </p:nvSpPr>
        <p:spPr>
          <a:xfrm>
            <a:off x="6502557" y="6175464"/>
            <a:ext cx="5162393" cy="646331"/>
          </a:xfrm>
          <a:prstGeom prst="rect">
            <a:avLst/>
          </a:prstGeom>
          <a:noFill/>
        </p:spPr>
        <p:txBody>
          <a:bodyPr wrap="square" rtlCol="0">
            <a:spAutoFit/>
          </a:bodyPr>
          <a:lstStyle/>
          <a:p>
            <a:r>
              <a:rPr lang="en-US" altLang="ja-JP" dirty="0"/>
              <a:t>f</a:t>
            </a:r>
            <a:r>
              <a:rPr lang="ja-JP" altLang="en-US" dirty="0" err="1"/>
              <a:t>には接頭辞に</a:t>
            </a:r>
            <a:r>
              <a:rPr lang="en-US" altLang="ja-JP" dirty="0"/>
              <a:t>flow</a:t>
            </a:r>
            <a:r>
              <a:rPr lang="ja-JP" altLang="en-US" dirty="0"/>
              <a:t>がついて</a:t>
            </a:r>
            <a:r>
              <a:rPr lang="ja-JP" altLang="en-US" dirty="0" smtClean="0"/>
              <a:t>います。</a:t>
            </a:r>
            <a:endParaRPr lang="en-US" altLang="ja-JP" dirty="0"/>
          </a:p>
          <a:p>
            <a:r>
              <a:rPr lang="ja-JP" altLang="en-US" dirty="0"/>
              <a:t>これ</a:t>
            </a:r>
            <a:r>
              <a:rPr lang="ja-JP" altLang="en-US" dirty="0" smtClean="0"/>
              <a:t>はチュートリアル</a:t>
            </a:r>
            <a:r>
              <a:rPr lang="en-US" altLang="ja-JP" dirty="0" smtClean="0"/>
              <a:t>7</a:t>
            </a:r>
            <a:r>
              <a:rPr lang="ja-JP" altLang="en-US" dirty="0" smtClean="0"/>
              <a:t>で</a:t>
            </a:r>
            <a:r>
              <a:rPr lang="ja-JP" altLang="en-US" dirty="0"/>
              <a:t>説明</a:t>
            </a:r>
            <a:r>
              <a:rPr lang="ja-JP" altLang="en-US" dirty="0" smtClean="0"/>
              <a:t>します。</a:t>
            </a:r>
            <a:endParaRPr lang="en-US" altLang="ja-JP" dirty="0"/>
          </a:p>
        </p:txBody>
      </p:sp>
      <p:sp>
        <p:nvSpPr>
          <p:cNvPr id="32" name="四角形: 角を丸くする 31">
            <a:extLst>
              <a:ext uri="{FF2B5EF4-FFF2-40B4-BE49-F238E27FC236}">
                <a16:creationId xmlns:a16="http://schemas.microsoft.com/office/drawing/2014/main" id="{235425D5-BCF4-4753-877F-DAB116D307D0}"/>
              </a:ext>
            </a:extLst>
          </p:cNvPr>
          <p:cNvSpPr/>
          <p:nvPr/>
        </p:nvSpPr>
        <p:spPr>
          <a:xfrm>
            <a:off x="2413908" y="5492453"/>
            <a:ext cx="2615292" cy="57413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1D777978-4A55-4026-A44E-29EA5E6365A3}"/>
              </a:ext>
            </a:extLst>
          </p:cNvPr>
          <p:cNvCxnSpPr>
            <a:cxnSpLocks/>
            <a:stCxn id="32" idx="3"/>
          </p:cNvCxnSpPr>
          <p:nvPr/>
        </p:nvCxnSpPr>
        <p:spPr>
          <a:xfrm flipV="1">
            <a:off x="5029200" y="5575300"/>
            <a:ext cx="1473357" cy="20422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8F1F58C9-AD0C-4FA5-9CD4-902535C10EE7}"/>
              </a:ext>
            </a:extLst>
          </p:cNvPr>
          <p:cNvSpPr/>
          <p:nvPr/>
        </p:nvSpPr>
        <p:spPr>
          <a:xfrm>
            <a:off x="2065874" y="4700658"/>
            <a:ext cx="3930941" cy="2097242"/>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626D1B10-74C4-4CCD-BD40-73A2ADE5737D}"/>
              </a:ext>
            </a:extLst>
          </p:cNvPr>
          <p:cNvCxnSpPr>
            <a:cxnSpLocks/>
            <a:endCxn id="36" idx="1"/>
          </p:cNvCxnSpPr>
          <p:nvPr/>
        </p:nvCxnSpPr>
        <p:spPr>
          <a:xfrm flipV="1">
            <a:off x="4898593" y="4921745"/>
            <a:ext cx="1603966" cy="134125"/>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325F8A2-FBFE-4ECC-8BD7-ABC860F0CB19}"/>
              </a:ext>
            </a:extLst>
          </p:cNvPr>
          <p:cNvSpPr txBox="1"/>
          <p:nvPr/>
        </p:nvSpPr>
        <p:spPr>
          <a:xfrm>
            <a:off x="6502559" y="4737079"/>
            <a:ext cx="2908141" cy="369332"/>
          </a:xfrm>
          <a:prstGeom prst="rect">
            <a:avLst/>
          </a:prstGeom>
          <a:noFill/>
        </p:spPr>
        <p:txBody>
          <a:bodyPr wrap="square" rtlCol="0">
            <a:spAutoFit/>
          </a:bodyPr>
          <a:lstStyle/>
          <a:p>
            <a:r>
              <a:rPr lang="en-US" altLang="ja-JP" dirty="0"/>
              <a:t>connector </a:t>
            </a:r>
            <a:r>
              <a:rPr lang="ja-JP" altLang="en-US" dirty="0"/>
              <a:t>コネクター名</a:t>
            </a:r>
            <a:endParaRPr lang="en-US" altLang="ja-JP" dirty="0"/>
          </a:p>
        </p:txBody>
      </p:sp>
      <p:sp>
        <p:nvSpPr>
          <p:cNvPr id="15" name="正方形/長方形 14">
            <a:extLst>
              <a:ext uri="{FF2B5EF4-FFF2-40B4-BE49-F238E27FC236}">
                <a16:creationId xmlns:a16="http://schemas.microsoft.com/office/drawing/2014/main" id="{C517F86C-156B-4780-BF15-DF1F2BE64F69}"/>
              </a:ext>
            </a:extLst>
          </p:cNvPr>
          <p:cNvSpPr/>
          <p:nvPr/>
        </p:nvSpPr>
        <p:spPr>
          <a:xfrm>
            <a:off x="882650" y="1588643"/>
            <a:ext cx="6352358" cy="2329350"/>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2297C61-906D-4A5D-AA59-9248B6BD38C0}"/>
              </a:ext>
            </a:extLst>
          </p:cNvPr>
          <p:cNvSpPr txBox="1"/>
          <p:nvPr/>
        </p:nvSpPr>
        <p:spPr>
          <a:xfrm>
            <a:off x="2235212" y="1970602"/>
            <a:ext cx="1031051" cy="369332"/>
          </a:xfrm>
          <a:prstGeom prst="rect">
            <a:avLst/>
          </a:prstGeom>
          <a:noFill/>
        </p:spPr>
        <p:txBody>
          <a:bodyPr wrap="none" rtlCol="0">
            <a:spAutoFit/>
          </a:bodyPr>
          <a:lstStyle/>
          <a:p>
            <a:r>
              <a:rPr lang="en-US" altLang="ja-JP" dirty="0"/>
              <a:t>connect</a:t>
            </a:r>
            <a:endParaRPr kumimoji="1" lang="ja-JP" altLang="en-US" dirty="0"/>
          </a:p>
        </p:txBody>
      </p:sp>
      <p:sp>
        <p:nvSpPr>
          <p:cNvPr id="17" name="テキスト ボックス 16">
            <a:extLst>
              <a:ext uri="{FF2B5EF4-FFF2-40B4-BE49-F238E27FC236}">
                <a16:creationId xmlns:a16="http://schemas.microsoft.com/office/drawing/2014/main" id="{44936EDA-EACB-4BC5-93C1-5E3597A89E12}"/>
              </a:ext>
            </a:extLst>
          </p:cNvPr>
          <p:cNvSpPr txBox="1"/>
          <p:nvPr/>
        </p:nvSpPr>
        <p:spPr>
          <a:xfrm>
            <a:off x="3264736" y="1986398"/>
            <a:ext cx="1569660" cy="369332"/>
          </a:xfrm>
          <a:prstGeom prst="rect">
            <a:avLst/>
          </a:prstGeom>
          <a:noFill/>
        </p:spPr>
        <p:txBody>
          <a:bodyPr wrap="none" rtlCol="0">
            <a:spAutoFit/>
          </a:bodyPr>
          <a:lstStyle/>
          <a:p>
            <a:r>
              <a:rPr kumimoji="1" lang="ja-JP" altLang="en-US" dirty="0"/>
              <a:t>コネクター名</a:t>
            </a:r>
          </a:p>
        </p:txBody>
      </p:sp>
      <p:sp>
        <p:nvSpPr>
          <p:cNvPr id="19" name="テキスト ボックス 18">
            <a:extLst>
              <a:ext uri="{FF2B5EF4-FFF2-40B4-BE49-F238E27FC236}">
                <a16:creationId xmlns:a16="http://schemas.microsoft.com/office/drawing/2014/main" id="{C5B9F51E-58F3-44C7-82BC-795CE3954512}"/>
              </a:ext>
            </a:extLst>
          </p:cNvPr>
          <p:cNvSpPr txBox="1"/>
          <p:nvPr/>
        </p:nvSpPr>
        <p:spPr>
          <a:xfrm>
            <a:off x="2982656" y="2445226"/>
            <a:ext cx="2558714" cy="369332"/>
          </a:xfrm>
          <a:prstGeom prst="rect">
            <a:avLst/>
          </a:prstGeom>
          <a:noFill/>
        </p:spPr>
        <p:txBody>
          <a:bodyPr wrap="none" rtlCol="0">
            <a:spAutoFit/>
          </a:bodyPr>
          <a:lstStyle/>
          <a:p>
            <a:r>
              <a:rPr lang="ja-JP" altLang="en-US" dirty="0"/>
              <a:t>型やクラス名　変数名</a:t>
            </a:r>
            <a:r>
              <a:rPr lang="en-US" altLang="ja-JP" dirty="0"/>
              <a:t>;</a:t>
            </a:r>
            <a:endParaRPr kumimoji="1" lang="ja-JP" altLang="en-US" dirty="0"/>
          </a:p>
        </p:txBody>
      </p:sp>
      <p:sp>
        <p:nvSpPr>
          <p:cNvPr id="20" name="テキスト ボックス 19">
            <a:extLst>
              <a:ext uri="{FF2B5EF4-FFF2-40B4-BE49-F238E27FC236}">
                <a16:creationId xmlns:a16="http://schemas.microsoft.com/office/drawing/2014/main" id="{FE654FE5-1DA0-47EB-A41E-5E690435F2FC}"/>
              </a:ext>
            </a:extLst>
          </p:cNvPr>
          <p:cNvSpPr txBox="1"/>
          <p:nvPr/>
        </p:nvSpPr>
        <p:spPr>
          <a:xfrm>
            <a:off x="1129875" y="1579903"/>
            <a:ext cx="2002471" cy="369332"/>
          </a:xfrm>
          <a:prstGeom prst="rect">
            <a:avLst/>
          </a:prstGeom>
          <a:noFill/>
        </p:spPr>
        <p:txBody>
          <a:bodyPr wrap="none" rtlCol="0">
            <a:spAutoFit/>
          </a:bodyPr>
          <a:lstStyle/>
          <a:p>
            <a:r>
              <a:rPr kumimoji="1" lang="en-US" altLang="ja-JP" b="1" u="sng" dirty="0"/>
              <a:t>connector</a:t>
            </a:r>
            <a:r>
              <a:rPr lang="ja-JP" altLang="en-US" b="1" u="sng" dirty="0"/>
              <a:t>の構成</a:t>
            </a:r>
            <a:endParaRPr kumimoji="1" lang="ja-JP" altLang="en-US" b="1" u="sng" dirty="0"/>
          </a:p>
        </p:txBody>
      </p:sp>
      <p:sp>
        <p:nvSpPr>
          <p:cNvPr id="21" name="テキスト ボックス 20">
            <a:extLst>
              <a:ext uri="{FF2B5EF4-FFF2-40B4-BE49-F238E27FC236}">
                <a16:creationId xmlns:a16="http://schemas.microsoft.com/office/drawing/2014/main" id="{E92D9609-4908-4228-B638-ABDD08EE4C36}"/>
              </a:ext>
            </a:extLst>
          </p:cNvPr>
          <p:cNvSpPr txBox="1"/>
          <p:nvPr/>
        </p:nvSpPr>
        <p:spPr>
          <a:xfrm>
            <a:off x="2233685" y="3373358"/>
            <a:ext cx="580608" cy="369332"/>
          </a:xfrm>
          <a:prstGeom prst="rect">
            <a:avLst/>
          </a:prstGeom>
          <a:noFill/>
        </p:spPr>
        <p:txBody>
          <a:bodyPr wrap="none" rtlCol="0">
            <a:spAutoFit/>
          </a:bodyPr>
          <a:lstStyle/>
          <a:p>
            <a:r>
              <a:rPr lang="en-US" altLang="ja-JP" dirty="0"/>
              <a:t>end</a:t>
            </a:r>
            <a:endParaRPr kumimoji="1" lang="ja-JP" altLang="en-US" dirty="0"/>
          </a:p>
        </p:txBody>
      </p:sp>
      <p:sp>
        <p:nvSpPr>
          <p:cNvPr id="23" name="テキスト ボックス 22">
            <a:extLst>
              <a:ext uri="{FF2B5EF4-FFF2-40B4-BE49-F238E27FC236}">
                <a16:creationId xmlns:a16="http://schemas.microsoft.com/office/drawing/2014/main" id="{BC6CEFAA-06AD-4EB7-BBD7-762E888898D3}"/>
              </a:ext>
            </a:extLst>
          </p:cNvPr>
          <p:cNvSpPr txBox="1"/>
          <p:nvPr/>
        </p:nvSpPr>
        <p:spPr>
          <a:xfrm>
            <a:off x="3263209" y="3389154"/>
            <a:ext cx="1635384" cy="369332"/>
          </a:xfrm>
          <a:prstGeom prst="rect">
            <a:avLst/>
          </a:prstGeom>
          <a:noFill/>
        </p:spPr>
        <p:txBody>
          <a:bodyPr wrap="none" rtlCol="0">
            <a:spAutoFit/>
          </a:bodyPr>
          <a:lstStyle/>
          <a:p>
            <a:r>
              <a:rPr kumimoji="1" lang="ja-JP" altLang="en-US" dirty="0"/>
              <a:t>コネクター名</a:t>
            </a:r>
            <a:r>
              <a:rPr kumimoji="1" lang="en-US" altLang="ja-JP" dirty="0"/>
              <a:t>;</a:t>
            </a:r>
            <a:endParaRPr kumimoji="1" lang="ja-JP" altLang="en-US" dirty="0"/>
          </a:p>
        </p:txBody>
      </p:sp>
      <p:sp>
        <p:nvSpPr>
          <p:cNvPr id="2" name="テキスト ボックス 1">
            <a:extLst>
              <a:ext uri="{FF2B5EF4-FFF2-40B4-BE49-F238E27FC236}">
                <a16:creationId xmlns:a16="http://schemas.microsoft.com/office/drawing/2014/main" id="{D51DA1FF-4DAE-4D39-8DC1-A30E0B817EE3}"/>
              </a:ext>
            </a:extLst>
          </p:cNvPr>
          <p:cNvSpPr txBox="1"/>
          <p:nvPr/>
        </p:nvSpPr>
        <p:spPr>
          <a:xfrm>
            <a:off x="4035834" y="2729607"/>
            <a:ext cx="369332" cy="553998"/>
          </a:xfrm>
          <a:prstGeom prst="rect">
            <a:avLst/>
          </a:prstGeom>
          <a:noFill/>
        </p:spPr>
        <p:txBody>
          <a:bodyPr vert="eaVert" wrap="none" rtlCol="0">
            <a:spAutoFit/>
          </a:bodyPr>
          <a:lstStyle/>
          <a:p>
            <a:r>
              <a:rPr kumimoji="1" lang="ja-JP" altLang="en-US" sz="1200" dirty="0"/>
              <a:t>・・・</a:t>
            </a:r>
          </a:p>
        </p:txBody>
      </p:sp>
      <p:sp>
        <p:nvSpPr>
          <p:cNvPr id="7" name="正方形/長方形 6">
            <a:extLst>
              <a:ext uri="{FF2B5EF4-FFF2-40B4-BE49-F238E27FC236}">
                <a16:creationId xmlns:a16="http://schemas.microsoft.com/office/drawing/2014/main" id="{113E5E77-7BB0-4F4E-860D-DBF63F295952}"/>
              </a:ext>
            </a:extLst>
          </p:cNvPr>
          <p:cNvSpPr/>
          <p:nvPr/>
        </p:nvSpPr>
        <p:spPr>
          <a:xfrm>
            <a:off x="2053466" y="1986398"/>
            <a:ext cx="3943350" cy="181311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13</a:t>
            </a:fld>
            <a:endParaRPr kumimoji="1" lang="ja-JP" altLang="en-US" dirty="0"/>
          </a:p>
        </p:txBody>
      </p:sp>
    </p:spTree>
    <p:extLst>
      <p:ext uri="{BB962C8B-B14F-4D97-AF65-F5344CB8AC3E}">
        <p14:creationId xmlns:p14="http://schemas.microsoft.com/office/powerpoint/2010/main" val="340084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2" grpId="0" animBg="1"/>
      <p:bldP spid="34" grpId="0" animBg="1"/>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447558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a:t>
            </a:r>
            <a:endParaRPr lang="en-US" altLang="ja-JP" dirty="0"/>
          </a:p>
        </p:txBody>
      </p:sp>
      <p:sp>
        <p:nvSpPr>
          <p:cNvPr id="2" name="テキスト ボックス 1">
            <a:extLst>
              <a:ext uri="{FF2B5EF4-FFF2-40B4-BE49-F238E27FC236}">
                <a16:creationId xmlns:a16="http://schemas.microsoft.com/office/drawing/2014/main" id="{40E3FC34-E143-4003-B45E-984C56D304B4}"/>
              </a:ext>
            </a:extLst>
          </p:cNvPr>
          <p:cNvSpPr txBox="1"/>
          <p:nvPr/>
        </p:nvSpPr>
        <p:spPr>
          <a:xfrm>
            <a:off x="564776" y="865990"/>
            <a:ext cx="8959504" cy="830997"/>
          </a:xfrm>
          <a:prstGeom prst="rect">
            <a:avLst/>
          </a:prstGeom>
          <a:noFill/>
        </p:spPr>
        <p:txBody>
          <a:bodyPr wrap="none" rtlCol="0">
            <a:spAutoFit/>
          </a:bodyPr>
          <a:lstStyle/>
          <a:p>
            <a:r>
              <a:rPr kumimoji="1" lang="ja-JP" altLang="en-US" sz="2400" dirty="0"/>
              <a:t>質量変数</a:t>
            </a:r>
            <a:r>
              <a:rPr kumimoji="1" lang="en-US" altLang="ja-JP" sz="2400" dirty="0"/>
              <a:t>m</a:t>
            </a:r>
            <a:r>
              <a:rPr lang="ja-JP" altLang="en-US" sz="2400" dirty="0"/>
              <a:t>を体積</a:t>
            </a:r>
            <a:r>
              <a:rPr lang="en-US" altLang="ja-JP" sz="2400" dirty="0"/>
              <a:t>V</a:t>
            </a:r>
            <a:r>
              <a:rPr lang="ja-JP" altLang="en-US" sz="2400" dirty="0"/>
              <a:t>と密度</a:t>
            </a:r>
            <a:r>
              <a:rPr lang="en-US" altLang="ja-JP" sz="2400" dirty="0"/>
              <a:t>ρ</a:t>
            </a:r>
            <a:r>
              <a:rPr lang="ja-JP" altLang="en-US" sz="2400" dirty="0"/>
              <a:t>の積で定義したい場合もあります。</a:t>
            </a:r>
            <a:endParaRPr lang="en-US" altLang="ja-JP" sz="2400" dirty="0"/>
          </a:p>
          <a:p>
            <a:r>
              <a:rPr lang="ja-JP" altLang="en-US" sz="2400" dirty="0"/>
              <a:t>そのためにソースコードへ以下</a:t>
            </a:r>
            <a:r>
              <a:rPr lang="ja-JP" altLang="en-US" sz="2400" dirty="0" smtClean="0"/>
              <a:t>の追加</a:t>
            </a:r>
            <a:r>
              <a:rPr lang="ja-JP" altLang="en-US" sz="2400" dirty="0"/>
              <a:t>を行います</a:t>
            </a:r>
            <a:r>
              <a:rPr lang="ja-JP" altLang="en-US" sz="2400" dirty="0" smtClean="0"/>
              <a:t>。</a:t>
            </a:r>
            <a:endParaRPr lang="en-US" altLang="ja-JP" sz="2400" dirty="0" smtClean="0"/>
          </a:p>
        </p:txBody>
      </p:sp>
      <p:sp>
        <p:nvSpPr>
          <p:cNvPr id="3" name="正方形/長方形 2">
            <a:extLst>
              <a:ext uri="{FF2B5EF4-FFF2-40B4-BE49-F238E27FC236}">
                <a16:creationId xmlns:a16="http://schemas.microsoft.com/office/drawing/2014/main" id="{843EE84F-9F2E-4C96-9CD5-00FBEDE02589}"/>
              </a:ext>
            </a:extLst>
          </p:cNvPr>
          <p:cNvSpPr/>
          <p:nvPr/>
        </p:nvSpPr>
        <p:spPr>
          <a:xfrm>
            <a:off x="1558480" y="2438563"/>
            <a:ext cx="8950770" cy="2123658"/>
          </a:xfrm>
          <a:prstGeom prst="rect">
            <a:avLst/>
          </a:prstGeom>
        </p:spPr>
        <p:txBody>
          <a:bodyPr wrap="square">
            <a:spAutoFit/>
          </a:bodyPr>
          <a:lstStyle/>
          <a:p>
            <a:r>
              <a:rPr lang="ja-JP" altLang="en-US" sz="4400" dirty="0"/>
              <a:t>　</a:t>
            </a:r>
            <a:r>
              <a:rPr lang="en-US" altLang="ja-JP" sz="4400" dirty="0"/>
              <a:t>1</a:t>
            </a:r>
            <a:r>
              <a:rPr lang="en-US" altLang="ja-JP" sz="4400" baseline="30000" dirty="0"/>
              <a:t>st </a:t>
            </a:r>
            <a:r>
              <a:rPr lang="en-US" altLang="ja-JP" sz="4400" dirty="0"/>
              <a:t>.  </a:t>
            </a:r>
            <a:r>
              <a:rPr lang="ja-JP" altLang="en-US" sz="4400" dirty="0"/>
              <a:t>パラメータ変数</a:t>
            </a:r>
            <a:r>
              <a:rPr lang="en-US" altLang="ja-JP" sz="4400" dirty="0"/>
              <a:t>V</a:t>
            </a:r>
            <a:r>
              <a:rPr lang="en-US" altLang="ja-JP" sz="4400" dirty="0" smtClean="0"/>
              <a:t>, ρ</a:t>
            </a:r>
            <a:r>
              <a:rPr lang="ja-JP" altLang="en-US" sz="4400" dirty="0"/>
              <a:t>の追加</a:t>
            </a:r>
            <a:endParaRPr lang="en-US" altLang="ja-JP" sz="4400" dirty="0"/>
          </a:p>
          <a:p>
            <a:endParaRPr lang="en-US" altLang="ja-JP" sz="4400" dirty="0"/>
          </a:p>
          <a:p>
            <a:r>
              <a:rPr lang="ja-JP" altLang="en-US" sz="4400" dirty="0"/>
              <a:t>　</a:t>
            </a:r>
            <a:r>
              <a:rPr lang="en-US" altLang="ja-JP" sz="4400" dirty="0"/>
              <a:t>2</a:t>
            </a:r>
            <a:r>
              <a:rPr lang="en-US" altLang="ja-JP" sz="4400" baseline="30000" dirty="0"/>
              <a:t>nd </a:t>
            </a:r>
            <a:r>
              <a:rPr lang="en-US" altLang="ja-JP" sz="4400" dirty="0"/>
              <a:t>.  </a:t>
            </a:r>
            <a:r>
              <a:rPr lang="ja-JP" altLang="en-US" sz="4400" dirty="0"/>
              <a:t>計算式の追加</a:t>
            </a:r>
          </a:p>
        </p:txBody>
      </p:sp>
      <p:sp>
        <p:nvSpPr>
          <p:cNvPr id="5" name="スライド番号プレースホルダー 4"/>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Tree>
    <p:extLst>
      <p:ext uri="{BB962C8B-B14F-4D97-AF65-F5344CB8AC3E}">
        <p14:creationId xmlns:p14="http://schemas.microsoft.com/office/powerpoint/2010/main" val="1915297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2622702" y="2022935"/>
            <a:ext cx="4740051" cy="4038950"/>
          </a:xfrm>
          <a:prstGeom prst="rect">
            <a:avLst/>
          </a:prstGeom>
        </p:spPr>
      </p:pic>
      <p:sp>
        <p:nvSpPr>
          <p:cNvPr id="4" name="Shape 130">
            <a:extLst>
              <a:ext uri="{FF2B5EF4-FFF2-40B4-BE49-F238E27FC236}">
                <a16:creationId xmlns:a16="http://schemas.microsoft.com/office/drawing/2014/main" id="{DDFECC37-2BEF-4DC8-88C9-4396BDABA5E2}"/>
              </a:ext>
            </a:extLst>
          </p:cNvPr>
          <p:cNvSpPr/>
          <p:nvPr/>
        </p:nvSpPr>
        <p:spPr>
          <a:xfrm>
            <a:off x="179666" y="87415"/>
            <a:ext cx="1016470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en-US" altLang="ja-JP" dirty="0"/>
              <a:t>1</a:t>
            </a:r>
            <a:r>
              <a:rPr lang="en-US" altLang="ja-JP" baseline="30000" dirty="0"/>
              <a:t>st </a:t>
            </a:r>
            <a:r>
              <a:rPr lang="en-US" altLang="ja-JP" dirty="0"/>
              <a:t>.  </a:t>
            </a:r>
            <a:r>
              <a:rPr lang="ja-JP" altLang="en-US" dirty="0"/>
              <a:t>パラメータ変数</a:t>
            </a:r>
            <a:r>
              <a:rPr lang="en-US" altLang="ja-JP" dirty="0" err="1"/>
              <a:t>V,ρ</a:t>
            </a:r>
            <a:r>
              <a:rPr lang="ja-JP" altLang="en-US" dirty="0"/>
              <a:t>の追加</a:t>
            </a:r>
            <a:endParaRPr lang="en-US" altLang="ja-JP" dirty="0"/>
          </a:p>
        </p:txBody>
      </p:sp>
      <p:sp>
        <p:nvSpPr>
          <p:cNvPr id="5" name="テキスト ボックス 4">
            <a:extLst>
              <a:ext uri="{FF2B5EF4-FFF2-40B4-BE49-F238E27FC236}">
                <a16:creationId xmlns:a16="http://schemas.microsoft.com/office/drawing/2014/main" id="{C209EDC7-7103-48C7-BCB2-721B8ED437FD}"/>
              </a:ext>
            </a:extLst>
          </p:cNvPr>
          <p:cNvSpPr txBox="1"/>
          <p:nvPr/>
        </p:nvSpPr>
        <p:spPr>
          <a:xfrm>
            <a:off x="594632" y="858929"/>
            <a:ext cx="10091224" cy="707886"/>
          </a:xfrm>
          <a:prstGeom prst="rect">
            <a:avLst/>
          </a:prstGeom>
          <a:noFill/>
        </p:spPr>
        <p:txBody>
          <a:bodyPr wrap="none" rtlCol="0">
            <a:spAutoFit/>
          </a:bodyPr>
          <a:lstStyle/>
          <a:p>
            <a:r>
              <a:rPr lang="ja-JP" altLang="en-US" sz="2000" dirty="0"/>
              <a:t>バネマスモデルの接続図</a:t>
            </a:r>
            <a:r>
              <a:rPr lang="en-US" altLang="ja-JP" sz="2000" dirty="0" smtClean="0"/>
              <a:t>(Tutorial3.mo</a:t>
            </a:r>
            <a:r>
              <a:rPr lang="en-US" altLang="ja-JP" sz="2000" dirty="0"/>
              <a:t>)</a:t>
            </a:r>
            <a:r>
              <a:rPr lang="ja-JP" altLang="en-US" sz="2000" dirty="0"/>
              <a:t>のテキストビューから</a:t>
            </a:r>
            <a:endParaRPr lang="en-US" altLang="ja-JP" sz="2000" dirty="0"/>
          </a:p>
          <a:p>
            <a:r>
              <a:rPr lang="en-US" altLang="ja-JP" sz="2000" dirty="0"/>
              <a:t>declaration</a:t>
            </a:r>
            <a:r>
              <a:rPr lang="ja-JP" altLang="en-US" sz="2000" dirty="0" smtClean="0"/>
              <a:t>セクション</a:t>
            </a:r>
            <a:r>
              <a:rPr lang="ja-JP" altLang="en-US" sz="2000" dirty="0"/>
              <a:t>へ以下のパラメータ</a:t>
            </a:r>
            <a:r>
              <a:rPr lang="ja-JP" altLang="en-US" sz="2000" dirty="0" smtClean="0"/>
              <a:t>変数</a:t>
            </a:r>
            <a:r>
              <a:rPr lang="en-US" altLang="ja-JP" sz="2000" dirty="0" smtClean="0"/>
              <a:t>(</a:t>
            </a:r>
            <a:r>
              <a:rPr lang="ja-JP" altLang="en-US" sz="2000" dirty="0" smtClean="0"/>
              <a:t>体積</a:t>
            </a:r>
            <a:r>
              <a:rPr lang="en-US" altLang="ja-JP" sz="2000" dirty="0" smtClean="0"/>
              <a:t>V, </a:t>
            </a:r>
            <a:r>
              <a:rPr lang="ja-JP" altLang="en-US" sz="2000" dirty="0" smtClean="0"/>
              <a:t>密度</a:t>
            </a:r>
            <a:r>
              <a:rPr lang="en-US" altLang="ja-JP" sz="2000" dirty="0" smtClean="0"/>
              <a:t>rho)</a:t>
            </a:r>
            <a:r>
              <a:rPr lang="ja-JP" altLang="en-US" sz="2000" dirty="0" smtClean="0"/>
              <a:t>を</a:t>
            </a:r>
            <a:r>
              <a:rPr lang="ja-JP" altLang="en-US" sz="2000" dirty="0"/>
              <a:t>追加して</a:t>
            </a:r>
            <a:r>
              <a:rPr lang="ja-JP" altLang="en-US" sz="2000" dirty="0" smtClean="0"/>
              <a:t>ください。</a:t>
            </a:r>
            <a:endParaRPr kumimoji="1" lang="en-US" altLang="ja-JP" sz="2000" dirty="0"/>
          </a:p>
        </p:txBody>
      </p:sp>
      <p:sp>
        <p:nvSpPr>
          <p:cNvPr id="7" name="四角形: 角を丸くする 6">
            <a:extLst>
              <a:ext uri="{FF2B5EF4-FFF2-40B4-BE49-F238E27FC236}">
                <a16:creationId xmlns:a16="http://schemas.microsoft.com/office/drawing/2014/main" id="{F8C53319-57C6-4A63-A816-0C6A20877C24}"/>
              </a:ext>
            </a:extLst>
          </p:cNvPr>
          <p:cNvSpPr/>
          <p:nvPr/>
        </p:nvSpPr>
        <p:spPr>
          <a:xfrm>
            <a:off x="2838173" y="2362419"/>
            <a:ext cx="4808498" cy="77702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15E0E6FB-F359-49CD-B9D4-F6CCF1B2FD32}"/>
              </a:ext>
            </a:extLst>
          </p:cNvPr>
          <p:cNvCxnSpPr>
            <a:cxnSpLocks/>
            <a:endCxn id="7" idx="3"/>
          </p:cNvCxnSpPr>
          <p:nvPr/>
        </p:nvCxnSpPr>
        <p:spPr>
          <a:xfrm flipH="1">
            <a:off x="7646671" y="2459990"/>
            <a:ext cx="1460500" cy="29094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A9B52D-5546-4ACB-8CBC-7AF183E9400F}"/>
              </a:ext>
            </a:extLst>
          </p:cNvPr>
          <p:cNvSpPr txBox="1"/>
          <p:nvPr/>
        </p:nvSpPr>
        <p:spPr>
          <a:xfrm>
            <a:off x="9079389" y="2227709"/>
            <a:ext cx="902811" cy="523220"/>
          </a:xfrm>
          <a:prstGeom prst="rect">
            <a:avLst/>
          </a:prstGeom>
          <a:noFill/>
        </p:spPr>
        <p:txBody>
          <a:bodyPr wrap="none" rtlCol="0">
            <a:spAutoFit/>
          </a:bodyPr>
          <a:lstStyle/>
          <a:p>
            <a:r>
              <a:rPr kumimoji="1" lang="ja-JP" altLang="en-US" sz="2800" dirty="0"/>
              <a:t>追加</a:t>
            </a:r>
          </a:p>
        </p:txBody>
      </p:sp>
      <p:sp>
        <p:nvSpPr>
          <p:cNvPr id="10" name="正方形/長方形 9">
            <a:extLst>
              <a:ext uri="{FF2B5EF4-FFF2-40B4-BE49-F238E27FC236}">
                <a16:creationId xmlns:a16="http://schemas.microsoft.com/office/drawing/2014/main" id="{D180782A-84E6-4FE8-BAD6-584DC9DC1611}"/>
              </a:ext>
            </a:extLst>
          </p:cNvPr>
          <p:cNvSpPr/>
          <p:nvPr/>
        </p:nvSpPr>
        <p:spPr>
          <a:xfrm>
            <a:off x="1822451" y="1924050"/>
            <a:ext cx="6515100" cy="416560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Tree>
    <p:extLst>
      <p:ext uri="{BB962C8B-B14F-4D97-AF65-F5344CB8AC3E}">
        <p14:creationId xmlns:p14="http://schemas.microsoft.com/office/powerpoint/2010/main" val="232869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80CF7287-5C1D-4536-B473-DE3960C4694B}"/>
              </a:ext>
            </a:extLst>
          </p:cNvPr>
          <p:cNvSpPr/>
          <p:nvPr/>
        </p:nvSpPr>
        <p:spPr>
          <a:xfrm>
            <a:off x="179666" y="79721"/>
            <a:ext cx="8274701"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en-US" altLang="ja-JP" sz="3200" dirty="0"/>
              <a:t>2</a:t>
            </a:r>
            <a:r>
              <a:rPr lang="en-US" altLang="ja-JP" sz="3200" baseline="30000" dirty="0"/>
              <a:t>nd </a:t>
            </a:r>
            <a:r>
              <a:rPr lang="en-US" altLang="ja-JP" sz="3200" dirty="0"/>
              <a:t>.  </a:t>
            </a:r>
            <a:r>
              <a:rPr lang="ja-JP" altLang="en-US" sz="3200" dirty="0"/>
              <a:t>計算式の追加</a:t>
            </a:r>
            <a:endParaRPr lang="en-US" altLang="ja-JP" dirty="0"/>
          </a:p>
        </p:txBody>
      </p:sp>
      <p:sp>
        <p:nvSpPr>
          <p:cNvPr id="6" name="テキスト ボックス 5">
            <a:extLst>
              <a:ext uri="{FF2B5EF4-FFF2-40B4-BE49-F238E27FC236}">
                <a16:creationId xmlns:a16="http://schemas.microsoft.com/office/drawing/2014/main" id="{68A2F449-F157-496A-90D9-F1A62DC542F4}"/>
              </a:ext>
            </a:extLst>
          </p:cNvPr>
          <p:cNvSpPr txBox="1"/>
          <p:nvPr/>
        </p:nvSpPr>
        <p:spPr>
          <a:xfrm>
            <a:off x="458742" y="884158"/>
            <a:ext cx="5937844" cy="369332"/>
          </a:xfrm>
          <a:prstGeom prst="rect">
            <a:avLst/>
          </a:prstGeom>
          <a:noFill/>
        </p:spPr>
        <p:txBody>
          <a:bodyPr wrap="none" rtlCol="0">
            <a:spAutoFit/>
          </a:bodyPr>
          <a:lstStyle/>
          <a:p>
            <a:r>
              <a:rPr lang="ja-JP" altLang="en-US" dirty="0" smtClean="0"/>
              <a:t>①　</a:t>
            </a:r>
            <a:r>
              <a:rPr lang="en-US" altLang="ja-JP" dirty="0" smtClean="0"/>
              <a:t>mass</a:t>
            </a:r>
            <a:r>
              <a:rPr lang="ja-JP" altLang="en-US" dirty="0" smtClean="0"/>
              <a:t>のパラメータ</a:t>
            </a:r>
            <a:r>
              <a:rPr lang="en-US" altLang="ja-JP" dirty="0" smtClean="0"/>
              <a:t>m</a:t>
            </a:r>
            <a:r>
              <a:rPr lang="ja-JP" altLang="en-US" dirty="0" smtClean="0"/>
              <a:t>へ</a:t>
            </a:r>
            <a:r>
              <a:rPr lang="en-US" altLang="ja-JP" dirty="0" smtClean="0"/>
              <a:t>V*rho</a:t>
            </a:r>
            <a:r>
              <a:rPr lang="ja-JP" altLang="en-US" dirty="0" smtClean="0"/>
              <a:t>を入力してください。</a:t>
            </a:r>
            <a:endParaRPr lang="en-US" altLang="ja-JP"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grpSp>
        <p:nvGrpSpPr>
          <p:cNvPr id="10" name="グループ化 9"/>
          <p:cNvGrpSpPr/>
          <p:nvPr/>
        </p:nvGrpSpPr>
        <p:grpSpPr>
          <a:xfrm>
            <a:off x="560047" y="1389217"/>
            <a:ext cx="4996204" cy="2275610"/>
            <a:chOff x="978421" y="3700994"/>
            <a:chExt cx="4446101" cy="2025056"/>
          </a:xfrm>
        </p:grpSpPr>
        <p:pic>
          <p:nvPicPr>
            <p:cNvPr id="14" name="図 13"/>
            <p:cNvPicPr>
              <a:picLocks noChangeAspect="1"/>
            </p:cNvPicPr>
            <p:nvPr/>
          </p:nvPicPr>
          <p:blipFill rotWithShape="1">
            <a:blip r:embed="rId2"/>
            <a:srcRect t="52170"/>
            <a:stretch/>
          </p:blipFill>
          <p:spPr>
            <a:xfrm>
              <a:off x="978421" y="3700994"/>
              <a:ext cx="4446101" cy="2025056"/>
            </a:xfrm>
            <a:prstGeom prst="rect">
              <a:avLst/>
            </a:prstGeom>
          </p:spPr>
        </p:pic>
        <p:sp>
          <p:nvSpPr>
            <p:cNvPr id="15" name="四角形: 角を丸くする 3">
              <a:extLst>
                <a:ext uri="{FF2B5EF4-FFF2-40B4-BE49-F238E27FC236}">
                  <a16:creationId xmlns:a16="http://schemas.microsoft.com/office/drawing/2014/main" id="{9B91533E-6BC9-4488-BFD1-D393A0CB37DE}"/>
                </a:ext>
              </a:extLst>
            </p:cNvPr>
            <p:cNvSpPr/>
            <p:nvPr/>
          </p:nvSpPr>
          <p:spPr>
            <a:xfrm>
              <a:off x="2377526" y="4010881"/>
              <a:ext cx="857250" cy="28954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テキスト ボックス 15">
            <a:extLst>
              <a:ext uri="{FF2B5EF4-FFF2-40B4-BE49-F238E27FC236}">
                <a16:creationId xmlns:a16="http://schemas.microsoft.com/office/drawing/2014/main" id="{A33BC2C4-E723-40D4-A324-943660E74599}"/>
              </a:ext>
            </a:extLst>
          </p:cNvPr>
          <p:cNvSpPr txBox="1"/>
          <p:nvPr/>
        </p:nvSpPr>
        <p:spPr>
          <a:xfrm>
            <a:off x="458742" y="4204352"/>
            <a:ext cx="7656558" cy="369332"/>
          </a:xfrm>
          <a:prstGeom prst="rect">
            <a:avLst/>
          </a:prstGeom>
          <a:noFill/>
        </p:spPr>
        <p:txBody>
          <a:bodyPr wrap="square" rtlCol="0">
            <a:spAutoFit/>
          </a:bodyPr>
          <a:lstStyle/>
          <a:p>
            <a:r>
              <a:rPr lang="ja-JP" altLang="en-US" dirty="0" smtClean="0"/>
              <a:t>③　チェック</a:t>
            </a:r>
            <a:r>
              <a:rPr lang="ja-JP" altLang="en-US" dirty="0"/>
              <a:t>して、変数と方程式</a:t>
            </a:r>
            <a:r>
              <a:rPr lang="ja-JP" altLang="en-US" dirty="0" smtClean="0"/>
              <a:t>が等しいこと</a:t>
            </a:r>
            <a:r>
              <a:rPr lang="ja-JP" altLang="en-US" dirty="0"/>
              <a:t>を確認して</a:t>
            </a:r>
            <a:r>
              <a:rPr lang="ja-JP" altLang="en-US" dirty="0" smtClean="0"/>
              <a:t>ください。</a:t>
            </a:r>
            <a:endParaRPr lang="en-US" altLang="ja-JP" dirty="0"/>
          </a:p>
        </p:txBody>
      </p:sp>
      <p:pic>
        <p:nvPicPr>
          <p:cNvPr id="17" name="図 16"/>
          <p:cNvPicPr>
            <a:picLocks noChangeAspect="1"/>
          </p:cNvPicPr>
          <p:nvPr/>
        </p:nvPicPr>
        <p:blipFill>
          <a:blip r:embed="rId3"/>
          <a:stretch>
            <a:fillRect/>
          </a:stretch>
        </p:blipFill>
        <p:spPr>
          <a:xfrm>
            <a:off x="1257105" y="4653865"/>
            <a:ext cx="7548459" cy="1625015"/>
          </a:xfrm>
          <a:prstGeom prst="rect">
            <a:avLst/>
          </a:prstGeom>
        </p:spPr>
      </p:pic>
      <p:pic>
        <p:nvPicPr>
          <p:cNvPr id="18" name="図 17"/>
          <p:cNvPicPr>
            <a:picLocks noChangeAspect="1"/>
          </p:cNvPicPr>
          <p:nvPr/>
        </p:nvPicPr>
        <p:blipFill>
          <a:blip r:embed="rId4"/>
          <a:stretch>
            <a:fillRect/>
          </a:stretch>
        </p:blipFill>
        <p:spPr>
          <a:xfrm>
            <a:off x="6570875" y="2074117"/>
            <a:ext cx="5391744" cy="368666"/>
          </a:xfrm>
          <a:prstGeom prst="rect">
            <a:avLst/>
          </a:prstGeom>
          <a:effectLst>
            <a:outerShdw blurRad="50800" dist="38100" dir="2700000" algn="tl" rotWithShape="0">
              <a:prstClr val="black">
                <a:alpha val="40000"/>
              </a:prstClr>
            </a:outerShdw>
          </a:effectLst>
        </p:spPr>
      </p:pic>
      <p:sp>
        <p:nvSpPr>
          <p:cNvPr id="19" name="テキスト ボックス 18">
            <a:extLst>
              <a:ext uri="{FF2B5EF4-FFF2-40B4-BE49-F238E27FC236}">
                <a16:creationId xmlns:a16="http://schemas.microsoft.com/office/drawing/2014/main" id="{68A2F449-F157-496A-90D9-F1A62DC542F4}"/>
              </a:ext>
            </a:extLst>
          </p:cNvPr>
          <p:cNvSpPr txBox="1"/>
          <p:nvPr/>
        </p:nvSpPr>
        <p:spPr>
          <a:xfrm>
            <a:off x="6364243" y="869685"/>
            <a:ext cx="5380717" cy="923330"/>
          </a:xfrm>
          <a:prstGeom prst="rect">
            <a:avLst/>
          </a:prstGeom>
          <a:noFill/>
        </p:spPr>
        <p:txBody>
          <a:bodyPr wrap="square" rtlCol="0">
            <a:spAutoFit/>
          </a:bodyPr>
          <a:lstStyle/>
          <a:p>
            <a:r>
              <a:rPr lang="ja-JP" altLang="en-US" dirty="0" smtClean="0"/>
              <a:t>②　テキストビューから</a:t>
            </a:r>
            <a:r>
              <a:rPr lang="en-US" altLang="ja-JP" dirty="0" smtClean="0"/>
              <a:t>mass</a:t>
            </a:r>
            <a:r>
              <a:rPr lang="ja-JP" altLang="en-US" dirty="0" smtClean="0"/>
              <a:t>のモディフィケーションが</a:t>
            </a:r>
            <a:r>
              <a:rPr lang="ja-JP" altLang="en-US" dirty="0"/>
              <a:t>「</a:t>
            </a:r>
            <a:r>
              <a:rPr lang="en-US" altLang="ja-JP" dirty="0" smtClean="0"/>
              <a:t>m = V * rho</a:t>
            </a:r>
            <a:r>
              <a:rPr lang="ja-JP" altLang="en-US" dirty="0" smtClean="0"/>
              <a:t>」となっていることを確認してください。</a:t>
            </a:r>
            <a:endParaRPr lang="en-US" altLang="ja-JP" dirty="0" smtClean="0"/>
          </a:p>
        </p:txBody>
      </p:sp>
    </p:spTree>
    <p:extLst>
      <p:ext uri="{BB962C8B-B14F-4D97-AF65-F5344CB8AC3E}">
        <p14:creationId xmlns:p14="http://schemas.microsoft.com/office/powerpoint/2010/main" val="593504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501089C1-7C77-4D4A-BE1A-825D52B16767}"/>
              </a:ext>
            </a:extLst>
          </p:cNvPr>
          <p:cNvSpPr/>
          <p:nvPr/>
        </p:nvSpPr>
        <p:spPr>
          <a:xfrm>
            <a:off x="179666" y="79721"/>
            <a:ext cx="7835478"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ja-JP" altLang="en-US" sz="3200" dirty="0"/>
              <a:t>解析実行と結果</a:t>
            </a:r>
            <a:endParaRPr lang="en-US" altLang="ja-JP" dirty="0"/>
          </a:p>
        </p:txBody>
      </p:sp>
      <p:sp>
        <p:nvSpPr>
          <p:cNvPr id="5" name="テキスト ボックス 4">
            <a:extLst>
              <a:ext uri="{FF2B5EF4-FFF2-40B4-BE49-F238E27FC236}">
                <a16:creationId xmlns:a16="http://schemas.microsoft.com/office/drawing/2014/main" id="{D6A90188-FB40-4773-80F4-FD5BFB394132}"/>
              </a:ext>
            </a:extLst>
          </p:cNvPr>
          <p:cNvSpPr txBox="1"/>
          <p:nvPr/>
        </p:nvSpPr>
        <p:spPr>
          <a:xfrm>
            <a:off x="1079500" y="831075"/>
            <a:ext cx="7802136" cy="1200329"/>
          </a:xfrm>
          <a:prstGeom prst="rect">
            <a:avLst/>
          </a:prstGeom>
          <a:noFill/>
        </p:spPr>
        <p:txBody>
          <a:bodyPr wrap="none" rtlCol="0">
            <a:spAutoFit/>
          </a:bodyPr>
          <a:lstStyle/>
          <a:p>
            <a:r>
              <a:rPr kumimoji="1" lang="ja-JP" altLang="en-US" dirty="0"/>
              <a:t>「シミュレーションのセットアップ」</a:t>
            </a:r>
            <a:r>
              <a:rPr kumimoji="1" lang="ja-JP" altLang="en-US" dirty="0" smtClean="0"/>
              <a:t>から「</a:t>
            </a:r>
            <a:r>
              <a:rPr kumimoji="1" lang="ja-JP" altLang="en-US" dirty="0"/>
              <a:t>終了時刻」を</a:t>
            </a:r>
            <a:r>
              <a:rPr kumimoji="1" lang="en-US" altLang="ja-JP" dirty="0"/>
              <a:t>10</a:t>
            </a:r>
            <a:r>
              <a:rPr kumimoji="1" lang="ja-JP" altLang="en-US" dirty="0"/>
              <a:t>秒にして</a:t>
            </a:r>
            <a:endParaRPr kumimoji="1" lang="en-US" altLang="ja-JP" dirty="0"/>
          </a:p>
          <a:p>
            <a:r>
              <a:rPr lang="ja-JP" altLang="en-US" dirty="0"/>
              <a:t>解析を実行して</a:t>
            </a:r>
            <a:r>
              <a:rPr lang="ja-JP" altLang="en-US" dirty="0" smtClean="0"/>
              <a:t>ください。</a:t>
            </a:r>
            <a:endParaRPr lang="en-US" altLang="ja-JP" dirty="0"/>
          </a:p>
          <a:p>
            <a:r>
              <a:rPr kumimoji="1" lang="ja-JP" altLang="en-US" dirty="0"/>
              <a:t>解析結果より、チュートリアル１と比較して質量が大きくなっているため</a:t>
            </a:r>
            <a:endParaRPr kumimoji="1" lang="en-US" altLang="ja-JP" dirty="0"/>
          </a:p>
          <a:p>
            <a:r>
              <a:rPr kumimoji="1" lang="ja-JP" altLang="en-US" dirty="0"/>
              <a:t>バネの変形が</a:t>
            </a:r>
            <a:r>
              <a:rPr kumimoji="1" lang="ja-JP" altLang="en-US" dirty="0" err="1"/>
              <a:t>ゆっ</a:t>
            </a:r>
            <a:r>
              <a:rPr kumimoji="1" lang="ja-JP" altLang="en-US" dirty="0"/>
              <a:t>くりになっている事を確認して</a:t>
            </a:r>
            <a:r>
              <a:rPr kumimoji="1" lang="ja-JP" altLang="en-US" dirty="0" smtClean="0"/>
              <a:t>ください。</a:t>
            </a:r>
            <a:endParaRPr kumimoji="1" lang="ja-JP" altLang="en-US" dirty="0"/>
          </a:p>
        </p:txBody>
      </p:sp>
      <p:sp>
        <p:nvSpPr>
          <p:cNvPr id="7" name="テキスト ボックス 6">
            <a:extLst>
              <a:ext uri="{FF2B5EF4-FFF2-40B4-BE49-F238E27FC236}">
                <a16:creationId xmlns:a16="http://schemas.microsoft.com/office/drawing/2014/main" id="{C35B1AEA-22D0-423F-A171-55B70BE06B7D}"/>
              </a:ext>
            </a:extLst>
          </p:cNvPr>
          <p:cNvSpPr txBox="1"/>
          <p:nvPr/>
        </p:nvSpPr>
        <p:spPr>
          <a:xfrm>
            <a:off x="5080000" y="6223000"/>
            <a:ext cx="1107996" cy="369332"/>
          </a:xfrm>
          <a:prstGeom prst="rect">
            <a:avLst/>
          </a:prstGeom>
          <a:noFill/>
        </p:spPr>
        <p:txBody>
          <a:bodyPr wrap="none" rtlCol="0">
            <a:spAutoFit/>
          </a:bodyPr>
          <a:lstStyle/>
          <a:p>
            <a:r>
              <a:rPr kumimoji="1" lang="ja-JP" altLang="en-US" dirty="0"/>
              <a:t>解析結果</a:t>
            </a: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pic>
        <p:nvPicPr>
          <p:cNvPr id="3" name="図 2"/>
          <p:cNvPicPr>
            <a:picLocks noChangeAspect="1"/>
          </p:cNvPicPr>
          <p:nvPr/>
        </p:nvPicPr>
        <p:blipFill>
          <a:blip r:embed="rId2"/>
          <a:stretch>
            <a:fillRect/>
          </a:stretch>
        </p:blipFill>
        <p:spPr>
          <a:xfrm>
            <a:off x="1512191" y="2054382"/>
            <a:ext cx="8748518" cy="4145639"/>
          </a:xfrm>
          <a:prstGeom prst="rect">
            <a:avLst/>
          </a:prstGeom>
        </p:spPr>
      </p:pic>
    </p:spTree>
    <p:extLst>
      <p:ext uri="{BB962C8B-B14F-4D97-AF65-F5344CB8AC3E}">
        <p14:creationId xmlns:p14="http://schemas.microsoft.com/office/powerpoint/2010/main" val="326487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501089C1-7C77-4D4A-BE1A-825D52B16767}"/>
              </a:ext>
            </a:extLst>
          </p:cNvPr>
          <p:cNvSpPr/>
          <p:nvPr/>
        </p:nvSpPr>
        <p:spPr>
          <a:xfrm>
            <a:off x="179666" y="87415"/>
            <a:ext cx="139916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7" name="テキスト ボックス 6">
            <a:extLst>
              <a:ext uri="{FF2B5EF4-FFF2-40B4-BE49-F238E27FC236}">
                <a16:creationId xmlns:a16="http://schemas.microsoft.com/office/drawing/2014/main" id="{C35B1AEA-22D0-423F-A171-55B70BE06B7D}"/>
              </a:ext>
            </a:extLst>
          </p:cNvPr>
          <p:cNvSpPr txBox="1"/>
          <p:nvPr/>
        </p:nvSpPr>
        <p:spPr>
          <a:xfrm>
            <a:off x="1365250" y="1263650"/>
            <a:ext cx="9002786" cy="461665"/>
          </a:xfrm>
          <a:prstGeom prst="rect">
            <a:avLst/>
          </a:prstGeom>
          <a:noFill/>
        </p:spPr>
        <p:txBody>
          <a:bodyPr wrap="none" rtlCol="0">
            <a:spAutoFit/>
          </a:bodyPr>
          <a:lstStyle/>
          <a:p>
            <a:r>
              <a:rPr kumimoji="1" lang="ja-JP" altLang="en-US" sz="2400" dirty="0"/>
              <a:t>１．</a:t>
            </a:r>
            <a:r>
              <a:rPr lang="en-US" altLang="ja-JP" sz="2400" dirty="0"/>
              <a:t>ρ</a:t>
            </a:r>
            <a:r>
              <a:rPr kumimoji="1" lang="ja-JP" altLang="en-US" sz="2400" dirty="0" err="1"/>
              <a:t>、</a:t>
            </a:r>
            <a:r>
              <a:rPr kumimoji="1" lang="en-US" altLang="ja-JP" sz="2400" dirty="0"/>
              <a:t>V</a:t>
            </a:r>
            <a:r>
              <a:rPr kumimoji="1" lang="ja-JP" altLang="en-US" sz="2400" dirty="0"/>
              <a:t>を様々な値に変更し波形の変化を確認して</a:t>
            </a:r>
            <a:r>
              <a:rPr kumimoji="1" lang="ja-JP" altLang="en-US" sz="2400" dirty="0" smtClean="0"/>
              <a:t>ください。</a:t>
            </a:r>
            <a:endParaRPr kumimoji="1" lang="ja-JP" altLang="en-US" sz="2400" dirty="0"/>
          </a:p>
        </p:txBody>
      </p:sp>
      <p:sp>
        <p:nvSpPr>
          <p:cNvPr id="8" name="テキスト ボックス 7">
            <a:extLst>
              <a:ext uri="{FF2B5EF4-FFF2-40B4-BE49-F238E27FC236}">
                <a16:creationId xmlns:a16="http://schemas.microsoft.com/office/drawing/2014/main" id="{2EBCFF35-115E-4DE3-8B16-71EBE0CB5CED}"/>
              </a:ext>
            </a:extLst>
          </p:cNvPr>
          <p:cNvSpPr txBox="1"/>
          <p:nvPr/>
        </p:nvSpPr>
        <p:spPr>
          <a:xfrm>
            <a:off x="1365250" y="2387600"/>
            <a:ext cx="8186857" cy="830997"/>
          </a:xfrm>
          <a:prstGeom prst="rect">
            <a:avLst/>
          </a:prstGeom>
          <a:noFill/>
        </p:spPr>
        <p:txBody>
          <a:bodyPr wrap="none" rtlCol="0">
            <a:spAutoFit/>
          </a:bodyPr>
          <a:lstStyle/>
          <a:p>
            <a:r>
              <a:rPr kumimoji="1" lang="ja-JP" altLang="en-US" sz="2400" dirty="0"/>
              <a:t>２．その他のパラメータ変数を関数にしてみて</a:t>
            </a:r>
            <a:r>
              <a:rPr kumimoji="1" lang="ja-JP" altLang="en-US" sz="2400" dirty="0" smtClean="0"/>
              <a:t>ください。</a:t>
            </a:r>
            <a:endParaRPr kumimoji="1" lang="en-US" altLang="ja-JP" sz="2400" dirty="0"/>
          </a:p>
          <a:p>
            <a:r>
              <a:rPr lang="ja-JP" altLang="en-US" sz="2400" dirty="0"/>
              <a:t>　　例</a:t>
            </a:r>
            <a:r>
              <a:rPr lang="en-US" altLang="ja-JP" sz="2400" dirty="0" smtClean="0"/>
              <a:t>. </a:t>
            </a:r>
            <a:r>
              <a:rPr lang="ja-JP" altLang="en-US" sz="2400" dirty="0" smtClean="0"/>
              <a:t>初期</a:t>
            </a:r>
            <a:r>
              <a:rPr lang="ja-JP" altLang="en-US" sz="2400" dirty="0"/>
              <a:t>位置、バネ定数、体積 </a:t>
            </a:r>
            <a:r>
              <a:rPr lang="en-US" altLang="ja-JP" sz="2400" dirty="0"/>
              <a:t>etc.</a:t>
            </a:r>
            <a:endParaRPr kumimoji="1" lang="ja-JP" altLang="en-US" sz="2400" dirty="0"/>
          </a:p>
        </p:txBody>
      </p:sp>
      <p:sp>
        <p:nvSpPr>
          <p:cNvPr id="9" name="テキスト ボックス 8">
            <a:extLst>
              <a:ext uri="{FF2B5EF4-FFF2-40B4-BE49-F238E27FC236}">
                <a16:creationId xmlns:a16="http://schemas.microsoft.com/office/drawing/2014/main" id="{31674A27-7CF1-434F-8886-1F0AC2A19990}"/>
              </a:ext>
            </a:extLst>
          </p:cNvPr>
          <p:cNvSpPr txBox="1"/>
          <p:nvPr/>
        </p:nvSpPr>
        <p:spPr>
          <a:xfrm>
            <a:off x="1365250" y="3733800"/>
            <a:ext cx="8451353" cy="1569660"/>
          </a:xfrm>
          <a:prstGeom prst="rect">
            <a:avLst/>
          </a:prstGeom>
          <a:noFill/>
        </p:spPr>
        <p:txBody>
          <a:bodyPr wrap="none" rtlCol="0">
            <a:spAutoFit/>
          </a:bodyPr>
          <a:lstStyle/>
          <a:p>
            <a:r>
              <a:rPr lang="ja-JP" altLang="en-US" sz="2400" dirty="0"/>
              <a:t>３</a:t>
            </a:r>
            <a:r>
              <a:rPr kumimoji="1" lang="ja-JP" altLang="en-US" sz="2400" dirty="0"/>
              <a:t>．</a:t>
            </a:r>
            <a:r>
              <a:rPr lang="ja-JP" altLang="en-US" sz="2400" dirty="0"/>
              <a:t>質量</a:t>
            </a:r>
            <a:r>
              <a:rPr lang="en-US" altLang="ja-JP" sz="2400" dirty="0"/>
              <a:t>m</a:t>
            </a:r>
            <a:r>
              <a:rPr lang="ja-JP" altLang="en-US" sz="2400" dirty="0"/>
              <a:t>を密度と体積の関数とする方法は沢山あります。</a:t>
            </a:r>
            <a:endParaRPr lang="en-US" altLang="ja-JP" sz="2400" dirty="0"/>
          </a:p>
          <a:p>
            <a:r>
              <a:rPr kumimoji="1" lang="ja-JP" altLang="en-US" sz="2400" dirty="0"/>
              <a:t>　</a:t>
            </a:r>
            <a:r>
              <a:rPr lang="ja-JP" altLang="en-US" sz="2400" dirty="0"/>
              <a:t>   </a:t>
            </a:r>
            <a:r>
              <a:rPr kumimoji="1" lang="ja-JP" altLang="en-US" sz="2400" dirty="0"/>
              <a:t>これまでのチュートリアルの範囲を超えていますが</a:t>
            </a:r>
            <a:endParaRPr kumimoji="1" lang="en-US" altLang="ja-JP" sz="2400" dirty="0"/>
          </a:p>
          <a:p>
            <a:r>
              <a:rPr lang="ja-JP" altLang="en-US" sz="2400" dirty="0"/>
              <a:t>　　興味ある人は、</a:t>
            </a:r>
            <a:r>
              <a:rPr lang="en-US" altLang="ja-JP" sz="2400" dirty="0"/>
              <a:t>mass</a:t>
            </a:r>
            <a:r>
              <a:rPr lang="ja-JP" altLang="en-US" sz="2400" dirty="0"/>
              <a:t>モデルをコピーして改造したり</a:t>
            </a:r>
            <a:endParaRPr lang="en-US" altLang="ja-JP" sz="2400" dirty="0"/>
          </a:p>
          <a:p>
            <a:r>
              <a:rPr kumimoji="1" lang="ja-JP" altLang="en-US" sz="2400" dirty="0"/>
              <a:t>　　</a:t>
            </a:r>
            <a:r>
              <a:rPr kumimoji="1" lang="en-US" altLang="ja-JP" sz="2400" dirty="0"/>
              <a:t>m</a:t>
            </a:r>
            <a:r>
              <a:rPr kumimoji="1" lang="ja-JP" altLang="en-US" sz="2400" dirty="0"/>
              <a:t>を別モデルで定義するなどして遊んでみて</a:t>
            </a:r>
            <a:r>
              <a:rPr kumimoji="1" lang="ja-JP" altLang="en-US" sz="2400" dirty="0" smtClean="0"/>
              <a:t>ください。</a:t>
            </a:r>
            <a:endParaRPr kumimoji="1" lang="ja-JP" altLang="en-US" sz="2400"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Tree>
    <p:extLst>
      <p:ext uri="{BB962C8B-B14F-4D97-AF65-F5344CB8AC3E}">
        <p14:creationId xmlns:p14="http://schemas.microsoft.com/office/powerpoint/2010/main" val="92247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267554" cy="1569660"/>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a:t>
            </a:r>
            <a:r>
              <a:rPr lang="ja-JP" altLang="en-US" sz="2400" dirty="0" smtClean="0"/>
              <a:t>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 </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 </a:t>
            </a:r>
            <a:r>
              <a:rPr lang="en-US" altLang="ja-JP" sz="2400" dirty="0" smtClean="0"/>
              <a:t>2.</a:t>
            </a:r>
            <a:r>
              <a:rPr lang="ja-JP" altLang="en-US" sz="2400" dirty="0"/>
              <a:t>コーディング」</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3931098"/>
            <a:ext cx="8151590" cy="830997"/>
          </a:xfrm>
          <a:prstGeom prst="rect">
            <a:avLst/>
          </a:prstGeom>
          <a:noFill/>
        </p:spPr>
        <p:txBody>
          <a:bodyPr wrap="none" rtlCol="0">
            <a:spAutoFit/>
          </a:bodyPr>
          <a:lstStyle/>
          <a:p>
            <a:r>
              <a:rPr kumimoji="1" lang="ja-JP" altLang="en-US" sz="2400" dirty="0"/>
              <a:t>・　</a:t>
            </a:r>
            <a:r>
              <a:rPr kumimoji="1" lang="en-US" altLang="ja-JP" sz="2400" dirty="0" smtClean="0"/>
              <a:t>OpenModelica1.14.1 </a:t>
            </a:r>
            <a:r>
              <a:rPr kumimoji="1" lang="en-US" altLang="ja-JP" sz="2400" dirty="0"/>
              <a:t>(64bit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a:t>
            </a:r>
            <a:r>
              <a:rPr kumimoji="1" lang="ja-JP" altLang="en-US" sz="2400"/>
              <a:t>されて</a:t>
            </a:r>
            <a:r>
              <a:rPr kumimoji="1" lang="ja-JP" altLang="en-US" sz="2400" smtClean="0"/>
              <a:t>います。</a:t>
            </a:r>
            <a:endParaRPr kumimoji="1" lang="ja-JP" altLang="en-US" sz="2400"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モデルのカスタマイズ</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既存のモデルを自分の欲しいモデルになるように改造してみましょう。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901978" y="2425949"/>
            <a:ext cx="5416868" cy="461665"/>
          </a:xfrm>
          <a:prstGeom prst="rect">
            <a:avLst/>
          </a:prstGeom>
          <a:noFill/>
        </p:spPr>
        <p:txBody>
          <a:bodyPr wrap="none" rtlCol="0">
            <a:spAutoFit/>
          </a:bodyPr>
          <a:lstStyle/>
          <a:p>
            <a:r>
              <a:rPr kumimoji="1" lang="ja-JP" altLang="en-US" sz="2400" b="1" dirty="0"/>
              <a:t>カスタマイズができるようになると？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2025928" y="3495035"/>
            <a:ext cx="8071440" cy="2246769"/>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既存ライブラリを自分好みに改造できる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オリジナルのライブラリを作る足掛かりになる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en-US" altLang="ja-JP" sz="2800" dirty="0" err="1">
                <a:solidFill>
                  <a:srgbClr val="FF0000"/>
                </a:solidFill>
              </a:rPr>
              <a:t>Modelica</a:t>
            </a:r>
            <a:r>
              <a:rPr kumimoji="1" lang="ja-JP" altLang="en-US" sz="2800" dirty="0">
                <a:solidFill>
                  <a:srgbClr val="FF0000"/>
                </a:solidFill>
              </a:rPr>
              <a:t>言語に詳しくなる</a:t>
            </a:r>
            <a:endParaRPr kumimoji="1" lang="en-US" altLang="ja-JP" sz="2800" dirty="0">
              <a:solidFill>
                <a:srgbClr val="FF0000"/>
              </a:solidFill>
            </a:endParaRPr>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60120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4878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モデルの種類</a:t>
            </a:r>
            <a:endParaRPr lang="en-US" altLang="ja-JP" dirty="0"/>
          </a:p>
        </p:txBody>
      </p:sp>
      <p:sp>
        <p:nvSpPr>
          <p:cNvPr id="2" name="テキスト ボックス 1">
            <a:extLst>
              <a:ext uri="{FF2B5EF4-FFF2-40B4-BE49-F238E27FC236}">
                <a16:creationId xmlns:a16="http://schemas.microsoft.com/office/drawing/2014/main" id="{47B09A49-C95A-4D4B-9B00-B59A111014CE}"/>
              </a:ext>
            </a:extLst>
          </p:cNvPr>
          <p:cNvSpPr txBox="1"/>
          <p:nvPr/>
        </p:nvSpPr>
        <p:spPr>
          <a:xfrm>
            <a:off x="518813" y="763357"/>
            <a:ext cx="11197296" cy="2246769"/>
          </a:xfrm>
          <a:prstGeom prst="rect">
            <a:avLst/>
          </a:prstGeom>
          <a:noFill/>
        </p:spPr>
        <p:txBody>
          <a:bodyPr wrap="none" rtlCol="0">
            <a:spAutoFit/>
          </a:bodyPr>
          <a:lstStyle/>
          <a:p>
            <a:r>
              <a:rPr kumimoji="1" lang="ja-JP" altLang="en-US" sz="2800" dirty="0"/>
              <a:t>モデルは用途に応じて</a:t>
            </a:r>
            <a:r>
              <a:rPr lang="ja-JP" altLang="en-US" sz="2800" dirty="0"/>
              <a:t>大きく</a:t>
            </a:r>
            <a:r>
              <a:rPr kumimoji="1" lang="ja-JP" altLang="en-US" sz="2800" dirty="0"/>
              <a:t>以下に</a:t>
            </a:r>
            <a:r>
              <a:rPr kumimoji="1" lang="ja-JP" altLang="en-US" sz="2800" dirty="0" smtClean="0"/>
              <a:t>分類できます</a:t>
            </a:r>
            <a:r>
              <a:rPr lang="en-US" altLang="ja-JP" sz="2800" dirty="0" smtClean="0"/>
              <a:t>*</a:t>
            </a:r>
            <a:r>
              <a:rPr lang="ja-JP" altLang="en-US" sz="2800" dirty="0" err="1" smtClean="0"/>
              <a:t>。</a:t>
            </a:r>
            <a:endParaRPr kumimoji="1" lang="en-US" altLang="ja-JP" sz="2800" dirty="0"/>
          </a:p>
          <a:p>
            <a:endParaRPr kumimoji="1" lang="en-US" altLang="ja-JP" sz="2800" dirty="0"/>
          </a:p>
          <a:p>
            <a:r>
              <a:rPr lang="ja-JP" altLang="en-US" sz="2800" dirty="0"/>
              <a:t>　・モデル同士の接続関係を表す接続図</a:t>
            </a:r>
            <a:r>
              <a:rPr lang="en-US" altLang="ja-JP" sz="2000" dirty="0"/>
              <a:t>(Connection </a:t>
            </a:r>
            <a:r>
              <a:rPr lang="en-US" altLang="ja-JP" sz="2000" dirty="0" smtClean="0"/>
              <a:t>Diagram, </a:t>
            </a:r>
            <a:r>
              <a:rPr lang="ja-JP" altLang="en-US" sz="2000" dirty="0" smtClean="0"/>
              <a:t>システムモデル</a:t>
            </a:r>
            <a:r>
              <a:rPr lang="en-US" altLang="ja-JP" sz="2000" dirty="0" smtClean="0"/>
              <a:t>)</a:t>
            </a:r>
            <a:endParaRPr kumimoji="1" lang="en-US" altLang="ja-JP" sz="2800" dirty="0"/>
          </a:p>
          <a:p>
            <a:r>
              <a:rPr kumimoji="1" lang="ja-JP" altLang="en-US" sz="2800" dirty="0"/>
              <a:t>　</a:t>
            </a:r>
            <a:endParaRPr kumimoji="1" lang="en-US" altLang="ja-JP" sz="2800" dirty="0"/>
          </a:p>
          <a:p>
            <a:r>
              <a:rPr lang="ja-JP" altLang="en-US" sz="2800" dirty="0"/>
              <a:t>　</a:t>
            </a:r>
            <a:r>
              <a:rPr kumimoji="1" lang="ja-JP" altLang="en-US" sz="2800" dirty="0"/>
              <a:t>・モデルの構造を表す部品図</a:t>
            </a:r>
          </a:p>
        </p:txBody>
      </p:sp>
      <p:sp>
        <p:nvSpPr>
          <p:cNvPr id="5" name="テキスト ボックス 4">
            <a:extLst>
              <a:ext uri="{FF2B5EF4-FFF2-40B4-BE49-F238E27FC236}">
                <a16:creationId xmlns:a16="http://schemas.microsoft.com/office/drawing/2014/main" id="{0DEE16CD-0F0A-48BE-B9FE-79118042DF53}"/>
              </a:ext>
            </a:extLst>
          </p:cNvPr>
          <p:cNvSpPr txBox="1"/>
          <p:nvPr/>
        </p:nvSpPr>
        <p:spPr>
          <a:xfrm>
            <a:off x="641628" y="3444265"/>
            <a:ext cx="7981672" cy="1569660"/>
          </a:xfrm>
          <a:prstGeom prst="rect">
            <a:avLst/>
          </a:prstGeom>
          <a:noFill/>
        </p:spPr>
        <p:txBody>
          <a:bodyPr wrap="none" rtlCol="0">
            <a:spAutoFit/>
          </a:bodyPr>
          <a:lstStyle/>
          <a:p>
            <a:r>
              <a:rPr kumimoji="1" lang="ja-JP" altLang="en-US" sz="3200" dirty="0"/>
              <a:t>まずは接続図を対象に</a:t>
            </a:r>
            <a:endParaRPr kumimoji="1" lang="en-US" altLang="ja-JP" sz="3200" dirty="0"/>
          </a:p>
          <a:p>
            <a:r>
              <a:rPr kumimoji="1" lang="ja-JP" altLang="en-US" sz="3200" b="1" dirty="0"/>
              <a:t>ある変数を他の変数の</a:t>
            </a:r>
            <a:r>
              <a:rPr lang="ja-JP" altLang="en-US" sz="3200" b="1" dirty="0"/>
              <a:t>関数にカスタマイズ</a:t>
            </a:r>
            <a:endParaRPr lang="en-US" altLang="ja-JP" sz="3200" b="1" dirty="0"/>
          </a:p>
          <a:p>
            <a:r>
              <a:rPr lang="ja-JP" altLang="en-US" sz="3200" dirty="0"/>
              <a:t>してみましょう。</a:t>
            </a:r>
            <a:endParaRPr kumimoji="1" lang="en-US" altLang="ja-JP" sz="3200" dirty="0"/>
          </a:p>
        </p:txBody>
      </p:sp>
      <p:sp>
        <p:nvSpPr>
          <p:cNvPr id="3" name="テキスト ボックス 2">
            <a:extLst>
              <a:ext uri="{FF2B5EF4-FFF2-40B4-BE49-F238E27FC236}">
                <a16:creationId xmlns:a16="http://schemas.microsoft.com/office/drawing/2014/main" id="{5A4BAE0E-E883-40EC-83AE-73A9B5C0F534}"/>
              </a:ext>
            </a:extLst>
          </p:cNvPr>
          <p:cNvSpPr txBox="1"/>
          <p:nvPr/>
        </p:nvSpPr>
        <p:spPr>
          <a:xfrm>
            <a:off x="1997091" y="5604734"/>
            <a:ext cx="7981672" cy="1107996"/>
          </a:xfrm>
          <a:prstGeom prst="rect">
            <a:avLst/>
          </a:prstGeom>
          <a:noFill/>
        </p:spPr>
        <p:txBody>
          <a:bodyPr wrap="none" rtlCol="0">
            <a:spAutoFit/>
          </a:bodyPr>
          <a:lstStyle/>
          <a:p>
            <a:r>
              <a:rPr kumimoji="1" lang="ja-JP" altLang="en-US" sz="1600" dirty="0"/>
              <a:t>＊接続図を使ってモデルの構造を表現する場合もあるため</a:t>
            </a:r>
            <a:endParaRPr kumimoji="1" lang="en-US" altLang="ja-JP" sz="1600" dirty="0"/>
          </a:p>
          <a:p>
            <a:r>
              <a:rPr lang="ja-JP" altLang="en-US" sz="1600" dirty="0"/>
              <a:t>　あくまで便宜上の分類です。</a:t>
            </a:r>
            <a:endParaRPr lang="en-US" altLang="ja-JP" sz="1600" dirty="0"/>
          </a:p>
          <a:p>
            <a:r>
              <a:rPr kumimoji="1" lang="ja-JP" altLang="en-US" sz="1600" dirty="0"/>
              <a:t>　ただ業務などで、部品図</a:t>
            </a:r>
            <a:r>
              <a:rPr lang="ja-JP" altLang="en-US" sz="1600" dirty="0"/>
              <a:t>のことを話しているのか、接続図のことを話しているのか</a:t>
            </a:r>
            <a:endParaRPr lang="en-US" altLang="ja-JP" sz="1600" dirty="0"/>
          </a:p>
          <a:p>
            <a:r>
              <a:rPr kumimoji="1" lang="ja-JP" altLang="en-US" sz="1600" dirty="0"/>
              <a:t>　</a:t>
            </a:r>
            <a:r>
              <a:rPr lang="ja-JP" altLang="en-US" sz="1600" dirty="0"/>
              <a:t>混乱を生じる場合があるため分類しました。</a:t>
            </a:r>
            <a:endParaRPr kumimoji="1" lang="ja-JP" altLang="en-US" sz="16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5E1FF56-714D-4EB2-BAE7-6C57E4A15DF5}"/>
                  </a:ext>
                </a:extLst>
              </p:cNvPr>
              <p:cNvSpPr txBox="1"/>
              <p:nvPr/>
            </p:nvSpPr>
            <p:spPr>
              <a:xfrm>
                <a:off x="10200844" y="3605358"/>
                <a:ext cx="110626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𝑚</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A5E1FF56-714D-4EB2-BAE7-6C57E4A15DF5}"/>
                  </a:ext>
                </a:extLst>
              </p:cNvPr>
              <p:cNvSpPr txBox="1">
                <a:spLocks noRot="1" noChangeAspect="1" noMove="1" noResize="1" noEditPoints="1" noAdjustHandles="1" noChangeArrowheads="1" noChangeShapeType="1" noTextEdit="1"/>
              </p:cNvSpPr>
              <p:nvPr/>
            </p:nvSpPr>
            <p:spPr>
              <a:xfrm>
                <a:off x="10200844" y="3605358"/>
                <a:ext cx="1106265"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C942197-1B34-4C98-A236-49D45C309053}"/>
                  </a:ext>
                </a:extLst>
              </p:cNvPr>
              <p:cNvSpPr txBox="1"/>
              <p:nvPr/>
            </p:nvSpPr>
            <p:spPr>
              <a:xfrm>
                <a:off x="9836385" y="4600197"/>
                <a:ext cx="18646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𝑚</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𝜌</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9C942197-1B34-4C98-A236-49D45C309053}"/>
                  </a:ext>
                </a:extLst>
              </p:cNvPr>
              <p:cNvSpPr txBox="1">
                <a:spLocks noRot="1" noChangeAspect="1" noMove="1" noResize="1" noEditPoints="1" noAdjustHandles="1" noChangeArrowheads="1" noChangeShapeType="1" noTextEdit="1"/>
              </p:cNvSpPr>
              <p:nvPr/>
            </p:nvSpPr>
            <p:spPr>
              <a:xfrm>
                <a:off x="9836385" y="4600197"/>
                <a:ext cx="1864613" cy="461665"/>
              </a:xfrm>
              <a:prstGeom prst="rect">
                <a:avLst/>
              </a:prstGeom>
              <a:blipFill>
                <a:blip r:embed="rId3"/>
                <a:stretch>
                  <a:fillRect b="-17333"/>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C787F671-7A38-4096-8C24-E2520C0FB8C9}"/>
              </a:ext>
            </a:extLst>
          </p:cNvPr>
          <p:cNvSpPr/>
          <p:nvPr/>
        </p:nvSpPr>
        <p:spPr>
          <a:xfrm>
            <a:off x="10569299" y="4133850"/>
            <a:ext cx="260350" cy="3778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F92036E1-4323-4AC5-8575-7CB973EDD87B}"/>
              </a:ext>
            </a:extLst>
          </p:cNvPr>
          <p:cNvSpPr/>
          <p:nvPr/>
        </p:nvSpPr>
        <p:spPr>
          <a:xfrm>
            <a:off x="8883650" y="3543300"/>
            <a:ext cx="450850" cy="1518562"/>
          </a:xfrm>
          <a:prstGeom prst="righ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EF581B11-8C9A-48F6-A5D0-3DE63C15B28A}"/>
              </a:ext>
            </a:extLst>
          </p:cNvPr>
          <p:cNvSpPr/>
          <p:nvPr/>
        </p:nvSpPr>
        <p:spPr>
          <a:xfrm>
            <a:off x="9594850" y="3365500"/>
            <a:ext cx="2327275" cy="18689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641627" y="1560352"/>
            <a:ext cx="10967127" cy="7214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p:nvPr/>
        </p:nvCxnSpPr>
        <p:spPr>
          <a:xfrm flipH="1" flipV="1">
            <a:off x="7287699" y="2317644"/>
            <a:ext cx="1375038" cy="315554"/>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225484" y="2651866"/>
            <a:ext cx="2874505" cy="369332"/>
          </a:xfrm>
          <a:prstGeom prst="rect">
            <a:avLst/>
          </a:prstGeom>
          <a:noFill/>
        </p:spPr>
        <p:txBody>
          <a:bodyPr wrap="none" rtlCol="0">
            <a:spAutoFit/>
          </a:bodyPr>
          <a:lstStyle/>
          <a:p>
            <a:r>
              <a:rPr kumimoji="1" lang="ja-JP" altLang="en-US" dirty="0" smtClean="0"/>
              <a:t>今回のカスタマイズはこちら</a:t>
            </a:r>
            <a:endParaRPr kumimoji="1" lang="ja-JP" altLang="en-US" dirty="0"/>
          </a:p>
        </p:txBody>
      </p:sp>
      <p:sp>
        <p:nvSpPr>
          <p:cNvPr id="12" name="テキスト ボックス 11"/>
          <p:cNvSpPr txBox="1"/>
          <p:nvPr/>
        </p:nvSpPr>
        <p:spPr>
          <a:xfrm>
            <a:off x="9603023" y="3076953"/>
            <a:ext cx="2339102" cy="307777"/>
          </a:xfrm>
          <a:prstGeom prst="rect">
            <a:avLst/>
          </a:prstGeom>
          <a:noFill/>
        </p:spPr>
        <p:txBody>
          <a:bodyPr wrap="none" rtlCol="0">
            <a:spAutoFit/>
          </a:bodyPr>
          <a:lstStyle/>
          <a:p>
            <a:r>
              <a:rPr kumimoji="1" lang="ja-JP" altLang="en-US" sz="1400" dirty="0" smtClean="0"/>
              <a:t>質量を密度と体積の関数に</a:t>
            </a:r>
            <a:endParaRPr kumimoji="1" lang="ja-JP" altLang="en-US" sz="1400" dirty="0"/>
          </a:p>
        </p:txBody>
      </p:sp>
      <p:sp>
        <p:nvSpPr>
          <p:cNvPr id="16" name="スライド番号プレースホルダー 15"/>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Tree>
    <p:extLst>
      <p:ext uri="{BB962C8B-B14F-4D97-AF65-F5344CB8AC3E}">
        <p14:creationId xmlns:p14="http://schemas.microsoft.com/office/powerpoint/2010/main" val="16082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3044190" y="1556124"/>
            <a:ext cx="5859570" cy="1704436"/>
          </a:xfrm>
          <a:prstGeom prst="rect">
            <a:avLst/>
          </a:prstGeom>
        </p:spPr>
      </p:pic>
      <p:sp>
        <p:nvSpPr>
          <p:cNvPr id="11" name="角丸四角形 10"/>
          <p:cNvSpPr/>
          <p:nvPr/>
        </p:nvSpPr>
        <p:spPr>
          <a:xfrm>
            <a:off x="1911456" y="5263886"/>
            <a:ext cx="8295640" cy="125375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接続図に</a:t>
            </a:r>
            <a:r>
              <a:rPr lang="en-US" altLang="ja-JP" sz="2400" dirty="0">
                <a:solidFill>
                  <a:schemeClr val="tx1"/>
                </a:solidFill>
              </a:rPr>
              <a:t>ρ</a:t>
            </a:r>
            <a:r>
              <a:rPr lang="ja-JP" altLang="en-US" sz="2400" dirty="0">
                <a:solidFill>
                  <a:schemeClr val="tx1"/>
                </a:solidFill>
              </a:rPr>
              <a:t>と</a:t>
            </a:r>
            <a:r>
              <a:rPr lang="en-US" altLang="ja-JP" sz="2400" dirty="0">
                <a:solidFill>
                  <a:schemeClr val="tx1"/>
                </a:solidFill>
              </a:rPr>
              <a:t>V</a:t>
            </a:r>
            <a:r>
              <a:rPr lang="ja-JP" altLang="en-US" sz="2400" dirty="0">
                <a:solidFill>
                  <a:schemeClr val="tx1"/>
                </a:solidFill>
              </a:rPr>
              <a:t>のパラメータ変数を追加し</a:t>
            </a:r>
            <a:endParaRPr lang="en-US" altLang="ja-JP" sz="2400" dirty="0">
              <a:solidFill>
                <a:schemeClr val="tx1"/>
              </a:solidFill>
            </a:endParaRPr>
          </a:p>
          <a:p>
            <a:pPr algn="ctr"/>
            <a:r>
              <a:rPr lang="ja-JP" altLang="en-US" sz="2400" dirty="0">
                <a:solidFill>
                  <a:schemeClr val="tx1"/>
                </a:solidFill>
              </a:rPr>
              <a:t>質量</a:t>
            </a:r>
            <a:r>
              <a:rPr lang="en-US" altLang="ja-JP" sz="2400" dirty="0">
                <a:solidFill>
                  <a:schemeClr val="tx1"/>
                </a:solidFill>
              </a:rPr>
              <a:t>m</a:t>
            </a:r>
            <a:r>
              <a:rPr lang="ja-JP" altLang="en-US" sz="2400" dirty="0">
                <a:solidFill>
                  <a:schemeClr val="tx1"/>
                </a:solidFill>
              </a:rPr>
              <a:t>を入力するコマンドに</a:t>
            </a:r>
            <a:r>
              <a:rPr lang="en-US" altLang="ja-JP" sz="2400" dirty="0" err="1">
                <a:solidFill>
                  <a:schemeClr val="tx1"/>
                </a:solidFill>
              </a:rPr>
              <a:t>ρ×V</a:t>
            </a:r>
            <a:r>
              <a:rPr lang="ja-JP" altLang="en-US" sz="2400" dirty="0">
                <a:solidFill>
                  <a:schemeClr val="tx1"/>
                </a:solidFill>
              </a:rPr>
              <a:t>を追加します</a:t>
            </a:r>
            <a:endParaRPr lang="en-US" altLang="ja-JP" sz="2400" dirty="0">
              <a:solidFill>
                <a:schemeClr val="tx1"/>
              </a:solidFill>
            </a:endParaRPr>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カスタマイズ内容</a:t>
            </a:r>
            <a:endParaRPr lang="en-US" altLang="ja-JP" dirty="0"/>
          </a:p>
        </p:txBody>
      </p:sp>
      <p:sp>
        <p:nvSpPr>
          <p:cNvPr id="7" name="テキスト ボックス 6">
            <a:extLst>
              <a:ext uri="{FF2B5EF4-FFF2-40B4-BE49-F238E27FC236}">
                <a16:creationId xmlns:a16="http://schemas.microsoft.com/office/drawing/2014/main" id="{58A4BB3B-BC94-46DC-97C4-4B803B7FB633}"/>
              </a:ext>
            </a:extLst>
          </p:cNvPr>
          <p:cNvSpPr txBox="1"/>
          <p:nvPr/>
        </p:nvSpPr>
        <p:spPr>
          <a:xfrm>
            <a:off x="132013" y="763388"/>
            <a:ext cx="12111008" cy="400110"/>
          </a:xfrm>
          <a:prstGeom prst="rect">
            <a:avLst/>
          </a:prstGeom>
          <a:noFill/>
        </p:spPr>
        <p:txBody>
          <a:bodyPr wrap="none" rtlCol="0">
            <a:spAutoFit/>
          </a:bodyPr>
          <a:lstStyle/>
          <a:p>
            <a:r>
              <a:rPr kumimoji="1" lang="ja-JP" altLang="en-US" sz="2000" dirty="0"/>
              <a:t>チュートリアル</a:t>
            </a:r>
            <a:r>
              <a:rPr kumimoji="1" lang="en-US" altLang="ja-JP" sz="2000" dirty="0"/>
              <a:t>1</a:t>
            </a:r>
            <a:r>
              <a:rPr kumimoji="1" lang="ja-JP" altLang="en-US" sz="2000" dirty="0"/>
              <a:t>で作成したバネマスモデルの</a:t>
            </a:r>
            <a:r>
              <a:rPr kumimoji="1" lang="en-US" altLang="ja-JP" sz="2000" dirty="0"/>
              <a:t>mass</a:t>
            </a:r>
            <a:r>
              <a:rPr kumimoji="1" lang="ja-JP" altLang="en-US" sz="2000" dirty="0"/>
              <a:t>モデルの質量</a:t>
            </a:r>
            <a:r>
              <a:rPr kumimoji="1" lang="en-US" altLang="ja-JP" sz="2000" dirty="0"/>
              <a:t>m</a:t>
            </a:r>
            <a:r>
              <a:rPr kumimoji="1" lang="ja-JP" altLang="en-US" sz="2000" dirty="0"/>
              <a:t>を密度</a:t>
            </a:r>
            <a:r>
              <a:rPr kumimoji="1" lang="en-US" altLang="ja-JP" sz="2000" dirty="0"/>
              <a:t>ρ×</a:t>
            </a:r>
            <a:r>
              <a:rPr kumimoji="1" lang="ja-JP" altLang="en-US" sz="2000" dirty="0"/>
              <a:t>体積</a:t>
            </a:r>
            <a:r>
              <a:rPr kumimoji="1" lang="en-US" altLang="ja-JP" sz="2000" dirty="0"/>
              <a:t>V</a:t>
            </a:r>
            <a:r>
              <a:rPr kumimoji="1" lang="ja-JP" altLang="en-US" sz="2000" dirty="0"/>
              <a:t>にして</a:t>
            </a:r>
            <a:r>
              <a:rPr kumimoji="1" lang="ja-JP" altLang="en-US" sz="2000" dirty="0" smtClean="0"/>
              <a:t>みましょう。</a:t>
            </a:r>
            <a:endParaRPr kumimoji="1" lang="ja-JP" altLang="en-US" sz="2000" dirty="0"/>
          </a:p>
        </p:txBody>
      </p:sp>
      <p:cxnSp>
        <p:nvCxnSpPr>
          <p:cNvPr id="9" name="直線矢印コネクタ 8">
            <a:extLst>
              <a:ext uri="{FF2B5EF4-FFF2-40B4-BE49-F238E27FC236}">
                <a16:creationId xmlns:a16="http://schemas.microsoft.com/office/drawing/2014/main" id="{E5824E3B-5A9E-4FB7-B232-80CE676EF0D4}"/>
              </a:ext>
            </a:extLst>
          </p:cNvPr>
          <p:cNvCxnSpPr>
            <a:cxnSpLocks/>
            <a:stCxn id="10" idx="0"/>
            <a:endCxn id="8" idx="2"/>
          </p:cNvCxnSpPr>
          <p:nvPr/>
        </p:nvCxnSpPr>
        <p:spPr>
          <a:xfrm flipV="1">
            <a:off x="7987142" y="3049320"/>
            <a:ext cx="0" cy="33650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EE256FF-2E02-4EC7-889E-19FC117002AA}"/>
              </a:ext>
            </a:extLst>
          </p:cNvPr>
          <p:cNvSpPr txBox="1"/>
          <p:nvPr/>
        </p:nvSpPr>
        <p:spPr>
          <a:xfrm>
            <a:off x="4562967" y="3385823"/>
            <a:ext cx="6848350" cy="830997"/>
          </a:xfrm>
          <a:prstGeom prst="rect">
            <a:avLst/>
          </a:prstGeom>
          <a:noFill/>
        </p:spPr>
        <p:txBody>
          <a:bodyPr wrap="none" rtlCol="0">
            <a:spAutoFit/>
          </a:bodyPr>
          <a:lstStyle/>
          <a:p>
            <a:r>
              <a:rPr kumimoji="1" lang="ja-JP" altLang="en-US" sz="2400" dirty="0"/>
              <a:t>現在・・・質量を直接入力</a:t>
            </a:r>
            <a:endParaRPr kumimoji="1" lang="en-US" altLang="ja-JP" sz="2400" dirty="0"/>
          </a:p>
          <a:p>
            <a:r>
              <a:rPr lang="ja-JP" altLang="en-US" sz="2400" dirty="0"/>
              <a:t>カスタマイズ・・・質量を密度</a:t>
            </a:r>
            <a:r>
              <a:rPr lang="en-US" altLang="ja-JP" sz="2400" dirty="0"/>
              <a:t>ρ×</a:t>
            </a:r>
            <a:r>
              <a:rPr lang="ja-JP" altLang="en-US" sz="2400" dirty="0"/>
              <a:t>体積</a:t>
            </a:r>
            <a:r>
              <a:rPr lang="en-US" altLang="ja-JP" sz="2400" dirty="0"/>
              <a:t>V</a:t>
            </a:r>
            <a:r>
              <a:rPr lang="ja-JP" altLang="en-US" sz="2400" dirty="0"/>
              <a:t>で表す</a:t>
            </a:r>
            <a:endParaRPr kumimoji="1" lang="ja-JP" altLang="en-US" sz="2400" dirty="0"/>
          </a:p>
        </p:txBody>
      </p:sp>
      <p:sp>
        <p:nvSpPr>
          <p:cNvPr id="8" name="四角形: 角を丸くする 7">
            <a:extLst>
              <a:ext uri="{FF2B5EF4-FFF2-40B4-BE49-F238E27FC236}">
                <a16:creationId xmlns:a16="http://schemas.microsoft.com/office/drawing/2014/main" id="{64EA7896-3E4A-4CF1-A2B0-6EB3063ACC37}"/>
              </a:ext>
            </a:extLst>
          </p:cNvPr>
          <p:cNvSpPr/>
          <p:nvPr/>
        </p:nvSpPr>
        <p:spPr>
          <a:xfrm>
            <a:off x="7150323" y="1586012"/>
            <a:ext cx="1673638" cy="14633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274172" y="4278687"/>
            <a:ext cx="3570208" cy="461665"/>
          </a:xfrm>
          <a:prstGeom prst="rect">
            <a:avLst/>
          </a:prstGeom>
          <a:noFill/>
        </p:spPr>
        <p:txBody>
          <a:bodyPr wrap="none" rtlCol="0">
            <a:spAutoFit/>
          </a:bodyPr>
          <a:lstStyle/>
          <a:p>
            <a:r>
              <a:rPr kumimoji="1" lang="ja-JP" altLang="en-US" sz="2400" u="sng" dirty="0" smtClean="0"/>
              <a:t>バネマスモデルの接続図</a:t>
            </a:r>
            <a:endParaRPr kumimoji="1" lang="ja-JP" altLang="en-US" sz="2400" u="sng" dirty="0"/>
          </a:p>
        </p:txBody>
      </p:sp>
      <p:sp>
        <p:nvSpPr>
          <p:cNvPr id="12" name="スライド番号プレースホルダー 11"/>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Tree>
    <p:extLst>
      <p:ext uri="{BB962C8B-B14F-4D97-AF65-F5344CB8AC3E}">
        <p14:creationId xmlns:p14="http://schemas.microsoft.com/office/powerpoint/2010/main" val="398783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p:cNvPicPr>
            <a:picLocks noChangeAspect="1"/>
          </p:cNvPicPr>
          <p:nvPr/>
        </p:nvPicPr>
        <p:blipFill>
          <a:blip r:embed="rId2"/>
          <a:stretch>
            <a:fillRect/>
          </a:stretch>
        </p:blipFill>
        <p:spPr>
          <a:xfrm>
            <a:off x="5576812" y="2129716"/>
            <a:ext cx="1914407" cy="2849954"/>
          </a:xfrm>
          <a:prstGeom prst="rect">
            <a:avLst/>
          </a:prstGeom>
        </p:spPr>
      </p:pic>
      <p:pic>
        <p:nvPicPr>
          <p:cNvPr id="17" name="図 16"/>
          <p:cNvPicPr>
            <a:picLocks noChangeAspect="1"/>
          </p:cNvPicPr>
          <p:nvPr/>
        </p:nvPicPr>
        <p:blipFill>
          <a:blip r:embed="rId3"/>
          <a:stretch>
            <a:fillRect/>
          </a:stretch>
        </p:blipFill>
        <p:spPr>
          <a:xfrm>
            <a:off x="418261" y="4690109"/>
            <a:ext cx="3983355" cy="2004695"/>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ファイルを開く</a:t>
            </a:r>
            <a:endParaRPr lang="en-US" altLang="ja-JP" dirty="0"/>
          </a:p>
        </p:txBody>
      </p:sp>
      <p:sp>
        <p:nvSpPr>
          <p:cNvPr id="6" name="テキスト ボックス 5">
            <a:extLst>
              <a:ext uri="{FF2B5EF4-FFF2-40B4-BE49-F238E27FC236}">
                <a16:creationId xmlns:a16="http://schemas.microsoft.com/office/drawing/2014/main" id="{425CC2F2-823A-4C6A-90E8-F61FEC3BB6CF}"/>
              </a:ext>
            </a:extLst>
          </p:cNvPr>
          <p:cNvSpPr txBox="1"/>
          <p:nvPr/>
        </p:nvSpPr>
        <p:spPr>
          <a:xfrm>
            <a:off x="350121" y="629386"/>
            <a:ext cx="8416086" cy="369332"/>
          </a:xfrm>
          <a:prstGeom prst="rect">
            <a:avLst/>
          </a:prstGeom>
          <a:noFill/>
        </p:spPr>
        <p:txBody>
          <a:bodyPr wrap="none" rtlCol="0">
            <a:spAutoFit/>
          </a:bodyPr>
          <a:lstStyle/>
          <a:p>
            <a:r>
              <a:rPr kumimoji="1" lang="en-US" altLang="ja-JP" dirty="0" err="1"/>
              <a:t>OpenModelica</a:t>
            </a:r>
            <a:r>
              <a:rPr kumimoji="1" lang="ja-JP" altLang="en-US" dirty="0"/>
              <a:t>超初級チュートリアル１で作成したバネ</a:t>
            </a:r>
            <a:r>
              <a:rPr lang="ja-JP" altLang="en-US" dirty="0"/>
              <a:t>マス</a:t>
            </a:r>
            <a:r>
              <a:rPr kumimoji="1" lang="ja-JP" altLang="en-US" dirty="0"/>
              <a:t>モデルを開きます。</a:t>
            </a:r>
          </a:p>
        </p:txBody>
      </p:sp>
      <p:sp>
        <p:nvSpPr>
          <p:cNvPr id="11" name="テキスト ボックス 10">
            <a:extLst>
              <a:ext uri="{FF2B5EF4-FFF2-40B4-BE49-F238E27FC236}">
                <a16:creationId xmlns:a16="http://schemas.microsoft.com/office/drawing/2014/main" id="{29DF2A18-B348-4336-8159-CC393854A496}"/>
              </a:ext>
            </a:extLst>
          </p:cNvPr>
          <p:cNvSpPr txBox="1"/>
          <p:nvPr/>
        </p:nvSpPr>
        <p:spPr>
          <a:xfrm>
            <a:off x="102187" y="1137668"/>
            <a:ext cx="5176635" cy="646331"/>
          </a:xfrm>
          <a:prstGeom prst="rect">
            <a:avLst/>
          </a:prstGeom>
          <a:noFill/>
        </p:spPr>
        <p:txBody>
          <a:bodyPr wrap="square" rtlCol="0">
            <a:spAutoFit/>
          </a:bodyPr>
          <a:lstStyle/>
          <a:p>
            <a:r>
              <a:rPr lang="ja-JP" altLang="en-US" dirty="0" smtClean="0"/>
              <a:t>① 「</a:t>
            </a:r>
            <a:r>
              <a:rPr lang="ja-JP" altLang="en-US" dirty="0"/>
              <a:t>ファイル」 </a:t>
            </a:r>
            <a:r>
              <a:rPr lang="en-US" altLang="ja-JP" dirty="0"/>
              <a:t>- </a:t>
            </a:r>
            <a:r>
              <a:rPr lang="ja-JP" altLang="en-US" dirty="0"/>
              <a:t>「モデル</a:t>
            </a:r>
            <a:r>
              <a:rPr lang="en-US" altLang="ja-JP" dirty="0"/>
              <a:t>/</a:t>
            </a:r>
            <a:r>
              <a:rPr lang="ja-JP" altLang="en-US" dirty="0"/>
              <a:t>ライブラリを</a:t>
            </a:r>
            <a:r>
              <a:rPr lang="ja-JP" altLang="en-US" dirty="0" smtClean="0"/>
              <a:t>開く</a:t>
            </a:r>
            <a:r>
              <a:rPr lang="ja-JP" altLang="en-US" dirty="0"/>
              <a:t>」</a:t>
            </a:r>
            <a:r>
              <a:rPr lang="ja-JP" altLang="en-US" dirty="0" smtClean="0"/>
              <a:t>から「</a:t>
            </a:r>
            <a:r>
              <a:rPr lang="en-US" altLang="ja-JP" dirty="0" smtClean="0"/>
              <a:t>Tutorial1.mo</a:t>
            </a:r>
            <a:r>
              <a:rPr lang="ja-JP" altLang="en-US" dirty="0" smtClean="0"/>
              <a:t>」を開く</a:t>
            </a:r>
            <a:endParaRPr kumimoji="1" lang="ja-JP" altLang="en-US" dirty="0"/>
          </a:p>
        </p:txBody>
      </p:sp>
      <p:sp>
        <p:nvSpPr>
          <p:cNvPr id="12" name="テキスト ボックス 11">
            <a:extLst>
              <a:ext uri="{FF2B5EF4-FFF2-40B4-BE49-F238E27FC236}">
                <a16:creationId xmlns:a16="http://schemas.microsoft.com/office/drawing/2014/main" id="{5916F003-D7B2-4AAA-9880-DF6FE731D620}"/>
              </a:ext>
            </a:extLst>
          </p:cNvPr>
          <p:cNvSpPr txBox="1"/>
          <p:nvPr/>
        </p:nvSpPr>
        <p:spPr>
          <a:xfrm>
            <a:off x="8453023" y="1137668"/>
            <a:ext cx="3251211" cy="369332"/>
          </a:xfrm>
          <a:prstGeom prst="rect">
            <a:avLst/>
          </a:prstGeom>
          <a:noFill/>
        </p:spPr>
        <p:txBody>
          <a:bodyPr wrap="none" rtlCol="0">
            <a:spAutoFit/>
          </a:bodyPr>
          <a:lstStyle/>
          <a:p>
            <a:r>
              <a:rPr kumimoji="1" lang="ja-JP" altLang="en-US" dirty="0" smtClean="0"/>
              <a:t>③ モデル</a:t>
            </a:r>
            <a:r>
              <a:rPr kumimoji="1" lang="ja-JP" altLang="en-US" dirty="0"/>
              <a:t>を確認してください</a:t>
            </a:r>
          </a:p>
        </p:txBody>
      </p:sp>
      <p:sp>
        <p:nvSpPr>
          <p:cNvPr id="14" name="四角形: 角を丸くする 13">
            <a:extLst>
              <a:ext uri="{FF2B5EF4-FFF2-40B4-BE49-F238E27FC236}">
                <a16:creationId xmlns:a16="http://schemas.microsoft.com/office/drawing/2014/main" id="{D2260FD2-2C8C-4CAC-B593-96EF86B13A4F}"/>
              </a:ext>
            </a:extLst>
          </p:cNvPr>
          <p:cNvSpPr/>
          <p:nvPr/>
        </p:nvSpPr>
        <p:spPr>
          <a:xfrm>
            <a:off x="5682681" y="4584819"/>
            <a:ext cx="1095309"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5BEF382-C983-4B24-BD69-12A003E1AD9C}"/>
              </a:ext>
            </a:extLst>
          </p:cNvPr>
          <p:cNvSpPr txBox="1"/>
          <p:nvPr/>
        </p:nvSpPr>
        <p:spPr>
          <a:xfrm>
            <a:off x="5199714" y="1137668"/>
            <a:ext cx="2789546" cy="923330"/>
          </a:xfrm>
          <a:prstGeom prst="rect">
            <a:avLst/>
          </a:prstGeom>
          <a:noFill/>
        </p:spPr>
        <p:txBody>
          <a:bodyPr wrap="none" rtlCol="0">
            <a:spAutoFit/>
          </a:bodyPr>
          <a:lstStyle/>
          <a:p>
            <a:r>
              <a:rPr lang="ja-JP" altLang="en-US" dirty="0" smtClean="0"/>
              <a:t>② ライブラリブラウザ</a:t>
            </a:r>
            <a:r>
              <a:rPr lang="ja-JP" altLang="en-US" dirty="0"/>
              <a:t>に</a:t>
            </a:r>
            <a:endParaRPr lang="en-US" altLang="ja-JP" dirty="0"/>
          </a:p>
          <a:p>
            <a:r>
              <a:rPr kumimoji="1" lang="ja-JP" altLang="en-US" dirty="0"/>
              <a:t>追加されたファイルを</a:t>
            </a:r>
            <a:endParaRPr kumimoji="1" lang="en-US" altLang="ja-JP" dirty="0"/>
          </a:p>
          <a:p>
            <a:r>
              <a:rPr lang="ja-JP" altLang="en-US" dirty="0"/>
              <a:t>ダブルクリック</a:t>
            </a:r>
            <a:endParaRPr kumimoji="1" lang="ja-JP" altLang="en-US" dirty="0"/>
          </a:p>
        </p:txBody>
      </p:sp>
      <p:pic>
        <p:nvPicPr>
          <p:cNvPr id="3" name="図 2"/>
          <p:cNvPicPr>
            <a:picLocks noChangeAspect="1"/>
          </p:cNvPicPr>
          <p:nvPr/>
        </p:nvPicPr>
        <p:blipFill>
          <a:blip r:embed="rId4"/>
          <a:stretch>
            <a:fillRect/>
          </a:stretch>
        </p:blipFill>
        <p:spPr>
          <a:xfrm>
            <a:off x="8051800" y="2006041"/>
            <a:ext cx="4086926" cy="990652"/>
          </a:xfrm>
          <a:prstGeom prst="rect">
            <a:avLst/>
          </a:prstGeom>
        </p:spPr>
      </p:pic>
      <p:grpSp>
        <p:nvGrpSpPr>
          <p:cNvPr id="9" name="グループ化 8"/>
          <p:cNvGrpSpPr/>
          <p:nvPr/>
        </p:nvGrpSpPr>
        <p:grpSpPr>
          <a:xfrm>
            <a:off x="142866" y="2058317"/>
            <a:ext cx="4527362" cy="4633917"/>
            <a:chOff x="129612" y="1922949"/>
            <a:chExt cx="4812670" cy="4925941"/>
          </a:xfrm>
        </p:grpSpPr>
        <p:pic>
          <p:nvPicPr>
            <p:cNvPr id="2" name="図 1"/>
            <p:cNvPicPr>
              <a:picLocks noChangeAspect="1"/>
            </p:cNvPicPr>
            <p:nvPr/>
          </p:nvPicPr>
          <p:blipFill>
            <a:blip r:embed="rId5"/>
            <a:stretch>
              <a:fillRect/>
            </a:stretch>
          </p:blipFill>
          <p:spPr>
            <a:xfrm>
              <a:off x="129612" y="1922949"/>
              <a:ext cx="4812670" cy="2619680"/>
            </a:xfrm>
            <a:prstGeom prst="rect">
              <a:avLst/>
            </a:prstGeom>
          </p:spPr>
        </p:pic>
        <p:sp>
          <p:nvSpPr>
            <p:cNvPr id="8" name="四角形: 角を丸くする 7">
              <a:extLst>
                <a:ext uri="{FF2B5EF4-FFF2-40B4-BE49-F238E27FC236}">
                  <a16:creationId xmlns:a16="http://schemas.microsoft.com/office/drawing/2014/main" id="{5C14790B-F257-4510-B803-A6172FB48EE4}"/>
                </a:ext>
              </a:extLst>
            </p:cNvPr>
            <p:cNvSpPr/>
            <p:nvPr/>
          </p:nvSpPr>
          <p:spPr>
            <a:xfrm>
              <a:off x="129612" y="2184015"/>
              <a:ext cx="940795"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68B083E9-30BD-4AC4-9CD1-824D4497E363}"/>
                </a:ext>
              </a:extLst>
            </p:cNvPr>
            <p:cNvSpPr/>
            <p:nvPr/>
          </p:nvSpPr>
          <p:spPr>
            <a:xfrm>
              <a:off x="129612" y="2774586"/>
              <a:ext cx="1865333"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9">
              <a:extLst>
                <a:ext uri="{FF2B5EF4-FFF2-40B4-BE49-F238E27FC236}">
                  <a16:creationId xmlns:a16="http://schemas.microsoft.com/office/drawing/2014/main" id="{68B083E9-30BD-4AC4-9CD1-824D4497E363}"/>
                </a:ext>
              </a:extLst>
            </p:cNvPr>
            <p:cNvSpPr/>
            <p:nvPr/>
          </p:nvSpPr>
          <p:spPr>
            <a:xfrm>
              <a:off x="1603280" y="5524604"/>
              <a:ext cx="768072" cy="3259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9">
              <a:extLst>
                <a:ext uri="{FF2B5EF4-FFF2-40B4-BE49-F238E27FC236}">
                  <a16:creationId xmlns:a16="http://schemas.microsoft.com/office/drawing/2014/main" id="{68B083E9-30BD-4AC4-9CD1-824D4497E363}"/>
                </a:ext>
              </a:extLst>
            </p:cNvPr>
            <p:cNvSpPr/>
            <p:nvPr/>
          </p:nvSpPr>
          <p:spPr>
            <a:xfrm>
              <a:off x="3150419" y="6522922"/>
              <a:ext cx="768072" cy="3259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スライド番号プレースホルダー 15"/>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cxnSp>
        <p:nvCxnSpPr>
          <p:cNvPr id="20" name="直線矢印コネクタ 19"/>
          <p:cNvCxnSpPr>
            <a:stCxn id="10" idx="2"/>
            <a:endCxn id="18" idx="0"/>
          </p:cNvCxnSpPr>
          <p:nvPr/>
        </p:nvCxnSpPr>
        <p:spPr>
          <a:xfrm>
            <a:off x="1020242" y="3158005"/>
            <a:ext cx="870199" cy="2288450"/>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65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5569955" y="1254514"/>
            <a:ext cx="5695950" cy="1771650"/>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33791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ファイル</a:t>
            </a:r>
            <a:r>
              <a:rPr lang="ja-JP" altLang="en-US" dirty="0" smtClean="0"/>
              <a:t>を別名保存</a:t>
            </a:r>
            <a:endParaRPr lang="en-US" altLang="ja-JP" dirty="0"/>
          </a:p>
        </p:txBody>
      </p:sp>
      <p:sp>
        <p:nvSpPr>
          <p:cNvPr id="11" name="テキスト ボックス 10">
            <a:extLst>
              <a:ext uri="{FF2B5EF4-FFF2-40B4-BE49-F238E27FC236}">
                <a16:creationId xmlns:a16="http://schemas.microsoft.com/office/drawing/2014/main" id="{29DF2A18-B348-4336-8159-CC393854A496}"/>
              </a:ext>
            </a:extLst>
          </p:cNvPr>
          <p:cNvSpPr txBox="1"/>
          <p:nvPr/>
        </p:nvSpPr>
        <p:spPr>
          <a:xfrm>
            <a:off x="123817" y="788064"/>
            <a:ext cx="4091780" cy="369332"/>
          </a:xfrm>
          <a:prstGeom prst="rect">
            <a:avLst/>
          </a:prstGeom>
          <a:noFill/>
        </p:spPr>
        <p:txBody>
          <a:bodyPr wrap="square" rtlCol="0">
            <a:spAutoFit/>
          </a:bodyPr>
          <a:lstStyle/>
          <a:p>
            <a:r>
              <a:rPr lang="ja-JP" altLang="en-US" dirty="0" smtClean="0"/>
              <a:t>① 「別名で保存」をクリックします</a:t>
            </a:r>
            <a:endParaRPr kumimoji="1" lang="ja-JP" altLang="en-US" dirty="0"/>
          </a:p>
        </p:txBody>
      </p:sp>
      <p:sp>
        <p:nvSpPr>
          <p:cNvPr id="8" name="四角形: 角を丸くする 7">
            <a:extLst>
              <a:ext uri="{FF2B5EF4-FFF2-40B4-BE49-F238E27FC236}">
                <a16:creationId xmlns:a16="http://schemas.microsoft.com/office/drawing/2014/main" id="{5C14790B-F257-4510-B803-A6172FB48EE4}"/>
              </a:ext>
            </a:extLst>
          </p:cNvPr>
          <p:cNvSpPr/>
          <p:nvPr/>
        </p:nvSpPr>
        <p:spPr>
          <a:xfrm>
            <a:off x="5997889" y="1697079"/>
            <a:ext cx="885022" cy="29853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rotWithShape="1">
          <a:blip r:embed="rId3"/>
          <a:srcRect r="81435" b="84126"/>
          <a:stretch/>
        </p:blipFill>
        <p:spPr>
          <a:xfrm>
            <a:off x="619515" y="1212355"/>
            <a:ext cx="4253185" cy="1950937"/>
          </a:xfrm>
          <a:prstGeom prst="rect">
            <a:avLst/>
          </a:prstGeom>
        </p:spPr>
      </p:pic>
      <p:sp>
        <p:nvSpPr>
          <p:cNvPr id="10" name="四角形: 角を丸くする 9">
            <a:extLst>
              <a:ext uri="{FF2B5EF4-FFF2-40B4-BE49-F238E27FC236}">
                <a16:creationId xmlns:a16="http://schemas.microsoft.com/office/drawing/2014/main" id="{68B083E9-30BD-4AC4-9CD1-824D4497E363}"/>
              </a:ext>
            </a:extLst>
          </p:cNvPr>
          <p:cNvSpPr/>
          <p:nvPr/>
        </p:nvSpPr>
        <p:spPr>
          <a:xfrm>
            <a:off x="2347235" y="1889284"/>
            <a:ext cx="690299" cy="6142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6" name="テキスト ボックス 15">
            <a:extLst>
              <a:ext uri="{FF2B5EF4-FFF2-40B4-BE49-F238E27FC236}">
                <a16:creationId xmlns:a16="http://schemas.microsoft.com/office/drawing/2014/main" id="{29DF2A18-B348-4336-8159-CC393854A496}"/>
              </a:ext>
            </a:extLst>
          </p:cNvPr>
          <p:cNvSpPr txBox="1"/>
          <p:nvPr/>
        </p:nvSpPr>
        <p:spPr>
          <a:xfrm>
            <a:off x="5181953" y="788064"/>
            <a:ext cx="5706447" cy="369332"/>
          </a:xfrm>
          <a:prstGeom prst="rect">
            <a:avLst/>
          </a:prstGeom>
          <a:noFill/>
        </p:spPr>
        <p:txBody>
          <a:bodyPr wrap="square" rtlCol="0">
            <a:spAutoFit/>
          </a:bodyPr>
          <a:lstStyle/>
          <a:p>
            <a:r>
              <a:rPr lang="ja-JP" altLang="en-US" dirty="0" smtClean="0"/>
              <a:t>② 任意の名前を入力し「</a:t>
            </a:r>
            <a:r>
              <a:rPr lang="en-US" altLang="ja-JP" dirty="0" smtClean="0"/>
              <a:t>OK</a:t>
            </a:r>
            <a:r>
              <a:rPr lang="ja-JP" altLang="en-US" dirty="0" smtClean="0"/>
              <a:t>」をクリックします</a:t>
            </a:r>
            <a:endParaRPr kumimoji="1" lang="ja-JP" altLang="en-US" dirty="0"/>
          </a:p>
        </p:txBody>
      </p:sp>
      <p:sp>
        <p:nvSpPr>
          <p:cNvPr id="18" name="テキスト ボックス 17">
            <a:extLst>
              <a:ext uri="{FF2B5EF4-FFF2-40B4-BE49-F238E27FC236}">
                <a16:creationId xmlns:a16="http://schemas.microsoft.com/office/drawing/2014/main" id="{29DF2A18-B348-4336-8159-CC393854A496}"/>
              </a:ext>
            </a:extLst>
          </p:cNvPr>
          <p:cNvSpPr txBox="1"/>
          <p:nvPr/>
        </p:nvSpPr>
        <p:spPr>
          <a:xfrm>
            <a:off x="123817" y="3581133"/>
            <a:ext cx="5706447" cy="369332"/>
          </a:xfrm>
          <a:prstGeom prst="rect">
            <a:avLst/>
          </a:prstGeom>
          <a:noFill/>
        </p:spPr>
        <p:txBody>
          <a:bodyPr wrap="square" rtlCol="0">
            <a:spAutoFit/>
          </a:bodyPr>
          <a:lstStyle/>
          <a:p>
            <a:r>
              <a:rPr lang="ja-JP" altLang="en-US" dirty="0" smtClean="0"/>
              <a:t>③ ファイル名を「保存」をクリックします</a:t>
            </a:r>
            <a:endParaRPr kumimoji="1" lang="ja-JP" altLang="en-US" dirty="0"/>
          </a:p>
        </p:txBody>
      </p:sp>
      <p:pic>
        <p:nvPicPr>
          <p:cNvPr id="20" name="図 19"/>
          <p:cNvPicPr>
            <a:picLocks noChangeAspect="1"/>
          </p:cNvPicPr>
          <p:nvPr/>
        </p:nvPicPr>
        <p:blipFill>
          <a:blip r:embed="rId4"/>
          <a:stretch>
            <a:fillRect/>
          </a:stretch>
        </p:blipFill>
        <p:spPr>
          <a:xfrm>
            <a:off x="691047" y="3970785"/>
            <a:ext cx="5465657" cy="2750690"/>
          </a:xfrm>
          <a:prstGeom prst="rect">
            <a:avLst/>
          </a:prstGeom>
        </p:spPr>
      </p:pic>
      <p:sp>
        <p:nvSpPr>
          <p:cNvPr id="21" name="四角形: 角を丸くする 9">
            <a:extLst>
              <a:ext uri="{FF2B5EF4-FFF2-40B4-BE49-F238E27FC236}">
                <a16:creationId xmlns:a16="http://schemas.microsoft.com/office/drawing/2014/main" id="{68B083E9-30BD-4AC4-9CD1-824D4497E363}"/>
              </a:ext>
            </a:extLst>
          </p:cNvPr>
          <p:cNvSpPr/>
          <p:nvPr/>
        </p:nvSpPr>
        <p:spPr>
          <a:xfrm>
            <a:off x="1756429" y="5734463"/>
            <a:ext cx="952225" cy="282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9">
            <a:extLst>
              <a:ext uri="{FF2B5EF4-FFF2-40B4-BE49-F238E27FC236}">
                <a16:creationId xmlns:a16="http://schemas.microsoft.com/office/drawing/2014/main" id="{68B083E9-30BD-4AC4-9CD1-824D4497E363}"/>
              </a:ext>
            </a:extLst>
          </p:cNvPr>
          <p:cNvSpPr/>
          <p:nvPr/>
        </p:nvSpPr>
        <p:spPr>
          <a:xfrm>
            <a:off x="4215341" y="6345015"/>
            <a:ext cx="952225" cy="282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9">
            <a:extLst>
              <a:ext uri="{FF2B5EF4-FFF2-40B4-BE49-F238E27FC236}">
                <a16:creationId xmlns:a16="http://schemas.microsoft.com/office/drawing/2014/main" id="{68B083E9-30BD-4AC4-9CD1-824D4497E363}"/>
              </a:ext>
            </a:extLst>
          </p:cNvPr>
          <p:cNvSpPr/>
          <p:nvPr/>
        </p:nvSpPr>
        <p:spPr>
          <a:xfrm>
            <a:off x="9237177" y="2598896"/>
            <a:ext cx="952225" cy="282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0481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368049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クラスのコード表示</a:t>
            </a:r>
            <a:endParaRPr lang="en-US" altLang="ja-JP" dirty="0"/>
          </a:p>
        </p:txBody>
      </p:sp>
      <p:grpSp>
        <p:nvGrpSpPr>
          <p:cNvPr id="5" name="グループ化 4">
            <a:extLst>
              <a:ext uri="{FF2B5EF4-FFF2-40B4-BE49-F238E27FC236}">
                <a16:creationId xmlns:a16="http://schemas.microsoft.com/office/drawing/2014/main" id="{25924724-C48C-4237-B5D7-BAF0D17A41D2}"/>
              </a:ext>
            </a:extLst>
          </p:cNvPr>
          <p:cNvGrpSpPr/>
          <p:nvPr/>
        </p:nvGrpSpPr>
        <p:grpSpPr>
          <a:xfrm>
            <a:off x="520996" y="1545258"/>
            <a:ext cx="4953109" cy="2247949"/>
            <a:chOff x="1096068" y="1759275"/>
            <a:chExt cx="2939208" cy="1333948"/>
          </a:xfrm>
        </p:grpSpPr>
        <p:pic>
          <p:nvPicPr>
            <p:cNvPr id="2" name="図 1">
              <a:extLst>
                <a:ext uri="{FF2B5EF4-FFF2-40B4-BE49-F238E27FC236}">
                  <a16:creationId xmlns:a16="http://schemas.microsoft.com/office/drawing/2014/main" id="{AAACF098-FCFF-4D31-BF88-1465C71EF2C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96068" y="1759275"/>
              <a:ext cx="2939208" cy="1333948"/>
            </a:xfrm>
            <a:prstGeom prst="rect">
              <a:avLst/>
            </a:prstGeom>
          </p:spPr>
        </p:pic>
        <p:sp>
          <p:nvSpPr>
            <p:cNvPr id="13" name="四角形: 角を丸くする 12">
              <a:extLst>
                <a:ext uri="{FF2B5EF4-FFF2-40B4-BE49-F238E27FC236}">
                  <a16:creationId xmlns:a16="http://schemas.microsoft.com/office/drawing/2014/main" id="{156192FF-C138-4790-AE55-78A6E07426B2}"/>
                </a:ext>
              </a:extLst>
            </p:cNvPr>
            <p:cNvSpPr/>
            <p:nvPr/>
          </p:nvSpPr>
          <p:spPr>
            <a:xfrm>
              <a:off x="1976194" y="2006949"/>
              <a:ext cx="390488" cy="40814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ボックス 16">
            <a:extLst>
              <a:ext uri="{FF2B5EF4-FFF2-40B4-BE49-F238E27FC236}">
                <a16:creationId xmlns:a16="http://schemas.microsoft.com/office/drawing/2014/main" id="{3346825D-360B-4154-8F1E-DFB565079FA3}"/>
              </a:ext>
            </a:extLst>
          </p:cNvPr>
          <p:cNvSpPr txBox="1"/>
          <p:nvPr/>
        </p:nvSpPr>
        <p:spPr>
          <a:xfrm>
            <a:off x="310545" y="819857"/>
            <a:ext cx="5724644" cy="646331"/>
          </a:xfrm>
          <a:prstGeom prst="rect">
            <a:avLst/>
          </a:prstGeom>
          <a:noFill/>
        </p:spPr>
        <p:txBody>
          <a:bodyPr wrap="none" rtlCol="0">
            <a:spAutoFit/>
          </a:bodyPr>
          <a:lstStyle/>
          <a:p>
            <a:r>
              <a:rPr lang="ja-JP" altLang="en-US" dirty="0"/>
              <a:t>ダイヤグラムビュー左上にある</a:t>
            </a:r>
            <a:endParaRPr lang="en-US" altLang="ja-JP" dirty="0"/>
          </a:p>
          <a:p>
            <a:r>
              <a:rPr kumimoji="1" lang="ja-JP" altLang="en-US" dirty="0"/>
              <a:t>「テキストビュー」アイコンを</a:t>
            </a:r>
            <a:r>
              <a:rPr lang="ja-JP" altLang="en-US" dirty="0"/>
              <a:t>クリックして</a:t>
            </a:r>
            <a:r>
              <a:rPr lang="ja-JP" altLang="en-US" dirty="0" smtClean="0"/>
              <a:t>ください</a:t>
            </a:r>
            <a:endParaRPr kumimoji="1" lang="en-US" altLang="ja-JP" dirty="0"/>
          </a:p>
        </p:txBody>
      </p:sp>
      <p:sp>
        <p:nvSpPr>
          <p:cNvPr id="18" name="テキスト ボックス 17">
            <a:extLst>
              <a:ext uri="{FF2B5EF4-FFF2-40B4-BE49-F238E27FC236}">
                <a16:creationId xmlns:a16="http://schemas.microsoft.com/office/drawing/2014/main" id="{13BA32AD-6AAD-4CCD-8174-C5E9E5000AAB}"/>
              </a:ext>
            </a:extLst>
          </p:cNvPr>
          <p:cNvSpPr txBox="1"/>
          <p:nvPr/>
        </p:nvSpPr>
        <p:spPr>
          <a:xfrm>
            <a:off x="417614" y="4107197"/>
            <a:ext cx="4339650" cy="369332"/>
          </a:xfrm>
          <a:prstGeom prst="rect">
            <a:avLst/>
          </a:prstGeom>
          <a:noFill/>
        </p:spPr>
        <p:txBody>
          <a:bodyPr wrap="none" rtlCol="0">
            <a:spAutoFit/>
          </a:bodyPr>
          <a:lstStyle/>
          <a:p>
            <a:r>
              <a:rPr lang="ja-JP" altLang="en-US" dirty="0"/>
              <a:t>クラスに書かれたコードが表示</a:t>
            </a:r>
            <a:r>
              <a:rPr lang="ja-JP" altLang="en-US" dirty="0" smtClean="0"/>
              <a:t>されます</a:t>
            </a:r>
            <a:endParaRPr kumimoji="1" lang="en-US" altLang="ja-JP" dirty="0"/>
          </a:p>
        </p:txBody>
      </p:sp>
      <p:sp>
        <p:nvSpPr>
          <p:cNvPr id="7" name="スライド番号プレースホルダー 6"/>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pic>
        <p:nvPicPr>
          <p:cNvPr id="8" name="図 7"/>
          <p:cNvPicPr>
            <a:picLocks noChangeAspect="1"/>
          </p:cNvPicPr>
          <p:nvPr/>
        </p:nvPicPr>
        <p:blipFill>
          <a:blip r:embed="rId3"/>
          <a:stretch>
            <a:fillRect/>
          </a:stretch>
        </p:blipFill>
        <p:spPr>
          <a:xfrm>
            <a:off x="369569" y="4415850"/>
            <a:ext cx="11701071" cy="2362253"/>
          </a:xfrm>
          <a:prstGeom prst="rect">
            <a:avLst/>
          </a:prstGeom>
        </p:spPr>
      </p:pic>
    </p:spTree>
    <p:extLst>
      <p:ext uri="{BB962C8B-B14F-4D97-AF65-F5344CB8AC3E}">
        <p14:creationId xmlns:p14="http://schemas.microsoft.com/office/powerpoint/2010/main" val="330169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5234939" y="2293932"/>
            <a:ext cx="6797549" cy="4248468"/>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24878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クラスとは？</a:t>
            </a:r>
            <a:endParaRPr lang="en-US" altLang="ja-JP" dirty="0"/>
          </a:p>
        </p:txBody>
      </p:sp>
      <p:sp>
        <p:nvSpPr>
          <p:cNvPr id="17" name="テキスト ボックス 16">
            <a:extLst>
              <a:ext uri="{FF2B5EF4-FFF2-40B4-BE49-F238E27FC236}">
                <a16:creationId xmlns:a16="http://schemas.microsoft.com/office/drawing/2014/main" id="{3346825D-360B-4154-8F1E-DFB565079FA3}"/>
              </a:ext>
            </a:extLst>
          </p:cNvPr>
          <p:cNvSpPr txBox="1"/>
          <p:nvPr/>
        </p:nvSpPr>
        <p:spPr>
          <a:xfrm>
            <a:off x="435044" y="726524"/>
            <a:ext cx="8969122" cy="923330"/>
          </a:xfrm>
          <a:prstGeom prst="rect">
            <a:avLst/>
          </a:prstGeom>
          <a:noFill/>
        </p:spPr>
        <p:txBody>
          <a:bodyPr wrap="none" rtlCol="0">
            <a:spAutoFit/>
          </a:bodyPr>
          <a:lstStyle/>
          <a:p>
            <a:r>
              <a:rPr lang="en-US" altLang="ja-JP" dirty="0" err="1" smtClean="0"/>
              <a:t>Modelica</a:t>
            </a:r>
            <a:r>
              <a:rPr lang="ja-JP" altLang="en-US" dirty="0"/>
              <a:t>内で作成するオブジェクト（プログラム）</a:t>
            </a:r>
            <a:r>
              <a:rPr lang="ja-JP" altLang="en-US" dirty="0" smtClean="0"/>
              <a:t>はすべて</a:t>
            </a:r>
            <a:r>
              <a:rPr lang="en-US" altLang="ja-JP" dirty="0"/>
              <a:t>”</a:t>
            </a:r>
            <a:r>
              <a:rPr lang="ja-JP" altLang="en-US" dirty="0"/>
              <a:t>クラス</a:t>
            </a:r>
            <a:r>
              <a:rPr lang="en-US" altLang="ja-JP" dirty="0"/>
              <a:t>”</a:t>
            </a:r>
            <a:r>
              <a:rPr lang="ja-JP" altLang="en-US" dirty="0"/>
              <a:t>と呼ばれます。</a:t>
            </a:r>
            <a:endParaRPr lang="en-US" altLang="ja-JP" dirty="0"/>
          </a:p>
          <a:p>
            <a:r>
              <a:rPr lang="ja-JP" altLang="en-US" dirty="0"/>
              <a:t>クラス</a:t>
            </a:r>
            <a:r>
              <a:rPr lang="ja-JP" altLang="en-US" dirty="0" smtClean="0"/>
              <a:t>は</a:t>
            </a:r>
            <a:r>
              <a:rPr lang="ja-JP" altLang="en-US" dirty="0"/>
              <a:t>変数</a:t>
            </a:r>
            <a:r>
              <a:rPr lang="ja-JP" altLang="en-US" dirty="0" smtClean="0"/>
              <a:t>と方程式を</a:t>
            </a:r>
            <a:r>
              <a:rPr lang="ja-JP" altLang="en-US" dirty="0"/>
              <a:t>規定したもので用途に応じて様々</a:t>
            </a:r>
            <a:r>
              <a:rPr kumimoji="1" lang="ja-JP" altLang="en-US" dirty="0"/>
              <a:t>な種類があります。</a:t>
            </a:r>
            <a:endParaRPr kumimoji="1" lang="en-US" altLang="ja-JP" dirty="0"/>
          </a:p>
          <a:p>
            <a:r>
              <a:rPr kumimoji="1" lang="ja-JP" altLang="en-US" dirty="0"/>
              <a:t>主に使うのは以下の表のクラスで、</a:t>
            </a:r>
            <a:r>
              <a:rPr lang="ja-JP" altLang="en-US" dirty="0"/>
              <a:t>まずは上位３つを覚えれば十分です。</a:t>
            </a:r>
            <a:endParaRPr kumimoji="1" lang="en-US" altLang="ja-JP" dirty="0"/>
          </a:p>
        </p:txBody>
      </p:sp>
      <p:sp>
        <p:nvSpPr>
          <p:cNvPr id="11" name="四角形: 角を丸くする 10">
            <a:extLst>
              <a:ext uri="{FF2B5EF4-FFF2-40B4-BE49-F238E27FC236}">
                <a16:creationId xmlns:a16="http://schemas.microsoft.com/office/drawing/2014/main" id="{E4DD0095-9495-466A-AE18-8A84A52D6919}"/>
              </a:ext>
            </a:extLst>
          </p:cNvPr>
          <p:cNvSpPr/>
          <p:nvPr/>
        </p:nvSpPr>
        <p:spPr>
          <a:xfrm>
            <a:off x="5394961" y="3397676"/>
            <a:ext cx="1247886" cy="3565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2072F6CB-D4D1-402D-BA3F-CF11DEDDCA6A}"/>
              </a:ext>
            </a:extLst>
          </p:cNvPr>
          <p:cNvSpPr/>
          <p:nvPr/>
        </p:nvSpPr>
        <p:spPr>
          <a:xfrm>
            <a:off x="7511363" y="3336716"/>
            <a:ext cx="2416750" cy="254592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表 6">
            <a:extLst>
              <a:ext uri="{FF2B5EF4-FFF2-40B4-BE49-F238E27FC236}">
                <a16:creationId xmlns:a16="http://schemas.microsoft.com/office/drawing/2014/main" id="{07CCDC48-45AE-4F86-AADC-AE83927FAA7C}"/>
              </a:ext>
            </a:extLst>
          </p:cNvPr>
          <p:cNvGraphicFramePr>
            <a:graphicFrameLocks noGrp="1"/>
          </p:cNvGraphicFramePr>
          <p:nvPr>
            <p:extLst>
              <p:ext uri="{D42A27DB-BD31-4B8C-83A1-F6EECF244321}">
                <p14:modId xmlns:p14="http://schemas.microsoft.com/office/powerpoint/2010/main" val="364352817"/>
              </p:ext>
            </p:extLst>
          </p:nvPr>
        </p:nvGraphicFramePr>
        <p:xfrm>
          <a:off x="179666" y="2293932"/>
          <a:ext cx="4739939" cy="4007632"/>
        </p:xfrm>
        <a:graphic>
          <a:graphicData uri="http://schemas.openxmlformats.org/drawingml/2006/table">
            <a:tbl>
              <a:tblPr firstRow="1" bandRow="1">
                <a:tableStyleId>{5C22544A-7EE6-4342-B048-85BDC9FD1C3A}</a:tableStyleId>
              </a:tblPr>
              <a:tblGrid>
                <a:gridCol w="1833341">
                  <a:extLst>
                    <a:ext uri="{9D8B030D-6E8A-4147-A177-3AD203B41FA5}">
                      <a16:colId xmlns:a16="http://schemas.microsoft.com/office/drawing/2014/main" val="117507700"/>
                    </a:ext>
                  </a:extLst>
                </a:gridCol>
                <a:gridCol w="2906598">
                  <a:extLst>
                    <a:ext uri="{9D8B030D-6E8A-4147-A177-3AD203B41FA5}">
                      <a16:colId xmlns:a16="http://schemas.microsoft.com/office/drawing/2014/main" val="3254486992"/>
                    </a:ext>
                  </a:extLst>
                </a:gridCol>
              </a:tblGrid>
              <a:tr h="448283">
                <a:tc>
                  <a:txBody>
                    <a:bodyPr/>
                    <a:lstStyle/>
                    <a:p>
                      <a:r>
                        <a:rPr kumimoji="1" lang="ja-JP" altLang="en-US" dirty="0"/>
                        <a:t>クラス名</a:t>
                      </a:r>
                    </a:p>
                  </a:txBody>
                  <a:tcPr/>
                </a:tc>
                <a:tc>
                  <a:txBody>
                    <a:bodyPr/>
                    <a:lstStyle/>
                    <a:p>
                      <a:r>
                        <a:rPr kumimoji="1" lang="ja-JP" altLang="en-US" dirty="0"/>
                        <a:t>用途</a:t>
                      </a:r>
                    </a:p>
                  </a:txBody>
                  <a:tcPr/>
                </a:tc>
                <a:extLst>
                  <a:ext uri="{0D108BD9-81ED-4DB2-BD59-A6C34878D82A}">
                    <a16:rowId xmlns:a16="http://schemas.microsoft.com/office/drawing/2014/main" val="40355675"/>
                  </a:ext>
                </a:extLst>
              </a:tr>
              <a:tr h="774041">
                <a:tc>
                  <a:txBody>
                    <a:bodyPr/>
                    <a:lstStyle/>
                    <a:p>
                      <a:r>
                        <a:rPr kumimoji="1" lang="en-US" altLang="ja-JP" dirty="0"/>
                        <a:t>Model</a:t>
                      </a:r>
                      <a:endParaRPr kumimoji="1" lang="ja-JP" altLang="en-US" dirty="0"/>
                    </a:p>
                  </a:txBody>
                  <a:tcPr/>
                </a:tc>
                <a:tc>
                  <a:txBody>
                    <a:bodyPr/>
                    <a:lstStyle/>
                    <a:p>
                      <a:r>
                        <a:rPr kumimoji="1" lang="ja-JP" altLang="en-US" dirty="0"/>
                        <a:t>変数、方程式を有しシミュレーションが実行できる</a:t>
                      </a:r>
                    </a:p>
                  </a:txBody>
                  <a:tcPr/>
                </a:tc>
                <a:extLst>
                  <a:ext uri="{0D108BD9-81ED-4DB2-BD59-A6C34878D82A}">
                    <a16:rowId xmlns:a16="http://schemas.microsoft.com/office/drawing/2014/main" val="2740298879"/>
                  </a:ext>
                </a:extLst>
              </a:tr>
              <a:tr h="593479">
                <a:tc>
                  <a:txBody>
                    <a:bodyPr/>
                    <a:lstStyle/>
                    <a:p>
                      <a:r>
                        <a:rPr kumimoji="1" lang="en-US" altLang="ja-JP" dirty="0"/>
                        <a:t>Connector</a:t>
                      </a:r>
                      <a:endParaRPr kumimoji="1" lang="ja-JP" altLang="en-US" dirty="0"/>
                    </a:p>
                  </a:txBody>
                  <a:tcPr/>
                </a:tc>
                <a:tc>
                  <a:txBody>
                    <a:bodyPr/>
                    <a:lstStyle/>
                    <a:p>
                      <a:r>
                        <a:rPr kumimoji="1" lang="ja-JP" altLang="en-US" dirty="0"/>
                        <a:t>クラス同士を接続する。</a:t>
                      </a:r>
                      <a:endParaRPr kumimoji="1" lang="en-US" altLang="ja-JP" dirty="0"/>
                    </a:p>
                    <a:p>
                      <a:r>
                        <a:rPr kumimoji="1" lang="ja-JP" altLang="en-US" dirty="0"/>
                        <a:t>方程式は記述できない</a:t>
                      </a:r>
                    </a:p>
                  </a:txBody>
                  <a:tcPr/>
                </a:tc>
                <a:extLst>
                  <a:ext uri="{0D108BD9-81ED-4DB2-BD59-A6C34878D82A}">
                    <a16:rowId xmlns:a16="http://schemas.microsoft.com/office/drawing/2014/main" val="1852946175"/>
                  </a:ext>
                </a:extLst>
              </a:tr>
              <a:tr h="541829">
                <a:tc>
                  <a:txBody>
                    <a:bodyPr/>
                    <a:lstStyle/>
                    <a:p>
                      <a:r>
                        <a:rPr kumimoji="1" lang="en-US" altLang="ja-JP" dirty="0"/>
                        <a:t>Package</a:t>
                      </a:r>
                      <a:endParaRPr kumimoji="1" lang="ja-JP" altLang="en-US" dirty="0"/>
                    </a:p>
                  </a:txBody>
                  <a:tcPr/>
                </a:tc>
                <a:tc>
                  <a:txBody>
                    <a:bodyPr/>
                    <a:lstStyle/>
                    <a:p>
                      <a:r>
                        <a:rPr kumimoji="1" lang="ja-JP" altLang="en-US" dirty="0"/>
                        <a:t>クラスを一つにまとめる</a:t>
                      </a:r>
                    </a:p>
                  </a:txBody>
                  <a:tcPr/>
                </a:tc>
                <a:extLst>
                  <a:ext uri="{0D108BD9-81ED-4DB2-BD59-A6C34878D82A}">
                    <a16:rowId xmlns:a16="http://schemas.microsoft.com/office/drawing/2014/main" val="3672250713"/>
                  </a:ext>
                </a:extLst>
              </a:tr>
              <a:tr h="505642">
                <a:tc>
                  <a:txBody>
                    <a:bodyPr/>
                    <a:lstStyle/>
                    <a:p>
                      <a:r>
                        <a:rPr kumimoji="1" lang="en-US" altLang="ja-JP" dirty="0"/>
                        <a:t>Block</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変数、方程式を有しシミュレーションが実行できる。</a:t>
                      </a:r>
                    </a:p>
                    <a:p>
                      <a:r>
                        <a:rPr kumimoji="1" lang="ja-JP" altLang="en-US" dirty="0"/>
                        <a:t>入出力が決まっており因果的モデルが記述できる</a:t>
                      </a:r>
                    </a:p>
                  </a:txBody>
                  <a:tcPr/>
                </a:tc>
                <a:extLst>
                  <a:ext uri="{0D108BD9-81ED-4DB2-BD59-A6C34878D82A}">
                    <a16:rowId xmlns:a16="http://schemas.microsoft.com/office/drawing/2014/main" val="830830350"/>
                  </a:ext>
                </a:extLst>
              </a:tr>
            </a:tbl>
          </a:graphicData>
        </a:graphic>
      </p:graphicFrame>
      <p:sp>
        <p:nvSpPr>
          <p:cNvPr id="15" name="テキスト ボックス 14">
            <a:extLst>
              <a:ext uri="{FF2B5EF4-FFF2-40B4-BE49-F238E27FC236}">
                <a16:creationId xmlns:a16="http://schemas.microsoft.com/office/drawing/2014/main" id="{2256E371-0545-46AD-9392-91F386C70FD6}"/>
              </a:ext>
            </a:extLst>
          </p:cNvPr>
          <p:cNvSpPr txBox="1"/>
          <p:nvPr/>
        </p:nvSpPr>
        <p:spPr>
          <a:xfrm>
            <a:off x="7305857" y="1872411"/>
            <a:ext cx="2262158" cy="369332"/>
          </a:xfrm>
          <a:prstGeom prst="rect">
            <a:avLst/>
          </a:prstGeom>
          <a:noFill/>
        </p:spPr>
        <p:txBody>
          <a:bodyPr wrap="none" rtlCol="0">
            <a:spAutoFit/>
          </a:bodyPr>
          <a:lstStyle/>
          <a:p>
            <a:r>
              <a:rPr lang="ja-JP" altLang="en-US" dirty="0"/>
              <a:t>クラスの選択は</a:t>
            </a:r>
            <a:r>
              <a:rPr lang="ja-JP" altLang="en-US" dirty="0" smtClean="0"/>
              <a:t>以下</a:t>
            </a:r>
            <a:endParaRPr kumimoji="1" lang="en-US" altLang="ja-JP" dirty="0"/>
          </a:p>
        </p:txBody>
      </p:sp>
      <p:sp>
        <p:nvSpPr>
          <p:cNvPr id="5" name="スライド番号プレースホルダー 4"/>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Tree>
    <p:extLst>
      <p:ext uri="{BB962C8B-B14F-4D97-AF65-F5344CB8AC3E}">
        <p14:creationId xmlns:p14="http://schemas.microsoft.com/office/powerpoint/2010/main" val="31118840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3840</TotalTime>
  <Words>1137</Words>
  <Application>Microsoft Office PowerPoint</Application>
  <PresentationFormat>ワイド画面</PresentationFormat>
  <Paragraphs>194</Paragraphs>
  <Slides>18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YuMincho Medium</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280</cp:revision>
  <dcterms:created xsi:type="dcterms:W3CDTF">2017-07-29T00:52:37Z</dcterms:created>
  <dcterms:modified xsi:type="dcterms:W3CDTF">2020-04-09T08:25:10Z</dcterms:modified>
</cp:coreProperties>
</file>