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41" r:id="rId16"/>
    <p:sldId id="437" r:id="rId17"/>
    <p:sldId id="440" r:id="rId18"/>
    <p:sldId id="423" r:id="rId19"/>
    <p:sldId id="404" r:id="rId20"/>
    <p:sldId id="325" r:id="rId21"/>
    <p:sldId id="407" r:id="rId22"/>
    <p:sldId id="438" r:id="rId23"/>
    <p:sldId id="431" r:id="rId24"/>
    <p:sldId id="435" r:id="rId25"/>
    <p:sldId id="436" r:id="rId26"/>
    <p:sldId id="408" r:id="rId27"/>
    <p:sldId id="388" r:id="rId28"/>
    <p:sldId id="392" r:id="rId29"/>
    <p:sldId id="327" r:id="rId30"/>
    <p:sldId id="329" r:id="rId31"/>
    <p:sldId id="397" r:id="rId32"/>
    <p:sldId id="334" r:id="rId33"/>
    <p:sldId id="442" r:id="rId34"/>
    <p:sldId id="429" r:id="rId35"/>
    <p:sldId id="398" r:id="rId36"/>
    <p:sldId id="427" r:id="rId37"/>
    <p:sldId id="432"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00" d="100"/>
          <a:sy n="100" d="100"/>
        </p:scale>
        <p:origin x="999" y="135"/>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2020/9/1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2020/9/1</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2020/9/1</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2020/9/1</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2020/9/1</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2020/9/1</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a:t>
            </a:r>
            <a:r>
              <a:rPr kumimoji="1" lang="ja-JP" altLang="en-US" sz="2400" dirty="0" smtClean="0"/>
              <a:t>はフロー変数</a:t>
            </a:r>
            <a:r>
              <a:rPr kumimoji="1" lang="ja-JP" altLang="en-US" sz="2400" dirty="0"/>
              <a:t>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smtClean="0"/>
              <a:t>アクロス変数</a:t>
            </a:r>
            <a:endParaRPr kumimoji="1" lang="ja-JP" altLang="en-US" sz="2400" u="sng" dirty="0"/>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smtClean="0"/>
              <a:t>フロー変数</a:t>
            </a:r>
            <a:endParaRPr kumimoji="1" lang="ja-JP" altLang="en-US" sz="2400" u="sng" dirty="0"/>
          </a:p>
        </p:txBody>
      </p:sp>
    </p:spTree>
    <p:extLst>
      <p:ext uri="{BB962C8B-B14F-4D97-AF65-F5344CB8AC3E}">
        <p14:creationId xmlns:p14="http://schemas.microsoft.com/office/powerpoint/2010/main" val="247835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a:t>
            </a:r>
            <a:r>
              <a:rPr kumimoji="1" lang="ja-JP" altLang="en-US" sz="2400" dirty="0" smtClean="0"/>
              <a:t>の共通構成</a:t>
            </a:r>
            <a:endParaRPr kumimoji="1" lang="ja-JP" altLang="en-US" sz="2400" dirty="0"/>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a:t>
            </a:r>
            <a:r>
              <a:rPr lang="ja-JP" altLang="en-US" sz="2400" dirty="0" smtClean="0"/>
              <a:t>のフローに</a:t>
            </a:r>
            <a:r>
              <a:rPr lang="ja-JP" altLang="en-US" sz="2400" dirty="0"/>
              <a:t>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smtClean="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smtClean="0">
                <a:effectLst>
                  <a:outerShdw blurRad="38100" dist="38100" dir="2700000" algn="tl">
                    <a:srgbClr val="000000">
                      <a:alpha val="43137"/>
                    </a:srgbClr>
                  </a:outerShdw>
                </a:effectLst>
              </a:rPr>
              <a:t>既存の物理ライブラリの共通構成</a:t>
            </a:r>
            <a:endParaRPr lang="ja-JP"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86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a:t>
            </a:r>
            <a:r>
              <a:rPr kumimoji="1" lang="ja-JP" altLang="en-US" sz="2000" dirty="0" smtClean="0"/>
              <a:t>・境界条件の定義</a:t>
            </a:r>
            <a:endParaRPr kumimoji="1" lang="ja-JP" altLang="en-US" sz="2000" dirty="0"/>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a:t>
            </a:r>
            <a:r>
              <a:rPr kumimoji="1" lang="ja-JP" altLang="en-US" sz="2000" dirty="0" smtClean="0"/>
              <a:t>・抵抗・キャパシタ </a:t>
            </a:r>
            <a:r>
              <a:rPr kumimoji="1" lang="en-US" altLang="ja-JP" sz="2000" dirty="0" smtClean="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smtClean="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典型的な物理</a:t>
            </a:r>
            <a:r>
              <a:rPr lang="ja-JP" altLang="en-US" dirty="0" smtClean="0"/>
              <a:t>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851724" cy="461665"/>
          </a:xfrm>
          <a:prstGeom prst="rect">
            <a:avLst/>
          </a:prstGeom>
          <a:noFill/>
        </p:spPr>
        <p:txBody>
          <a:bodyPr wrap="square" rtlCol="0">
            <a:spAutoFit/>
          </a:bodyPr>
          <a:lstStyle/>
          <a:p>
            <a:r>
              <a:rPr lang="ja-JP" altLang="en-US" sz="2400" dirty="0" smtClean="0"/>
              <a:t>ソース・</a:t>
            </a:r>
            <a:r>
              <a:rPr lang="ja-JP" altLang="en-US" sz="2400" dirty="0"/>
              <a:t>・・境界条件を定義する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5109091" cy="461665"/>
          </a:xfrm>
          <a:prstGeom prst="rect">
            <a:avLst/>
          </a:prstGeom>
          <a:noFill/>
        </p:spPr>
        <p:txBody>
          <a:bodyPr wrap="none" rtlCol="0">
            <a:spAutoFit/>
          </a:bodyPr>
          <a:lstStyle/>
          <a:p>
            <a:r>
              <a:rPr lang="ja-JP" altLang="en-US" sz="2400" dirty="0" smtClean="0"/>
              <a:t>キャパシタ・</a:t>
            </a:r>
            <a:r>
              <a:rPr lang="ja-JP" altLang="en-US" sz="2400" dirty="0"/>
              <a:t>・・物理量をため込む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5109091" cy="461665"/>
          </a:xfrm>
          <a:prstGeom prst="rect">
            <a:avLst/>
          </a:prstGeom>
          <a:noFill/>
        </p:spPr>
        <p:txBody>
          <a:bodyPr wrap="none" rtlCol="0">
            <a:spAutoFit/>
          </a:bodyPr>
          <a:lstStyle/>
          <a:p>
            <a:pPr algn="l"/>
            <a:r>
              <a:rPr kumimoji="1" lang="ja-JP" altLang="en-US" sz="2400" dirty="0" smtClean="0"/>
              <a:t>抵抗・</a:t>
            </a:r>
            <a:r>
              <a:rPr kumimoji="1" lang="ja-JP" altLang="en-US" sz="2400" dirty="0"/>
              <a:t>・</a:t>
            </a:r>
            <a:r>
              <a:rPr kumimoji="1" lang="ja-JP" altLang="en-US" sz="2400" dirty="0" smtClean="0"/>
              <a:t>・物理量の通り易さを表す</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27" name="テキスト ボックス 26">
            <a:extLst>
              <a:ext uri="{FF2B5EF4-FFF2-40B4-BE49-F238E27FC236}">
                <a16:creationId xmlns:a16="http://schemas.microsoft.com/office/drawing/2014/main" id="{A4DFF5D2-0928-44A9-9DCD-D4E857D846A0}"/>
              </a:ext>
            </a:extLst>
          </p:cNvPr>
          <p:cNvSpPr txBox="1"/>
          <p:nvPr/>
        </p:nvSpPr>
        <p:spPr>
          <a:xfrm>
            <a:off x="671107" y="755259"/>
            <a:ext cx="11111122" cy="830997"/>
          </a:xfrm>
          <a:prstGeom prst="rect">
            <a:avLst/>
          </a:prstGeom>
          <a:noFill/>
        </p:spPr>
        <p:txBody>
          <a:bodyPr wrap="square" rtlCol="0">
            <a:spAutoFit/>
          </a:bodyPr>
          <a:lstStyle/>
          <a:p>
            <a:r>
              <a:rPr lang="ja-JP" altLang="en-US" sz="2400" dirty="0"/>
              <a:t>様々な物理ドメインに共通する挙動を以下のように</a:t>
            </a:r>
            <a:r>
              <a:rPr lang="ja-JP" altLang="en-US" sz="2400" dirty="0" smtClean="0"/>
              <a:t>グループ化して把握するとどのライブラリも似たような考え方で使いこなすことが出来ます</a:t>
            </a:r>
            <a:r>
              <a:rPr lang="ja-JP" altLang="en-US" sz="2400" dirty="0" smtClean="0"/>
              <a:t>。</a:t>
            </a:r>
            <a:endParaRPr lang="en-US" altLang="ja-JP" sz="2400" dirty="0" smtClean="0"/>
          </a:p>
        </p:txBody>
      </p:sp>
    </p:spTree>
    <p:extLst>
      <p:ext uri="{BB962C8B-B14F-4D97-AF65-F5344CB8AC3E}">
        <p14:creationId xmlns:p14="http://schemas.microsoft.com/office/powerpoint/2010/main" val="3626346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77855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典型的な物理</a:t>
            </a:r>
            <a:r>
              <a:rPr lang="ja-JP" altLang="en-US" dirty="0" smtClean="0"/>
              <a:t>モデルの一覧</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graphicFrame>
        <p:nvGraphicFramePr>
          <p:cNvPr id="2" name="表 1"/>
          <p:cNvGraphicFramePr>
            <a:graphicFrameLocks noGrp="1"/>
          </p:cNvGraphicFramePr>
          <p:nvPr>
            <p:extLst>
              <p:ext uri="{D42A27DB-BD31-4B8C-83A1-F6EECF244321}">
                <p14:modId xmlns:p14="http://schemas.microsoft.com/office/powerpoint/2010/main" val="3831925347"/>
              </p:ext>
            </p:extLst>
          </p:nvPr>
        </p:nvGraphicFramePr>
        <p:xfrm>
          <a:off x="931862" y="1762799"/>
          <a:ext cx="10130720" cy="3780896"/>
        </p:xfrm>
        <a:graphic>
          <a:graphicData uri="http://schemas.openxmlformats.org/drawingml/2006/table">
            <a:tbl>
              <a:tblPr firstRow="1" bandRow="1">
                <a:tableStyleId>{5C22544A-7EE6-4342-B048-85BDC9FD1C3A}</a:tableStyleId>
              </a:tblPr>
              <a:tblGrid>
                <a:gridCol w="2916555">
                  <a:extLst>
                    <a:ext uri="{9D8B030D-6E8A-4147-A177-3AD203B41FA5}">
                      <a16:colId xmlns:a16="http://schemas.microsoft.com/office/drawing/2014/main" val="2179720151"/>
                    </a:ext>
                  </a:extLst>
                </a:gridCol>
                <a:gridCol w="1492413">
                  <a:extLst>
                    <a:ext uri="{9D8B030D-6E8A-4147-A177-3AD203B41FA5}">
                      <a16:colId xmlns:a16="http://schemas.microsoft.com/office/drawing/2014/main" val="1981037543"/>
                    </a:ext>
                  </a:extLst>
                </a:gridCol>
                <a:gridCol w="1492413">
                  <a:extLst>
                    <a:ext uri="{9D8B030D-6E8A-4147-A177-3AD203B41FA5}">
                      <a16:colId xmlns:a16="http://schemas.microsoft.com/office/drawing/2014/main" val="755972528"/>
                    </a:ext>
                  </a:extLst>
                </a:gridCol>
                <a:gridCol w="1245827">
                  <a:extLst>
                    <a:ext uri="{9D8B030D-6E8A-4147-A177-3AD203B41FA5}">
                      <a16:colId xmlns:a16="http://schemas.microsoft.com/office/drawing/2014/main" val="820912140"/>
                    </a:ext>
                  </a:extLst>
                </a:gridCol>
                <a:gridCol w="1245827">
                  <a:extLst>
                    <a:ext uri="{9D8B030D-6E8A-4147-A177-3AD203B41FA5}">
                      <a16:colId xmlns:a16="http://schemas.microsoft.com/office/drawing/2014/main" val="271406520"/>
                    </a:ext>
                  </a:extLst>
                </a:gridCol>
                <a:gridCol w="1737685">
                  <a:extLst>
                    <a:ext uri="{9D8B030D-6E8A-4147-A177-3AD203B41FA5}">
                      <a16:colId xmlns:a16="http://schemas.microsoft.com/office/drawing/2014/main" val="1671113558"/>
                    </a:ext>
                  </a:extLst>
                </a:gridCol>
              </a:tblGrid>
              <a:tr h="540128">
                <a:tc>
                  <a:txBody>
                    <a:bodyPr/>
                    <a:lstStyle/>
                    <a:p>
                      <a:r>
                        <a:rPr kumimoji="1" lang="ja-JP" altLang="en-US" sz="2000" dirty="0" smtClean="0"/>
                        <a:t>モデル</a:t>
                      </a:r>
                      <a:endParaRPr kumimoji="1" lang="ja-JP" altLang="en-US" sz="2000" dirty="0"/>
                    </a:p>
                  </a:txBody>
                  <a:tcPr/>
                </a:tc>
                <a:tc>
                  <a:txBody>
                    <a:bodyPr/>
                    <a:lstStyle/>
                    <a:p>
                      <a:r>
                        <a:rPr kumimoji="1" lang="ja-JP" altLang="en-US" sz="2000" dirty="0" smtClean="0"/>
                        <a:t>電気</a:t>
                      </a:r>
                      <a:endParaRPr kumimoji="1" lang="ja-JP" altLang="en-US" sz="2000" dirty="0"/>
                    </a:p>
                  </a:txBody>
                  <a:tcPr/>
                </a:tc>
                <a:tc>
                  <a:txBody>
                    <a:bodyPr/>
                    <a:lstStyle/>
                    <a:p>
                      <a:r>
                        <a:rPr kumimoji="1" lang="ja-JP" altLang="en-US" sz="2000" dirty="0" smtClean="0"/>
                        <a:t>熱</a:t>
                      </a:r>
                      <a:endParaRPr kumimoji="1" lang="ja-JP" altLang="en-US" sz="2000" dirty="0"/>
                    </a:p>
                  </a:txBody>
                  <a:tcPr/>
                </a:tc>
                <a:tc>
                  <a:txBody>
                    <a:bodyPr/>
                    <a:lstStyle/>
                    <a:p>
                      <a:r>
                        <a:rPr kumimoji="1" lang="ja-JP" altLang="en-US" sz="2000" dirty="0" smtClean="0"/>
                        <a:t>流体</a:t>
                      </a:r>
                      <a:endParaRPr kumimoji="1" lang="ja-JP" altLang="en-US" sz="2000" dirty="0"/>
                    </a:p>
                  </a:txBody>
                  <a:tcPr/>
                </a:tc>
                <a:tc>
                  <a:txBody>
                    <a:bodyPr/>
                    <a:lstStyle/>
                    <a:p>
                      <a:r>
                        <a:rPr kumimoji="1" lang="ja-JP" altLang="en-US" sz="2000" dirty="0" smtClean="0"/>
                        <a:t>並進運動</a:t>
                      </a:r>
                      <a:endParaRPr kumimoji="1" lang="ja-JP" altLang="en-US" sz="2000" dirty="0"/>
                    </a:p>
                  </a:txBody>
                  <a:tcPr/>
                </a:tc>
                <a:tc>
                  <a:txBody>
                    <a:bodyPr/>
                    <a:lstStyle/>
                    <a:p>
                      <a:r>
                        <a:rPr kumimoji="1" lang="ja-JP" altLang="en-US" sz="2000" dirty="0" smtClean="0"/>
                        <a:t>回転運動</a:t>
                      </a:r>
                      <a:endParaRPr kumimoji="1" lang="ja-JP" altLang="en-US" sz="2000" dirty="0"/>
                    </a:p>
                  </a:txBody>
                  <a:tcPr/>
                </a:tc>
                <a:extLst>
                  <a:ext uri="{0D108BD9-81ED-4DB2-BD59-A6C34878D82A}">
                    <a16:rowId xmlns:a16="http://schemas.microsoft.com/office/drawing/2014/main" val="3769655307"/>
                  </a:ext>
                </a:extLst>
              </a:tr>
              <a:tr h="540128">
                <a:tc>
                  <a:txBody>
                    <a:bodyPr/>
                    <a:lstStyle/>
                    <a:p>
                      <a:r>
                        <a:rPr kumimoji="1" lang="ja-JP" altLang="en-US" sz="2000" dirty="0" smtClean="0"/>
                        <a:t>ソース　ポテンシャル</a:t>
                      </a:r>
                      <a:r>
                        <a:rPr kumimoji="1" lang="en-US" altLang="ja-JP" sz="2000" dirty="0" smtClean="0"/>
                        <a:t>*</a:t>
                      </a:r>
                      <a:endParaRPr kumimoji="1" lang="ja-JP" altLang="en-US" sz="2000" dirty="0"/>
                    </a:p>
                  </a:txBody>
                  <a:tcPr/>
                </a:tc>
                <a:tc>
                  <a:txBody>
                    <a:bodyPr/>
                    <a:lstStyle/>
                    <a:p>
                      <a:r>
                        <a:rPr kumimoji="1" lang="ja-JP" altLang="en-US" sz="2000" dirty="0" smtClean="0"/>
                        <a:t>電圧源</a:t>
                      </a:r>
                      <a:endParaRPr kumimoji="1" lang="ja-JP" altLang="en-US" sz="2000" dirty="0"/>
                    </a:p>
                  </a:txBody>
                  <a:tcPr/>
                </a:tc>
                <a:tc>
                  <a:txBody>
                    <a:bodyPr/>
                    <a:lstStyle/>
                    <a:p>
                      <a:r>
                        <a:rPr kumimoji="1" lang="ja-JP" altLang="en-US" sz="2000" dirty="0" smtClean="0"/>
                        <a:t>温度定義</a:t>
                      </a:r>
                      <a:endParaRPr kumimoji="1" lang="ja-JP" altLang="en-US" sz="2000" dirty="0"/>
                    </a:p>
                  </a:txBody>
                  <a:tcPr/>
                </a:tc>
                <a:tc>
                  <a:txBody>
                    <a:bodyPr/>
                    <a:lstStyle/>
                    <a:p>
                      <a:r>
                        <a:rPr kumimoji="1" lang="ja-JP" altLang="en-US" sz="2000" dirty="0" smtClean="0"/>
                        <a:t>圧力定義</a:t>
                      </a:r>
                      <a:endParaRPr kumimoji="1" lang="ja-JP" altLang="en-US" sz="2000" dirty="0"/>
                    </a:p>
                  </a:txBody>
                  <a:tcPr/>
                </a:tc>
                <a:tc>
                  <a:txBody>
                    <a:bodyPr/>
                    <a:lstStyle/>
                    <a:p>
                      <a:r>
                        <a:rPr kumimoji="1" lang="ja-JP" altLang="en-US" sz="2000" dirty="0" smtClean="0"/>
                        <a:t>位置定義</a:t>
                      </a:r>
                      <a:endParaRPr kumimoji="1" lang="ja-JP" altLang="en-US" sz="2000" dirty="0"/>
                    </a:p>
                  </a:txBody>
                  <a:tcPr/>
                </a:tc>
                <a:tc>
                  <a:txBody>
                    <a:bodyPr/>
                    <a:lstStyle/>
                    <a:p>
                      <a:r>
                        <a:rPr kumimoji="1" lang="ja-JP" altLang="en-US" sz="2000" dirty="0" smtClean="0"/>
                        <a:t>回転角度定義</a:t>
                      </a:r>
                      <a:endParaRPr kumimoji="1" lang="ja-JP" altLang="en-US" sz="2000" dirty="0"/>
                    </a:p>
                  </a:txBody>
                  <a:tcPr/>
                </a:tc>
                <a:extLst>
                  <a:ext uri="{0D108BD9-81ED-4DB2-BD59-A6C34878D82A}">
                    <a16:rowId xmlns:a16="http://schemas.microsoft.com/office/drawing/2014/main" val="4144077366"/>
                  </a:ext>
                </a:extLst>
              </a:tr>
              <a:tr h="540128">
                <a:tc>
                  <a:txBody>
                    <a:bodyPr/>
                    <a:lstStyle/>
                    <a:p>
                      <a:r>
                        <a:rPr kumimoji="1" lang="ja-JP" altLang="en-US" sz="2000" dirty="0" smtClean="0"/>
                        <a:t>ソース　フロー</a:t>
                      </a:r>
                      <a:r>
                        <a:rPr kumimoji="1" lang="en-US" altLang="ja-JP" sz="2000" dirty="0" smtClean="0"/>
                        <a:t>*</a:t>
                      </a:r>
                      <a:endParaRPr kumimoji="1" lang="ja-JP" altLang="en-US" sz="2000" dirty="0"/>
                    </a:p>
                  </a:txBody>
                  <a:tcPr/>
                </a:tc>
                <a:tc>
                  <a:txBody>
                    <a:bodyPr/>
                    <a:lstStyle/>
                    <a:p>
                      <a:r>
                        <a:rPr kumimoji="1" lang="ja-JP" altLang="en-US" sz="2000" dirty="0" smtClean="0"/>
                        <a:t>電流源</a:t>
                      </a:r>
                      <a:endParaRPr kumimoji="1" lang="ja-JP" altLang="en-US" sz="2000" dirty="0"/>
                    </a:p>
                  </a:txBody>
                  <a:tcPr/>
                </a:tc>
                <a:tc>
                  <a:txBody>
                    <a:bodyPr/>
                    <a:lstStyle/>
                    <a:p>
                      <a:r>
                        <a:rPr kumimoji="1" lang="ja-JP" altLang="en-US" sz="2000" dirty="0" smtClean="0"/>
                        <a:t>熱流量定義</a:t>
                      </a:r>
                      <a:endParaRPr kumimoji="1" lang="ja-JP" altLang="en-US" sz="2000" dirty="0"/>
                    </a:p>
                  </a:txBody>
                  <a:tcPr/>
                </a:tc>
                <a:tc>
                  <a:txBody>
                    <a:bodyPr/>
                    <a:lstStyle/>
                    <a:p>
                      <a:r>
                        <a:rPr kumimoji="1" lang="ja-JP" altLang="en-US" sz="2000" dirty="0" smtClean="0"/>
                        <a:t>流量定義</a:t>
                      </a:r>
                      <a:endParaRPr kumimoji="1" lang="ja-JP" altLang="en-US" sz="2000" dirty="0"/>
                    </a:p>
                  </a:txBody>
                  <a:tcPr/>
                </a:tc>
                <a:tc>
                  <a:txBody>
                    <a:bodyPr/>
                    <a:lstStyle/>
                    <a:p>
                      <a:r>
                        <a:rPr kumimoji="1" lang="ja-JP" altLang="en-US" sz="2000" dirty="0" smtClean="0"/>
                        <a:t>力定義</a:t>
                      </a:r>
                      <a:endParaRPr kumimoji="1" lang="ja-JP" altLang="en-US" sz="2000" dirty="0"/>
                    </a:p>
                  </a:txBody>
                  <a:tcPr/>
                </a:tc>
                <a:tc>
                  <a:txBody>
                    <a:bodyPr/>
                    <a:lstStyle/>
                    <a:p>
                      <a:r>
                        <a:rPr kumimoji="1" lang="ja-JP" altLang="en-US" sz="2000" dirty="0" smtClean="0"/>
                        <a:t>トルク定義</a:t>
                      </a:r>
                      <a:endParaRPr kumimoji="1" lang="ja-JP" altLang="en-US" sz="2000" dirty="0"/>
                    </a:p>
                  </a:txBody>
                  <a:tcPr/>
                </a:tc>
                <a:extLst>
                  <a:ext uri="{0D108BD9-81ED-4DB2-BD59-A6C34878D82A}">
                    <a16:rowId xmlns:a16="http://schemas.microsoft.com/office/drawing/2014/main" val="635012782"/>
                  </a:ext>
                </a:extLst>
              </a:tr>
              <a:tr h="540128">
                <a:tc>
                  <a:txBody>
                    <a:bodyPr/>
                    <a:lstStyle/>
                    <a:p>
                      <a:r>
                        <a:rPr kumimoji="1" lang="ja-JP" altLang="en-US" sz="2000" dirty="0" smtClean="0"/>
                        <a:t>抵抗</a:t>
                      </a:r>
                      <a:endParaRPr kumimoji="1" lang="ja-JP" altLang="en-US" sz="2000" dirty="0"/>
                    </a:p>
                  </a:txBody>
                  <a:tcPr/>
                </a:tc>
                <a:tc>
                  <a:txBody>
                    <a:bodyPr/>
                    <a:lstStyle/>
                    <a:p>
                      <a:r>
                        <a:rPr kumimoji="1" lang="ja-JP" altLang="en-US" sz="2000" dirty="0" smtClean="0"/>
                        <a:t>電気抵抗</a:t>
                      </a:r>
                      <a:endParaRPr kumimoji="1" lang="ja-JP" altLang="en-US" sz="2000" dirty="0"/>
                    </a:p>
                  </a:txBody>
                  <a:tcPr/>
                </a:tc>
                <a:tc>
                  <a:txBody>
                    <a:bodyPr/>
                    <a:lstStyle/>
                    <a:p>
                      <a:r>
                        <a:rPr kumimoji="1" lang="ja-JP" altLang="en-US" sz="2000" dirty="0" smtClean="0"/>
                        <a:t>熱抵抗</a:t>
                      </a:r>
                      <a:endParaRPr kumimoji="1" lang="ja-JP" altLang="en-US" sz="2000" dirty="0"/>
                    </a:p>
                  </a:txBody>
                  <a:tcPr/>
                </a:tc>
                <a:tc>
                  <a:txBody>
                    <a:bodyPr/>
                    <a:lstStyle/>
                    <a:p>
                      <a:r>
                        <a:rPr kumimoji="1" lang="ja-JP" altLang="en-US" sz="2000" dirty="0" smtClean="0"/>
                        <a:t>配管</a:t>
                      </a:r>
                      <a:endParaRPr kumimoji="1" lang="ja-JP" altLang="en-US" sz="2000" dirty="0"/>
                    </a:p>
                  </a:txBody>
                  <a:tcPr/>
                </a:tc>
                <a:tc>
                  <a:txBody>
                    <a:bodyPr/>
                    <a:lstStyle/>
                    <a:p>
                      <a:r>
                        <a:rPr kumimoji="1" lang="ja-JP" altLang="en-US" sz="2000" dirty="0" smtClean="0"/>
                        <a:t>摩擦</a:t>
                      </a:r>
                      <a:endParaRPr kumimoji="1" lang="ja-JP" altLang="en-US" sz="2000" dirty="0"/>
                    </a:p>
                  </a:txBody>
                  <a:tcPr/>
                </a:tc>
                <a:tc>
                  <a:txBody>
                    <a:bodyPr/>
                    <a:lstStyle/>
                    <a:p>
                      <a:r>
                        <a:rPr kumimoji="1" lang="ja-JP" altLang="en-US" sz="2000" dirty="0" smtClean="0"/>
                        <a:t>摩擦</a:t>
                      </a:r>
                      <a:endParaRPr kumimoji="1" lang="ja-JP" altLang="en-US" sz="2000" dirty="0"/>
                    </a:p>
                  </a:txBody>
                  <a:tcPr/>
                </a:tc>
                <a:extLst>
                  <a:ext uri="{0D108BD9-81ED-4DB2-BD59-A6C34878D82A}">
                    <a16:rowId xmlns:a16="http://schemas.microsoft.com/office/drawing/2014/main" val="2607327884"/>
                  </a:ext>
                </a:extLst>
              </a:tr>
              <a:tr h="540128">
                <a:tc>
                  <a:txBody>
                    <a:bodyPr/>
                    <a:lstStyle/>
                    <a:p>
                      <a:r>
                        <a:rPr kumimoji="1" lang="ja-JP" altLang="en-US" sz="2000" dirty="0" smtClean="0"/>
                        <a:t>キャパシタ</a:t>
                      </a:r>
                      <a:endParaRPr kumimoji="1" lang="ja-JP" altLang="en-US" sz="2000" dirty="0"/>
                    </a:p>
                  </a:txBody>
                  <a:tcPr/>
                </a:tc>
                <a:tc>
                  <a:txBody>
                    <a:bodyPr/>
                    <a:lstStyle/>
                    <a:p>
                      <a:r>
                        <a:rPr kumimoji="1" lang="ja-JP" altLang="en-US" sz="2000" dirty="0" smtClean="0"/>
                        <a:t>キャパシタ</a:t>
                      </a:r>
                      <a:endParaRPr kumimoji="1" lang="ja-JP" altLang="en-US" sz="2000" dirty="0"/>
                    </a:p>
                  </a:txBody>
                  <a:tcPr/>
                </a:tc>
                <a:tc>
                  <a:txBody>
                    <a:bodyPr/>
                    <a:lstStyle/>
                    <a:p>
                      <a:r>
                        <a:rPr kumimoji="1" lang="ja-JP" altLang="en-US" sz="2000" dirty="0" smtClean="0"/>
                        <a:t>熱容量</a:t>
                      </a:r>
                      <a:endParaRPr kumimoji="1" lang="ja-JP" altLang="en-US" sz="2000" dirty="0"/>
                    </a:p>
                  </a:txBody>
                  <a:tcPr/>
                </a:tc>
                <a:tc>
                  <a:txBody>
                    <a:bodyPr/>
                    <a:lstStyle/>
                    <a:p>
                      <a:r>
                        <a:rPr kumimoji="1" lang="ja-JP" altLang="en-US" sz="2000" dirty="0" smtClean="0"/>
                        <a:t>タンク</a:t>
                      </a:r>
                      <a:endParaRPr kumimoji="1" lang="ja-JP" altLang="en-US" sz="2000" dirty="0"/>
                    </a:p>
                  </a:txBody>
                  <a:tcPr/>
                </a:tc>
                <a:tc>
                  <a:txBody>
                    <a:bodyPr/>
                    <a:lstStyle/>
                    <a:p>
                      <a:r>
                        <a:rPr kumimoji="1" lang="ja-JP" altLang="en-US" sz="2000" dirty="0" smtClean="0"/>
                        <a:t>バネ</a:t>
                      </a:r>
                      <a:endParaRPr kumimoji="1" lang="ja-JP" altLang="en-US" sz="2000" dirty="0"/>
                    </a:p>
                  </a:txBody>
                  <a:tcPr/>
                </a:tc>
                <a:tc>
                  <a:txBody>
                    <a:bodyPr/>
                    <a:lstStyle/>
                    <a:p>
                      <a:r>
                        <a:rPr kumimoji="1" lang="en-US" altLang="ja-JP" sz="2000" dirty="0" smtClean="0"/>
                        <a:t>?</a:t>
                      </a:r>
                      <a:endParaRPr kumimoji="1" lang="ja-JP" altLang="en-US" sz="2000" dirty="0"/>
                    </a:p>
                  </a:txBody>
                  <a:tcPr/>
                </a:tc>
                <a:extLst>
                  <a:ext uri="{0D108BD9-81ED-4DB2-BD59-A6C34878D82A}">
                    <a16:rowId xmlns:a16="http://schemas.microsoft.com/office/drawing/2014/main" val="729601857"/>
                  </a:ext>
                </a:extLst>
              </a:tr>
              <a:tr h="540128">
                <a:tc>
                  <a:txBody>
                    <a:bodyPr/>
                    <a:lstStyle/>
                    <a:p>
                      <a:r>
                        <a:rPr kumimoji="1" lang="ja-JP" altLang="en-US" sz="2000" dirty="0" smtClean="0"/>
                        <a:t>インダクタンス</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t>電気コイル</a:t>
                      </a:r>
                    </a:p>
                  </a:txBody>
                  <a:tcPr/>
                </a:tc>
                <a:tc>
                  <a:txBody>
                    <a:bodyPr/>
                    <a:lstStyle/>
                    <a:p>
                      <a:r>
                        <a:rPr kumimoji="1" lang="en-US" altLang="ja-JP" sz="2000" dirty="0" smtClean="0"/>
                        <a:t>?</a:t>
                      </a:r>
                      <a:endParaRPr kumimoji="1" lang="ja-JP" altLang="en-US" sz="2000" dirty="0"/>
                    </a:p>
                  </a:txBody>
                  <a:tcPr/>
                </a:tc>
                <a:tc>
                  <a:txBody>
                    <a:bodyPr/>
                    <a:lstStyle/>
                    <a:p>
                      <a:r>
                        <a:rPr kumimoji="1" lang="en-US" altLang="ja-JP" sz="2000" dirty="0" smtClean="0"/>
                        <a:t>?</a:t>
                      </a:r>
                      <a:endParaRPr kumimoji="1" lang="ja-JP" altLang="en-US" sz="2000" dirty="0"/>
                    </a:p>
                  </a:txBody>
                  <a:tcPr/>
                </a:tc>
                <a:tc>
                  <a:txBody>
                    <a:bodyPr/>
                    <a:lstStyle/>
                    <a:p>
                      <a:r>
                        <a:rPr kumimoji="1" lang="ja-JP" altLang="en-US" sz="2000" dirty="0" smtClean="0"/>
                        <a:t>質量</a:t>
                      </a:r>
                      <a:endParaRPr kumimoji="1" lang="ja-JP" altLang="en-US" sz="2000" dirty="0"/>
                    </a:p>
                  </a:txBody>
                  <a:tcPr/>
                </a:tc>
                <a:tc>
                  <a:txBody>
                    <a:bodyPr/>
                    <a:lstStyle/>
                    <a:p>
                      <a:r>
                        <a:rPr kumimoji="1" lang="ja-JP" altLang="en-US" sz="2000" dirty="0" smtClean="0"/>
                        <a:t>慣性</a:t>
                      </a:r>
                      <a:endParaRPr kumimoji="1" lang="ja-JP" altLang="en-US" sz="2000" dirty="0"/>
                    </a:p>
                  </a:txBody>
                  <a:tcPr/>
                </a:tc>
                <a:extLst>
                  <a:ext uri="{0D108BD9-81ED-4DB2-BD59-A6C34878D82A}">
                    <a16:rowId xmlns:a16="http://schemas.microsoft.com/office/drawing/2014/main" val="4110280083"/>
                  </a:ext>
                </a:extLst>
              </a:tr>
              <a:tr h="540128">
                <a:tc>
                  <a:txBody>
                    <a:bodyPr/>
                    <a:lstStyle/>
                    <a:p>
                      <a:r>
                        <a:rPr kumimoji="1" lang="ja-JP" altLang="en-US" sz="2000" dirty="0" smtClean="0"/>
                        <a:t>変換</a:t>
                      </a:r>
                      <a:endParaRPr kumimoji="1" lang="ja-JP" altLang="en-US" sz="2000" dirty="0"/>
                    </a:p>
                  </a:txBody>
                  <a:tcPr/>
                </a:tc>
                <a:tc>
                  <a:txBody>
                    <a:bodyPr/>
                    <a:lstStyle/>
                    <a:p>
                      <a:r>
                        <a:rPr kumimoji="1" lang="ja-JP" altLang="en-US" sz="2000" dirty="0" smtClean="0"/>
                        <a:t>変圧器</a:t>
                      </a:r>
                      <a:endParaRPr kumimoji="1" lang="ja-JP" altLang="en-US" sz="2000" dirty="0"/>
                    </a:p>
                  </a:txBody>
                  <a:tcPr/>
                </a:tc>
                <a:tc>
                  <a:txBody>
                    <a:bodyPr/>
                    <a:lstStyle/>
                    <a:p>
                      <a:r>
                        <a:rPr kumimoji="1" lang="en-US" altLang="ja-JP" sz="2000" dirty="0" smtClean="0"/>
                        <a:t>(</a:t>
                      </a:r>
                      <a:r>
                        <a:rPr kumimoji="1" lang="ja-JP" altLang="en-US" sz="2000" dirty="0" smtClean="0"/>
                        <a:t>無し</a:t>
                      </a:r>
                      <a:r>
                        <a:rPr kumimoji="1" lang="en-US" altLang="ja-JP" sz="2000" dirty="0" smtClean="0"/>
                        <a:t>)</a:t>
                      </a:r>
                      <a:endParaRPr kumimoji="1" lang="ja-JP" altLang="en-US" sz="2000" dirty="0"/>
                    </a:p>
                  </a:txBody>
                  <a:tcPr/>
                </a:tc>
                <a:tc>
                  <a:txBody>
                    <a:bodyPr/>
                    <a:lstStyle/>
                    <a:p>
                      <a:r>
                        <a:rPr kumimoji="1" lang="ja-JP" altLang="en-US" sz="2000" dirty="0" smtClean="0"/>
                        <a:t>ノズル</a:t>
                      </a:r>
                      <a:endParaRPr kumimoji="1" lang="ja-JP" altLang="en-US" sz="2000" dirty="0"/>
                    </a:p>
                  </a:txBody>
                  <a:tcPr/>
                </a:tc>
                <a:tc>
                  <a:txBody>
                    <a:bodyPr/>
                    <a:lstStyle/>
                    <a:p>
                      <a:r>
                        <a:rPr kumimoji="1" lang="ja-JP" altLang="en-US" sz="2000" dirty="0" smtClean="0"/>
                        <a:t>てこ</a:t>
                      </a:r>
                      <a:endParaRPr kumimoji="1" lang="ja-JP" altLang="en-US" sz="2000" dirty="0"/>
                    </a:p>
                  </a:txBody>
                  <a:tcPr/>
                </a:tc>
                <a:tc>
                  <a:txBody>
                    <a:bodyPr/>
                    <a:lstStyle/>
                    <a:p>
                      <a:r>
                        <a:rPr kumimoji="1" lang="ja-JP" altLang="en-US" sz="2000" dirty="0" smtClean="0"/>
                        <a:t>歯車</a:t>
                      </a:r>
                      <a:endParaRPr kumimoji="1" lang="ja-JP" altLang="en-US" sz="2000" dirty="0"/>
                    </a:p>
                  </a:txBody>
                  <a:tcPr/>
                </a:tc>
                <a:extLst>
                  <a:ext uri="{0D108BD9-81ED-4DB2-BD59-A6C34878D82A}">
                    <a16:rowId xmlns:a16="http://schemas.microsoft.com/office/drawing/2014/main" val="2849492807"/>
                  </a:ext>
                </a:extLst>
              </a:tr>
            </a:tbl>
          </a:graphicData>
        </a:graphic>
      </p:graphicFrame>
      <p:sp>
        <p:nvSpPr>
          <p:cNvPr id="6" name="テキスト ボックス 5"/>
          <p:cNvSpPr txBox="1"/>
          <p:nvPr/>
        </p:nvSpPr>
        <p:spPr>
          <a:xfrm>
            <a:off x="7796212" y="6053138"/>
            <a:ext cx="4219425" cy="369332"/>
          </a:xfrm>
          <a:prstGeom prst="rect">
            <a:avLst/>
          </a:prstGeom>
          <a:noFill/>
        </p:spPr>
        <p:txBody>
          <a:bodyPr wrap="none" rtlCol="0">
            <a:spAutoFit/>
          </a:bodyPr>
          <a:lstStyle/>
          <a:p>
            <a:pPr algn="l"/>
            <a:r>
              <a:rPr kumimoji="1" lang="en-US" altLang="ja-JP" dirty="0" smtClean="0"/>
              <a:t>*</a:t>
            </a:r>
            <a:r>
              <a:rPr kumimoji="1" lang="ja-JP" altLang="en-US" dirty="0" smtClean="0"/>
              <a:t>ポテンシャルとフローについては後述</a:t>
            </a:r>
            <a:endParaRPr kumimoji="1" lang="ja-JP" altLang="en-US" dirty="0" smtClean="0"/>
          </a:p>
        </p:txBody>
      </p:sp>
      <p:sp>
        <p:nvSpPr>
          <p:cNvPr id="34" name="テキスト ボックス 33">
            <a:extLst>
              <a:ext uri="{FF2B5EF4-FFF2-40B4-BE49-F238E27FC236}">
                <a16:creationId xmlns:a16="http://schemas.microsoft.com/office/drawing/2014/main" id="{A4DFF5D2-0928-44A9-9DCD-D4E857D846A0}"/>
              </a:ext>
            </a:extLst>
          </p:cNvPr>
          <p:cNvSpPr txBox="1"/>
          <p:nvPr/>
        </p:nvSpPr>
        <p:spPr>
          <a:xfrm>
            <a:off x="592033" y="817172"/>
            <a:ext cx="11111122" cy="830997"/>
          </a:xfrm>
          <a:prstGeom prst="rect">
            <a:avLst/>
          </a:prstGeom>
          <a:noFill/>
        </p:spPr>
        <p:txBody>
          <a:bodyPr wrap="square" rtlCol="0">
            <a:spAutoFit/>
          </a:bodyPr>
          <a:lstStyle/>
          <a:p>
            <a:r>
              <a:rPr lang="ja-JP" altLang="en-US" sz="2400" dirty="0" smtClean="0"/>
              <a:t>以下のようにグループ化すると様々な物理現象に対して共通の概念が適用できることが分かります。</a:t>
            </a:r>
            <a:endParaRPr lang="en-US" altLang="ja-JP" sz="2400" dirty="0" smtClean="0"/>
          </a:p>
        </p:txBody>
      </p:sp>
    </p:spTree>
    <p:extLst>
      <p:ext uri="{BB962C8B-B14F-4D97-AF65-F5344CB8AC3E}">
        <p14:creationId xmlns:p14="http://schemas.microsoft.com/office/powerpoint/2010/main" val="2413215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5" y="87415"/>
            <a:ext cx="7083147"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典型的な物理</a:t>
            </a:r>
            <a:r>
              <a:rPr lang="ja-JP" altLang="en-US" dirty="0" smtClean="0"/>
              <a:t>モデル</a:t>
            </a:r>
            <a:r>
              <a:rPr lang="en-US" altLang="ja-JP" dirty="0" smtClean="0"/>
              <a:t> –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830997"/>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kumimoji="1" lang="ja-JP" altLang="en-US" sz="2400" dirty="0" smtClean="0"/>
              <a:t>、</a:t>
            </a:r>
            <a:r>
              <a:rPr lang="ja-JP" altLang="en-US" sz="2400" dirty="0" smtClean="0"/>
              <a:t>自分の興味ある物理ドメインに対して典型的なコンポーネントを見つけてみてください。</a:t>
            </a:r>
            <a:endParaRPr kumimoji="1" lang="ja-JP" altLang="en-US" sz="2400" dirty="0"/>
          </a:p>
        </p:txBody>
      </p:sp>
    </p:spTree>
    <p:extLst>
      <p:ext uri="{BB962C8B-B14F-4D97-AF65-F5344CB8AC3E}">
        <p14:creationId xmlns:p14="http://schemas.microsoft.com/office/powerpoint/2010/main" val="2164402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a:t>
            </a:r>
            <a:r>
              <a:rPr lang="ja-JP" altLang="en-US" sz="2400" dirty="0" smtClean="0"/>
              <a:t>試みは数多く</a:t>
            </a:r>
            <a:r>
              <a:rPr lang="ja-JP" altLang="en-US" sz="2400" dirty="0"/>
              <a:t>存在します。</a:t>
            </a:r>
            <a:endParaRPr lang="en-US" altLang="ja-JP" sz="2400" dirty="0"/>
          </a:p>
          <a:p>
            <a:r>
              <a:rPr lang="ja-JP" altLang="en-US" sz="2400" dirty="0" smtClean="0"/>
              <a:t>移動</a:t>
            </a:r>
            <a:r>
              <a:rPr lang="ja-JP" altLang="en-US" sz="2400" dirty="0"/>
              <a:t>現象論や</a:t>
            </a:r>
            <a:r>
              <a:rPr lang="ja-JP" altLang="en-US" sz="2400" dirty="0" smtClean="0"/>
              <a:t>ボンドグラフは物理現象の統一的な考え方を定義する手法であり</a:t>
            </a:r>
            <a:r>
              <a:rPr lang="en-US" altLang="ja-JP" sz="2400" dirty="0" err="1" smtClean="0"/>
              <a:t>Modelica</a:t>
            </a:r>
            <a:r>
              <a:rPr lang="ja-JP" altLang="en-US" sz="2400" dirty="0" smtClean="0"/>
              <a:t>の考え方と非常に親和性が高いです。</a:t>
            </a:r>
            <a:endParaRPr lang="en-US" altLang="ja-JP" sz="2400" dirty="0" smtClean="0"/>
          </a:p>
          <a:p>
            <a:endParaRPr lang="en-US" altLang="ja-JP" sz="2400" dirty="0"/>
          </a:p>
          <a:p>
            <a:r>
              <a:rPr lang="ja-JP" altLang="en-US" sz="2400" dirty="0"/>
              <a:t>本稿では、移動</a:t>
            </a:r>
            <a:r>
              <a:rPr lang="ja-JP" altLang="en-US" sz="2400" dirty="0" smtClean="0"/>
              <a:t>現象論やボンドグラフの</a:t>
            </a:r>
            <a:r>
              <a:rPr lang="ja-JP" altLang="en-US" sz="2400" dirty="0"/>
              <a:t>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dirty="0" smtClean="0"/>
              <a:t>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a:t>
            </a:r>
            <a:endParaRPr lang="en-US" altLang="ja-JP" dirty="0"/>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28420" y="2183062"/>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a:t>
                </a:r>
                <a:r>
                  <a:rPr kumimoji="1" lang="ja-JP" altLang="en-US" sz="2800" b="1" dirty="0" smtClean="0">
                    <a:latin typeface="Cambria Math" panose="02040503050406030204" pitchFamily="18" charset="0"/>
                  </a:rPr>
                  <a:t>とフローの</a:t>
                </a:r>
                <a:r>
                  <a:rPr kumimoji="1" lang="ja-JP" altLang="en-US" sz="2800" b="1" dirty="0" smtClean="0">
                    <a:latin typeface="Cambria Math" panose="02040503050406030204" pitchFamily="18" charset="0"/>
                  </a:rPr>
                  <a:t>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smtClean="0">
                    <a:latin typeface="Cambria Math" panose="02040503050406030204" pitchFamily="18" charset="0"/>
                  </a:rPr>
                  <a:t>(</a:t>
                </a:r>
                <a:r>
                  <a:rPr lang="ja-JP" altLang="en-US" sz="2000" i="1" dirty="0" smtClean="0">
                    <a:latin typeface="Cambria Math" panose="02040503050406030204" pitchFamily="18" charset="0"/>
                  </a:rPr>
                  <a:t>フロー</a:t>
                </a:r>
                <a:r>
                  <a:rPr lang="en-US" altLang="ja-JP" sz="2000" i="1" dirty="0" smtClean="0">
                    <a:latin typeface="Cambria Math" panose="02040503050406030204" pitchFamily="18" charset="0"/>
                  </a:rPr>
                  <a:t>) </a:t>
                </a:r>
                <a:r>
                  <a:rPr lang="en-US" altLang="ja-JP" sz="2000" i="1" dirty="0">
                    <a:latin typeface="Cambria Math" panose="02040503050406030204" pitchFamily="18" charset="0"/>
                  </a:rPr>
                  <a:t>=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28420" y="2183062"/>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737201" y="2042940"/>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smtClean="0"/>
                <a:t>フロー</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095375" y="5005218"/>
            <a:ext cx="10439500" cy="101934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フローは</a:t>
            </a:r>
            <a:r>
              <a:rPr kumimoji="1" lang="ja-JP" altLang="en-US" sz="2400" dirty="0">
                <a:solidFill>
                  <a:schemeClr val="tx1"/>
                </a:solidFill>
              </a:rPr>
              <a:t>ポテンシャルの高いところから低いところへ</a:t>
            </a:r>
            <a:r>
              <a:rPr kumimoji="1" lang="ja-JP" altLang="en-US" sz="2400" dirty="0" smtClean="0">
                <a:solidFill>
                  <a:schemeClr val="tx1"/>
                </a:solidFill>
              </a:rPr>
              <a:t>流れます</a:t>
            </a:r>
            <a:endParaRPr kumimoji="1" lang="en-US" altLang="ja-JP" sz="2400" dirty="0" smtClean="0">
              <a:solidFill>
                <a:schemeClr val="tx1"/>
              </a:solidFill>
            </a:endParaRPr>
          </a:p>
        </p:txBody>
      </p:sp>
      <p:sp>
        <p:nvSpPr>
          <p:cNvPr id="3" name="正方形/長方形 2"/>
          <p:cNvSpPr/>
          <p:nvPr/>
        </p:nvSpPr>
        <p:spPr>
          <a:xfrm>
            <a:off x="572231" y="943295"/>
            <a:ext cx="11150000" cy="830997"/>
          </a:xfrm>
          <a:prstGeom prst="rect">
            <a:avLst/>
          </a:prstGeom>
        </p:spPr>
        <p:txBody>
          <a:bodyPr wrap="square">
            <a:spAutoFit/>
          </a:bodyPr>
          <a:lstStyle/>
          <a:p>
            <a:r>
              <a:rPr lang="ja-JP" altLang="en-US" sz="2400" b="1" dirty="0" smtClean="0">
                <a:effectLst>
                  <a:outerShdw blurRad="38100" dist="38100" dir="2700000" algn="tl">
                    <a:srgbClr val="000000">
                      <a:alpha val="43137"/>
                    </a:srgbClr>
                  </a:outerShdw>
                </a:effectLst>
              </a:rPr>
              <a:t>多くの物理</a:t>
            </a:r>
            <a:r>
              <a:rPr lang="ja-JP" altLang="en-US" sz="2400" b="1" dirty="0">
                <a:effectLst>
                  <a:outerShdw blurRad="38100" dist="38100" dir="2700000" algn="tl">
                    <a:srgbClr val="000000">
                      <a:alpha val="43137"/>
                    </a:srgbClr>
                  </a:outerShdw>
                </a:effectLst>
              </a:rPr>
              <a:t>現象はポテンシャルとそのポテンシャルの勾配に応じて発生するフロー</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流束</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移動量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a:t>
            </a:r>
            <a:r>
              <a:rPr lang="ja-JP" altLang="en-US" sz="2400" b="1" dirty="0" smtClean="0">
                <a:effectLst>
                  <a:outerShdw blurRad="38100" dist="38100" dir="2700000" algn="tl">
                    <a:srgbClr val="000000">
                      <a:alpha val="43137"/>
                    </a:srgbClr>
                  </a:outerShdw>
                </a:effectLst>
              </a:rPr>
              <a:t>よって統一的に表す</a:t>
            </a:r>
            <a:r>
              <a:rPr lang="ja-JP" altLang="en-US" sz="2400" b="1" dirty="0">
                <a:effectLst>
                  <a:outerShdw blurRad="38100" dist="38100" dir="2700000" algn="tl">
                    <a:srgbClr val="000000">
                      <a:alpha val="43137"/>
                    </a:srgbClr>
                  </a:outerShdw>
                </a:effectLst>
              </a:rPr>
              <a:t>ことが</a:t>
            </a:r>
            <a:r>
              <a:rPr lang="ja-JP" altLang="en-US" sz="2400" b="1" dirty="0" smtClean="0">
                <a:effectLst>
                  <a:outerShdw blurRad="38100" dist="38100" dir="2700000" algn="tl">
                    <a:srgbClr val="000000">
                      <a:alpha val="43137"/>
                    </a:srgbClr>
                  </a:outerShdw>
                </a:effectLst>
              </a:rPr>
              <a:t>出来ます。</a:t>
            </a:r>
            <a:endParaRPr lang="en-US" altLang="ja-JP"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333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a:t>
            </a:r>
            <a:r>
              <a:rPr lang="ja-JP" altLang="en-US" dirty="0"/>
              <a:t>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81440"/>
            <a:ext cx="11380573" cy="1200329"/>
          </a:xfrm>
          <a:prstGeom prst="rect">
            <a:avLst/>
          </a:prstGeom>
          <a:noFill/>
        </p:spPr>
        <p:txBody>
          <a:bodyPr wrap="square" rtlCol="0">
            <a:spAutoFit/>
          </a:bodyPr>
          <a:lstStyle/>
          <a:p>
            <a:r>
              <a:rPr kumimoji="1" lang="ja-JP" altLang="en-US" sz="2400" dirty="0" smtClean="0"/>
              <a:t>例として温度</a:t>
            </a:r>
            <a:r>
              <a:rPr kumimoji="1" lang="ja-JP" altLang="en-US" sz="2400" dirty="0"/>
              <a:t>が高いところから低いところへ移動するという</a:t>
            </a:r>
            <a:r>
              <a:rPr lang="ja-JP" altLang="en-US" sz="2400" dirty="0"/>
              <a:t>現象</a:t>
            </a:r>
            <a:r>
              <a:rPr lang="ja-JP" altLang="en-US" sz="2400" dirty="0" smtClean="0"/>
              <a:t>は、</a:t>
            </a:r>
            <a:endParaRPr lang="en-US" altLang="ja-JP" sz="2400" dirty="0" smtClean="0"/>
          </a:p>
          <a:p>
            <a:r>
              <a:rPr lang="ja-JP" altLang="en-US" sz="2400" dirty="0" smtClean="0"/>
              <a:t>温度</a:t>
            </a:r>
            <a:r>
              <a:rPr lang="ja-JP" altLang="en-US" sz="2400" dirty="0"/>
              <a:t>を</a:t>
            </a:r>
            <a:r>
              <a:rPr lang="ja-JP" altLang="en-US" sz="2400" dirty="0" smtClean="0"/>
              <a:t>ポテンシャル、熱流量をフローと</a:t>
            </a:r>
            <a:r>
              <a:rPr lang="ja-JP" altLang="en-US" sz="2400" dirty="0"/>
              <a:t>考えて</a:t>
            </a:r>
            <a:r>
              <a:rPr lang="ja-JP" altLang="en-US" sz="2400" dirty="0" smtClean="0"/>
              <a:t>、</a:t>
            </a:r>
            <a:endParaRPr lang="en-US" altLang="ja-JP" sz="2400" dirty="0" smtClean="0"/>
          </a:p>
          <a:p>
            <a:r>
              <a:rPr lang="ja-JP" altLang="en-US" sz="2400" dirty="0" smtClean="0"/>
              <a:t>温度の</a:t>
            </a:r>
            <a:r>
              <a:rPr lang="ja-JP" altLang="en-US" sz="2400" dirty="0"/>
              <a:t>差と距離の比</a:t>
            </a:r>
            <a:r>
              <a:rPr lang="en-US" altLang="ja-JP" sz="2400" dirty="0"/>
              <a:t>(</a:t>
            </a:r>
            <a:r>
              <a:rPr lang="ja-JP" altLang="en-US" sz="2400" dirty="0"/>
              <a:t>勾配</a:t>
            </a:r>
            <a:r>
              <a:rPr lang="en-US" altLang="ja-JP" sz="2400" dirty="0"/>
              <a:t>)</a:t>
            </a:r>
            <a:r>
              <a:rPr lang="ja-JP" altLang="en-US" sz="2400" dirty="0"/>
              <a:t>に比例</a:t>
            </a:r>
            <a:r>
              <a:rPr lang="ja-JP" altLang="en-US" sz="2400" dirty="0" smtClean="0"/>
              <a:t>して熱流量が</a:t>
            </a:r>
            <a:r>
              <a:rPr lang="ja-JP" altLang="en-US" sz="2400" dirty="0"/>
              <a:t>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107996" cy="461665"/>
          </a:xfrm>
          <a:prstGeom prst="rect">
            <a:avLst/>
          </a:prstGeom>
          <a:noFill/>
        </p:spPr>
        <p:txBody>
          <a:bodyPr wrap="none" rtlCol="0">
            <a:spAutoFit/>
          </a:bodyPr>
          <a:lstStyle/>
          <a:p>
            <a:pPr algn="l"/>
            <a:r>
              <a:rPr kumimoji="1" lang="ja-JP" altLang="en-US" sz="2400" dirty="0" smtClean="0"/>
              <a:t>フロー</a:t>
            </a:r>
            <a:endParaRPr kumimoji="1" lang="ja-JP" altLang="en-US" sz="2400" dirty="0"/>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4168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a:t>
            </a:r>
            <a:r>
              <a:rPr lang="ja-JP" altLang="en-US" dirty="0" smtClean="0"/>
              <a:t>フロー </a:t>
            </a:r>
            <a:r>
              <a:rPr lang="en-US" altLang="ja-JP" dirty="0" smtClean="0"/>
              <a:t>- Tips</a:t>
            </a:r>
            <a:endParaRPr lang="en-US" altLang="ja-JP" dirty="0"/>
          </a:p>
        </p:txBody>
      </p:sp>
      <p:sp>
        <p:nvSpPr>
          <p:cNvPr id="21" name="テキスト ボックス 20"/>
          <p:cNvSpPr txBox="1"/>
          <p:nvPr/>
        </p:nvSpPr>
        <p:spPr>
          <a:xfrm>
            <a:off x="691932" y="754262"/>
            <a:ext cx="10110460" cy="646331"/>
          </a:xfrm>
          <a:prstGeom prst="rect">
            <a:avLst/>
          </a:prstGeom>
          <a:noFill/>
        </p:spPr>
        <p:txBody>
          <a:bodyPr wrap="none" rtlCol="0">
            <a:spAutoFit/>
          </a:bodyPr>
          <a:lstStyle/>
          <a:p>
            <a:pPr algn="l"/>
            <a:r>
              <a:rPr kumimoji="1" lang="ja-JP" altLang="en-US" dirty="0" smtClean="0"/>
              <a:t>ポテンシャルやフローはツールや学問領域によって呼び方が変わります。</a:t>
            </a:r>
            <a:endParaRPr kumimoji="1" lang="en-US" altLang="ja-JP" dirty="0" smtClean="0"/>
          </a:p>
          <a:p>
            <a:pPr algn="l"/>
            <a:r>
              <a:rPr lang="ja-JP" altLang="en-US" dirty="0" smtClean="0"/>
              <a:t>どのような呼ばれ方をするかは時と場合よりますが、おおむね以下のように呼ばれています。</a:t>
            </a:r>
            <a:endParaRPr lang="en-US" altLang="ja-JP" dirty="0" smtClean="0"/>
          </a:p>
        </p:txBody>
      </p:sp>
      <p:graphicFrame>
        <p:nvGraphicFramePr>
          <p:cNvPr id="9" name="表 8"/>
          <p:cNvGraphicFramePr>
            <a:graphicFrameLocks noGrp="1"/>
          </p:cNvGraphicFramePr>
          <p:nvPr>
            <p:extLst>
              <p:ext uri="{D42A27DB-BD31-4B8C-83A1-F6EECF244321}">
                <p14:modId xmlns:p14="http://schemas.microsoft.com/office/powerpoint/2010/main" val="3783998245"/>
              </p:ext>
            </p:extLst>
          </p:nvPr>
        </p:nvGraphicFramePr>
        <p:xfrm>
          <a:off x="1194842" y="1487794"/>
          <a:ext cx="9412287" cy="3017520"/>
        </p:xfrm>
        <a:graphic>
          <a:graphicData uri="http://schemas.openxmlformats.org/drawingml/2006/table">
            <a:tbl>
              <a:tblPr firstRow="1" bandRow="1">
                <a:tableStyleId>{5C22544A-7EE6-4342-B048-85BDC9FD1C3A}</a:tableStyleId>
              </a:tblPr>
              <a:tblGrid>
                <a:gridCol w="3137429">
                  <a:extLst>
                    <a:ext uri="{9D8B030D-6E8A-4147-A177-3AD203B41FA5}">
                      <a16:colId xmlns:a16="http://schemas.microsoft.com/office/drawing/2014/main" val="2414833588"/>
                    </a:ext>
                  </a:extLst>
                </a:gridCol>
                <a:gridCol w="3137429">
                  <a:extLst>
                    <a:ext uri="{9D8B030D-6E8A-4147-A177-3AD203B41FA5}">
                      <a16:colId xmlns:a16="http://schemas.microsoft.com/office/drawing/2014/main" val="2468258530"/>
                    </a:ext>
                  </a:extLst>
                </a:gridCol>
                <a:gridCol w="3137429">
                  <a:extLst>
                    <a:ext uri="{9D8B030D-6E8A-4147-A177-3AD203B41FA5}">
                      <a16:colId xmlns:a16="http://schemas.microsoft.com/office/drawing/2014/main" val="1328812046"/>
                    </a:ext>
                  </a:extLst>
                </a:gridCol>
              </a:tblGrid>
              <a:tr h="370840">
                <a:tc>
                  <a:txBody>
                    <a:bodyPr/>
                    <a:lstStyle/>
                    <a:p>
                      <a:r>
                        <a:rPr kumimoji="1" lang="ja-JP" altLang="en-US" sz="2400" dirty="0" smtClean="0"/>
                        <a:t>領域</a:t>
                      </a:r>
                      <a:endParaRPr kumimoji="1" lang="ja-JP" altLang="en-US" sz="2400" dirty="0"/>
                    </a:p>
                  </a:txBody>
                  <a:tcPr/>
                </a:tc>
                <a:tc>
                  <a:txBody>
                    <a:bodyPr/>
                    <a:lstStyle/>
                    <a:p>
                      <a:r>
                        <a:rPr kumimoji="1" lang="ja-JP" altLang="en-US" sz="2400" dirty="0" smtClean="0"/>
                        <a:t>ポテンシャル</a:t>
                      </a:r>
                      <a:endParaRPr kumimoji="1" lang="ja-JP" altLang="en-US" sz="2400" dirty="0"/>
                    </a:p>
                  </a:txBody>
                  <a:tcPr/>
                </a:tc>
                <a:tc>
                  <a:txBody>
                    <a:bodyPr/>
                    <a:lstStyle/>
                    <a:p>
                      <a:r>
                        <a:rPr kumimoji="1" lang="ja-JP" altLang="en-US" sz="2400" dirty="0" smtClean="0"/>
                        <a:t>フロー</a:t>
                      </a:r>
                      <a:endParaRPr kumimoji="1" lang="ja-JP" altLang="en-US" sz="2400" dirty="0"/>
                    </a:p>
                  </a:txBody>
                  <a:tcPr/>
                </a:tc>
                <a:extLst>
                  <a:ext uri="{0D108BD9-81ED-4DB2-BD59-A6C34878D82A}">
                    <a16:rowId xmlns:a16="http://schemas.microsoft.com/office/drawing/2014/main" val="890717346"/>
                  </a:ext>
                </a:extLst>
              </a:tr>
              <a:tr h="370840">
                <a:tc>
                  <a:txBody>
                    <a:bodyPr/>
                    <a:lstStyle/>
                    <a:p>
                      <a:r>
                        <a:rPr kumimoji="1" lang="ja-JP" altLang="en-US" sz="2400" dirty="0" smtClean="0"/>
                        <a:t>ボンドグラフ</a:t>
                      </a:r>
                      <a:endParaRPr kumimoji="1" lang="ja-JP" altLang="en-US" sz="2400" dirty="0"/>
                    </a:p>
                  </a:txBody>
                  <a:tcPr/>
                </a:tc>
                <a:tc>
                  <a:txBody>
                    <a:bodyPr/>
                    <a:lstStyle/>
                    <a:p>
                      <a:r>
                        <a:rPr kumimoji="1" lang="ja-JP" altLang="en-US" sz="2400" dirty="0" smtClean="0"/>
                        <a:t>エフォート</a:t>
                      </a:r>
                      <a:endParaRPr kumimoji="1" lang="ja-JP" altLang="en-US" sz="2400" dirty="0"/>
                    </a:p>
                  </a:txBody>
                  <a:tcPr/>
                </a:tc>
                <a:tc>
                  <a:txBody>
                    <a:bodyPr/>
                    <a:lstStyle/>
                    <a:p>
                      <a:r>
                        <a:rPr kumimoji="1" lang="ja-JP" altLang="en-US" sz="2400" dirty="0" smtClean="0"/>
                        <a:t>フロー</a:t>
                      </a:r>
                      <a:endParaRPr kumimoji="1" lang="ja-JP" altLang="en-US" sz="2400" dirty="0"/>
                    </a:p>
                  </a:txBody>
                  <a:tcPr/>
                </a:tc>
                <a:extLst>
                  <a:ext uri="{0D108BD9-81ED-4DB2-BD59-A6C34878D82A}">
                    <a16:rowId xmlns:a16="http://schemas.microsoft.com/office/drawing/2014/main" val="2253347607"/>
                  </a:ext>
                </a:extLst>
              </a:tr>
              <a:tr h="370840">
                <a:tc>
                  <a:txBody>
                    <a:bodyPr/>
                    <a:lstStyle/>
                    <a:p>
                      <a:r>
                        <a:rPr kumimoji="1" lang="en-US" altLang="ja-JP" sz="2400" dirty="0" err="1" smtClean="0"/>
                        <a:t>Matlab</a:t>
                      </a:r>
                      <a:r>
                        <a:rPr kumimoji="1" lang="en-US" altLang="ja-JP" sz="2400" dirty="0" smtClean="0"/>
                        <a:t>/Simulink</a:t>
                      </a:r>
                      <a:endParaRPr kumimoji="1" lang="ja-JP" altLang="en-US" sz="2400" dirty="0"/>
                    </a:p>
                  </a:txBody>
                  <a:tcPr/>
                </a:tc>
                <a:tc>
                  <a:txBody>
                    <a:bodyPr/>
                    <a:lstStyle/>
                    <a:p>
                      <a:r>
                        <a:rPr kumimoji="1" lang="ja-JP" altLang="en-US" sz="2400" dirty="0" smtClean="0"/>
                        <a:t>アクロス変数</a:t>
                      </a:r>
                      <a:endParaRPr kumimoji="1" lang="en-US" altLang="ja-JP" sz="2400" dirty="0" smtClean="0"/>
                    </a:p>
                    <a:p>
                      <a:r>
                        <a:rPr kumimoji="1" lang="en-US" altLang="ja-JP" sz="2400" dirty="0" smtClean="0"/>
                        <a:t>(</a:t>
                      </a:r>
                      <a:r>
                        <a:rPr kumimoji="1" lang="ja-JP" altLang="en-US" sz="2400" dirty="0" smtClean="0"/>
                        <a:t>横断変数</a:t>
                      </a:r>
                      <a:r>
                        <a:rPr kumimoji="1" lang="en-US" altLang="ja-JP" sz="2400" dirty="0" smtClean="0"/>
                        <a:t>)</a:t>
                      </a:r>
                    </a:p>
                  </a:txBody>
                  <a:tcPr/>
                </a:tc>
                <a:tc>
                  <a:txBody>
                    <a:bodyPr/>
                    <a:lstStyle/>
                    <a:p>
                      <a:r>
                        <a:rPr kumimoji="1" lang="ja-JP" altLang="en-US" sz="2400" dirty="0" smtClean="0"/>
                        <a:t>スルー変数</a:t>
                      </a:r>
                      <a:endParaRPr kumimoji="1" lang="en-US" altLang="ja-JP" sz="2400" dirty="0" smtClean="0"/>
                    </a:p>
                    <a:p>
                      <a:r>
                        <a:rPr kumimoji="1" lang="ja-JP" altLang="en-US" sz="2400" dirty="0" smtClean="0"/>
                        <a:t>（通過変数）</a:t>
                      </a:r>
                      <a:endParaRPr kumimoji="1" lang="ja-JP" altLang="en-US" sz="2400" dirty="0"/>
                    </a:p>
                  </a:txBody>
                  <a:tcPr/>
                </a:tc>
                <a:extLst>
                  <a:ext uri="{0D108BD9-81ED-4DB2-BD59-A6C34878D82A}">
                    <a16:rowId xmlns:a16="http://schemas.microsoft.com/office/drawing/2014/main" val="3142392160"/>
                  </a:ext>
                </a:extLst>
              </a:tr>
              <a:tr h="370840">
                <a:tc>
                  <a:txBody>
                    <a:bodyPr/>
                    <a:lstStyle/>
                    <a:p>
                      <a:r>
                        <a:rPr kumimoji="1" lang="en-US" altLang="ja-JP" sz="2400" dirty="0" err="1" smtClean="0"/>
                        <a:t>Modelica</a:t>
                      </a:r>
                      <a:endParaRPr kumimoji="1" lang="ja-JP" altLang="en-US" sz="2400" dirty="0"/>
                    </a:p>
                  </a:txBody>
                  <a:tcPr/>
                </a:tc>
                <a:tc>
                  <a:txBody>
                    <a:bodyPr/>
                    <a:lstStyle/>
                    <a:p>
                      <a:r>
                        <a:rPr kumimoji="1" lang="ja-JP" altLang="en-US" sz="2400" dirty="0" smtClean="0"/>
                        <a:t>アクロス変数や</a:t>
                      </a:r>
                      <a:endParaRPr kumimoji="1" lang="en-US" altLang="ja-JP" sz="2400" dirty="0" smtClean="0"/>
                    </a:p>
                    <a:p>
                      <a:r>
                        <a:rPr kumimoji="1" lang="ja-JP" altLang="en-US" sz="2400" dirty="0" smtClean="0"/>
                        <a:t>ポテンシャル</a:t>
                      </a:r>
                      <a:endParaRPr kumimoji="1" lang="ja-JP" altLang="en-US" sz="2400" dirty="0"/>
                    </a:p>
                  </a:txBody>
                  <a:tcPr/>
                </a:tc>
                <a:tc>
                  <a:txBody>
                    <a:bodyPr/>
                    <a:lstStyle/>
                    <a:p>
                      <a:r>
                        <a:rPr kumimoji="1" lang="ja-JP" altLang="en-US" sz="2400" dirty="0" smtClean="0"/>
                        <a:t>フロー変数</a:t>
                      </a:r>
                      <a:endParaRPr kumimoji="1" lang="ja-JP" altLang="en-US" sz="2400" dirty="0"/>
                    </a:p>
                  </a:txBody>
                  <a:tcPr/>
                </a:tc>
                <a:extLst>
                  <a:ext uri="{0D108BD9-81ED-4DB2-BD59-A6C34878D82A}">
                    <a16:rowId xmlns:a16="http://schemas.microsoft.com/office/drawing/2014/main" val="1772169044"/>
                  </a:ext>
                </a:extLst>
              </a:tr>
              <a:tr h="370840">
                <a:tc>
                  <a:txBody>
                    <a:bodyPr/>
                    <a:lstStyle/>
                    <a:p>
                      <a:r>
                        <a:rPr kumimoji="1" lang="ja-JP" altLang="en-US" sz="2400" dirty="0" smtClean="0"/>
                        <a:t>移動現象論</a:t>
                      </a:r>
                      <a:endParaRPr kumimoji="1" lang="ja-JP" altLang="en-US" sz="2400" dirty="0"/>
                    </a:p>
                  </a:txBody>
                  <a:tcPr/>
                </a:tc>
                <a:tc>
                  <a:txBody>
                    <a:bodyPr/>
                    <a:lstStyle/>
                    <a:p>
                      <a:r>
                        <a:rPr kumimoji="1" lang="ja-JP" altLang="en-US" sz="2400" dirty="0" smtClean="0"/>
                        <a:t>ポテンシャル</a:t>
                      </a:r>
                      <a:endParaRPr kumimoji="1" lang="ja-JP" altLang="en-US" sz="2400" dirty="0"/>
                    </a:p>
                  </a:txBody>
                  <a:tcPr/>
                </a:tc>
                <a:tc>
                  <a:txBody>
                    <a:bodyPr/>
                    <a:lstStyle/>
                    <a:p>
                      <a:r>
                        <a:rPr kumimoji="1" lang="ja-JP" altLang="en-US" sz="2400" dirty="0" smtClean="0"/>
                        <a:t>フラックス</a:t>
                      </a:r>
                      <a:r>
                        <a:rPr kumimoji="1" lang="en-US" altLang="ja-JP" sz="2400" dirty="0" smtClean="0"/>
                        <a:t>(</a:t>
                      </a:r>
                      <a:r>
                        <a:rPr kumimoji="1" lang="ja-JP" altLang="en-US" sz="2400" dirty="0" smtClean="0"/>
                        <a:t>流束</a:t>
                      </a:r>
                      <a:r>
                        <a:rPr kumimoji="1" lang="en-US" altLang="ja-JP" sz="2400" dirty="0" smtClean="0"/>
                        <a:t>)</a:t>
                      </a:r>
                    </a:p>
                  </a:txBody>
                  <a:tcPr/>
                </a:tc>
                <a:extLst>
                  <a:ext uri="{0D108BD9-81ED-4DB2-BD59-A6C34878D82A}">
                    <a16:rowId xmlns:a16="http://schemas.microsoft.com/office/drawing/2014/main" val="84921889"/>
                  </a:ext>
                </a:extLst>
              </a:tr>
            </a:tbl>
          </a:graphicData>
        </a:graphic>
      </p:graphicFrame>
      <p:sp>
        <p:nvSpPr>
          <p:cNvPr id="24" name="テキスト ボックス 23"/>
          <p:cNvSpPr txBox="1"/>
          <p:nvPr/>
        </p:nvSpPr>
        <p:spPr>
          <a:xfrm>
            <a:off x="753845" y="4607155"/>
            <a:ext cx="10871160" cy="2031325"/>
          </a:xfrm>
          <a:prstGeom prst="rect">
            <a:avLst/>
          </a:prstGeom>
          <a:noFill/>
        </p:spPr>
        <p:txBody>
          <a:bodyPr wrap="square" rtlCol="0">
            <a:spAutoFit/>
          </a:bodyPr>
          <a:lstStyle/>
          <a:p>
            <a:r>
              <a:rPr lang="ja-JP" altLang="en-US" dirty="0" smtClean="0"/>
              <a:t>本資料内</a:t>
            </a:r>
            <a:r>
              <a:rPr lang="ja-JP" altLang="en-US" dirty="0"/>
              <a:t>ではポテンシャルとフローを一般的な概念として考え、</a:t>
            </a:r>
            <a:endParaRPr lang="en-US" altLang="ja-JP" dirty="0"/>
          </a:p>
          <a:p>
            <a:r>
              <a:rPr lang="en-US" altLang="ja-JP" dirty="0" err="1" smtClean="0"/>
              <a:t>Modelica</a:t>
            </a:r>
            <a:r>
              <a:rPr lang="ja-JP" altLang="en-US" dirty="0"/>
              <a:t>言語で実装されたものをアクロス変数とフロー変数と分けて考えます。</a:t>
            </a:r>
            <a:endParaRPr lang="en-US" altLang="ja-JP" dirty="0"/>
          </a:p>
          <a:p>
            <a:pPr algn="l"/>
            <a:r>
              <a:rPr kumimoji="1" lang="ja-JP" altLang="en-US" dirty="0" smtClean="0"/>
              <a:t>また、多くの場合ポテンシャルとフローの積はエネルギーになります。</a:t>
            </a:r>
            <a:endParaRPr kumimoji="1" lang="en-US" altLang="ja-JP" dirty="0" smtClean="0"/>
          </a:p>
          <a:p>
            <a:r>
              <a:rPr lang="ja-JP" altLang="en-US" dirty="0" smtClean="0"/>
              <a:t>ボンドグラフではポテンシャル</a:t>
            </a:r>
            <a:r>
              <a:rPr lang="ja-JP" altLang="en-US" dirty="0"/>
              <a:t>とフローの</a:t>
            </a:r>
            <a:r>
              <a:rPr lang="ja-JP" altLang="en-US" dirty="0" smtClean="0"/>
              <a:t>積がエネルギーとならない場合は疑似ボンドグラフと呼ばれるそうです。</a:t>
            </a:r>
            <a:endParaRPr lang="en-US" altLang="ja-JP" dirty="0" smtClean="0"/>
          </a:p>
          <a:p>
            <a:r>
              <a:rPr lang="ja-JP" altLang="en-US" dirty="0" smtClean="0"/>
              <a:t>ポテンシャルとフローだけでは流体の輸送現象を表すことが煩雑になるため</a:t>
            </a:r>
            <a:r>
              <a:rPr lang="en-US" altLang="ja-JP" dirty="0" err="1" smtClean="0"/>
              <a:t>Modelica</a:t>
            </a:r>
            <a:r>
              <a:rPr lang="ja-JP" altLang="en-US" dirty="0" smtClean="0"/>
              <a:t>では</a:t>
            </a:r>
            <a:r>
              <a:rPr lang="en-US" altLang="ja-JP" dirty="0" smtClean="0"/>
              <a:t>stream</a:t>
            </a:r>
            <a:r>
              <a:rPr lang="ja-JP" altLang="en-US" dirty="0" smtClean="0"/>
              <a:t>変数という概念を導入しています。</a:t>
            </a:r>
            <a:r>
              <a:rPr lang="en-US" altLang="ja-JP" dirty="0" smtClean="0"/>
              <a:t>Stream</a:t>
            </a:r>
            <a:r>
              <a:rPr lang="ja-JP" altLang="en-US" dirty="0" smtClean="0"/>
              <a:t>変数については別資料にて解説します。</a:t>
            </a:r>
            <a:endParaRPr lang="en-US" altLang="ja-JP" dirty="0" smtClean="0"/>
          </a:p>
        </p:txBody>
      </p:sp>
    </p:spTree>
    <p:extLst>
      <p:ext uri="{BB962C8B-B14F-4D97-AF65-F5344CB8AC3E}">
        <p14:creationId xmlns:p14="http://schemas.microsoft.com/office/powerpoint/2010/main" val="368081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各物理ドメイン</a:t>
            </a:r>
            <a:endParaRPr lang="en-US" altLang="ja-JP" dirty="0"/>
          </a:p>
        </p:txBody>
      </p:sp>
      <p:sp>
        <p:nvSpPr>
          <p:cNvPr id="25" name="テキスト ボックス 24">
            <a:extLst>
              <a:ext uri="{FF2B5EF4-FFF2-40B4-BE49-F238E27FC236}">
                <a16:creationId xmlns:a16="http://schemas.microsoft.com/office/drawing/2014/main" id="{29976F00-C81E-4887-A042-03755F4B519F}"/>
              </a:ext>
            </a:extLst>
          </p:cNvPr>
          <p:cNvSpPr txBox="1"/>
          <p:nvPr/>
        </p:nvSpPr>
        <p:spPr>
          <a:xfrm>
            <a:off x="7182296" y="560334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34" name="正方形/長方形 33">
            <a:extLst>
              <a:ext uri="{FF2B5EF4-FFF2-40B4-BE49-F238E27FC236}">
                <a16:creationId xmlns:a16="http://schemas.microsoft.com/office/drawing/2014/main" id="{B470C7DF-A1EF-40AE-9FEB-FE163A63E5DA}"/>
              </a:ext>
            </a:extLst>
          </p:cNvPr>
          <p:cNvSpPr/>
          <p:nvPr/>
        </p:nvSpPr>
        <p:spPr>
          <a:xfrm>
            <a:off x="2851548" y="101996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mc:AlternateContent xmlns:mc="http://schemas.openxmlformats.org/markup-compatibility/2006">
        <mc:Choice xmlns:a14="http://schemas.microsoft.com/office/drawing/2010/main" Requires="a14">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smtClean="0"/>
                            <a:t>τ= J×</a:t>
                          </a:r>
                          <a14:m>
                            <m:oMath xmlns:m="http://schemas.openxmlformats.org/officeDocument/2006/math">
                              <m:f>
                                <m:fPr>
                                  <m:ctrlPr>
                                    <a:rPr kumimoji="1" lang="en-US" altLang="ja-JP" sz="240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ja-JP" altLang="en-US" sz="2400" b="0" i="1" smtClean="0">
                                      <a:latin typeface="Cambria Math" panose="02040503050406030204" pitchFamily="18" charset="0"/>
                                    </a:rPr>
                                    <m:t>𝜙</m:t>
                                  </m:r>
                                </m:num>
                                <m:den>
                                  <m:r>
                                    <a:rPr kumimoji="1" lang="en-US" altLang="ja-JP" sz="240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a14:m>
                          <a:endParaRPr kumimoji="1" lang="ja-JP" altLang="en-US" sz="2400" dirty="0"/>
                        </a:p>
                      </a:txBody>
                      <a:tcPr/>
                    </a:tc>
                    <a:extLst>
                      <a:ext uri="{0D108BD9-81ED-4DB2-BD59-A6C34878D82A}">
                        <a16:rowId xmlns:a16="http://schemas.microsoft.com/office/drawing/2014/main" val="3238135866"/>
                      </a:ext>
                    </a:extLst>
                  </a:tr>
                </a:tbl>
              </a:graphicData>
            </a:graphic>
          </p:graphicFrame>
        </mc:Choice>
        <mc:Fallback>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096066211"/>
                  </p:ext>
                </p:extLst>
              </p:nvPr>
            </p:nvGraphicFramePr>
            <p:xfrm>
              <a:off x="179665" y="138911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762000">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661924">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endParaRPr lang="ja-JP"/>
                        </a:p>
                      </a:txBody>
                      <a:tcPr>
                        <a:blipFill>
                          <a:blip r:embed="rId2"/>
                          <a:stretch>
                            <a:fillRect l="-421858" t="-539450" r="-1366" b="-10092"/>
                          </a:stretch>
                        </a:blipFill>
                      </a:tcPr>
                    </a:tc>
                    <a:extLst>
                      <a:ext uri="{0D108BD9-81ED-4DB2-BD59-A6C34878D82A}">
                        <a16:rowId xmlns:a16="http://schemas.microsoft.com/office/drawing/2014/main" val="3238135866"/>
                      </a:ext>
                    </a:extLst>
                  </a:tr>
                </a:tbl>
              </a:graphicData>
            </a:graphic>
          </p:graphicFrame>
        </mc:Fallback>
      </mc:AlternateContent>
    </p:spTree>
    <p:extLst>
      <p:ext uri="{BB962C8B-B14F-4D97-AF65-F5344CB8AC3E}">
        <p14:creationId xmlns:p14="http://schemas.microsoft.com/office/powerpoint/2010/main" val="1373072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4106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1200329"/>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a:t>
            </a:r>
            <a:r>
              <a:rPr lang="ja-JP" altLang="en-US" sz="2400" dirty="0" smtClean="0"/>
              <a:t>ください。</a:t>
            </a:r>
            <a:endParaRPr lang="en-US" altLang="ja-JP" sz="2400" dirty="0" smtClean="0"/>
          </a:p>
          <a:p>
            <a:r>
              <a:rPr lang="ja-JP" altLang="en-US" sz="2400" dirty="0" smtClean="0"/>
              <a:t>解答は次ページです。</a:t>
            </a:r>
            <a:endParaRPr kumimoji="1" lang="ja-JP" altLang="en-US" sz="2400" dirty="0"/>
          </a:p>
        </p:txBody>
      </p:sp>
    </p:spTree>
    <p:extLst>
      <p:ext uri="{BB962C8B-B14F-4D97-AF65-F5344CB8AC3E}">
        <p14:creationId xmlns:p14="http://schemas.microsoft.com/office/powerpoint/2010/main" val="1845673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15553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ポテンシャルとフロー </a:t>
            </a:r>
            <a:r>
              <a:rPr lang="en-US" altLang="ja-JP" dirty="0"/>
              <a:t>– </a:t>
            </a:r>
            <a:r>
              <a:rPr lang="ja-JP" altLang="en-US" dirty="0" smtClean="0"/>
              <a:t>演習 解答例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9" name="正方形/長方形 8"/>
          <p:cNvSpPr/>
          <p:nvPr/>
        </p:nvSpPr>
        <p:spPr>
          <a:xfrm>
            <a:off x="215170" y="766440"/>
            <a:ext cx="8263801" cy="646331"/>
          </a:xfrm>
          <a:prstGeom prst="rect">
            <a:avLst/>
          </a:prstGeom>
        </p:spPr>
        <p:txBody>
          <a:bodyPr wrap="none">
            <a:spAutoFit/>
          </a:bodyPr>
          <a:lstStyle/>
          <a:p>
            <a:r>
              <a:rPr lang="en-US" altLang="ja-JP" dirty="0" err="1" smtClean="0"/>
              <a:t>Modelica.Electrical.Analog</a:t>
            </a:r>
            <a:r>
              <a:rPr lang="ja-JP" altLang="en-US" dirty="0" smtClean="0"/>
              <a:t>内の適当なモデルを開きます。</a:t>
            </a:r>
            <a:endParaRPr lang="en-US" altLang="ja-JP" dirty="0" smtClean="0"/>
          </a:p>
          <a:p>
            <a:r>
              <a:rPr lang="ja-JP" altLang="en-US" dirty="0"/>
              <a:t>ポート</a:t>
            </a:r>
            <a:r>
              <a:rPr lang="ja-JP" altLang="en-US" dirty="0" smtClean="0"/>
              <a:t>にカーソルを合わせるとインスタンス元のモデルのパスが示されます。</a:t>
            </a:r>
            <a:endParaRPr lang="en-US" altLang="ja-JP" dirty="0" smtClean="0"/>
          </a:p>
        </p:txBody>
      </p:sp>
      <p:grpSp>
        <p:nvGrpSpPr>
          <p:cNvPr id="13" name="グループ化 12"/>
          <p:cNvGrpSpPr/>
          <p:nvPr/>
        </p:nvGrpSpPr>
        <p:grpSpPr>
          <a:xfrm>
            <a:off x="477005" y="1860446"/>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smtClean="0"/>
                <a:t>ポートモデルを確認すると</a:t>
              </a:r>
              <a:r>
                <a:rPr lang="ja-JP" altLang="en-US" dirty="0" smtClean="0">
                  <a:solidFill>
                    <a:srgbClr val="FF0000"/>
                  </a:solidFill>
                </a:rPr>
                <a:t>ポテンシャル</a:t>
              </a:r>
              <a:r>
                <a:rPr lang="ja-JP" altLang="en-US" dirty="0" smtClean="0"/>
                <a:t>として</a:t>
              </a:r>
              <a:r>
                <a:rPr lang="en-US" altLang="ja-JP" dirty="0" smtClean="0"/>
                <a:t>v</a:t>
              </a:r>
            </a:p>
            <a:p>
              <a:r>
                <a:rPr lang="ja-JP" altLang="en-US" dirty="0" smtClean="0">
                  <a:solidFill>
                    <a:srgbClr val="FF0000"/>
                  </a:solidFill>
                </a:rPr>
                <a:t>フロー</a:t>
              </a:r>
              <a:r>
                <a:rPr lang="ja-JP" altLang="en-US" dirty="0" smtClean="0"/>
                <a:t>として</a:t>
              </a:r>
              <a:r>
                <a:rPr lang="en-US" altLang="ja-JP" dirty="0" err="1" smtClean="0"/>
                <a:t>i</a:t>
              </a:r>
              <a:r>
                <a:rPr lang="ja-JP" altLang="en-US" dirty="0" smtClean="0"/>
                <a:t>が定義されています</a:t>
              </a:r>
              <a:endParaRPr lang="en-US" altLang="ja-JP" dirty="0" smtClean="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cxnSp>
        <p:nvCxnSpPr>
          <p:cNvPr id="20" name="直線コネクタ 19"/>
          <p:cNvCxnSpPr/>
          <p:nvPr/>
        </p:nvCxnSpPr>
        <p:spPr>
          <a:xfrm>
            <a:off x="9276778" y="3563441"/>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590954" y="3857245"/>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1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945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ポテンシャルとフローの分岐</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a:t>
            </a:r>
            <a:r>
              <a:rPr kumimoji="1" lang="ja-JP" altLang="en-US" sz="2400" dirty="0" smtClean="0"/>
              <a:t>とフローは</a:t>
            </a:r>
            <a:r>
              <a:rPr kumimoji="1" lang="ja-JP" altLang="en-US" sz="2400" dirty="0"/>
              <a:t>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6955750" cy="461665"/>
          </a:xfrm>
          <a:prstGeom prst="rect">
            <a:avLst/>
          </a:prstGeom>
        </p:spPr>
        <p:txBody>
          <a:bodyPr wrap="none">
            <a:spAutoFit/>
          </a:bodyPr>
          <a:lstStyle/>
          <a:p>
            <a:r>
              <a:rPr lang="ja-JP" altLang="en-US" sz="2400" dirty="0" smtClean="0"/>
              <a:t>フロー</a:t>
            </a:r>
            <a:r>
              <a:rPr lang="ja-JP" altLang="en-US" sz="2400" dirty="0"/>
              <a:t>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a:t>
            </a:r>
            <a:r>
              <a:rPr kumimoji="1" lang="ja-JP" altLang="en-US" sz="2400" dirty="0" smtClean="0"/>
              <a:t>とフローは</a:t>
            </a:r>
            <a:r>
              <a:rPr kumimoji="1" lang="ja-JP" altLang="en-US" sz="2400" dirty="0"/>
              <a:t>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smtClean="0"/>
              <a:t>：フロー</a:t>
            </a:r>
            <a:endParaRPr kumimoji="1" lang="ja-JP" altLang="en-US" sz="2400" dirty="0"/>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107996" cy="461665"/>
          </a:xfrm>
          <a:prstGeom prst="rect">
            <a:avLst/>
          </a:prstGeom>
          <a:noFill/>
        </p:spPr>
        <p:txBody>
          <a:bodyPr wrap="none" rtlCol="0">
            <a:spAutoFit/>
          </a:bodyPr>
          <a:lstStyle/>
          <a:p>
            <a:pPr algn="l"/>
            <a:r>
              <a:rPr kumimoji="1" lang="ja-JP" altLang="en-US" sz="2400" u="sng" dirty="0" smtClean="0"/>
              <a:t>フロー</a:t>
            </a:r>
            <a:endParaRPr kumimoji="1" lang="ja-JP" altLang="en-US" sz="2400" u="sng" dirty="0"/>
          </a:p>
        </p:txBody>
      </p:sp>
    </p:spTree>
    <p:extLst>
      <p:ext uri="{BB962C8B-B14F-4D97-AF65-F5344CB8AC3E}">
        <p14:creationId xmlns:p14="http://schemas.microsoft.com/office/powerpoint/2010/main" val="4188160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101404" y="2624711"/>
            <a:ext cx="7202613" cy="830997"/>
          </a:xfrm>
          <a:prstGeom prst="rect">
            <a:avLst/>
          </a:prstGeom>
          <a:noFill/>
        </p:spPr>
        <p:txBody>
          <a:bodyPr wrap="none" rtlCol="0">
            <a:spAutoFit/>
          </a:bodyPr>
          <a:lstStyle/>
          <a:p>
            <a:r>
              <a:rPr kumimoji="1" lang="ja-JP" altLang="en-US" sz="2400" b="1" u="sng" dirty="0"/>
              <a:t>アクロス変数の接続の</a:t>
            </a:r>
            <a:r>
              <a:rPr kumimoji="1" lang="ja-JP" altLang="en-US" sz="2400" b="1" u="sng" dirty="0" smtClean="0"/>
              <a:t>式</a:t>
            </a:r>
            <a:r>
              <a:rPr lang="en-US" altLang="ja-JP" sz="2400" b="1" u="sng" dirty="0"/>
              <a:t>(</a:t>
            </a:r>
            <a:r>
              <a:rPr lang="ja-JP" altLang="en-US" sz="2400" b="1" u="sng" dirty="0"/>
              <a:t>キルヒホッフの</a:t>
            </a:r>
            <a:r>
              <a:rPr lang="ja-JP" altLang="en-US" sz="2400" b="1" u="sng" dirty="0" smtClean="0"/>
              <a:t>第二法則</a:t>
            </a:r>
            <a:r>
              <a:rPr lang="en-US" altLang="ja-JP" sz="2400" b="1" u="sng" dirty="0"/>
              <a:t>)</a:t>
            </a:r>
            <a:endParaRPr lang="ja-JP" altLang="en-US" sz="2400" b="1" u="sng" dirty="0"/>
          </a:p>
          <a:p>
            <a:pPr algn="l"/>
            <a:endParaRPr kumimoji="1" lang="ja-JP" altLang="en-US" sz="2400" b="1"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101404" y="3970904"/>
            <a:ext cx="6894836"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a:t>
            </a:r>
            <a:r>
              <a:rPr lang="ja-JP" altLang="en-US" sz="2400" b="1" u="sng" dirty="0" smtClean="0"/>
              <a:t>式</a:t>
            </a:r>
            <a:r>
              <a:rPr lang="en-US" altLang="ja-JP" sz="2400" b="1" u="sng" dirty="0" smtClean="0"/>
              <a:t>(</a:t>
            </a:r>
            <a:r>
              <a:rPr lang="ja-JP" altLang="en-US" sz="2400" b="1" u="sng" dirty="0" smtClean="0"/>
              <a:t>キルヒホッフの第一法則</a:t>
            </a:r>
            <a:r>
              <a:rPr lang="en-US" altLang="ja-JP" sz="2400" b="1" u="sng" dirty="0" smtClean="0"/>
              <a:t>)</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477328"/>
          </a:xfrm>
          <a:prstGeom prst="rect">
            <a:avLst/>
          </a:prstGeom>
          <a:noFill/>
        </p:spPr>
        <p:txBody>
          <a:bodyPr wrap="square" rtlCol="0">
            <a:spAutoFit/>
          </a:bodyPr>
          <a:lstStyle/>
          <a:p>
            <a:r>
              <a:rPr lang="ja-JP" altLang="en-US" dirty="0"/>
              <a:t>アクロス変数</a:t>
            </a:r>
            <a:r>
              <a:rPr lang="ja-JP" altLang="en-US" dirty="0" smtClean="0"/>
              <a:t>、フロー変数</a:t>
            </a:r>
            <a:r>
              <a:rPr lang="ja-JP" altLang="en-US" dirty="0"/>
              <a:t>を宣言することでモデル同士を接続した際に各変数が物理的に自然な挙動となるように自動的に計算式が組み立てられます。</a:t>
            </a:r>
            <a:endParaRPr lang="en-US" altLang="ja-JP" dirty="0"/>
          </a:p>
          <a:p>
            <a:r>
              <a:rPr lang="ja-JP" altLang="en-US" dirty="0"/>
              <a:t>アクロス変数は各ポートの</a:t>
            </a:r>
            <a:r>
              <a:rPr lang="ja-JP" altLang="en-US" dirty="0" smtClean="0"/>
              <a:t>値が等しく</a:t>
            </a:r>
            <a:r>
              <a:rPr lang="ja-JP" altLang="en-US" dirty="0"/>
              <a:t>なるように、フロー変数は各ポートの総量が０（保存則）となるように取り扱います</a:t>
            </a:r>
            <a:r>
              <a:rPr lang="ja-JP" altLang="en-US" dirty="0" smtClean="0"/>
              <a:t>。</a:t>
            </a:r>
            <a:endParaRPr lang="en-US" altLang="ja-JP" dirty="0" smtClean="0"/>
          </a:p>
          <a:p>
            <a:r>
              <a:rPr lang="ja-JP" altLang="en-US" dirty="0" smtClean="0"/>
              <a:t>これ</a:t>
            </a:r>
            <a:r>
              <a:rPr lang="ja-JP" altLang="en-US" dirty="0"/>
              <a:t>によりモデルをいくら繋いでも削除して</a:t>
            </a:r>
            <a:r>
              <a:rPr lang="ja-JP" altLang="en-US" dirty="0" smtClean="0"/>
              <a:t>も計算式が成り立つためシステム</a:t>
            </a:r>
            <a:r>
              <a:rPr lang="ja-JP" altLang="en-US" dirty="0"/>
              <a:t>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Tree>
    <p:extLst>
      <p:ext uri="{BB962C8B-B14F-4D97-AF65-F5344CB8AC3E}">
        <p14:creationId xmlns:p14="http://schemas.microsoft.com/office/powerpoint/2010/main" val="247840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86804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a:t>
            </a:r>
            <a:r>
              <a:rPr lang="ja-JP" altLang="en-US" dirty="0" smtClean="0"/>
              <a:t>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アクロス変数は値を変更せずに受け渡します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smtClean="0"/>
                <a:t>T</a:t>
              </a:r>
              <a:r>
                <a:rPr kumimoji="1" lang="en-US" altLang="ja-JP" sz="2400" baseline="-25000" dirty="0" smtClean="0"/>
                <a:t>C</a:t>
              </a:r>
              <a:r>
                <a:rPr kumimoji="1" lang="en-US" altLang="ja-JP" sz="2400" dirty="0" smtClean="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smtClean="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smtClean="0"/>
              <a:t>まずは基本となるアクロス変数の計算式を温度を例に取って解説します。</a:t>
            </a:r>
            <a:endParaRPr kumimoji="1" lang="en-US" altLang="ja-JP" sz="2000" dirty="0" smtClean="0"/>
          </a:p>
          <a:p>
            <a:endParaRPr lang="en-US" altLang="ja-JP" sz="2000" dirty="0" smtClean="0"/>
          </a:p>
          <a:p>
            <a:r>
              <a:rPr lang="ja-JP" altLang="en-US" sz="2000" dirty="0"/>
              <a:t>以下のように</a:t>
            </a:r>
            <a:r>
              <a:rPr lang="en-US" altLang="ja-JP" sz="2000" dirty="0"/>
              <a:t>3</a:t>
            </a:r>
            <a:r>
              <a:rPr lang="ja-JP" altLang="en-US" sz="2000" dirty="0"/>
              <a:t>モデルの</a:t>
            </a:r>
            <a:r>
              <a:rPr lang="ja-JP" altLang="en-US" sz="2000" dirty="0" smtClean="0"/>
              <a:t>接続図において、</a:t>
            </a:r>
            <a:r>
              <a:rPr lang="ja-JP" altLang="en-US" sz="2000" dirty="0"/>
              <a:t>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続いてフロー変数の計算式を熱流量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r>
              <a:rPr lang="ja-JP" altLang="en-US" sz="2000" dirty="0" smtClean="0"/>
              <a:t>。</a:t>
            </a:r>
            <a:endParaRPr lang="en-US" altLang="ja-JP" sz="2000" dirty="0" smtClean="0"/>
          </a:p>
          <a:p>
            <a:r>
              <a:rPr lang="en-US" altLang="ja-JP" sz="2000" dirty="0" smtClean="0"/>
              <a:t>B</a:t>
            </a:r>
            <a:r>
              <a:rPr lang="ja-JP" altLang="en-US" sz="2000" dirty="0" smtClean="0"/>
              <a:t>モデルのポート熱流量はいくらになるでしょうか？</a:t>
            </a:r>
            <a:endParaRPr lang="en-US" altLang="ja-JP" sz="2000" dirty="0" smtClean="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smtClean="0"/>
              <a:t>Q</a:t>
            </a:r>
            <a:r>
              <a:rPr lang="en-US" altLang="ja-JP" sz="2400" baseline="-25000" dirty="0" smtClean="0"/>
              <a:t>B</a:t>
            </a:r>
            <a:r>
              <a:rPr kumimoji="1" lang="en-US" altLang="ja-JP" sz="2400" dirty="0" smtClean="0"/>
              <a:t>=Q</a:t>
            </a:r>
            <a:r>
              <a:rPr kumimoji="1" lang="en-US" altLang="ja-JP" sz="2400" baseline="-25000" dirty="0" smtClean="0"/>
              <a:t>A</a:t>
            </a:r>
            <a:r>
              <a:rPr kumimoji="1" lang="ja-JP" altLang="en-US" sz="2400" dirty="0" smtClean="0"/>
              <a:t>より</a:t>
            </a:r>
            <a:r>
              <a:rPr kumimoji="1" lang="en-US" altLang="ja-JP" sz="2400" dirty="0" smtClean="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smtClean="0"/>
              <a:t>Q</a:t>
            </a:r>
            <a:r>
              <a:rPr kumimoji="1" lang="en-US" altLang="ja-JP" sz="2400" baseline="-25000" dirty="0" smtClean="0"/>
              <a:t>B</a:t>
            </a:r>
            <a:r>
              <a:rPr kumimoji="1" lang="en-US" altLang="ja-JP" sz="2400" dirty="0" smtClean="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フロー変数</a:t>
            </a:r>
            <a:r>
              <a:rPr lang="ja-JP" altLang="en-US" sz="2800" dirty="0">
                <a:solidFill>
                  <a:schemeClr val="tx1"/>
                </a:solidFill>
              </a:rPr>
              <a:t>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3262432" cy="461665"/>
          </a:xfrm>
          <a:prstGeom prst="rect">
            <a:avLst/>
          </a:prstGeom>
          <a:noFill/>
        </p:spPr>
        <p:txBody>
          <a:bodyPr wrap="none" rtlCol="0">
            <a:spAutoFit/>
          </a:bodyPr>
          <a:lstStyle/>
          <a:p>
            <a:pPr algn="l"/>
            <a:r>
              <a:rPr kumimoji="1" lang="ja-JP" altLang="en-US" sz="2400" dirty="0" smtClean="0"/>
              <a:t>フロー変数</a:t>
            </a:r>
            <a:r>
              <a:rPr kumimoji="1" lang="ja-JP" altLang="en-US" sz="2400" dirty="0"/>
              <a:t>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t>Modelica</a:t>
            </a:r>
            <a:r>
              <a:rPr lang="ja-JP" altLang="en-US" dirty="0"/>
              <a:t>言語ではフロー変数についてモデルに流入する場合を正、モデルから流出する場合を負と考えるのが一般的です</a:t>
            </a:r>
            <a:r>
              <a:rPr lang="ja-JP" altLang="en-US" dirty="0" smtClean="0"/>
              <a:t>。上記の場合、</a:t>
            </a:r>
            <a:r>
              <a:rPr lang="en-US" altLang="ja-JP" dirty="0" smtClean="0"/>
              <a:t>A</a:t>
            </a:r>
            <a:r>
              <a:rPr lang="ja-JP" altLang="en-US" dirty="0" smtClean="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smtClean="0"/>
              <a:t>フロー変数の</a:t>
            </a:r>
            <a:r>
              <a:rPr kumimoji="1" lang="ja-JP" altLang="en-US" sz="2400" dirty="0"/>
              <a:t>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smtClean="0"/>
              <a:t>ここでモデルの計算結果を確認する際に少し違和感がある実装について解説します</a:t>
            </a:r>
            <a:r>
              <a:rPr lang="ja-JP" altLang="en-US" sz="2000" dirty="0" smtClean="0"/>
              <a:t>。</a:t>
            </a:r>
            <a:endParaRPr lang="en-US" altLang="ja-JP" sz="2000" dirty="0" smtClean="0"/>
          </a:p>
          <a:p>
            <a:pPr algn="l"/>
            <a:endParaRPr lang="en-US" altLang="ja-JP" sz="2000" dirty="0"/>
          </a:p>
          <a:p>
            <a:pPr algn="l"/>
            <a:r>
              <a:rPr kumimoji="1" lang="ja-JP" altLang="en-US" sz="2000" dirty="0" smtClean="0"/>
              <a:t>熱流量を定義する</a:t>
            </a:r>
            <a:r>
              <a:rPr lang="en-US" altLang="ja-JP" sz="2000" dirty="0" err="1"/>
              <a:t>F</a:t>
            </a:r>
            <a:r>
              <a:rPr kumimoji="1" lang="en-US" altLang="ja-JP" sz="2000" dirty="0" err="1" smtClean="0"/>
              <a:t>ixedHeatFlow</a:t>
            </a:r>
            <a:r>
              <a:rPr kumimoji="1" lang="ja-JP" altLang="en-US" sz="2000" dirty="0" smtClean="0"/>
              <a:t>モデルを使用する際、ユーザーは熱流量パラメータに正の値を入力します。</a:t>
            </a:r>
            <a:endParaRPr kumimoji="1" lang="en-US" altLang="ja-JP" sz="2000" dirty="0" smtClean="0"/>
          </a:p>
          <a:p>
            <a:pPr algn="l"/>
            <a:r>
              <a:rPr lang="ja-JP" altLang="en-US" sz="2000" dirty="0" smtClean="0"/>
              <a:t>しかし計算を実行しポートの熱流量を確認すると負の値となっています。</a:t>
            </a:r>
            <a:endParaRPr kumimoji="1" lang="en-US" altLang="ja-JP" sz="2000" dirty="0" smtClean="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smtClean="0">
                <a:solidFill>
                  <a:srgbClr val="FF0000"/>
                </a:solidFill>
              </a:rPr>
              <a:t>しかし、ポート</a:t>
            </a:r>
            <a:r>
              <a:rPr kumimoji="1" lang="ja-JP" altLang="en-US" b="1" dirty="0">
                <a:solidFill>
                  <a:srgbClr val="FF0000"/>
                </a:solidFill>
              </a:rPr>
              <a:t>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ja-JP" altLang="en-US" sz="2000" dirty="0" smtClean="0"/>
              <a:t>フロー</a:t>
            </a:r>
            <a:r>
              <a:rPr lang="ja-JP" altLang="en-US" sz="2000" dirty="0"/>
              <a:t>変数</a:t>
            </a:r>
            <a:r>
              <a:rPr lang="ja-JP" altLang="en-US" sz="2000" dirty="0" smtClean="0"/>
              <a:t>は、モデルに流入する場合が正、流出する場合が負とするのが慣例です。</a:t>
            </a:r>
            <a:endParaRPr lang="en-US" altLang="ja-JP" sz="2000" dirty="0" smtClean="0"/>
          </a:p>
          <a:p>
            <a:r>
              <a:rPr lang="ja-JP" altLang="en-US" sz="2000" dirty="0" smtClean="0"/>
              <a:t>その慣例にならうと熱流量を</a:t>
            </a:r>
            <a:r>
              <a:rPr lang="en-US" altLang="ja-JP" sz="2000" dirty="0" smtClean="0"/>
              <a:t>1W</a:t>
            </a:r>
            <a:r>
              <a:rPr lang="ja-JP" altLang="en-US" sz="2000" dirty="0" smtClean="0"/>
              <a:t>を系に与える場合、パラメータに「</a:t>
            </a:r>
            <a:r>
              <a:rPr lang="en-US" altLang="ja-JP" sz="2000" dirty="0" smtClean="0"/>
              <a:t>-1</a:t>
            </a:r>
            <a:r>
              <a:rPr lang="ja-JP" altLang="en-US" sz="2000" dirty="0" smtClean="0"/>
              <a:t>」とユーザーは入力しないといけません。</a:t>
            </a:r>
            <a:endParaRPr lang="en-US" altLang="ja-JP" sz="2000" dirty="0" smtClean="0"/>
          </a:p>
          <a:p>
            <a:r>
              <a:rPr lang="ja-JP" altLang="en-US" sz="2000" dirty="0" smtClean="0"/>
              <a:t>しかし、直感的</a:t>
            </a:r>
            <a:r>
              <a:rPr lang="ja-JP" altLang="en-US" sz="2000" dirty="0"/>
              <a:t>ではない</a:t>
            </a:r>
            <a:r>
              <a:rPr lang="ja-JP" altLang="en-US" sz="2000" dirty="0" smtClean="0"/>
              <a:t>ためほとんど</a:t>
            </a:r>
            <a:r>
              <a:rPr lang="ja-JP" altLang="en-US" sz="2000" dirty="0"/>
              <a:t>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smtClean="0"/>
              <a:t>FixedHeatFlow</a:t>
            </a:r>
            <a:r>
              <a:rPr lang="ja-JP" altLang="en-US" dirty="0" smtClean="0"/>
              <a:t>の計算式</a:t>
            </a:r>
            <a:endParaRPr lang="ja-JP" altLang="en-US" dirty="0"/>
          </a:p>
        </p:txBody>
      </p:sp>
    </p:spTree>
    <p:extLst>
      <p:ext uri="{BB962C8B-B14F-4D97-AF65-F5344CB8AC3E}">
        <p14:creationId xmlns:p14="http://schemas.microsoft.com/office/powerpoint/2010/main" val="3223637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2834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a:t>
            </a:r>
            <a:r>
              <a:rPr lang="ja-JP" altLang="en-US" dirty="0" smtClean="0"/>
              <a:t>モデル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700937" y="32695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501906" y="43315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544921" y="14339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848155" y="26536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627493" y="50442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848155" y="58649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726738" y="8768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049736" y="39023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049736" y="19960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049736" y="53310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Tree>
    <p:extLst>
      <p:ext uri="{BB962C8B-B14F-4D97-AF65-F5344CB8AC3E}">
        <p14:creationId xmlns:p14="http://schemas.microsoft.com/office/powerpoint/2010/main" val="4142976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9782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簡単なプラントモデルの</a:t>
            </a:r>
            <a:r>
              <a:rPr lang="ja-JP" altLang="en-US" dirty="0" smtClean="0"/>
              <a:t>作成 </a:t>
            </a:r>
            <a:r>
              <a:rPr lang="en-US" altLang="ja-JP" dirty="0" smtClean="0"/>
              <a:t>- </a:t>
            </a:r>
            <a:r>
              <a:rPr lang="ja-JP" altLang="en-US" dirty="0" smtClean="0"/>
              <a:t>演習</a:t>
            </a:r>
            <a:endParaRPr lang="en-US" altLang="ja-JP" dirty="0"/>
          </a:p>
        </p:txBody>
      </p:sp>
      <p:sp>
        <p:nvSpPr>
          <p:cNvPr id="2" name="テキスト ボックス 1"/>
          <p:cNvSpPr txBox="1"/>
          <p:nvPr/>
        </p:nvSpPr>
        <p:spPr>
          <a:xfrm>
            <a:off x="438150" y="1057275"/>
            <a:ext cx="11617283" cy="830997"/>
          </a:xfrm>
          <a:prstGeom prst="rect">
            <a:avLst/>
          </a:prstGeom>
          <a:noFill/>
        </p:spPr>
        <p:txBody>
          <a:bodyPr wrap="none" rtlCol="0">
            <a:spAutoFit/>
          </a:bodyPr>
          <a:lstStyle/>
          <a:p>
            <a:r>
              <a:rPr lang="en-US" altLang="ja-JP" sz="2400" dirty="0"/>
              <a:t>MSL</a:t>
            </a:r>
            <a:r>
              <a:rPr lang="ja-JP" altLang="en-US" sz="2400" dirty="0"/>
              <a:t>やオリジナルのモデルを</a:t>
            </a:r>
            <a:r>
              <a:rPr lang="ja-JP" altLang="en-US" sz="2400" dirty="0" smtClean="0"/>
              <a:t>使って</a:t>
            </a:r>
            <a:r>
              <a:rPr kumimoji="1" lang="ja-JP" altLang="en-US" sz="2400" dirty="0" smtClean="0"/>
              <a:t>自分の興味ある物理現象を解析してみましょう</a:t>
            </a:r>
            <a:endParaRPr kumimoji="1" lang="en-US" altLang="ja-JP" sz="2400" dirty="0" smtClean="0"/>
          </a:p>
          <a:p>
            <a:r>
              <a:rPr lang="ja-JP" altLang="en-US" sz="2400" dirty="0" smtClean="0"/>
              <a:t>解</a:t>
            </a:r>
            <a:r>
              <a:rPr lang="ja-JP" altLang="en-US" sz="2400" dirty="0"/>
              <a:t>答</a:t>
            </a:r>
            <a:r>
              <a:rPr lang="ja-JP" altLang="en-US" sz="2400" dirty="0" smtClean="0"/>
              <a:t>例は用意していないので自分の作成するモデルが答えになります</a:t>
            </a:r>
            <a:endParaRPr kumimoji="1" lang="ja-JP" altLang="en-US" sz="2400" dirty="0" smtClean="0"/>
          </a:p>
        </p:txBody>
      </p:sp>
    </p:spTree>
    <p:extLst>
      <p:ext uri="{BB962C8B-B14F-4D97-AF65-F5344CB8AC3E}">
        <p14:creationId xmlns:p14="http://schemas.microsoft.com/office/powerpoint/2010/main" val="1727031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1569660"/>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a:t>
            </a:r>
            <a:r>
              <a:rPr kumimoji="1" lang="ja-JP" altLang="en-US" sz="2400" dirty="0" smtClean="0"/>
              <a:t>表します</a:t>
            </a:r>
            <a:endParaRPr kumimoji="1" lang="en-US" altLang="ja-JP" sz="2400" dirty="0" smtClean="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5A51069-51D7-4569-96B5-3E7BC2093A8D}"/>
                  </a:ext>
                </a:extLst>
              </p:cNvPr>
              <p:cNvSpPr txBox="1"/>
              <p:nvPr/>
            </p:nvSpPr>
            <p:spPr>
              <a:xfrm>
                <a:off x="3303269" y="2544507"/>
                <a:ext cx="6621782"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a:t>
                </a:r>
                <a:r>
                  <a:rPr kumimoji="1" lang="ja-JP" altLang="en-US" sz="2800" b="1" dirty="0" smtClean="0">
                    <a:latin typeface="Cambria Math" panose="02040503050406030204" pitchFamily="18" charset="0"/>
                  </a:rPr>
                  <a:t>関係式の例</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p:sp>
            <p:nvSpPr>
              <p:cNvPr id="6" name="テキスト ボックス 5">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3303269" y="2544507"/>
                <a:ext cx="6621782" cy="2108946"/>
              </a:xfrm>
              <a:prstGeom prst="rect">
                <a:avLst/>
              </a:prstGeom>
              <a:blipFill>
                <a:blip r:embed="rId2"/>
                <a:stretch>
                  <a:fillRect l="-1473" r="-1289"/>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Tree>
    <p:extLst>
      <p:ext uri="{BB962C8B-B14F-4D97-AF65-F5344CB8AC3E}">
        <p14:creationId xmlns:p14="http://schemas.microsoft.com/office/powerpoint/2010/main" val="286768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2094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補足資料　　記号一覧表</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1530971888"/>
              </p:ext>
            </p:extLst>
          </p:nvPr>
        </p:nvGraphicFramePr>
        <p:xfrm>
          <a:off x="1978950" y="1107345"/>
          <a:ext cx="5938134" cy="4820920"/>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593308566"/>
                    </a:ext>
                  </a:extLst>
                </a:gridCol>
                <a:gridCol w="2586942">
                  <a:extLst>
                    <a:ext uri="{9D8B030D-6E8A-4147-A177-3AD203B41FA5}">
                      <a16:colId xmlns:a16="http://schemas.microsoft.com/office/drawing/2014/main" val="3657409246"/>
                    </a:ext>
                  </a:extLst>
                </a:gridCol>
              </a:tblGrid>
              <a:tr h="370840">
                <a:tc>
                  <a:txBody>
                    <a:bodyPr/>
                    <a:lstStyle/>
                    <a:p>
                      <a:r>
                        <a:rPr kumimoji="1" lang="ja-JP" altLang="en-US" dirty="0" smtClean="0"/>
                        <a:t>変数</a:t>
                      </a:r>
                      <a:endParaRPr kumimoji="1" lang="ja-JP" altLang="en-US" dirty="0"/>
                    </a:p>
                  </a:txBody>
                  <a:tcPr/>
                </a:tc>
                <a:tc>
                  <a:txBody>
                    <a:bodyPr/>
                    <a:lstStyle/>
                    <a:p>
                      <a:r>
                        <a:rPr kumimoji="1" lang="ja-JP" altLang="en-US" dirty="0" smtClean="0"/>
                        <a:t>記号</a:t>
                      </a:r>
                      <a:endParaRPr kumimoji="1" lang="ja-JP" altLang="en-US" dirty="0"/>
                    </a:p>
                  </a:txBody>
                  <a:tcPr/>
                </a:tc>
                <a:extLst>
                  <a:ext uri="{0D108BD9-81ED-4DB2-BD59-A6C34878D82A}">
                    <a16:rowId xmlns:a16="http://schemas.microsoft.com/office/drawing/2014/main" val="2355783518"/>
                  </a:ext>
                </a:extLst>
              </a:tr>
              <a:tr h="370840">
                <a:tc>
                  <a:txBody>
                    <a:bodyPr/>
                    <a:lstStyle/>
                    <a:p>
                      <a:r>
                        <a:rPr kumimoji="1" lang="ja-JP" altLang="en-US" dirty="0" smtClean="0"/>
                        <a:t>電気コンダクタンス</a:t>
                      </a:r>
                      <a:endParaRPr kumimoji="1" lang="ja-JP" altLang="en-US" dirty="0"/>
                    </a:p>
                  </a:txBody>
                  <a:tcPr/>
                </a:tc>
                <a:tc>
                  <a:txBody>
                    <a:bodyPr/>
                    <a:lstStyle/>
                    <a:p>
                      <a:r>
                        <a:rPr kumimoji="1" lang="ja-JP" altLang="en-US" sz="1800" dirty="0" smtClean="0"/>
                        <a:t>℧</a:t>
                      </a:r>
                      <a:endParaRPr kumimoji="1" lang="ja-JP" altLang="en-US" dirty="0"/>
                    </a:p>
                  </a:txBody>
                  <a:tcPr/>
                </a:tc>
                <a:extLst>
                  <a:ext uri="{0D108BD9-81ED-4DB2-BD59-A6C34878D82A}">
                    <a16:rowId xmlns:a16="http://schemas.microsoft.com/office/drawing/2014/main" val="4084395873"/>
                  </a:ext>
                </a:extLst>
              </a:tr>
              <a:tr h="370840">
                <a:tc>
                  <a:txBody>
                    <a:bodyPr/>
                    <a:lstStyle/>
                    <a:p>
                      <a:r>
                        <a:rPr kumimoji="1" lang="ja-JP" altLang="en-US" dirty="0" smtClean="0"/>
                        <a:t>電圧降下</a:t>
                      </a:r>
                      <a:endParaRPr kumimoji="1" lang="ja-JP" altLang="en-US" dirty="0"/>
                    </a:p>
                  </a:txBody>
                  <a:tcPr/>
                </a:tc>
                <a:tc>
                  <a:txBody>
                    <a:bodyPr/>
                    <a:lstStyle/>
                    <a:p>
                      <a:r>
                        <a:rPr kumimoji="1" lang="en-US" altLang="ja-JP" dirty="0" smtClean="0"/>
                        <a:t>ΔV</a:t>
                      </a:r>
                      <a:endParaRPr kumimoji="1" lang="ja-JP" altLang="en-US" dirty="0"/>
                    </a:p>
                  </a:txBody>
                  <a:tcPr/>
                </a:tc>
                <a:extLst>
                  <a:ext uri="{0D108BD9-81ED-4DB2-BD59-A6C34878D82A}">
                    <a16:rowId xmlns:a16="http://schemas.microsoft.com/office/drawing/2014/main" val="226101315"/>
                  </a:ext>
                </a:extLst>
              </a:tr>
              <a:tr h="370840">
                <a:tc>
                  <a:txBody>
                    <a:bodyPr/>
                    <a:lstStyle/>
                    <a:p>
                      <a:r>
                        <a:rPr kumimoji="1" lang="ja-JP" altLang="en-US" dirty="0" smtClean="0"/>
                        <a:t>熱コンダクタンス</a:t>
                      </a:r>
                      <a:endParaRPr kumimoji="1" lang="ja-JP" altLang="en-US" dirty="0"/>
                    </a:p>
                  </a:txBody>
                  <a:tcPr/>
                </a:tc>
                <a:tc>
                  <a:txBody>
                    <a:bodyPr/>
                    <a:lstStyle/>
                    <a:p>
                      <a:r>
                        <a:rPr kumimoji="1" lang="en-US" altLang="ja-JP" dirty="0" smtClean="0"/>
                        <a:t>G</a:t>
                      </a:r>
                      <a:endParaRPr kumimoji="1" lang="ja-JP" altLang="en-US" dirty="0"/>
                    </a:p>
                  </a:txBody>
                  <a:tcPr/>
                </a:tc>
                <a:extLst>
                  <a:ext uri="{0D108BD9-81ED-4DB2-BD59-A6C34878D82A}">
                    <a16:rowId xmlns:a16="http://schemas.microsoft.com/office/drawing/2014/main" val="4053886293"/>
                  </a:ext>
                </a:extLst>
              </a:tr>
              <a:tr h="370840">
                <a:tc>
                  <a:txBody>
                    <a:bodyPr/>
                    <a:lstStyle/>
                    <a:p>
                      <a:r>
                        <a:rPr kumimoji="1" lang="ja-JP" altLang="en-US" dirty="0" smtClean="0"/>
                        <a:t>温度勾配</a:t>
                      </a:r>
                      <a:endParaRPr kumimoji="1" lang="ja-JP" altLang="en-US" dirty="0"/>
                    </a:p>
                  </a:txBody>
                  <a:tcPr/>
                </a:tc>
                <a:tc>
                  <a:txBody>
                    <a:bodyPr/>
                    <a:lstStyle/>
                    <a:p>
                      <a:r>
                        <a:rPr kumimoji="1" lang="en-US" altLang="ja-JP" dirty="0" smtClean="0"/>
                        <a:t>ΔT</a:t>
                      </a:r>
                      <a:endParaRPr kumimoji="1" lang="ja-JP" altLang="en-US" dirty="0"/>
                    </a:p>
                  </a:txBody>
                  <a:tcPr/>
                </a:tc>
                <a:extLst>
                  <a:ext uri="{0D108BD9-81ED-4DB2-BD59-A6C34878D82A}">
                    <a16:rowId xmlns:a16="http://schemas.microsoft.com/office/drawing/2014/main" val="1398397173"/>
                  </a:ext>
                </a:extLst>
              </a:tr>
              <a:tr h="370840">
                <a:tc>
                  <a:txBody>
                    <a:bodyPr/>
                    <a:lstStyle/>
                    <a:p>
                      <a:r>
                        <a:rPr kumimoji="1" lang="ja-JP" altLang="en-US" dirty="0" smtClean="0"/>
                        <a:t>密度</a:t>
                      </a:r>
                      <a:endParaRPr kumimoji="1" lang="ja-JP" altLang="en-US" dirty="0"/>
                    </a:p>
                  </a:txBody>
                  <a:tcPr/>
                </a:tc>
                <a:tc>
                  <a:txBody>
                    <a:bodyPr/>
                    <a:lstStyle/>
                    <a:p>
                      <a:r>
                        <a:rPr kumimoji="1" lang="en-US" altLang="ja-JP" dirty="0" smtClean="0"/>
                        <a:t>ρ</a:t>
                      </a:r>
                      <a:endParaRPr kumimoji="1" lang="ja-JP" altLang="en-US" dirty="0"/>
                    </a:p>
                  </a:txBody>
                  <a:tcPr/>
                </a:tc>
                <a:extLst>
                  <a:ext uri="{0D108BD9-81ED-4DB2-BD59-A6C34878D82A}">
                    <a16:rowId xmlns:a16="http://schemas.microsoft.com/office/drawing/2014/main" val="21069149"/>
                  </a:ext>
                </a:extLst>
              </a:tr>
              <a:tr h="370840">
                <a:tc>
                  <a:txBody>
                    <a:bodyPr/>
                    <a:lstStyle/>
                    <a:p>
                      <a:r>
                        <a:rPr kumimoji="1" lang="ja-JP" altLang="en-US" dirty="0" smtClean="0"/>
                        <a:t>損失係数</a:t>
                      </a:r>
                      <a:endParaRPr kumimoji="1" lang="ja-JP" altLang="en-US" dirty="0"/>
                    </a:p>
                  </a:txBody>
                  <a:tcPr/>
                </a:tc>
                <a:tc>
                  <a:txBody>
                    <a:bodyPr/>
                    <a:lstStyle/>
                    <a:p>
                      <a:r>
                        <a:rPr kumimoji="1" lang="en-US" altLang="ja-JP" dirty="0" smtClean="0"/>
                        <a:t>k</a:t>
                      </a:r>
                      <a:endParaRPr kumimoji="1" lang="ja-JP" altLang="en-US" dirty="0"/>
                    </a:p>
                  </a:txBody>
                  <a:tcPr/>
                </a:tc>
                <a:extLst>
                  <a:ext uri="{0D108BD9-81ED-4DB2-BD59-A6C34878D82A}">
                    <a16:rowId xmlns:a16="http://schemas.microsoft.com/office/drawing/2014/main" val="2648225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圧力勾配</a:t>
                      </a:r>
                      <a:endParaRPr kumimoji="1" lang="en-US" altLang="ja-JP" sz="1800" dirty="0" smtClean="0"/>
                    </a:p>
                  </a:txBody>
                  <a:tcPr/>
                </a:tc>
                <a:tc>
                  <a:txBody>
                    <a:bodyPr/>
                    <a:lstStyle/>
                    <a:p>
                      <a:r>
                        <a:rPr kumimoji="1" lang="en-US" altLang="ja-JP" sz="1800" dirty="0" err="1" smtClean="0"/>
                        <a:t>Δp</a:t>
                      </a:r>
                      <a:endParaRPr kumimoji="1" lang="ja-JP" altLang="en-US" dirty="0"/>
                    </a:p>
                  </a:txBody>
                  <a:tcPr/>
                </a:tc>
                <a:extLst>
                  <a:ext uri="{0D108BD9-81ED-4DB2-BD59-A6C34878D82A}">
                    <a16:rowId xmlns:a16="http://schemas.microsoft.com/office/drawing/2014/main" val="324572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磁気抵抗</a:t>
                      </a:r>
                      <a:endParaRPr lang="en-US" altLang="ja-JP" sz="1800" dirty="0" smtClean="0"/>
                    </a:p>
                  </a:txBody>
                  <a:tcPr/>
                </a:tc>
                <a:tc>
                  <a:txBody>
                    <a:bodyPr/>
                    <a:lstStyle/>
                    <a:p>
                      <a:r>
                        <a:rPr lang="en-US" altLang="ja-JP" sz="1800" dirty="0" smtClean="0"/>
                        <a:t>R</a:t>
                      </a:r>
                      <a:r>
                        <a:rPr lang="en-US" altLang="ja-JP" sz="1800" baseline="-25000" dirty="0" smtClean="0"/>
                        <a:t>m</a:t>
                      </a:r>
                      <a:endParaRPr kumimoji="1" lang="ja-JP" altLang="en-US" dirty="0"/>
                    </a:p>
                  </a:txBody>
                  <a:tcPr/>
                </a:tc>
                <a:extLst>
                  <a:ext uri="{0D108BD9-81ED-4DB2-BD59-A6C34878D82A}">
                    <a16:rowId xmlns:a16="http://schemas.microsoft.com/office/drawing/2014/main" val="151344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磁位の勾配</a:t>
                      </a:r>
                      <a:endParaRPr kumimoji="1" lang="en-US" altLang="ja-JP" sz="1800" dirty="0" smtClean="0"/>
                    </a:p>
                  </a:txBody>
                  <a:tcPr/>
                </a:tc>
                <a:tc>
                  <a:txBody>
                    <a:bodyPr/>
                    <a:lstStyle/>
                    <a:p>
                      <a:r>
                        <a:rPr kumimoji="1" lang="en-US" altLang="ja-JP" sz="1800" dirty="0" err="1" smtClean="0"/>
                        <a:t>ΔV</a:t>
                      </a:r>
                      <a:r>
                        <a:rPr kumimoji="1" lang="en-US" altLang="ja-JP" sz="1800" baseline="-25000" dirty="0" err="1" smtClean="0"/>
                        <a:t>m</a:t>
                      </a:r>
                      <a:endParaRPr kumimoji="1" lang="ja-JP" altLang="en-US" dirty="0"/>
                    </a:p>
                  </a:txBody>
                  <a:tcPr/>
                </a:tc>
                <a:extLst>
                  <a:ext uri="{0D108BD9-81ED-4DB2-BD59-A6C34878D82A}">
                    <a16:rowId xmlns:a16="http://schemas.microsoft.com/office/drawing/2014/main" val="1237743602"/>
                  </a:ext>
                </a:extLst>
              </a:tr>
              <a:tr h="370840">
                <a:tc>
                  <a:txBody>
                    <a:bodyPr/>
                    <a:lstStyle/>
                    <a:p>
                      <a:r>
                        <a:rPr kumimoji="1" lang="ja-JP" altLang="en-US" sz="1800" dirty="0" smtClean="0"/>
                        <a:t>ばね剛性</a:t>
                      </a:r>
                      <a:endParaRPr kumimoji="1" lang="ja-JP" altLang="en-US" dirty="0"/>
                    </a:p>
                  </a:txBody>
                  <a:tcPr/>
                </a:tc>
                <a:tc>
                  <a:txBody>
                    <a:bodyPr/>
                    <a:lstStyle/>
                    <a:p>
                      <a:r>
                        <a:rPr lang="en-US" altLang="ja-JP" sz="1800" dirty="0" smtClean="0"/>
                        <a:t>C</a:t>
                      </a:r>
                      <a:endParaRPr kumimoji="1" lang="ja-JP" altLang="en-US" dirty="0"/>
                    </a:p>
                  </a:txBody>
                  <a:tcPr/>
                </a:tc>
                <a:extLst>
                  <a:ext uri="{0D108BD9-81ED-4DB2-BD59-A6C34878D82A}">
                    <a16:rowId xmlns:a16="http://schemas.microsoft.com/office/drawing/2014/main" val="1269953189"/>
                  </a:ext>
                </a:extLst>
              </a:tr>
              <a:tr h="370840">
                <a:tc>
                  <a:txBody>
                    <a:bodyPr/>
                    <a:lstStyle/>
                    <a:p>
                      <a:r>
                        <a:rPr kumimoji="1" lang="ja-JP" altLang="en-US" dirty="0" smtClean="0"/>
                        <a:t>変位</a:t>
                      </a:r>
                      <a:endParaRPr kumimoji="1" lang="ja-JP" altLang="en-US" dirty="0"/>
                    </a:p>
                  </a:txBody>
                  <a:tcPr/>
                </a:tc>
                <a:tc>
                  <a:txBody>
                    <a:bodyPr/>
                    <a:lstStyle/>
                    <a:p>
                      <a:r>
                        <a:rPr kumimoji="1" lang="en-US" altLang="ja-JP" dirty="0" err="1" smtClean="0"/>
                        <a:t>Δs</a:t>
                      </a:r>
                      <a:endParaRPr kumimoji="1" lang="ja-JP" altLang="en-US" dirty="0"/>
                    </a:p>
                  </a:txBody>
                  <a:tcPr/>
                </a:tc>
                <a:extLst>
                  <a:ext uri="{0D108BD9-81ED-4DB2-BD59-A6C34878D82A}">
                    <a16:rowId xmlns:a16="http://schemas.microsoft.com/office/drawing/2014/main" val="254082190"/>
                  </a:ext>
                </a:extLst>
              </a:tr>
              <a:tr h="370840">
                <a:tc>
                  <a:txBody>
                    <a:bodyPr/>
                    <a:lstStyle/>
                    <a:p>
                      <a:r>
                        <a:rPr kumimoji="1" lang="ja-JP" altLang="en-US" dirty="0" smtClean="0"/>
                        <a:t>イナーシャ</a:t>
                      </a:r>
                      <a:endParaRPr kumimoji="1" lang="ja-JP" altLang="en-US" dirty="0"/>
                    </a:p>
                  </a:txBody>
                  <a:tcPr/>
                </a:tc>
                <a:tc>
                  <a:txBody>
                    <a:bodyPr/>
                    <a:lstStyle/>
                    <a:p>
                      <a:r>
                        <a:rPr kumimoji="1" lang="en-US" altLang="ja-JP" dirty="0" smtClean="0"/>
                        <a:t>J</a:t>
                      </a:r>
                      <a:endParaRPr kumimoji="1" lang="ja-JP" altLang="en-US" dirty="0"/>
                    </a:p>
                  </a:txBody>
                  <a:tcPr/>
                </a:tc>
                <a:extLst>
                  <a:ext uri="{0D108BD9-81ED-4DB2-BD59-A6C34878D82A}">
                    <a16:rowId xmlns:a16="http://schemas.microsoft.com/office/drawing/2014/main" val="2056982659"/>
                  </a:ext>
                </a:extLst>
              </a:tr>
            </a:tbl>
          </a:graphicData>
        </a:graphic>
      </p:graphicFrame>
    </p:spTree>
    <p:extLst>
      <p:ext uri="{BB962C8B-B14F-4D97-AF65-F5344CB8AC3E}">
        <p14:creationId xmlns:p14="http://schemas.microsoft.com/office/powerpoint/2010/main" val="3940227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a:t>
            </a:r>
            <a:r>
              <a:rPr lang="en-US" altLang="ja-JP" dirty="0" smtClean="0"/>
              <a:t>Tiller, </a:t>
            </a:r>
            <a:r>
              <a:rPr kumimoji="1" lang="en-US" altLang="ja-JP" sz="1600" dirty="0" err="1" smtClean="0"/>
              <a:t>Modelica</a:t>
            </a:r>
            <a:r>
              <a:rPr kumimoji="1" lang="en-US" altLang="ja-JP" sz="1600" dirty="0" smtClean="0"/>
              <a:t> by Example, </a:t>
            </a:r>
            <a:r>
              <a:rPr lang="en-US" altLang="ja-JP" sz="1600" dirty="0">
                <a:hlinkClick r:id="rId2"/>
              </a:rPr>
              <a:t>https://mbe.modelica.university/components/connectors/</a:t>
            </a:r>
            <a:endParaRPr lang="ja-JP" altLang="en-US" sz="1600" dirty="0"/>
          </a:p>
          <a:p>
            <a:endParaRPr kumimoji="1" lang="ja-JP" altLang="en-US" sz="1600" dirty="0" smtClean="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3302507989"/>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ja-JP" altLang="en-US" sz="2400" baseline="0" dirty="0" smtClean="0"/>
                        <a:t>物理ライブラリ</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a:t>
            </a:r>
            <a:r>
              <a:rPr kumimoji="1" lang="ja-JP" altLang="en-US" sz="2400" dirty="0" smtClean="0">
                <a:solidFill>
                  <a:schemeClr val="tx1"/>
                </a:solidFill>
              </a:rPr>
              <a:t>効率的にモデリング</a:t>
            </a:r>
            <a:endParaRPr kumimoji="1" lang="en-US" altLang="ja-JP" sz="2400" dirty="0">
              <a:solidFill>
                <a:schemeClr val="tx1"/>
              </a:solidFill>
            </a:endParaRPr>
          </a:p>
          <a:p>
            <a:pPr algn="ctr"/>
            <a:r>
              <a:rPr lang="ja-JP" altLang="en-US" sz="2400" dirty="0" smtClean="0">
                <a:solidFill>
                  <a:schemeClr val="tx1"/>
                </a:solidFill>
              </a:rPr>
              <a:t>できま</a:t>
            </a:r>
            <a:r>
              <a:rPr lang="ja-JP" altLang="en-US" sz="2400" dirty="0">
                <a:solidFill>
                  <a:schemeClr val="tx1"/>
                </a:solidFill>
              </a:rPr>
              <a:t>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a:t>
            </a:r>
            <a:r>
              <a:rPr kumimoji="1" lang="ja-JP" altLang="en-US" sz="2400" dirty="0" smtClean="0"/>
              <a:t>条件</a:t>
            </a:r>
            <a:r>
              <a:rPr lang="ja-JP" altLang="en-US" sz="2400" dirty="0"/>
              <a:t>の</a:t>
            </a:r>
            <a:r>
              <a:rPr kumimoji="1" lang="ja-JP" altLang="en-US" sz="2400" dirty="0" smtClean="0"/>
              <a:t>物理量</a:t>
            </a:r>
            <a:r>
              <a:rPr kumimoji="1" lang="ja-JP" altLang="en-US" sz="2400" dirty="0"/>
              <a:t>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20701</TotalTime>
  <Words>2735</Words>
  <Application>Microsoft Office PowerPoint</Application>
  <PresentationFormat>ワイド画面</PresentationFormat>
  <Paragraphs>532</Paragraphs>
  <Slides>37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MS UI Gothic</vt: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1243</cp:revision>
  <dcterms:created xsi:type="dcterms:W3CDTF">2017-07-29T00:52:37Z</dcterms:created>
  <dcterms:modified xsi:type="dcterms:W3CDTF">2020-09-01T12:54:34Z</dcterms:modified>
</cp:coreProperties>
</file>