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27" r:id="rId2"/>
    <p:sldId id="324" r:id="rId3"/>
    <p:sldId id="382" r:id="rId4"/>
    <p:sldId id="333" r:id="rId5"/>
    <p:sldId id="366" r:id="rId6"/>
    <p:sldId id="370" r:id="rId7"/>
    <p:sldId id="369" r:id="rId8"/>
    <p:sldId id="376" r:id="rId9"/>
    <p:sldId id="368" r:id="rId10"/>
    <p:sldId id="371" r:id="rId11"/>
    <p:sldId id="373" r:id="rId12"/>
    <p:sldId id="378" r:id="rId13"/>
    <p:sldId id="379" r:id="rId14"/>
    <p:sldId id="380" r:id="rId15"/>
    <p:sldId id="372" r:id="rId16"/>
    <p:sldId id="365" r:id="rId17"/>
    <p:sldId id="335" r:id="rId18"/>
    <p:sldId id="353" r:id="rId19"/>
    <p:sldId id="356" r:id="rId20"/>
    <p:sldId id="354" r:id="rId21"/>
    <p:sldId id="358" r:id="rId22"/>
    <p:sldId id="360" r:id="rId23"/>
    <p:sldId id="339" r:id="rId24"/>
    <p:sldId id="363" r:id="rId25"/>
    <p:sldId id="359" r:id="rId26"/>
    <p:sldId id="337" r:id="rId27"/>
    <p:sldId id="349" r:id="rId28"/>
    <p:sldId id="350" r:id="rId29"/>
    <p:sldId id="336" r:id="rId30"/>
    <p:sldId id="361" r:id="rId31"/>
    <p:sldId id="362" r:id="rId32"/>
    <p:sldId id="344" r:id="rId33"/>
    <p:sldId id="345" r:id="rId34"/>
    <p:sldId id="346" r:id="rId35"/>
    <p:sldId id="348" r:id="rId36"/>
    <p:sldId id="347" r:id="rId37"/>
    <p:sldId id="352" r:id="rId38"/>
    <p:sldId id="257" r:id="rId39"/>
    <p:sldId id="258" r:id="rId40"/>
    <p:sldId id="355" r:id="rId41"/>
    <p:sldId id="341" r:id="rId42"/>
    <p:sldId id="342" r:id="rId43"/>
    <p:sldId id="343" r:id="rId44"/>
    <p:sldId id="340" r:id="rId45"/>
    <p:sldId id="384" r:id="rId46"/>
    <p:sldId id="377"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4" d="100"/>
          <a:sy n="104" d="100"/>
        </p:scale>
        <p:origin x="858" y="54"/>
      </p:cViewPr>
      <p:guideLst>
        <p:guide orient="horz" pos="2160"/>
        <p:guide pos="3840"/>
      </p:guideLst>
    </p:cSldViewPr>
  </p:slideViewPr>
  <p:notesTextViewPr>
    <p:cViewPr>
      <p:scale>
        <a:sx n="1" d="1"/>
        <a:sy n="1" d="1"/>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2020/9/1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2020/9/1</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2020/9/1</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2020/9/1</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2020/9/1</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2020/9/1</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2020/9/1</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7.xml"/><Relationship Id="rId5" Type="http://schemas.openxmlformats.org/officeDocument/2006/relationships/image" Target="../media/image180.png"/><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build.openmodelica.org/Documentation/ModelicaReference.'stream'.html"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hyperlink" Target="https://www.claytex.com/tech-blog/fluid-connectors-modelica-standard-library/"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546711" cy="830997"/>
          </a:xfrm>
          <a:prstGeom prst="rect">
            <a:avLst/>
          </a:prstGeom>
        </p:spPr>
        <p:txBody>
          <a:bodyPr wrap="none">
            <a:spAutoFit/>
          </a:bodyPr>
          <a:lstStyle/>
          <a:p>
            <a:r>
              <a:rPr lang="en-US" altLang="ja-JP" sz="4800" b="1" dirty="0">
                <a:solidFill>
                  <a:srgbClr val="FF0000"/>
                </a:solidFill>
              </a:rPr>
              <a:t>7.5 </a:t>
            </a:r>
            <a:r>
              <a:rPr lang="ja-JP" altLang="en-US" sz="4800" b="1" dirty="0">
                <a:solidFill>
                  <a:srgbClr val="FF0000"/>
                </a:solidFill>
              </a:rPr>
              <a:t>ストリーム変数</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358635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1FF0A507-14FD-4BB0-990F-C2637A5C3768}"/>
              </a:ext>
            </a:extLst>
          </p:cNvPr>
          <p:cNvSpPr/>
          <p:nvPr/>
        </p:nvSpPr>
        <p:spPr>
          <a:xfrm>
            <a:off x="164227" y="1374976"/>
            <a:ext cx="11499469" cy="23146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F005C8-9166-43F1-BAC5-B106CB129DF9}"/>
              </a:ext>
            </a:extLst>
          </p:cNvPr>
          <p:cNvSpPr/>
          <p:nvPr/>
        </p:nvSpPr>
        <p:spPr>
          <a:xfrm>
            <a:off x="3105381" y="4633665"/>
            <a:ext cx="4342310" cy="21369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10</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29" y="881835"/>
            <a:ext cx="4286751" cy="461665"/>
          </a:xfrm>
          <a:prstGeom prst="rect">
            <a:avLst/>
          </a:prstGeom>
          <a:noFill/>
        </p:spPr>
        <p:txBody>
          <a:bodyPr wrap="none" rtlCol="0">
            <a:spAutoFit/>
          </a:bodyPr>
          <a:lstStyle/>
          <a:p>
            <a:r>
              <a:rPr lang="ja-JP" altLang="en-US" sz="2400" dirty="0"/>
              <a:t>式</a:t>
            </a:r>
            <a:r>
              <a:rPr lang="en-US" altLang="ja-JP" sz="2400" dirty="0"/>
              <a:t>(1)</a:t>
            </a:r>
            <a:r>
              <a:rPr lang="ja-JP" altLang="en-US" sz="2400" dirty="0"/>
              <a:t>を一般的に書き直します</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79666" y="2343534"/>
            <a:ext cx="5995552"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301166" y="1830494"/>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35160" y="1599661"/>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32234" y="2988038"/>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&lt;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616794" y="2988036"/>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32234" y="1599661"/>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&gt; 0)</a:t>
            </a:r>
            <a:endParaRPr kumimoji="1" lang="ja-JP" altLang="en-US" sz="2400" baseline="-25000" dirty="0"/>
          </a:p>
        </p:txBody>
      </p:sp>
      <p:sp>
        <p:nvSpPr>
          <p:cNvPr id="5" name="テキスト ボックス 4">
            <a:extLst>
              <a:ext uri="{FF2B5EF4-FFF2-40B4-BE49-F238E27FC236}">
                <a16:creationId xmlns:a16="http://schemas.microsoft.com/office/drawing/2014/main" id="{72E53C9C-8587-4FEB-9D65-50A078BD6AC3}"/>
              </a:ext>
            </a:extLst>
          </p:cNvPr>
          <p:cNvSpPr txBox="1"/>
          <p:nvPr/>
        </p:nvSpPr>
        <p:spPr>
          <a:xfrm>
            <a:off x="7447691" y="5436629"/>
            <a:ext cx="1516762" cy="461665"/>
          </a:xfrm>
          <a:prstGeom prst="rect">
            <a:avLst/>
          </a:prstGeom>
          <a:noFill/>
        </p:spPr>
        <p:txBody>
          <a:bodyPr wrap="none" rtlCol="0">
            <a:spAutoFit/>
          </a:bodyPr>
          <a:lstStyle/>
          <a:p>
            <a:pPr algn="l"/>
            <a:r>
              <a:rPr kumimoji="1" lang="ja-JP" altLang="en-US" sz="2400" dirty="0"/>
              <a:t>・・・</a:t>
            </a:r>
            <a:r>
              <a:rPr kumimoji="1" lang="en-US" altLang="ja-JP" sz="2400" dirty="0"/>
              <a:t>(2)</a:t>
            </a:r>
            <a:endParaRPr kumimoji="1" lang="ja-JP" altLang="en-US" sz="2400" dirty="0"/>
          </a:p>
        </p:txBody>
      </p:sp>
      <p:sp>
        <p:nvSpPr>
          <p:cNvPr id="6" name="テキスト ボックス 5">
            <a:extLst>
              <a:ext uri="{FF2B5EF4-FFF2-40B4-BE49-F238E27FC236}">
                <a16:creationId xmlns:a16="http://schemas.microsoft.com/office/drawing/2014/main" id="{6B8E89DA-788D-48B3-A12E-7EEA4BABEF57}"/>
              </a:ext>
            </a:extLst>
          </p:cNvPr>
          <p:cNvSpPr txBox="1"/>
          <p:nvPr/>
        </p:nvSpPr>
        <p:spPr>
          <a:xfrm>
            <a:off x="266992" y="4005879"/>
            <a:ext cx="5109091" cy="461665"/>
          </a:xfrm>
          <a:prstGeom prst="rect">
            <a:avLst/>
          </a:prstGeom>
          <a:noFill/>
        </p:spPr>
        <p:txBody>
          <a:bodyPr wrap="none" rtlCol="0">
            <a:spAutoFit/>
          </a:bodyPr>
          <a:lstStyle/>
          <a:p>
            <a:pPr algn="l"/>
            <a:r>
              <a:rPr kumimoji="1" lang="ja-JP" altLang="en-US" sz="2400" dirty="0"/>
              <a:t>上式を記号化すると次式となります</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65AEC0C-AF98-44C4-AFBA-EA57A7D3FF77}"/>
                  </a:ext>
                </a:extLst>
              </p:cNvPr>
              <p:cNvSpPr txBox="1"/>
              <p:nvPr/>
            </p:nvSpPr>
            <p:spPr>
              <a:xfrm>
                <a:off x="3206296" y="4882143"/>
                <a:ext cx="3664721" cy="1572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𝑚</m:t>
                      </m:r>
                      <m:d>
                        <m:dPr>
                          <m:begChr m:val="{"/>
                          <m:endChr m:val=""/>
                          <m:ctrlPr>
                            <a:rPr kumimoji="1" lang="en-US" altLang="ja-JP" sz="3200" i="1" smtClean="0">
                              <a:latin typeface="Cambria Math" panose="02040503050406030204" pitchFamily="18" charset="0"/>
                            </a:rPr>
                          </m:ctrlPr>
                        </m:dPr>
                        <m:e>
                          <m:eqArr>
                            <m:eqArrPr>
                              <m:ctrlPr>
                                <a:rPr kumimoji="1" lang="en-US" altLang="ja-JP" sz="3200" b="0" i="1" smtClean="0">
                                  <a:latin typeface="Cambria Math" panose="02040503050406030204" pitchFamily="18" charset="0"/>
                                </a:rPr>
                              </m:ctrlPr>
                            </m:eqArrPr>
                            <m:e>
                              <m:r>
                                <a:rPr kumimoji="1" lang="en-US" altLang="ja-JP" sz="3200" b="0" i="1" smtClean="0">
                                  <a:latin typeface="Cambria Math" panose="02040503050406030204" pitchFamily="18" charset="0"/>
                                </a:rPr>
                                <m:t>h</m:t>
                              </m:r>
                              <m:r>
                                <a:rPr kumimoji="1" lang="en-US" altLang="ja-JP" sz="3200" b="0" i="1" baseline="-25000" smtClean="0">
                                  <a:latin typeface="Cambria Math" panose="02040503050406030204" pitchFamily="18" charset="0"/>
                                </a:rPr>
                                <m:t>𝐴</m:t>
                              </m:r>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&gt;0)</m:t>
                              </m:r>
                            </m:e>
                            <m:e/>
                            <m:e>
                              <m:r>
                                <a:rPr lang="en-US" altLang="ja-JP" sz="3200" i="1">
                                  <a:latin typeface="Cambria Math" panose="02040503050406030204" pitchFamily="18" charset="0"/>
                                </a:rPr>
                                <m:t>h</m:t>
                              </m:r>
                              <m:r>
                                <a:rPr lang="en-US" altLang="ja-JP" sz="3200" b="0" i="1" baseline="-25000" smtClean="0">
                                  <a:latin typeface="Cambria Math" panose="02040503050406030204" pitchFamily="18" charset="0"/>
                                </a:rPr>
                                <m:t>𝐵</m:t>
                              </m:r>
                              <m:r>
                                <a:rPr lang="en-US" altLang="ja-JP" sz="3200" i="1">
                                  <a:latin typeface="Cambria Math" panose="02040503050406030204" pitchFamily="18" charset="0"/>
                                </a:rPr>
                                <m:t>  (</m:t>
                              </m:r>
                              <m:r>
                                <a:rPr lang="en-US" altLang="ja-JP" sz="3200" i="1">
                                  <a:latin typeface="Cambria Math" panose="02040503050406030204" pitchFamily="18" charset="0"/>
                                </a:rPr>
                                <m:t>𝑚</m:t>
                              </m:r>
                              <m:r>
                                <a:rPr lang="en-US" altLang="ja-JP" sz="3200" b="0" i="1" smtClean="0">
                                  <a:latin typeface="Cambria Math" panose="02040503050406030204" pitchFamily="18" charset="0"/>
                                </a:rPr>
                                <m:t>&lt;</m:t>
                              </m:r>
                              <m:r>
                                <a:rPr lang="en-US" altLang="ja-JP" sz="3200" i="1">
                                  <a:latin typeface="Cambria Math" panose="02040503050406030204" pitchFamily="18" charset="0"/>
                                </a:rPr>
                                <m:t>0)</m:t>
                              </m:r>
                            </m:e>
                          </m:eqArr>
                        </m:e>
                      </m:d>
                    </m:oMath>
                  </m:oMathPara>
                </a14:m>
                <a:endParaRPr kumimoji="1" lang="ja-JP" altLang="en-US" sz="3200" dirty="0"/>
              </a:p>
            </p:txBody>
          </p:sp>
        </mc:Choice>
        <mc:Fallback xmlns="">
          <p:sp>
            <p:nvSpPr>
              <p:cNvPr id="44" name="テキスト ボックス 43">
                <a:extLst>
                  <a:ext uri="{FF2B5EF4-FFF2-40B4-BE49-F238E27FC236}">
                    <a16:creationId xmlns:a16="http://schemas.microsoft.com/office/drawing/2014/main" id="{765AEC0C-AF98-44C4-AFBA-EA57A7D3FF77}"/>
                  </a:ext>
                </a:extLst>
              </p:cNvPr>
              <p:cNvSpPr txBox="1">
                <a:spLocks noRot="1" noChangeAspect="1" noMove="1" noResize="1" noEditPoints="1" noAdjustHandles="1" noChangeArrowheads="1" noChangeShapeType="1" noTextEdit="1"/>
              </p:cNvSpPr>
              <p:nvPr/>
            </p:nvSpPr>
            <p:spPr>
              <a:xfrm>
                <a:off x="3206296" y="4882143"/>
                <a:ext cx="3664721" cy="1572162"/>
              </a:xfrm>
              <a:prstGeom prst="rect">
                <a:avLst/>
              </a:prstGeom>
              <a:blipFill>
                <a:blip r:embed="rId2"/>
                <a:stretch>
                  <a:fillRect/>
                </a:stretch>
              </a:blipFill>
            </p:spPr>
            <p:txBody>
              <a:bodyPr/>
              <a:lstStyle/>
              <a:p>
                <a:r>
                  <a:rPr lang="ja-JP" altLang="en-US">
                    <a:noFill/>
                  </a:rPr>
                  <a:t> </a:t>
                </a:r>
              </a:p>
            </p:txBody>
          </p:sp>
        </mc:Fallback>
      </mc:AlternateContent>
      <p:sp>
        <p:nvSpPr>
          <p:cNvPr id="45" name="Shape 130">
            <a:extLst>
              <a:ext uri="{FF2B5EF4-FFF2-40B4-BE49-F238E27FC236}">
                <a16:creationId xmlns:a16="http://schemas.microsoft.com/office/drawing/2014/main" id="{B7F88EE4-6BC3-4BDF-9D47-AB2EAB57E565}"/>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輸送される物理量の計算式</a:t>
            </a:r>
            <a:endParaRPr lang="en-US" altLang="ja-JP" dirty="0"/>
          </a:p>
        </p:txBody>
      </p:sp>
      <p:sp>
        <p:nvSpPr>
          <p:cNvPr id="10" name="テキスト ボックス 9">
            <a:extLst>
              <a:ext uri="{FF2B5EF4-FFF2-40B4-BE49-F238E27FC236}">
                <a16:creationId xmlns:a16="http://schemas.microsoft.com/office/drawing/2014/main" id="{9CFB567F-80DE-4C8D-AD00-E55FA75A50C7}"/>
              </a:ext>
            </a:extLst>
          </p:cNvPr>
          <p:cNvSpPr txBox="1"/>
          <p:nvPr/>
        </p:nvSpPr>
        <p:spPr>
          <a:xfrm>
            <a:off x="9262397" y="4978611"/>
            <a:ext cx="2743201" cy="1323439"/>
          </a:xfrm>
          <a:prstGeom prst="rect">
            <a:avLst/>
          </a:prstGeom>
          <a:noFill/>
        </p:spPr>
        <p:txBody>
          <a:bodyPr wrap="square" rtlCol="0">
            <a:spAutoFit/>
          </a:bodyPr>
          <a:lstStyle/>
          <a:p>
            <a:pPr algn="l"/>
            <a:r>
              <a:rPr kumimoji="1" lang="ja-JP" altLang="en-US" sz="1600" dirty="0"/>
              <a:t>記号は以下をイメージしています</a:t>
            </a:r>
            <a:endParaRPr kumimoji="1" lang="en-US" altLang="ja-JP" sz="1600" dirty="0"/>
          </a:p>
          <a:p>
            <a:pPr algn="l"/>
            <a:r>
              <a:rPr kumimoji="1" lang="ja-JP" altLang="en-US" sz="1600" dirty="0"/>
              <a:t>　質量流量</a:t>
            </a:r>
            <a:r>
              <a:rPr kumimoji="1" lang="en-US" altLang="ja-JP" sz="1600" dirty="0"/>
              <a:t>m</a:t>
            </a:r>
          </a:p>
          <a:p>
            <a:pPr algn="l"/>
            <a:r>
              <a:rPr kumimoji="1" lang="ja-JP" altLang="en-US" sz="1600" dirty="0"/>
              <a:t>　比エンタルピー</a:t>
            </a:r>
            <a:r>
              <a:rPr kumimoji="1" lang="en-US" altLang="ja-JP" sz="1600" dirty="0"/>
              <a:t>h</a:t>
            </a:r>
          </a:p>
          <a:p>
            <a:pPr algn="l"/>
            <a:r>
              <a:rPr kumimoji="1" lang="ja-JP" altLang="en-US" sz="1600" dirty="0"/>
              <a:t>　エンタルピー</a:t>
            </a:r>
            <a:r>
              <a:rPr kumimoji="1" lang="en-US" altLang="ja-JP" sz="1600" dirty="0"/>
              <a:t>H</a:t>
            </a:r>
            <a:endParaRPr kumimoji="1" lang="ja-JP" altLang="en-US" sz="1600" dirty="0"/>
          </a:p>
        </p:txBody>
      </p:sp>
    </p:spTree>
    <p:extLst>
      <p:ext uri="{BB962C8B-B14F-4D97-AF65-F5344CB8AC3E}">
        <p14:creationId xmlns:p14="http://schemas.microsoft.com/office/powerpoint/2010/main" val="290254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998049C-2F6E-4883-A639-C43738443F7F}"/>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3" name="Shape 130">
            <a:extLst>
              <a:ext uri="{FF2B5EF4-FFF2-40B4-BE49-F238E27FC236}">
                <a16:creationId xmlns:a16="http://schemas.microsoft.com/office/drawing/2014/main" id="{57849563-BC19-4DAD-B5A1-DD77C44C64F0}"/>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計算の安定化</a:t>
            </a:r>
            <a:endParaRPr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2B65D0-CE46-4A76-8463-09A1E7179110}"/>
                  </a:ext>
                </a:extLst>
              </p:cNvPr>
              <p:cNvSpPr txBox="1"/>
              <p:nvPr/>
            </p:nvSpPr>
            <p:spPr>
              <a:xfrm>
                <a:off x="308830" y="813480"/>
                <a:ext cx="11563130" cy="1569660"/>
              </a:xfrm>
              <a:prstGeom prst="rect">
                <a:avLst/>
              </a:prstGeom>
              <a:noFill/>
            </p:spPr>
            <p:txBody>
              <a:bodyPr wrap="square" rtlCol="0">
                <a:spAutoFit/>
              </a:bodyPr>
              <a:lstStyle/>
              <a:p>
                <a:r>
                  <a:rPr lang="ja-JP" altLang="en-US" sz="2400" dirty="0"/>
                  <a:t>逆流が発生すると質量流量</a:t>
                </a:r>
                <a14:m>
                  <m:oMath xmlns:m="http://schemas.openxmlformats.org/officeDocument/2006/math">
                    <m:r>
                      <a:rPr lang="en-US" altLang="ja-JP" sz="2400" i="1">
                        <a:latin typeface="Cambria Math" panose="02040503050406030204" pitchFamily="18" charset="0"/>
                      </a:rPr>
                      <m:t>𝑚</m:t>
                    </m:r>
                  </m:oMath>
                </a14:m>
                <a:r>
                  <a:rPr lang="ja-JP" altLang="en-US" sz="2400" dirty="0"/>
                  <a:t>が</a:t>
                </a:r>
                <a:r>
                  <a:rPr lang="en-US" altLang="ja-JP" sz="2400" dirty="0"/>
                  <a:t>0</a:t>
                </a:r>
                <a:r>
                  <a:rPr lang="ja-JP" altLang="en-US" sz="2400" dirty="0"/>
                  <a:t>となる瞬間が発生します。</a:t>
                </a:r>
                <a:endParaRPr lang="en-US" altLang="ja-JP" sz="2400" dirty="0"/>
              </a:p>
              <a:p>
                <a:r>
                  <a:rPr lang="en-US" altLang="ja-JP" sz="2400" dirty="0"/>
                  <a:t>Modelica</a:t>
                </a:r>
                <a:r>
                  <a:rPr lang="ja-JP" altLang="en-US" sz="2400" dirty="0"/>
                  <a:t>にかかわらず数値計算では</a:t>
                </a:r>
                <a:r>
                  <a:rPr lang="en-US" altLang="ja-JP" sz="2400" dirty="0"/>
                  <a:t>0</a:t>
                </a:r>
                <a:r>
                  <a:rPr lang="ja-JP" altLang="en-US" sz="2400" dirty="0"/>
                  <a:t>となると計算が不安定になることが多くなります。</a:t>
                </a:r>
                <a:endParaRPr lang="en-US" altLang="ja-JP" sz="2400" dirty="0"/>
              </a:p>
              <a:p>
                <a:r>
                  <a:rPr lang="en-US" altLang="ja-JP" sz="2400" dirty="0"/>
                  <a:t>0</a:t>
                </a:r>
                <a:r>
                  <a:rPr lang="ja-JP" altLang="en-US" sz="2400" dirty="0"/>
                  <a:t>は避けるため、</a:t>
                </a:r>
                <a:r>
                  <a:rPr lang="en-US" altLang="ja-JP" sz="2400" dirty="0"/>
                  <a:t> </a:t>
                </a:r>
                <a14:m>
                  <m:oMath xmlns:m="http://schemas.openxmlformats.org/officeDocument/2006/math">
                    <m:r>
                      <a:rPr lang="en-US" altLang="ja-JP" sz="2400" i="1">
                        <a:latin typeface="Cambria Math" panose="02040503050406030204" pitchFamily="18" charset="0"/>
                      </a:rPr>
                      <m:t>𝑚</m:t>
                    </m:r>
                  </m:oMath>
                </a14:m>
                <a:r>
                  <a:rPr lang="ja-JP" altLang="en-US" sz="2400" dirty="0"/>
                  <a:t>は以下の式で計算することにしましょう。</a:t>
                </a:r>
                <a:endParaRPr lang="en-US" altLang="ja-JP" sz="2400" dirty="0"/>
              </a:p>
            </p:txBody>
          </p:sp>
        </mc:Choice>
        <mc:Fallback xmlns="">
          <p:sp>
            <p:nvSpPr>
              <p:cNvPr id="4" name="テキスト ボックス 3">
                <a:extLst>
                  <a:ext uri="{FF2B5EF4-FFF2-40B4-BE49-F238E27FC236}">
                    <a16:creationId xmlns:a16="http://schemas.microsoft.com/office/drawing/2014/main" id="{622B65D0-CE46-4A76-8463-09A1E7179110}"/>
                  </a:ext>
                </a:extLst>
              </p:cNvPr>
              <p:cNvSpPr txBox="1">
                <a:spLocks noRot="1" noChangeAspect="1" noMove="1" noResize="1" noEditPoints="1" noAdjustHandles="1" noChangeArrowheads="1" noChangeShapeType="1" noTextEdit="1"/>
              </p:cNvSpPr>
              <p:nvPr/>
            </p:nvSpPr>
            <p:spPr>
              <a:xfrm>
                <a:off x="308830" y="813480"/>
                <a:ext cx="11563130" cy="1569660"/>
              </a:xfrm>
              <a:prstGeom prst="rect">
                <a:avLst/>
              </a:prstGeom>
              <a:blipFill>
                <a:blip r:embed="rId2"/>
                <a:stretch>
                  <a:fillRect l="-843" t="-3101" b="-77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B34B01A-49B4-4368-B57C-B8F5A4F4415B}"/>
                  </a:ext>
                </a:extLst>
              </p:cNvPr>
              <p:cNvSpPr txBox="1"/>
              <p:nvPr/>
            </p:nvSpPr>
            <p:spPr>
              <a:xfrm>
                <a:off x="2314105" y="2645449"/>
                <a:ext cx="7051738" cy="137563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i="1">
                              <a:latin typeface="Cambria Math" panose="02040503050406030204" pitchFamily="18" charset="0"/>
                            </a:rPr>
                            <m:t>−</m:t>
                          </m:r>
                          <m:r>
                            <m:rPr>
                              <m:sty m:val="p"/>
                            </m:rPr>
                            <a:rPr lang="en-US" altLang="ja-JP" sz="2800">
                              <a:latin typeface="Cambria Math" panose="02040503050406030204" pitchFamily="18" charset="0"/>
                            </a:rPr>
                            <m:t>max</m:t>
                          </m:r>
                          <m:r>
                            <a:rPr lang="en-US" altLang="ja-JP" sz="2800" i="1">
                              <a:latin typeface="Cambria Math" panose="02040503050406030204" pitchFamily="18" charset="0"/>
                            </a:rPr>
                            <m:t>⁡(</m:t>
                          </m:r>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h</m:t>
                              </m:r>
                              <m:r>
                                <a:rPr kumimoji="1" lang="en-US" altLang="ja-JP" sz="2800" b="0" i="1" baseline="-25000" smtClean="0">
                                  <a:latin typeface="Cambria Math" panose="02040503050406030204" pitchFamily="18" charset="0"/>
                                </a:rPr>
                                <m:t>𝐴</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&gt;0)</m:t>
                              </m:r>
                            </m:e>
                            <m:e/>
                            <m:e>
                              <m:r>
                                <a:rPr lang="en-US" altLang="ja-JP" sz="2800" i="1">
                                  <a:latin typeface="Cambria Math" panose="02040503050406030204" pitchFamily="18" charset="0"/>
                                </a:rPr>
                                <m:t>h</m:t>
                              </m:r>
                              <m:r>
                                <a:rPr lang="en-US" altLang="ja-JP" sz="2800" b="0" i="1" baseline="-25000" smtClean="0">
                                  <a:latin typeface="Cambria Math" panose="02040503050406030204" pitchFamily="18" charset="0"/>
                                </a:rPr>
                                <m:t>𝐵</m:t>
                              </m:r>
                              <m:r>
                                <a:rPr lang="en-US" altLang="ja-JP" sz="2800" i="1">
                                  <a:latin typeface="Cambria Math" panose="02040503050406030204" pitchFamily="18" charset="0"/>
                                </a:rPr>
                                <m:t>  (</m:t>
                              </m:r>
                              <m:r>
                                <a:rPr lang="en-US" altLang="ja-JP" sz="2800" i="1">
                                  <a:latin typeface="Cambria Math" panose="02040503050406030204" pitchFamily="18" charset="0"/>
                                </a:rPr>
                                <m:t>𝑚</m:t>
                              </m:r>
                              <m:r>
                                <a:rPr lang="en-US" altLang="ja-JP" sz="2800" b="0" i="1" smtClean="0">
                                  <a:latin typeface="Cambria Math" panose="02040503050406030204" pitchFamily="18" charset="0"/>
                                </a:rPr>
                                <m:t>&lt;</m:t>
                              </m:r>
                              <m:r>
                                <a:rPr lang="en-US" altLang="ja-JP" sz="2800" i="1">
                                  <a:latin typeface="Cambria Math" panose="02040503050406030204" pitchFamily="18" charset="0"/>
                                </a:rPr>
                                <m:t>0)</m:t>
                              </m:r>
                            </m:e>
                          </m:eqArr>
                        </m:e>
                      </m:d>
                    </m:oMath>
                  </m:oMathPara>
                </a14:m>
                <a:endParaRPr kumimoji="1" lang="ja-JP" altLang="en-US" sz="2800" dirty="0"/>
              </a:p>
            </p:txBody>
          </p:sp>
        </mc:Choice>
        <mc:Fallback xmlns="">
          <p:sp>
            <p:nvSpPr>
              <p:cNvPr id="16" name="テキスト ボックス 15">
                <a:extLst>
                  <a:ext uri="{FF2B5EF4-FFF2-40B4-BE49-F238E27FC236}">
                    <a16:creationId xmlns:a16="http://schemas.microsoft.com/office/drawing/2014/main" id="{2B34B01A-49B4-4368-B57C-B8F5A4F4415B}"/>
                  </a:ext>
                </a:extLst>
              </p:cNvPr>
              <p:cNvSpPr txBox="1">
                <a:spLocks noRot="1" noChangeAspect="1" noMove="1" noResize="1" noEditPoints="1" noAdjustHandles="1" noChangeArrowheads="1" noChangeShapeType="1" noTextEdit="1"/>
              </p:cNvSpPr>
              <p:nvPr/>
            </p:nvSpPr>
            <p:spPr>
              <a:xfrm>
                <a:off x="2314105" y="2645449"/>
                <a:ext cx="7051738" cy="1375633"/>
              </a:xfrm>
              <a:prstGeom prst="rect">
                <a:avLst/>
              </a:prstGeom>
              <a:blipFill>
                <a:blip r:embed="rId3"/>
                <a:stretch>
                  <a:fillRect/>
                </a:stretch>
              </a:blipFill>
            </p:spPr>
            <p:txBody>
              <a:bodyPr/>
              <a:lstStyle/>
              <a:p>
                <a:r>
                  <a:rPr lang="ja-JP" altLang="en-US">
                    <a:noFill/>
                  </a:rPr>
                  <a:t> </a:t>
                </a:r>
              </a:p>
            </p:txBody>
          </p:sp>
        </mc:Fallback>
      </mc:AlternateContent>
      <p:sp>
        <p:nvSpPr>
          <p:cNvPr id="20" name="フリーフォーム: 図形 19">
            <a:extLst>
              <a:ext uri="{FF2B5EF4-FFF2-40B4-BE49-F238E27FC236}">
                <a16:creationId xmlns:a16="http://schemas.microsoft.com/office/drawing/2014/main" id="{B6526CF6-1FE4-4E92-860B-9DC6FA8AEAB8}"/>
              </a:ext>
            </a:extLst>
          </p:cNvPr>
          <p:cNvSpPr/>
          <p:nvPr/>
        </p:nvSpPr>
        <p:spPr>
          <a:xfrm flipV="1">
            <a:off x="3137256" y="3612367"/>
            <a:ext cx="4340506" cy="9259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C706AB0-EA6C-403D-86E2-BBB54246B475}"/>
                  </a:ext>
                </a:extLst>
              </p:cNvPr>
              <p:cNvSpPr txBox="1"/>
              <p:nvPr/>
            </p:nvSpPr>
            <p:spPr>
              <a:xfrm>
                <a:off x="3704907" y="4019807"/>
                <a:ext cx="3585533" cy="923330"/>
              </a:xfrm>
              <a:prstGeom prst="rect">
                <a:avLst/>
              </a:prstGeom>
              <a:noFill/>
            </p:spPr>
            <p:txBody>
              <a:bodyPr wrap="none" rtlCol="0">
                <a:spAutoFit/>
              </a:bodyPr>
              <a:lstStyle/>
              <a:p>
                <a14:m>
                  <m:oMath xmlns:m="http://schemas.openxmlformats.org/officeDocument/2006/math">
                    <m:r>
                      <a:rPr lang="en-US" altLang="ja-JP" i="1">
                        <a:latin typeface="Cambria Math" panose="02040503050406030204" pitchFamily="18" charset="0"/>
                      </a:rPr>
                      <m:t>𝑚</m:t>
                    </m:r>
                  </m:oMath>
                </a14:m>
                <a:r>
                  <a:rPr kumimoji="1" lang="ja-JP" altLang="en-US" dirty="0"/>
                  <a:t>が正の場合、第二項が</a:t>
                </a:r>
                <a:r>
                  <a:rPr kumimoji="1" lang="en-US" altLang="ja-JP" dirty="0"/>
                  <a:t>0</a:t>
                </a:r>
              </a:p>
              <a:p>
                <a14:m>
                  <m:oMath xmlns:m="http://schemas.openxmlformats.org/officeDocument/2006/math">
                    <m:r>
                      <a:rPr lang="en-US" altLang="ja-JP" i="1" smtClean="0">
                        <a:latin typeface="Cambria Math" panose="02040503050406030204" pitchFamily="18" charset="0"/>
                      </a:rPr>
                      <m:t>𝑚</m:t>
                    </m:r>
                  </m:oMath>
                </a14:m>
                <a:r>
                  <a:rPr lang="ja-JP" altLang="en-US" dirty="0" err="1"/>
                  <a:t>が負の</a:t>
                </a:r>
                <a:r>
                  <a:rPr lang="ja-JP" altLang="en-US" dirty="0"/>
                  <a:t>場合、第一項が</a:t>
                </a:r>
                <a:r>
                  <a:rPr lang="en-US" altLang="ja-JP" dirty="0"/>
                  <a:t>0</a:t>
                </a:r>
                <a:r>
                  <a:rPr lang="ja-JP" altLang="en-US" dirty="0"/>
                  <a:t>となる</a:t>
                </a:r>
                <a:endParaRPr lang="en-US" altLang="ja-JP" dirty="0"/>
              </a:p>
              <a:p>
                <a:r>
                  <a:rPr lang="ja-JP" altLang="en-US" dirty="0"/>
                  <a:t>結果的に</a:t>
                </a:r>
                <a:r>
                  <a:rPr lang="en-US" altLang="ja-JP" dirty="0"/>
                  <a:t>0</a:t>
                </a:r>
                <a:r>
                  <a:rPr lang="ja-JP" altLang="en-US" dirty="0" err="1"/>
                  <a:t>を避けて</a:t>
                </a:r>
                <a14:m>
                  <m:oMath xmlns:m="http://schemas.openxmlformats.org/officeDocument/2006/math">
                    <m:r>
                      <a:rPr lang="en-US" altLang="ja-JP" i="1">
                        <a:latin typeface="Cambria Math" panose="02040503050406030204" pitchFamily="18" charset="0"/>
                      </a:rPr>
                      <m:t>𝑚</m:t>
                    </m:r>
                  </m:oMath>
                </a14:m>
                <a:r>
                  <a:rPr lang="ja-JP" altLang="en-US" dirty="0"/>
                  <a:t>が得られる</a:t>
                </a:r>
                <a:endParaRPr lang="en-US" altLang="ja-JP" dirty="0"/>
              </a:p>
            </p:txBody>
          </p:sp>
        </mc:Choice>
        <mc:Fallback xmlns="">
          <p:sp>
            <p:nvSpPr>
              <p:cNvPr id="21" name="テキスト ボックス 20">
                <a:extLst>
                  <a:ext uri="{FF2B5EF4-FFF2-40B4-BE49-F238E27FC236}">
                    <a16:creationId xmlns:a16="http://schemas.microsoft.com/office/drawing/2014/main" id="{1C706AB0-EA6C-403D-86E2-BBB54246B475}"/>
                  </a:ext>
                </a:extLst>
              </p:cNvPr>
              <p:cNvSpPr txBox="1">
                <a:spLocks noRot="1" noChangeAspect="1" noMove="1" noResize="1" noEditPoints="1" noAdjustHandles="1" noChangeArrowheads="1" noChangeShapeType="1" noTextEdit="1"/>
              </p:cNvSpPr>
              <p:nvPr/>
            </p:nvSpPr>
            <p:spPr>
              <a:xfrm>
                <a:off x="3704907" y="4019807"/>
                <a:ext cx="3585533" cy="923330"/>
              </a:xfrm>
              <a:prstGeom prst="rect">
                <a:avLst/>
              </a:prstGeom>
              <a:blipFill>
                <a:blip r:embed="rId4"/>
                <a:stretch>
                  <a:fillRect l="-1531" t="-2632"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A4C7CC8-042A-4ED4-B839-2BF2C4A4B856}"/>
                  </a:ext>
                </a:extLst>
              </p:cNvPr>
              <p:cNvSpPr txBox="1"/>
              <p:nvPr/>
            </p:nvSpPr>
            <p:spPr>
              <a:xfrm>
                <a:off x="3009475" y="5134079"/>
                <a:ext cx="7051738" cy="691260"/>
              </a:xfrm>
              <a:prstGeom prst="rect">
                <a:avLst/>
              </a:prstGeom>
              <a:solidFill>
                <a:schemeClr val="accent6">
                  <a:lumMod val="20000"/>
                  <a:lumOff val="80000"/>
                </a:schemeClr>
              </a:solidFill>
            </p:spPr>
            <p:txBody>
              <a:bodyPr wrap="square" lIns="0" tIns="0" rIns="0" bIns="0" rtlCol="0" anchor="ctr" anchorCtr="0">
                <a:noAutofit/>
              </a:bodyPr>
              <a:lstStyle/>
              <a:p>
                <a:pPr/>
                <a14:m>
                  <m:oMathPara xmlns:m="http://schemas.openxmlformats.org/officeDocument/2006/math">
                    <m:oMathParaPr>
                      <m:jc m:val="center"/>
                    </m:oMathParaPr>
                    <m:oMath xmlns:m="http://schemas.openxmlformats.org/officeDocument/2006/math">
                      <m:r>
                        <a:rPr lang="en-US" altLang="ja-JP" sz="2800" i="1" smtClean="0">
                          <a:latin typeface="Cambria Math" panose="02040503050406030204" pitchFamily="18" charset="0"/>
                        </a:rPr>
                        <m:t>𝐻</m:t>
                      </m:r>
                      <m:r>
                        <a:rPr lang="en-US" altLang="ja-JP" sz="2800" i="1" smtClean="0">
                          <a:latin typeface="Cambria Math" panose="02040503050406030204" pitchFamily="18" charset="0"/>
                        </a:rPr>
                        <m:t> =</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𝐴</m:t>
                          </m:r>
                        </m:e>
                      </m:func>
                      <m:r>
                        <a:rPr lang="en-US" altLang="ja-JP" sz="2800" i="1">
                          <a:latin typeface="Cambria Math" panose="02040503050406030204" pitchFamily="18" charset="0"/>
                        </a:rPr>
                        <m:t>−</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𝐵</m:t>
                      </m:r>
                    </m:oMath>
                  </m:oMathPara>
                </a14:m>
                <a:endParaRPr kumimoji="1" lang="ja-JP" altLang="en-US" sz="2800" dirty="0"/>
              </a:p>
            </p:txBody>
          </p:sp>
        </mc:Choice>
        <mc:Fallback xmlns="">
          <p:sp>
            <p:nvSpPr>
              <p:cNvPr id="24" name="テキスト ボックス 23">
                <a:extLst>
                  <a:ext uri="{FF2B5EF4-FFF2-40B4-BE49-F238E27FC236}">
                    <a16:creationId xmlns:a16="http://schemas.microsoft.com/office/drawing/2014/main" id="{2A4C7CC8-042A-4ED4-B839-2BF2C4A4B856}"/>
                  </a:ext>
                </a:extLst>
              </p:cNvPr>
              <p:cNvSpPr txBox="1">
                <a:spLocks noRot="1" noChangeAspect="1" noMove="1" noResize="1" noEditPoints="1" noAdjustHandles="1" noChangeArrowheads="1" noChangeShapeType="1" noTextEdit="1"/>
              </p:cNvSpPr>
              <p:nvPr/>
            </p:nvSpPr>
            <p:spPr>
              <a:xfrm>
                <a:off x="3009475" y="5134079"/>
                <a:ext cx="7051738" cy="691260"/>
              </a:xfrm>
              <a:prstGeom prst="rect">
                <a:avLst/>
              </a:prstGeom>
              <a:blipFill>
                <a:blip r:embed="rId5"/>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C8D01BA-B035-47BB-9229-19C931374844}"/>
              </a:ext>
            </a:extLst>
          </p:cNvPr>
          <p:cNvSpPr txBox="1"/>
          <p:nvPr/>
        </p:nvSpPr>
        <p:spPr>
          <a:xfrm>
            <a:off x="3052030" y="6077247"/>
            <a:ext cx="5558570" cy="461665"/>
          </a:xfrm>
          <a:prstGeom prst="rect">
            <a:avLst/>
          </a:prstGeom>
          <a:noFill/>
        </p:spPr>
        <p:txBody>
          <a:bodyPr wrap="square" rtlCol="0">
            <a:spAutoFit/>
          </a:bodyPr>
          <a:lstStyle/>
          <a:p>
            <a:r>
              <a:rPr lang="ja-JP" altLang="en-US" sz="2400" dirty="0"/>
              <a:t>場合分けもなくなりスッキリしました</a:t>
            </a:r>
            <a:endParaRPr lang="en-US" altLang="ja-JP" sz="2400" dirty="0"/>
          </a:p>
        </p:txBody>
      </p:sp>
      <p:sp>
        <p:nvSpPr>
          <p:cNvPr id="5" name="矢印: 右 4">
            <a:extLst>
              <a:ext uri="{FF2B5EF4-FFF2-40B4-BE49-F238E27FC236}">
                <a16:creationId xmlns:a16="http://schemas.microsoft.com/office/drawing/2014/main" id="{D8A5C1E1-2D70-496C-AF56-3066BADD6AD2}"/>
              </a:ext>
            </a:extLst>
          </p:cNvPr>
          <p:cNvSpPr/>
          <p:nvPr/>
        </p:nvSpPr>
        <p:spPr>
          <a:xfrm>
            <a:off x="2314105" y="5219305"/>
            <a:ext cx="667265" cy="5566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EB113B2-8CB6-46FC-B4E5-376E088EBA0F}"/>
              </a:ext>
            </a:extLst>
          </p:cNvPr>
          <p:cNvSpPr txBox="1"/>
          <p:nvPr/>
        </p:nvSpPr>
        <p:spPr>
          <a:xfrm>
            <a:off x="870228" y="5266774"/>
            <a:ext cx="1415772" cy="461665"/>
          </a:xfrm>
          <a:prstGeom prst="rect">
            <a:avLst/>
          </a:prstGeom>
          <a:noFill/>
        </p:spPr>
        <p:txBody>
          <a:bodyPr wrap="none" rtlCol="0">
            <a:spAutoFit/>
          </a:bodyPr>
          <a:lstStyle/>
          <a:p>
            <a:pPr algn="l"/>
            <a:r>
              <a:rPr kumimoji="1" lang="ja-JP" altLang="en-US" sz="2400" dirty="0"/>
              <a:t>式を整理</a:t>
            </a:r>
          </a:p>
        </p:txBody>
      </p:sp>
    </p:spTree>
    <p:extLst>
      <p:ext uri="{BB962C8B-B14F-4D97-AF65-F5344CB8AC3E}">
        <p14:creationId xmlns:p14="http://schemas.microsoft.com/office/powerpoint/2010/main" val="364739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合流・分岐の計算のイメージ</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4023361" y="1707546"/>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7147191" y="2925689"/>
            <a:ext cx="2283276" cy="929485"/>
            <a:chOff x="5429588" y="4249344"/>
            <a:chExt cx="2283276"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534788"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7419003" y="4538132"/>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sp>
        <p:nvSpPr>
          <p:cNvPr id="33" name="テキスト ボックス 32">
            <a:extLst>
              <a:ext uri="{FF2B5EF4-FFF2-40B4-BE49-F238E27FC236}">
                <a16:creationId xmlns:a16="http://schemas.microsoft.com/office/drawing/2014/main" id="{BE7BEF6A-4627-4426-B3F7-D19733AD1FAF}"/>
              </a:ext>
            </a:extLst>
          </p:cNvPr>
          <p:cNvSpPr txBox="1"/>
          <p:nvPr/>
        </p:nvSpPr>
        <p:spPr>
          <a:xfrm>
            <a:off x="437299" y="801766"/>
            <a:ext cx="8993168" cy="461665"/>
          </a:xfrm>
          <a:prstGeom prst="rect">
            <a:avLst/>
          </a:prstGeom>
          <a:noFill/>
        </p:spPr>
        <p:txBody>
          <a:bodyPr wrap="none" rtlCol="0">
            <a:spAutoFit/>
          </a:bodyPr>
          <a:lstStyle/>
          <a:p>
            <a:r>
              <a:rPr lang="ja-JP" altLang="en-US" sz="2400" dirty="0"/>
              <a:t>以下の図のような条件で</a:t>
            </a:r>
            <a:r>
              <a:rPr lang="en-US" altLang="ja-JP" sz="2400" dirty="0"/>
              <a:t>A, D</a:t>
            </a:r>
            <a:r>
              <a:rPr lang="ja-JP" altLang="en-US" sz="2400" dirty="0"/>
              <a:t>側から</a:t>
            </a:r>
            <a:r>
              <a:rPr lang="en-US" altLang="ja-JP" sz="2400" dirty="0"/>
              <a:t>B</a:t>
            </a:r>
            <a:r>
              <a:rPr lang="ja-JP" altLang="en-US" sz="2400" dirty="0"/>
              <a:t>へ桃が流れるとしましょう</a:t>
            </a:r>
            <a:endParaRPr lang="en-US" altLang="ja-JP" sz="2400" dirty="0"/>
          </a:p>
        </p:txBody>
      </p:sp>
      <p:grpSp>
        <p:nvGrpSpPr>
          <p:cNvPr id="36" name="グループ化 35">
            <a:extLst>
              <a:ext uri="{FF2B5EF4-FFF2-40B4-BE49-F238E27FC236}">
                <a16:creationId xmlns:a16="http://schemas.microsoft.com/office/drawing/2014/main" id="{85F571EE-FDC5-450A-895D-AE74A61D58C6}"/>
              </a:ext>
            </a:extLst>
          </p:cNvPr>
          <p:cNvGrpSpPr/>
          <p:nvPr/>
        </p:nvGrpSpPr>
        <p:grpSpPr>
          <a:xfrm>
            <a:off x="4059883" y="3910994"/>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6030776" y="2151944"/>
            <a:ext cx="145243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6067298" y="3387055"/>
            <a:ext cx="141591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2356408" y="1416825"/>
            <a:ext cx="1453581" cy="1300767"/>
            <a:chOff x="817761" y="1819318"/>
            <a:chExt cx="1453581" cy="130076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878767"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A</a:t>
              </a:r>
              <a:endParaRPr kumimoji="1" lang="ja-JP" altLang="en-US" sz="32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562975"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A</a:t>
              </a:r>
              <a:endParaRPr kumimoji="1" lang="ja-JP" altLang="en-US" sz="3200" baseline="-25000" dirty="0"/>
            </a:p>
          </p:txBody>
        </p:sp>
        <p:sp>
          <p:nvSpPr>
            <p:cNvPr id="13" name="テキスト ボックス 12">
              <a:extLst>
                <a:ext uri="{FF2B5EF4-FFF2-40B4-BE49-F238E27FC236}">
                  <a16:creationId xmlns:a16="http://schemas.microsoft.com/office/drawing/2014/main" id="{1BA19FF8-9C2A-4DF9-B96A-BBBEC3C1DC96}"/>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45" name="テキスト ボックス 44">
              <a:extLst>
                <a:ext uri="{FF2B5EF4-FFF2-40B4-BE49-F238E27FC236}">
                  <a16:creationId xmlns:a16="http://schemas.microsoft.com/office/drawing/2014/main" id="{A7AAF791-186F-43AF-96F0-0A16E005C3B8}"/>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grpSp>
      <p:grpSp>
        <p:nvGrpSpPr>
          <p:cNvPr id="19" name="グループ化 18">
            <a:extLst>
              <a:ext uri="{FF2B5EF4-FFF2-40B4-BE49-F238E27FC236}">
                <a16:creationId xmlns:a16="http://schemas.microsoft.com/office/drawing/2014/main" id="{ACC8C69C-D2EA-4570-AD2B-05BB3768BA87}"/>
              </a:ext>
            </a:extLst>
          </p:cNvPr>
          <p:cNvGrpSpPr/>
          <p:nvPr/>
        </p:nvGrpSpPr>
        <p:grpSpPr>
          <a:xfrm>
            <a:off x="4521034" y="1825428"/>
            <a:ext cx="546945" cy="701993"/>
            <a:chOff x="3096815" y="3240165"/>
            <a:chExt cx="1111613" cy="1426734"/>
          </a:xfrm>
        </p:grpSpPr>
        <p:pic>
          <p:nvPicPr>
            <p:cNvPr id="46" name="Picture 2" descr="https://illustimage.com/photo/dl/102.png?20160628">
              <a:extLst>
                <a:ext uri="{FF2B5EF4-FFF2-40B4-BE49-F238E27FC236}">
                  <a16:creationId xmlns:a16="http://schemas.microsoft.com/office/drawing/2014/main" id="{5DBCCE5D-A7C1-4D90-AC02-7D1036499F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illustimage.com/photo/dl/102.png?20160628">
              <a:extLst>
                <a:ext uri="{FF2B5EF4-FFF2-40B4-BE49-F238E27FC236}">
                  <a16:creationId xmlns:a16="http://schemas.microsoft.com/office/drawing/2014/main" id="{2BD09043-45D4-4979-B38A-0C2D00C1FAF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5266569" y="4046397"/>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4781640" y="4064516"/>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463160" y="4233197"/>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2368708" y="3661181"/>
            <a:ext cx="1453581" cy="1300767"/>
            <a:chOff x="817761" y="1819318"/>
            <a:chExt cx="1453581" cy="130076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904415"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D</a:t>
              </a:r>
              <a:endParaRPr kumimoji="1" lang="ja-JP" altLang="en-US" sz="32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588623"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D</a:t>
              </a:r>
              <a:endParaRPr kumimoji="1" lang="ja-JP" altLang="en-US" sz="3200" baseline="-25000" dirty="0"/>
            </a:p>
          </p:txBody>
        </p:sp>
        <p:sp>
          <p:nvSpPr>
            <p:cNvPr id="60" name="テキスト ボックス 59">
              <a:extLst>
                <a:ext uri="{FF2B5EF4-FFF2-40B4-BE49-F238E27FC236}">
                  <a16:creationId xmlns:a16="http://schemas.microsoft.com/office/drawing/2014/main" id="{E6367C17-6213-4929-B699-41511D2C4E99}"/>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61" name="テキスト ボックス 60">
              <a:extLst>
                <a:ext uri="{FF2B5EF4-FFF2-40B4-BE49-F238E27FC236}">
                  <a16:creationId xmlns:a16="http://schemas.microsoft.com/office/drawing/2014/main" id="{2C72C3FE-B231-4917-BC11-50CD0EED5DB7}"/>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4699768" y="1363340"/>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4645475" y="3508809"/>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5F1395C4-D6C1-4110-9B20-51D350218D5B}"/>
              </a:ext>
            </a:extLst>
          </p:cNvPr>
          <p:cNvSpPr/>
          <p:nvPr/>
        </p:nvSpPr>
        <p:spPr>
          <a:xfrm>
            <a:off x="1509232" y="5298485"/>
            <a:ext cx="8685391" cy="1317864"/>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この場合、以下はどのような計算式になるでしょうか？</a:t>
            </a:r>
            <a:endParaRPr lang="en-US" altLang="ja-JP" sz="2400" dirty="0">
              <a:solidFill>
                <a:schemeClr val="tx1"/>
              </a:solidFill>
            </a:endParaRPr>
          </a:p>
          <a:p>
            <a:r>
              <a:rPr lang="ja-JP" altLang="en-US" sz="24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点での単位速さあたりで流れてくる桃の数</a:t>
            </a:r>
            <a:r>
              <a:rPr lang="en-US" altLang="ja-JP" sz="2400" dirty="0">
                <a:solidFill>
                  <a:schemeClr val="tx1"/>
                </a:solidFill>
              </a:rPr>
              <a:t>	</a:t>
            </a:r>
            <a:r>
              <a:rPr lang="ja-JP" altLang="en-US" sz="2400" dirty="0">
                <a:solidFill>
                  <a:schemeClr val="tx1"/>
                </a:solidFill>
              </a:rPr>
              <a:t>桃</a:t>
            </a:r>
            <a:r>
              <a:rPr lang="en-US" altLang="ja-JP" sz="2400" dirty="0">
                <a:solidFill>
                  <a:schemeClr val="tx1"/>
                </a:solidFill>
              </a:rPr>
              <a:t>’</a:t>
            </a:r>
            <a:r>
              <a:rPr lang="en-US" altLang="ja-JP" sz="2400" baseline="-25000" dirty="0">
                <a:solidFill>
                  <a:schemeClr val="tx1"/>
                </a:solidFill>
              </a:rPr>
              <a:t>B</a:t>
            </a:r>
          </a:p>
          <a:p>
            <a:r>
              <a:rPr lang="ja-JP" altLang="en-US" sz="2400" baseline="-250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点を通り過ぎる桃の数</a:t>
            </a:r>
            <a:r>
              <a:rPr lang="en-US" altLang="ja-JP" sz="2400" dirty="0">
                <a:solidFill>
                  <a:schemeClr val="tx1"/>
                </a:solidFill>
              </a:rPr>
              <a:t>				</a:t>
            </a:r>
            <a:r>
              <a:rPr lang="ja-JP" altLang="en-US" sz="2400" dirty="0">
                <a:solidFill>
                  <a:schemeClr val="tx1"/>
                </a:solidFill>
              </a:rPr>
              <a:t>桃</a:t>
            </a:r>
            <a:r>
              <a:rPr lang="en-US" altLang="ja-JP" sz="2400" baseline="-25000" dirty="0">
                <a:solidFill>
                  <a:schemeClr val="tx1"/>
                </a:solidFill>
              </a:rPr>
              <a:t>B</a:t>
            </a:r>
          </a:p>
        </p:txBody>
      </p:sp>
      <p:grpSp>
        <p:nvGrpSpPr>
          <p:cNvPr id="64" name="グループ化 63">
            <a:extLst>
              <a:ext uri="{FF2B5EF4-FFF2-40B4-BE49-F238E27FC236}">
                <a16:creationId xmlns:a16="http://schemas.microsoft.com/office/drawing/2014/main" id="{DF650135-782D-4E72-A1C7-4F1A716D17A4}"/>
              </a:ext>
            </a:extLst>
          </p:cNvPr>
          <p:cNvGrpSpPr/>
          <p:nvPr/>
        </p:nvGrpSpPr>
        <p:grpSpPr>
          <a:xfrm>
            <a:off x="7898014" y="3043187"/>
            <a:ext cx="741075" cy="741075"/>
            <a:chOff x="7569921" y="4694875"/>
            <a:chExt cx="741075" cy="741075"/>
          </a:xfrm>
        </p:grpSpPr>
        <p:pic>
          <p:nvPicPr>
            <p:cNvPr id="65" name="Picture 2" descr="https://illustimage.com/photo/dl/102.png?20160628">
              <a:extLst>
                <a:ext uri="{FF2B5EF4-FFF2-40B4-BE49-F238E27FC236}">
                  <a16:creationId xmlns:a16="http://schemas.microsoft.com/office/drawing/2014/main" id="{0168636A-E8CE-4F10-A7D5-035017251781}"/>
                </a:ext>
              </a:extLst>
            </p:cNvPr>
            <p:cNvPicPr>
              <a:picLocks noChangeAspect="1" noChangeArrowheads="1"/>
            </p:cNvPicPr>
            <p:nvPr/>
          </p:nvPicPr>
          <p:blipFill>
            <a:blip r:embed="rId3"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66" name="テキスト ボックス 65">
              <a:extLst>
                <a:ext uri="{FF2B5EF4-FFF2-40B4-BE49-F238E27FC236}">
                  <a16:creationId xmlns:a16="http://schemas.microsoft.com/office/drawing/2014/main" id="{F3F910EC-21C4-4817-808E-C8D7A6BC3284}"/>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Tree>
    <p:extLst>
      <p:ext uri="{BB962C8B-B14F-4D97-AF65-F5344CB8AC3E}">
        <p14:creationId xmlns:p14="http://schemas.microsoft.com/office/powerpoint/2010/main" val="132075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1386783" y="1478370"/>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4266773" y="2696513"/>
            <a:ext cx="1712677" cy="929485"/>
            <a:chOff x="5429588" y="4249344"/>
            <a:chExt cx="1712677"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6848404" y="4538131"/>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grpSp>
        <p:nvGrpSpPr>
          <p:cNvPr id="36" name="グループ化 35">
            <a:extLst>
              <a:ext uri="{FF2B5EF4-FFF2-40B4-BE49-F238E27FC236}">
                <a16:creationId xmlns:a16="http://schemas.microsoft.com/office/drawing/2014/main" id="{85F571EE-FDC5-450A-895D-AE74A61D58C6}"/>
              </a:ext>
            </a:extLst>
          </p:cNvPr>
          <p:cNvGrpSpPr/>
          <p:nvPr/>
        </p:nvGrpSpPr>
        <p:grpSpPr>
          <a:xfrm>
            <a:off x="1423305" y="3681818"/>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172438" y="1394105"/>
            <a:ext cx="705642" cy="1177657"/>
            <a:chOff x="817761" y="1819318"/>
            <a:chExt cx="705642" cy="117765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705642"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A</a:t>
              </a:r>
              <a:endParaRPr kumimoji="1" lang="ja-JP" altLang="en-US" sz="24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468398" cy="461665"/>
            </a:xfrm>
            <a:prstGeom prst="rect">
              <a:avLst/>
            </a:prstGeom>
            <a:noFill/>
          </p:spPr>
          <p:txBody>
            <a:bodyPr wrap="none" rtlCol="0">
              <a:spAutoFit/>
            </a:bodyPr>
            <a:lstStyle/>
            <a:p>
              <a:pPr algn="l"/>
              <a:r>
                <a:rPr lang="en-US" altLang="ja-JP" sz="2400" dirty="0" err="1"/>
                <a:t>v</a:t>
              </a:r>
              <a:r>
                <a:rPr lang="en-US" altLang="ja-JP" sz="2400" baseline="-25000" dirty="0" err="1"/>
                <a:t>A</a:t>
              </a:r>
              <a:endParaRPr kumimoji="1" lang="ja-JP" altLang="en-US" sz="2400" baseline="-25000" dirty="0"/>
            </a:p>
          </p:txBody>
        </p:sp>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2629991" y="3817221"/>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2145062" y="3835340"/>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826582" y="4004021"/>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139571" y="3546803"/>
            <a:ext cx="724878" cy="1177657"/>
            <a:chOff x="817761" y="1819318"/>
            <a:chExt cx="724878" cy="117765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724878"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D</a:t>
              </a:r>
              <a:endParaRPr kumimoji="1" lang="ja-JP" altLang="en-US" sz="24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487634" cy="461665"/>
            </a:xfrm>
            <a:prstGeom prst="rect">
              <a:avLst/>
            </a:prstGeom>
            <a:noFill/>
          </p:spPr>
          <p:txBody>
            <a:bodyPr wrap="none" rtlCol="0">
              <a:spAutoFit/>
            </a:bodyPr>
            <a:lstStyle/>
            <a:p>
              <a:pPr algn="l"/>
              <a:r>
                <a:rPr kumimoji="1" lang="en-US" altLang="ja-JP" sz="2400" dirty="0" err="1"/>
                <a:t>v</a:t>
              </a:r>
              <a:r>
                <a:rPr kumimoji="1" lang="en-US" altLang="ja-JP" sz="2400" baseline="-25000" dirty="0" err="1"/>
                <a:t>D</a:t>
              </a:r>
              <a:endParaRPr kumimoji="1" lang="ja-JP" altLang="en-US" sz="2400" baseline="-250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2063190" y="1134164"/>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D865E41-357D-4CE2-BA26-6EE250510889}"/>
              </a:ext>
            </a:extLst>
          </p:cNvPr>
          <p:cNvSpPr txBox="1"/>
          <p:nvPr/>
        </p:nvSpPr>
        <p:spPr>
          <a:xfrm>
            <a:off x="6875189" y="797291"/>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点を通り過ぎる桃の数</a:t>
            </a:r>
            <a:r>
              <a:rPr lang="en-US" altLang="ja-JP" sz="2400" dirty="0"/>
              <a:t>(</a:t>
            </a:r>
            <a:r>
              <a:rPr kumimoji="1" lang="ja-JP" altLang="en-US" sz="2400" dirty="0"/>
              <a:t>桃</a:t>
            </a:r>
            <a:r>
              <a:rPr lang="en-US" altLang="ja-JP" sz="2400" baseline="-25000" dirty="0"/>
              <a:t>B</a:t>
            </a:r>
            <a:r>
              <a:rPr lang="en-US" altLang="ja-JP" sz="2400" dirty="0"/>
              <a:t>)</a:t>
            </a:r>
            <a:r>
              <a:rPr lang="ja-JP" altLang="en-US" sz="2400" dirty="0"/>
              <a:t>は次式となります</a:t>
            </a:r>
            <a:endParaRPr kumimoji="1" lang="ja-JP" altLang="en-US" sz="2400" dirty="0"/>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C00CE1-C9A0-494E-9D69-805C15DAEA55}"/>
                  </a:ext>
                </a:extLst>
              </p:cNvPr>
              <p:cNvSpPr txBox="1"/>
              <p:nvPr/>
            </p:nvSpPr>
            <p:spPr>
              <a:xfrm>
                <a:off x="7515062" y="1980638"/>
                <a:ext cx="3164841" cy="4600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𝑣</m:t>
                      </m:r>
                      <m:r>
                        <a:rPr kumimoji="1" lang="en-US" altLang="ja-JP" sz="2400" b="0" i="1" baseline="-25000" smtClean="0">
                          <a:latin typeface="Cambria Math" panose="02040503050406030204" pitchFamily="18" charset="0"/>
                        </a:rPr>
                        <m:t>𝐴</m:t>
                      </m:r>
                      <m:sSup>
                        <m:sSupPr>
                          <m:ctrlPr>
                            <a:rPr kumimoji="1" lang="en-US" altLang="ja-JP" sz="2400" b="0" i="1" baseline="-25000" smtClean="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b="0" i="1" smtClean="0">
                              <a:latin typeface="Cambria Math" panose="02040503050406030204" pitchFamily="18" charset="0"/>
                            </a:rPr>
                            <m:t>′</m:t>
                          </m:r>
                        </m:sup>
                      </m:sSup>
                      <m:r>
                        <a:rPr lang="en-US" altLang="ja-JP" sz="2400" b="0" i="1" baseline="-25000"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b="0" i="1" baseline="-25000" smtClean="0">
                          <a:latin typeface="Cambria Math" panose="02040503050406030204" pitchFamily="18" charset="0"/>
                        </a:rPr>
                        <m:t>𝐷</m:t>
                      </m:r>
                    </m:oMath>
                  </m:oMathPara>
                </a14:m>
                <a:endParaRPr kumimoji="1" lang="ja-JP" altLang="en-US" sz="2400" baseline="-25000" dirty="0"/>
              </a:p>
            </p:txBody>
          </p:sp>
        </mc:Choice>
        <mc:Fallback xmlns="">
          <p:sp>
            <p:nvSpPr>
              <p:cNvPr id="54" name="テキスト ボックス 53">
                <a:extLst>
                  <a:ext uri="{FF2B5EF4-FFF2-40B4-BE49-F238E27FC236}">
                    <a16:creationId xmlns:a16="http://schemas.microsoft.com/office/drawing/2014/main" id="{CAC00CE1-C9A0-494E-9D69-805C15DAEA55}"/>
                  </a:ext>
                </a:extLst>
              </p:cNvPr>
              <p:cNvSpPr txBox="1">
                <a:spLocks noRot="1" noChangeAspect="1" noMove="1" noResize="1" noEditPoints="1" noAdjustHandles="1" noChangeArrowheads="1" noChangeShapeType="1" noTextEdit="1"/>
              </p:cNvSpPr>
              <p:nvPr/>
            </p:nvSpPr>
            <p:spPr>
              <a:xfrm>
                <a:off x="7515062" y="1980638"/>
                <a:ext cx="3164841" cy="460062"/>
              </a:xfrm>
              <a:prstGeom prst="rect">
                <a:avLst/>
              </a:prstGeom>
              <a:blipFill>
                <a:blip r:embed="rId3"/>
                <a:stretch>
                  <a:fillRect l="-19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0DB9E0C-216E-417A-B82A-D6F914F57E1F}"/>
                  </a:ext>
                </a:extLst>
              </p:cNvPr>
              <p:cNvSpPr txBox="1"/>
              <p:nvPr/>
            </p:nvSpPr>
            <p:spPr>
              <a:xfrm>
                <a:off x="6096000" y="4629746"/>
                <a:ext cx="6004784" cy="8391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smtClean="0">
                          <a:latin typeface="Cambria Math" panose="02040503050406030204" pitchFamily="18" charset="0"/>
                        </a:rPr>
                        <m:t>′</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𝐴</m:t>
                          </m:r>
                          <m:r>
                            <a:rPr lang="en-US" altLang="ja-JP" sz="2400" i="1">
                              <a:latin typeface="Cambria Math" panose="02040503050406030204" pitchFamily="18" charset="0"/>
                            </a:rPr>
                            <m:t>+</m:t>
                          </m:r>
                          <m:r>
                            <a:rPr lang="en-US" altLang="ja-JP" sz="2400" i="1">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𝐷</m:t>
                          </m:r>
                        </m:num>
                        <m:den>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𝑣</m:t>
                          </m:r>
                          <m:r>
                            <a:rPr lang="en-US" altLang="ja-JP" sz="2400" b="0" i="1" baseline="-25000" smtClean="0">
                              <a:latin typeface="Cambria Math" panose="02040503050406030204" pitchFamily="18" charset="0"/>
                            </a:rPr>
                            <m:t>𝐵</m:t>
                          </m:r>
                        </m:den>
                      </m:f>
                      <m:r>
                        <a:rPr kumimoji="1" lang="en-US" altLang="ja-JP" sz="2400" b="0" i="1" smtClean="0">
                          <a:latin typeface="Cambria Math" panose="02040503050406030204" pitchFamily="18" charset="0"/>
                        </a:rPr>
                        <m:t>=4[</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ja-JP" altLang="en-US" sz="2400" i="1" smtClean="0">
                          <a:latin typeface="Cambria Math" panose="02040503050406030204" pitchFamily="18" charset="0"/>
                        </a:rPr>
                        <m:t>・</m:t>
                      </m:r>
                      <m:r>
                        <a:rPr lang="ja-JP" altLang="en-US" sz="2400" i="1">
                          <a:latin typeface="Cambria Math" panose="02040503050406030204" pitchFamily="18" charset="0"/>
                        </a:rPr>
                        <m:t>速さ</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56" name="テキスト ボックス 55">
                <a:extLst>
                  <a:ext uri="{FF2B5EF4-FFF2-40B4-BE49-F238E27FC236}">
                    <a16:creationId xmlns:a16="http://schemas.microsoft.com/office/drawing/2014/main" id="{40DB9E0C-216E-417A-B82A-D6F914F57E1F}"/>
                  </a:ext>
                </a:extLst>
              </p:cNvPr>
              <p:cNvSpPr txBox="1">
                <a:spLocks noRot="1" noChangeAspect="1" noMove="1" noResize="1" noEditPoints="1" noAdjustHandles="1" noChangeArrowheads="1" noChangeShapeType="1" noTextEdit="1"/>
              </p:cNvSpPr>
              <p:nvPr/>
            </p:nvSpPr>
            <p:spPr>
              <a:xfrm>
                <a:off x="6096000" y="4629746"/>
                <a:ext cx="6004784" cy="839140"/>
              </a:xfrm>
              <a:prstGeom prst="rect">
                <a:avLst/>
              </a:prstGeom>
              <a:blipFill>
                <a:blip r:embed="rId4"/>
                <a:stretch>
                  <a:fillRect b="-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FFCF4E2-8A5B-4DF8-9E88-4D4ECDE849D1}"/>
                  </a:ext>
                </a:extLst>
              </p:cNvPr>
              <p:cNvSpPr txBox="1"/>
              <p:nvPr/>
            </p:nvSpPr>
            <p:spPr>
              <a:xfrm>
                <a:off x="8051235" y="2623731"/>
                <a:ext cx="39261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rPr>
                        <m:t>=</m:t>
                      </m:r>
                      <m:r>
                        <a:rPr lang="en-US" altLang="ja-JP" sz="2400" i="1">
                          <a:latin typeface="Cambria Math" panose="02040503050406030204" pitchFamily="18" charset="0"/>
                        </a:rPr>
                        <m:t>1∗2+2∗5=</m:t>
                      </m:r>
                      <m:r>
                        <a:rPr lang="en-US" altLang="ja-JP" sz="2400" b="0" i="1" smtClean="0">
                          <a:latin typeface="Cambria Math" panose="02040503050406030204" pitchFamily="18" charset="0"/>
                        </a:rPr>
                        <m:t>12[</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en-US" altLang="ja-JP" sz="2400" b="0" i="1" smtClean="0">
                          <a:latin typeface="Cambria Math" panose="02040503050406030204" pitchFamily="18" charset="0"/>
                        </a:rPr>
                        <m:t>]</m:t>
                      </m:r>
                    </m:oMath>
                  </m:oMathPara>
                </a14:m>
                <a:endParaRPr kumimoji="1" lang="ja-JP" altLang="en-US" sz="2400" dirty="0"/>
              </a:p>
            </p:txBody>
          </p:sp>
        </mc:Choice>
        <mc:Fallback xmlns="">
          <p:sp>
            <p:nvSpPr>
              <p:cNvPr id="64" name="テキスト ボックス 63">
                <a:extLst>
                  <a:ext uri="{FF2B5EF4-FFF2-40B4-BE49-F238E27FC236}">
                    <a16:creationId xmlns:a16="http://schemas.microsoft.com/office/drawing/2014/main" id="{6FFCF4E2-8A5B-4DF8-9E88-4D4ECDE849D1}"/>
                  </a:ext>
                </a:extLst>
              </p:cNvPr>
              <p:cNvSpPr txBox="1">
                <a:spLocks noRot="1" noChangeAspect="1" noMove="1" noResize="1" noEditPoints="1" noAdjustHandles="1" noChangeArrowheads="1" noChangeShapeType="1" noTextEdit="1"/>
              </p:cNvSpPr>
              <p:nvPr/>
            </p:nvSpPr>
            <p:spPr>
              <a:xfrm>
                <a:off x="8051235" y="2623731"/>
                <a:ext cx="3926138" cy="461665"/>
              </a:xfrm>
              <a:prstGeom prst="rect">
                <a:avLst/>
              </a:prstGeom>
              <a:blipFill>
                <a:blip r:embed="rId5"/>
                <a:stretch>
                  <a:fillRect b="-17105"/>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AC10D1DA-7ADB-4304-A8CA-4DED57615215}"/>
              </a:ext>
            </a:extLst>
          </p:cNvPr>
          <p:cNvSpPr txBox="1"/>
          <p:nvPr/>
        </p:nvSpPr>
        <p:spPr>
          <a:xfrm>
            <a:off x="6875189" y="3386924"/>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点での単位速さあたりで流れてくる桃の数</a:t>
            </a:r>
            <a:r>
              <a:rPr lang="en-US" altLang="ja-JP" sz="2400" dirty="0"/>
              <a:t>(</a:t>
            </a:r>
            <a:r>
              <a:rPr lang="ja-JP" altLang="en-US" sz="2400" dirty="0"/>
              <a:t>桃</a:t>
            </a:r>
            <a:r>
              <a:rPr lang="en-US" altLang="ja-JP" sz="2400" dirty="0"/>
              <a:t>’</a:t>
            </a:r>
            <a:r>
              <a:rPr lang="en-US" altLang="ja-JP" sz="2400" baseline="-25000" dirty="0"/>
              <a:t>B</a:t>
            </a:r>
            <a:r>
              <a:rPr lang="en-US" altLang="ja-JP" sz="2400" dirty="0"/>
              <a:t>)</a:t>
            </a:r>
            <a:r>
              <a:rPr lang="ja-JP" altLang="en-US" sz="2400" dirty="0"/>
              <a:t>は以下です</a:t>
            </a:r>
            <a:endParaRPr kumimoji="1" lang="ja-JP" altLang="en-US" sz="2400" dirty="0"/>
          </a:p>
        </p:txBody>
      </p:sp>
      <p:sp>
        <p:nvSpPr>
          <p:cNvPr id="6" name="テキスト ボックス 5">
            <a:extLst>
              <a:ext uri="{FF2B5EF4-FFF2-40B4-BE49-F238E27FC236}">
                <a16:creationId xmlns:a16="http://schemas.microsoft.com/office/drawing/2014/main" id="{BCAD58E0-B173-484B-A0B4-C5299B36C222}"/>
              </a:ext>
            </a:extLst>
          </p:cNvPr>
          <p:cNvSpPr txBox="1"/>
          <p:nvPr/>
        </p:nvSpPr>
        <p:spPr>
          <a:xfrm>
            <a:off x="737232" y="1459438"/>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69" name="テキスト ボックス 68">
            <a:extLst>
              <a:ext uri="{FF2B5EF4-FFF2-40B4-BE49-F238E27FC236}">
                <a16:creationId xmlns:a16="http://schemas.microsoft.com/office/drawing/2014/main" id="{7D80ED38-59C5-486F-8F8F-3D1B4EF0F332}"/>
              </a:ext>
            </a:extLst>
          </p:cNvPr>
          <p:cNvSpPr txBox="1"/>
          <p:nvPr/>
        </p:nvSpPr>
        <p:spPr>
          <a:xfrm>
            <a:off x="737232" y="2124995"/>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0" name="テキスト ボックス 69">
            <a:extLst>
              <a:ext uri="{FF2B5EF4-FFF2-40B4-BE49-F238E27FC236}">
                <a16:creationId xmlns:a16="http://schemas.microsoft.com/office/drawing/2014/main" id="{3A9409CC-276F-4D55-A425-36060DF65C4B}"/>
              </a:ext>
            </a:extLst>
          </p:cNvPr>
          <p:cNvSpPr txBox="1"/>
          <p:nvPr/>
        </p:nvSpPr>
        <p:spPr>
          <a:xfrm>
            <a:off x="737683" y="3659512"/>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1" name="テキスト ボックス 70">
            <a:extLst>
              <a:ext uri="{FF2B5EF4-FFF2-40B4-BE49-F238E27FC236}">
                <a16:creationId xmlns:a16="http://schemas.microsoft.com/office/drawing/2014/main" id="{2D6DF95B-004A-4EEB-8106-9D86F3B1EE53}"/>
              </a:ext>
            </a:extLst>
          </p:cNvPr>
          <p:cNvSpPr txBox="1"/>
          <p:nvPr/>
        </p:nvSpPr>
        <p:spPr>
          <a:xfrm>
            <a:off x="737683" y="4325069"/>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nvGrpSpPr>
          <p:cNvPr id="72" name="グループ化 71">
            <a:extLst>
              <a:ext uri="{FF2B5EF4-FFF2-40B4-BE49-F238E27FC236}">
                <a16:creationId xmlns:a16="http://schemas.microsoft.com/office/drawing/2014/main" id="{C32CB51D-EBB3-485B-AA24-427FEC234B36}"/>
              </a:ext>
            </a:extLst>
          </p:cNvPr>
          <p:cNvGrpSpPr/>
          <p:nvPr/>
        </p:nvGrpSpPr>
        <p:grpSpPr>
          <a:xfrm>
            <a:off x="2184749" y="1578482"/>
            <a:ext cx="546945" cy="701993"/>
            <a:chOff x="3096815" y="3240165"/>
            <a:chExt cx="1111613" cy="1426734"/>
          </a:xfrm>
        </p:grpSpPr>
        <p:pic>
          <p:nvPicPr>
            <p:cNvPr id="73" name="Picture 2" descr="https://illustimage.com/photo/dl/102.png?20160628">
              <a:extLst>
                <a:ext uri="{FF2B5EF4-FFF2-40B4-BE49-F238E27FC236}">
                  <a16:creationId xmlns:a16="http://schemas.microsoft.com/office/drawing/2014/main" id="{1F4B9B66-A82C-4A30-B595-9F94A47A1DF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illustimage.com/photo/dl/102.png?20160628">
              <a:extLst>
                <a:ext uri="{FF2B5EF4-FFF2-40B4-BE49-F238E27FC236}">
                  <a16:creationId xmlns:a16="http://schemas.microsoft.com/office/drawing/2014/main" id="{FA94DE59-04C1-4E3C-AFB5-95AB1DC9774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373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66" name="グループ化 65">
            <a:extLst>
              <a:ext uri="{FF2B5EF4-FFF2-40B4-BE49-F238E27FC236}">
                <a16:creationId xmlns:a16="http://schemas.microsoft.com/office/drawing/2014/main" id="{947539ED-1E50-40E2-9EED-89759FB5C945}"/>
              </a:ext>
            </a:extLst>
          </p:cNvPr>
          <p:cNvGrpSpPr/>
          <p:nvPr/>
        </p:nvGrpSpPr>
        <p:grpSpPr>
          <a:xfrm>
            <a:off x="1740794" y="1478370"/>
            <a:ext cx="1959416" cy="902218"/>
            <a:chOff x="3491376" y="4266313"/>
            <a:chExt cx="1959416" cy="902218"/>
          </a:xfrm>
        </p:grpSpPr>
        <p:sp>
          <p:nvSpPr>
            <p:cNvPr id="67" name="正方形/長方形 66">
              <a:extLst>
                <a:ext uri="{FF2B5EF4-FFF2-40B4-BE49-F238E27FC236}">
                  <a16:creationId xmlns:a16="http://schemas.microsoft.com/office/drawing/2014/main" id="{FDDEAF38-6C8B-4382-9FCC-18DFE7FCCC22}"/>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CE0E26FC-F02E-45D1-BAD4-73EE929FA6BA}"/>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C7380F0-6B41-4569-9C28-512C9270741D}"/>
                </a:ext>
              </a:extLst>
            </p:cNvPr>
            <p:cNvSpPr txBox="1"/>
            <p:nvPr/>
          </p:nvSpPr>
          <p:spPr>
            <a:xfrm>
              <a:off x="4974380" y="4289984"/>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1</a:t>
              </a:r>
            </a:p>
          </p:txBody>
        </p:sp>
      </p:grpSp>
      <p:grpSp>
        <p:nvGrpSpPr>
          <p:cNvPr id="71" name="グループ化 70">
            <a:extLst>
              <a:ext uri="{FF2B5EF4-FFF2-40B4-BE49-F238E27FC236}">
                <a16:creationId xmlns:a16="http://schemas.microsoft.com/office/drawing/2014/main" id="{D922B888-8574-4FEA-A903-CE9D5236BB9A}"/>
              </a:ext>
            </a:extLst>
          </p:cNvPr>
          <p:cNvGrpSpPr/>
          <p:nvPr/>
        </p:nvGrpSpPr>
        <p:grpSpPr>
          <a:xfrm>
            <a:off x="4266773" y="2696513"/>
            <a:ext cx="1452435" cy="929485"/>
            <a:chOff x="5429588" y="4249344"/>
            <a:chExt cx="1452435" cy="929485"/>
          </a:xfrm>
        </p:grpSpPr>
        <p:sp>
          <p:nvSpPr>
            <p:cNvPr id="72" name="正方形/長方形 71">
              <a:extLst>
                <a:ext uri="{FF2B5EF4-FFF2-40B4-BE49-F238E27FC236}">
                  <a16:creationId xmlns:a16="http://schemas.microsoft.com/office/drawing/2014/main" id="{B9025480-06A0-45A2-9D6E-B0B12CA8E943}"/>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74957DA-CB7C-4FB3-AE61-0555A003E9E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ECB1144-4905-46A4-86E6-F6E5AFE354DF}"/>
                </a:ext>
              </a:extLst>
            </p:cNvPr>
            <p:cNvSpPr txBox="1"/>
            <p:nvPr/>
          </p:nvSpPr>
          <p:spPr>
            <a:xfrm>
              <a:off x="5429588" y="4249344"/>
              <a:ext cx="538930" cy="461665"/>
            </a:xfrm>
            <a:prstGeom prst="rect">
              <a:avLst/>
            </a:prstGeom>
            <a:noFill/>
          </p:spPr>
          <p:txBody>
            <a:bodyPr wrap="none" rtlCol="0">
              <a:spAutoFit/>
            </a:bodyPr>
            <a:lstStyle/>
            <a:p>
              <a:pPr algn="l"/>
              <a:r>
                <a:rPr kumimoji="1" lang="en-US" altLang="ja-JP" sz="2400" dirty="0"/>
                <a:t>p</a:t>
              </a:r>
              <a:r>
                <a:rPr kumimoji="1" lang="en-US" altLang="ja-JP" sz="2400" baseline="-25000" dirty="0"/>
                <a:t>m</a:t>
              </a:r>
              <a:endParaRPr kumimoji="1" lang="ja-JP" altLang="en-US" sz="2400" baseline="-25000" dirty="0"/>
            </a:p>
          </p:txBody>
        </p:sp>
      </p:grpSp>
      <p:grpSp>
        <p:nvGrpSpPr>
          <p:cNvPr id="76" name="グループ化 75">
            <a:extLst>
              <a:ext uri="{FF2B5EF4-FFF2-40B4-BE49-F238E27FC236}">
                <a16:creationId xmlns:a16="http://schemas.microsoft.com/office/drawing/2014/main" id="{1BE2486B-0BFA-46EA-BB5D-393E2120384C}"/>
              </a:ext>
            </a:extLst>
          </p:cNvPr>
          <p:cNvGrpSpPr/>
          <p:nvPr/>
        </p:nvGrpSpPr>
        <p:grpSpPr>
          <a:xfrm>
            <a:off x="1777316" y="3681818"/>
            <a:ext cx="1971540" cy="955628"/>
            <a:chOff x="3491376" y="4212903"/>
            <a:chExt cx="1971540" cy="955628"/>
          </a:xfrm>
        </p:grpSpPr>
        <p:sp>
          <p:nvSpPr>
            <p:cNvPr id="77" name="正方形/長方形 76">
              <a:extLst>
                <a:ext uri="{FF2B5EF4-FFF2-40B4-BE49-F238E27FC236}">
                  <a16:creationId xmlns:a16="http://schemas.microsoft.com/office/drawing/2014/main" id="{FE9C1665-3124-49DA-B06A-D6B80BD07A4E}"/>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楕円 77">
              <a:extLst>
                <a:ext uri="{FF2B5EF4-FFF2-40B4-BE49-F238E27FC236}">
                  <a16:creationId xmlns:a16="http://schemas.microsoft.com/office/drawing/2014/main" id="{07775198-37B9-4C94-AFE6-6C5E238D2FA5}"/>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B2FBFAD8-06B7-4C14-830E-123903606B52}"/>
                </a:ext>
              </a:extLst>
            </p:cNvPr>
            <p:cNvSpPr txBox="1"/>
            <p:nvPr/>
          </p:nvSpPr>
          <p:spPr>
            <a:xfrm>
              <a:off x="4986504" y="4212903"/>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2</a:t>
              </a:r>
            </a:p>
          </p:txBody>
        </p:sp>
      </p:grpSp>
      <p:cxnSp>
        <p:nvCxnSpPr>
          <p:cNvPr id="81" name="コネクタ: カギ線 80">
            <a:extLst>
              <a:ext uri="{FF2B5EF4-FFF2-40B4-BE49-F238E27FC236}">
                <a16:creationId xmlns:a16="http://schemas.microsoft.com/office/drawing/2014/main" id="{9AA56A98-9A43-4635-8D83-4F392D428EA0}"/>
              </a:ext>
            </a:extLst>
          </p:cNvPr>
          <p:cNvCxnSpPr>
            <a:stCxn id="68" idx="6"/>
            <a:endCxn id="73"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43FFB2A-323D-4201-8B3C-1E7FDD87881E}"/>
              </a:ext>
            </a:extLst>
          </p:cNvPr>
          <p:cNvCxnSpPr>
            <a:cxnSpLocks/>
            <a:stCxn id="78" idx="6"/>
            <a:endCxn id="73"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9FC6731-24F9-48D3-A7A8-0D7B7D8BBDC9}"/>
              </a:ext>
            </a:extLst>
          </p:cNvPr>
          <p:cNvGrpSpPr/>
          <p:nvPr/>
        </p:nvGrpSpPr>
        <p:grpSpPr>
          <a:xfrm>
            <a:off x="954546" y="1374877"/>
            <a:ext cx="562975" cy="1177657"/>
            <a:chOff x="850628" y="1819318"/>
            <a:chExt cx="562975" cy="1177657"/>
          </a:xfrm>
        </p:grpSpPr>
        <p:sp>
          <p:nvSpPr>
            <p:cNvPr id="84" name="テキスト ボックス 83">
              <a:extLst>
                <a:ext uri="{FF2B5EF4-FFF2-40B4-BE49-F238E27FC236}">
                  <a16:creationId xmlns:a16="http://schemas.microsoft.com/office/drawing/2014/main" id="{71CAFC5C-587B-4F0B-A930-36FFB399F6EF}"/>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1</a:t>
              </a:r>
              <a:endParaRPr kumimoji="1" lang="ja-JP" altLang="en-US" sz="2400" baseline="-25000" dirty="0"/>
            </a:p>
          </p:txBody>
        </p:sp>
        <p:sp>
          <p:nvSpPr>
            <p:cNvPr id="85" name="テキスト ボックス 84">
              <a:extLst>
                <a:ext uri="{FF2B5EF4-FFF2-40B4-BE49-F238E27FC236}">
                  <a16:creationId xmlns:a16="http://schemas.microsoft.com/office/drawing/2014/main" id="{10F24C86-3799-4150-A7A0-C2C357F91E9F}"/>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1</a:t>
              </a:r>
              <a:endParaRPr kumimoji="1" lang="ja-JP" altLang="en-US" sz="2400" baseline="-25000" dirty="0"/>
            </a:p>
          </p:txBody>
        </p:sp>
      </p:grpSp>
      <p:sp>
        <p:nvSpPr>
          <p:cNvPr id="96" name="矢印: 右 95">
            <a:extLst>
              <a:ext uri="{FF2B5EF4-FFF2-40B4-BE49-F238E27FC236}">
                <a16:creationId xmlns:a16="http://schemas.microsoft.com/office/drawing/2014/main" id="{20631B6A-916C-4467-B346-4F75BCF7B3CA}"/>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a:extLst>
              <a:ext uri="{FF2B5EF4-FFF2-40B4-BE49-F238E27FC236}">
                <a16:creationId xmlns:a16="http://schemas.microsoft.com/office/drawing/2014/main" id="{A245AF77-62DA-45B8-A0CA-655FA075668C}"/>
              </a:ext>
            </a:extLst>
          </p:cNvPr>
          <p:cNvGrpSpPr/>
          <p:nvPr/>
        </p:nvGrpSpPr>
        <p:grpSpPr>
          <a:xfrm>
            <a:off x="999834" y="3618466"/>
            <a:ext cx="562975" cy="1177657"/>
            <a:chOff x="850628" y="1819318"/>
            <a:chExt cx="562975" cy="1177657"/>
          </a:xfrm>
        </p:grpSpPr>
        <p:sp>
          <p:nvSpPr>
            <p:cNvPr id="105" name="テキスト ボックス 104">
              <a:extLst>
                <a:ext uri="{FF2B5EF4-FFF2-40B4-BE49-F238E27FC236}">
                  <a16:creationId xmlns:a16="http://schemas.microsoft.com/office/drawing/2014/main" id="{069FEE00-6052-4A80-85BA-B1E9C414286E}"/>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2</a:t>
              </a:r>
              <a:endParaRPr kumimoji="1" lang="ja-JP" altLang="en-US" sz="2400" baseline="-25000" dirty="0"/>
            </a:p>
          </p:txBody>
        </p:sp>
        <p:sp>
          <p:nvSpPr>
            <p:cNvPr id="106" name="テキスト ボックス 105">
              <a:extLst>
                <a:ext uri="{FF2B5EF4-FFF2-40B4-BE49-F238E27FC236}">
                  <a16:creationId xmlns:a16="http://schemas.microsoft.com/office/drawing/2014/main" id="{E668EDD8-D7BD-4BA2-9675-D014B0293A94}"/>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2</a:t>
              </a:r>
              <a:endParaRPr kumimoji="1" lang="ja-JP" altLang="en-US" sz="2400" baseline="-25000" dirty="0"/>
            </a:p>
          </p:txBody>
        </p:sp>
      </p:grpSp>
      <p:sp>
        <p:nvSpPr>
          <p:cNvPr id="107" name="矢印: 右 106">
            <a:extLst>
              <a:ext uri="{FF2B5EF4-FFF2-40B4-BE49-F238E27FC236}">
                <a16:creationId xmlns:a16="http://schemas.microsoft.com/office/drawing/2014/main" id="{6D9AE887-B6FF-4969-987E-A4CC89855887}"/>
              </a:ext>
            </a:extLst>
          </p:cNvPr>
          <p:cNvSpPr/>
          <p:nvPr/>
        </p:nvSpPr>
        <p:spPr>
          <a:xfrm>
            <a:off x="2008896" y="1022775"/>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1CE74D7A-9894-41BF-B5EA-6D595030B9FF}"/>
              </a:ext>
            </a:extLst>
          </p:cNvPr>
          <p:cNvGrpSpPr/>
          <p:nvPr/>
        </p:nvGrpSpPr>
        <p:grpSpPr>
          <a:xfrm>
            <a:off x="1740794" y="5583284"/>
            <a:ext cx="1976350" cy="955628"/>
            <a:chOff x="3491376" y="4212903"/>
            <a:chExt cx="1976350" cy="955628"/>
          </a:xfrm>
        </p:grpSpPr>
        <p:sp>
          <p:nvSpPr>
            <p:cNvPr id="109" name="正方形/長方形 108">
              <a:extLst>
                <a:ext uri="{FF2B5EF4-FFF2-40B4-BE49-F238E27FC236}">
                  <a16:creationId xmlns:a16="http://schemas.microsoft.com/office/drawing/2014/main" id="{B60143F4-3F5A-40AF-B54F-74F086D73FF6}"/>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37BA5E8C-7B90-4991-B205-DBE98D5A0258}"/>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8C1EF282-CFB0-47EA-97A0-7876E97F35EE}"/>
                </a:ext>
              </a:extLst>
            </p:cNvPr>
            <p:cNvSpPr txBox="1"/>
            <p:nvPr/>
          </p:nvSpPr>
          <p:spPr>
            <a:xfrm>
              <a:off x="4986504" y="4212903"/>
              <a:ext cx="481222"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n</a:t>
              </a:r>
              <a:endParaRPr kumimoji="1" lang="en-US" altLang="ja-JP" sz="2400" baseline="-25000" dirty="0"/>
            </a:p>
          </p:txBody>
        </p:sp>
      </p:grpSp>
      <p:sp>
        <p:nvSpPr>
          <p:cNvPr id="4" name="テキスト ボックス 3">
            <a:extLst>
              <a:ext uri="{FF2B5EF4-FFF2-40B4-BE49-F238E27FC236}">
                <a16:creationId xmlns:a16="http://schemas.microsoft.com/office/drawing/2014/main" id="{793B8E3A-893B-4E88-A89C-819C3E27D4D2}"/>
              </a:ext>
            </a:extLst>
          </p:cNvPr>
          <p:cNvSpPr txBox="1"/>
          <p:nvPr/>
        </p:nvSpPr>
        <p:spPr>
          <a:xfrm>
            <a:off x="2218685" y="4703930"/>
            <a:ext cx="461665" cy="784830"/>
          </a:xfrm>
          <a:prstGeom prst="rect">
            <a:avLst/>
          </a:prstGeom>
          <a:noFill/>
        </p:spPr>
        <p:txBody>
          <a:bodyPr vert="eaVert" wrap="none" rtlCol="0">
            <a:spAutoFit/>
          </a:bodyPr>
          <a:lstStyle/>
          <a:p>
            <a:pPr algn="l"/>
            <a:r>
              <a:rPr kumimoji="1" lang="ja-JP" altLang="en-US" dirty="0"/>
              <a:t>・・・</a:t>
            </a:r>
          </a:p>
        </p:txBody>
      </p:sp>
      <p:cxnSp>
        <p:nvCxnSpPr>
          <p:cNvPr id="112" name="コネクタ: カギ線 111">
            <a:extLst>
              <a:ext uri="{FF2B5EF4-FFF2-40B4-BE49-F238E27FC236}">
                <a16:creationId xmlns:a16="http://schemas.microsoft.com/office/drawing/2014/main" id="{83FDD102-A8BA-4FF0-A986-215789F07DB6}"/>
              </a:ext>
            </a:extLst>
          </p:cNvPr>
          <p:cNvCxnSpPr>
            <a:cxnSpLocks/>
            <a:stCxn id="110" idx="6"/>
            <a:endCxn id="73" idx="2"/>
          </p:cNvCxnSpPr>
          <p:nvPr/>
        </p:nvCxnSpPr>
        <p:spPr>
          <a:xfrm flipV="1">
            <a:off x="3394198" y="3157879"/>
            <a:ext cx="1208595" cy="2923213"/>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5C9E5BA5-5D06-4003-B42E-FB385879E292}"/>
              </a:ext>
            </a:extLst>
          </p:cNvPr>
          <p:cNvSpPr/>
          <p:nvPr/>
        </p:nvSpPr>
        <p:spPr>
          <a:xfrm>
            <a:off x="3975635" y="5141595"/>
            <a:ext cx="4571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A2AF5DC5-6729-4A55-8640-865E5AFFC70C}"/>
              </a:ext>
            </a:extLst>
          </p:cNvPr>
          <p:cNvGrpSpPr/>
          <p:nvPr/>
        </p:nvGrpSpPr>
        <p:grpSpPr>
          <a:xfrm>
            <a:off x="3775806" y="5106590"/>
            <a:ext cx="481900" cy="206041"/>
            <a:chOff x="6277232" y="4543178"/>
            <a:chExt cx="918520" cy="706924"/>
          </a:xfrm>
        </p:grpSpPr>
        <p:sp>
          <p:nvSpPr>
            <p:cNvPr id="8" name="フリーフォーム: 図形 7">
              <a:extLst>
                <a:ext uri="{FF2B5EF4-FFF2-40B4-BE49-F238E27FC236}">
                  <a16:creationId xmlns:a16="http://schemas.microsoft.com/office/drawing/2014/main" id="{A554D663-1F67-4DDD-A082-A41A2E5A277D}"/>
                </a:ext>
              </a:extLst>
            </p:cNvPr>
            <p:cNvSpPr/>
            <p:nvPr/>
          </p:nvSpPr>
          <p:spPr>
            <a:xfrm>
              <a:off x="6277232" y="4543178"/>
              <a:ext cx="914400" cy="520413"/>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図形 112">
              <a:extLst>
                <a:ext uri="{FF2B5EF4-FFF2-40B4-BE49-F238E27FC236}">
                  <a16:creationId xmlns:a16="http://schemas.microsoft.com/office/drawing/2014/main" id="{192CD959-6409-4EDB-9DD6-08322F800111}"/>
                </a:ext>
              </a:extLst>
            </p:cNvPr>
            <p:cNvSpPr/>
            <p:nvPr/>
          </p:nvSpPr>
          <p:spPr>
            <a:xfrm>
              <a:off x="6281353" y="4729690"/>
              <a:ext cx="914399" cy="520412"/>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a:extLst>
              <a:ext uri="{FF2B5EF4-FFF2-40B4-BE49-F238E27FC236}">
                <a16:creationId xmlns:a16="http://schemas.microsoft.com/office/drawing/2014/main" id="{91E50D4A-965A-4DCB-ADE9-2A4D37624523}"/>
              </a:ext>
            </a:extLst>
          </p:cNvPr>
          <p:cNvGrpSpPr/>
          <p:nvPr/>
        </p:nvGrpSpPr>
        <p:grpSpPr>
          <a:xfrm>
            <a:off x="955413" y="5498974"/>
            <a:ext cx="567784" cy="1177657"/>
            <a:chOff x="850628" y="1819318"/>
            <a:chExt cx="567784" cy="1177657"/>
          </a:xfrm>
        </p:grpSpPr>
        <p:sp>
          <p:nvSpPr>
            <p:cNvPr id="115" name="テキスト ボックス 114">
              <a:extLst>
                <a:ext uri="{FF2B5EF4-FFF2-40B4-BE49-F238E27FC236}">
                  <a16:creationId xmlns:a16="http://schemas.microsoft.com/office/drawing/2014/main" id="{3FD0DD5B-3F4F-4A8D-A84B-E2DA6AE01892}"/>
                </a:ext>
              </a:extLst>
            </p:cNvPr>
            <p:cNvSpPr txBox="1"/>
            <p:nvPr/>
          </p:nvSpPr>
          <p:spPr>
            <a:xfrm>
              <a:off x="891903" y="2535310"/>
              <a:ext cx="481222"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n</a:t>
              </a:r>
              <a:endParaRPr kumimoji="1" lang="ja-JP" altLang="en-US" sz="2400" baseline="-25000" dirty="0"/>
            </a:p>
          </p:txBody>
        </p:sp>
        <p:sp>
          <p:nvSpPr>
            <p:cNvPr id="116" name="テキスト ボックス 115">
              <a:extLst>
                <a:ext uri="{FF2B5EF4-FFF2-40B4-BE49-F238E27FC236}">
                  <a16:creationId xmlns:a16="http://schemas.microsoft.com/office/drawing/2014/main" id="{3258FBDE-D677-4398-A93A-9DF8307E6B48}"/>
                </a:ext>
              </a:extLst>
            </p:cNvPr>
            <p:cNvSpPr txBox="1"/>
            <p:nvPr/>
          </p:nvSpPr>
          <p:spPr>
            <a:xfrm>
              <a:off x="850628" y="1819318"/>
              <a:ext cx="567784" cy="461665"/>
            </a:xfrm>
            <a:prstGeom prst="rect">
              <a:avLst/>
            </a:prstGeom>
            <a:noFill/>
          </p:spPr>
          <p:txBody>
            <a:bodyPr wrap="none" rtlCol="0">
              <a:spAutoFit/>
            </a:bodyPr>
            <a:lstStyle/>
            <a:p>
              <a:pPr algn="l"/>
              <a:r>
                <a:rPr lang="en-US" altLang="ja-JP" sz="2400" dirty="0" err="1"/>
                <a:t>m</a:t>
              </a:r>
              <a:r>
                <a:rPr lang="en-US" altLang="ja-JP" sz="2400" baseline="-25000" dirty="0" err="1"/>
                <a:t>n</a:t>
              </a:r>
              <a:endParaRPr kumimoji="1" lang="ja-JP" altLang="en-US" sz="2400" baseline="-25000" dirty="0"/>
            </a:p>
          </p:txBody>
        </p:sp>
      </p:grpSp>
      <p:sp>
        <p:nvSpPr>
          <p:cNvPr id="11" name="テキスト ボックス 10">
            <a:extLst>
              <a:ext uri="{FF2B5EF4-FFF2-40B4-BE49-F238E27FC236}">
                <a16:creationId xmlns:a16="http://schemas.microsoft.com/office/drawing/2014/main" id="{BC8473C6-AE61-45C4-8256-3D1356876237}"/>
              </a:ext>
            </a:extLst>
          </p:cNvPr>
          <p:cNvSpPr txBox="1"/>
          <p:nvPr/>
        </p:nvSpPr>
        <p:spPr>
          <a:xfrm>
            <a:off x="6252519" y="778476"/>
            <a:ext cx="5596581" cy="1569660"/>
          </a:xfrm>
          <a:prstGeom prst="rect">
            <a:avLst/>
          </a:prstGeom>
          <a:noFill/>
        </p:spPr>
        <p:txBody>
          <a:bodyPr wrap="square" rtlCol="0">
            <a:spAutoFit/>
          </a:bodyPr>
          <a:lstStyle/>
          <a:p>
            <a:pPr algn="l"/>
            <a:r>
              <a:rPr kumimoji="1" lang="ja-JP" altLang="en-US" sz="2400" dirty="0"/>
              <a:t>左図のようにモデル</a:t>
            </a:r>
            <a:r>
              <a:rPr kumimoji="1" lang="en-US" altLang="ja-JP" sz="2400" dirty="0"/>
              <a:t>1</a:t>
            </a:r>
            <a:r>
              <a:rPr kumimoji="1" lang="ja-JP" altLang="en-US" sz="2400" dirty="0"/>
              <a:t>～</a:t>
            </a:r>
            <a:r>
              <a:rPr lang="en-US" altLang="ja-JP" sz="2400" dirty="0"/>
              <a:t>N</a:t>
            </a:r>
            <a:r>
              <a:rPr kumimoji="1" lang="ja-JP" altLang="en-US" sz="2400" dirty="0"/>
              <a:t>から流出する</a:t>
            </a:r>
            <a:r>
              <a:rPr kumimoji="1" lang="en-US" altLang="ja-JP" sz="2400" dirty="0"/>
              <a:t>m</a:t>
            </a:r>
            <a:r>
              <a:rPr kumimoji="1" lang="en-US" altLang="ja-JP" sz="2400" baseline="-25000" dirty="0"/>
              <a:t>1</a:t>
            </a:r>
            <a:r>
              <a:rPr kumimoji="1" lang="ja-JP" altLang="en-US" sz="2400" baseline="-25000" dirty="0"/>
              <a:t>～</a:t>
            </a:r>
            <a:r>
              <a:rPr kumimoji="1" lang="en-US" altLang="ja-JP" sz="2400" baseline="-25000" dirty="0"/>
              <a:t>N</a:t>
            </a:r>
            <a:r>
              <a:rPr kumimoji="1" lang="ja-JP" altLang="en-US" sz="2400" dirty="0"/>
              <a:t>がモデル</a:t>
            </a:r>
            <a:r>
              <a:rPr lang="en-US" altLang="ja-JP" sz="2400" dirty="0"/>
              <a:t>M</a:t>
            </a:r>
            <a:r>
              <a:rPr lang="ja-JP" altLang="en-US" sz="2400" dirty="0"/>
              <a:t>が</a:t>
            </a:r>
            <a:r>
              <a:rPr kumimoji="1" lang="ja-JP" altLang="en-US" sz="2400" dirty="0"/>
              <a:t>流入する場合、ポート</a:t>
            </a:r>
            <a:r>
              <a:rPr kumimoji="1" lang="en-US" altLang="ja-JP" sz="2400" dirty="0"/>
              <a:t>p</a:t>
            </a:r>
            <a:r>
              <a:rPr lang="en-US" altLang="ja-JP" sz="2400" baseline="-25000" dirty="0"/>
              <a:t>m</a:t>
            </a:r>
            <a:r>
              <a:rPr kumimoji="1" lang="ja-JP" altLang="en-US" sz="2400" dirty="0"/>
              <a:t>のストリーム変数</a:t>
            </a:r>
            <a:r>
              <a:rPr kumimoji="1" lang="en-US" altLang="ja-JP" sz="2400" dirty="0"/>
              <a:t>h</a:t>
            </a:r>
            <a:r>
              <a:rPr kumimoji="1" lang="en-US" altLang="ja-JP" sz="2400" baseline="-25000" dirty="0"/>
              <a:t>m</a:t>
            </a:r>
            <a:r>
              <a:rPr kumimoji="1" lang="ja-JP" altLang="en-US" sz="2400" dirty="0"/>
              <a:t>は次式で計算できます</a:t>
            </a:r>
          </a:p>
        </p:txBody>
      </p:sp>
      <p:sp>
        <p:nvSpPr>
          <p:cNvPr id="117" name="矢印: 右 116">
            <a:extLst>
              <a:ext uri="{FF2B5EF4-FFF2-40B4-BE49-F238E27FC236}">
                <a16:creationId xmlns:a16="http://schemas.microsoft.com/office/drawing/2014/main" id="{4C9E5D17-AD57-4D45-BB95-5239A3E816D0}"/>
              </a:ext>
            </a:extLst>
          </p:cNvPr>
          <p:cNvSpPr/>
          <p:nvPr/>
        </p:nvSpPr>
        <p:spPr>
          <a:xfrm>
            <a:off x="1989761" y="5297861"/>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B1397F-5452-4EF6-A2AB-5E53FBA16D8F}"/>
              </a:ext>
            </a:extLst>
          </p:cNvPr>
          <p:cNvSpPr txBox="1"/>
          <p:nvPr/>
        </p:nvSpPr>
        <p:spPr>
          <a:xfrm>
            <a:off x="2292165" y="1754393"/>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118" name="テキスト ボックス 117">
            <a:extLst>
              <a:ext uri="{FF2B5EF4-FFF2-40B4-BE49-F238E27FC236}">
                <a16:creationId xmlns:a16="http://schemas.microsoft.com/office/drawing/2014/main" id="{8D66A041-9A80-4532-9057-A71B0E6849E2}"/>
              </a:ext>
            </a:extLst>
          </p:cNvPr>
          <p:cNvSpPr txBox="1"/>
          <p:nvPr/>
        </p:nvSpPr>
        <p:spPr>
          <a:xfrm>
            <a:off x="2320511" y="3995201"/>
            <a:ext cx="356188" cy="461665"/>
          </a:xfrm>
          <a:prstGeom prst="rect">
            <a:avLst/>
          </a:prstGeom>
          <a:noFill/>
        </p:spPr>
        <p:txBody>
          <a:bodyPr wrap="none" rtlCol="0">
            <a:spAutoFit/>
          </a:bodyPr>
          <a:lstStyle/>
          <a:p>
            <a:pPr algn="l"/>
            <a:r>
              <a:rPr kumimoji="1" lang="en-US" altLang="ja-JP" sz="2400" dirty="0"/>
              <a:t>2</a:t>
            </a:r>
            <a:endParaRPr kumimoji="1" lang="ja-JP" altLang="en-US" sz="2400" dirty="0"/>
          </a:p>
        </p:txBody>
      </p:sp>
      <p:sp>
        <p:nvSpPr>
          <p:cNvPr id="119" name="テキスト ボックス 118">
            <a:extLst>
              <a:ext uri="{FF2B5EF4-FFF2-40B4-BE49-F238E27FC236}">
                <a16:creationId xmlns:a16="http://schemas.microsoft.com/office/drawing/2014/main" id="{36D53FC9-8D5E-4CB6-881C-4F72CB934AE8}"/>
              </a:ext>
            </a:extLst>
          </p:cNvPr>
          <p:cNvSpPr txBox="1"/>
          <p:nvPr/>
        </p:nvSpPr>
        <p:spPr>
          <a:xfrm>
            <a:off x="2291382" y="5876927"/>
            <a:ext cx="415498" cy="461665"/>
          </a:xfrm>
          <a:prstGeom prst="rect">
            <a:avLst/>
          </a:prstGeom>
          <a:noFill/>
        </p:spPr>
        <p:txBody>
          <a:bodyPr wrap="none" rtlCol="0">
            <a:spAutoFit/>
          </a:bodyPr>
          <a:lstStyle/>
          <a:p>
            <a:pPr algn="l"/>
            <a:r>
              <a:rPr lang="en-US" altLang="ja-JP" sz="2400" dirty="0"/>
              <a:t>N</a:t>
            </a:r>
            <a:endParaRPr kumimoji="1" lang="ja-JP" altLang="en-US" sz="2400" dirty="0"/>
          </a:p>
        </p:txBody>
      </p:sp>
      <p:sp>
        <p:nvSpPr>
          <p:cNvPr id="120" name="テキスト ボックス 119">
            <a:extLst>
              <a:ext uri="{FF2B5EF4-FFF2-40B4-BE49-F238E27FC236}">
                <a16:creationId xmlns:a16="http://schemas.microsoft.com/office/drawing/2014/main" id="{76C7D81F-EE97-4D19-9B3A-3DA8EEC8A3B6}"/>
              </a:ext>
            </a:extLst>
          </p:cNvPr>
          <p:cNvSpPr txBox="1"/>
          <p:nvPr/>
        </p:nvSpPr>
        <p:spPr>
          <a:xfrm>
            <a:off x="5071413" y="2987384"/>
            <a:ext cx="466794" cy="461665"/>
          </a:xfrm>
          <a:prstGeom prst="rect">
            <a:avLst/>
          </a:prstGeom>
          <a:noFill/>
        </p:spPr>
        <p:txBody>
          <a:bodyPr wrap="none" rtlCol="0">
            <a:spAutoFit/>
          </a:bodyPr>
          <a:lstStyle/>
          <a:p>
            <a:pPr algn="l"/>
            <a:r>
              <a:rPr kumimoji="1" lang="en-US" altLang="ja-JP" sz="2400" dirty="0"/>
              <a:t>M</a:t>
            </a:r>
            <a:endParaRPr kumimoji="1" lang="ja-JP" altLang="en-US" sz="2400" dirty="0"/>
          </a:p>
        </p:txBody>
      </p:sp>
      <p:grpSp>
        <p:nvGrpSpPr>
          <p:cNvPr id="121" name="グループ化 120">
            <a:extLst>
              <a:ext uri="{FF2B5EF4-FFF2-40B4-BE49-F238E27FC236}">
                <a16:creationId xmlns:a16="http://schemas.microsoft.com/office/drawing/2014/main" id="{183D914A-C8FD-4A82-B347-FF848CF3D2DD}"/>
              </a:ext>
            </a:extLst>
          </p:cNvPr>
          <p:cNvGrpSpPr/>
          <p:nvPr/>
        </p:nvGrpSpPr>
        <p:grpSpPr>
          <a:xfrm>
            <a:off x="5752821" y="2651600"/>
            <a:ext cx="625492" cy="1012557"/>
            <a:chOff x="850628" y="1819318"/>
            <a:chExt cx="625492" cy="1012557"/>
          </a:xfrm>
        </p:grpSpPr>
        <p:sp>
          <p:nvSpPr>
            <p:cNvPr id="122" name="テキスト ボックス 121">
              <a:extLst>
                <a:ext uri="{FF2B5EF4-FFF2-40B4-BE49-F238E27FC236}">
                  <a16:creationId xmlns:a16="http://schemas.microsoft.com/office/drawing/2014/main" id="{F4EAB76B-CFDB-4B45-86AE-8BB62D39DFF7}"/>
                </a:ext>
              </a:extLst>
            </p:cNvPr>
            <p:cNvSpPr txBox="1"/>
            <p:nvPr/>
          </p:nvSpPr>
          <p:spPr>
            <a:xfrm>
              <a:off x="891903" y="2370210"/>
              <a:ext cx="538930" cy="461665"/>
            </a:xfrm>
            <a:prstGeom prst="rect">
              <a:avLst/>
            </a:prstGeom>
            <a:noFill/>
          </p:spPr>
          <p:txBody>
            <a:bodyPr wrap="none" rtlCol="0">
              <a:spAutoFit/>
            </a:bodyPr>
            <a:lstStyle/>
            <a:p>
              <a:pPr algn="l"/>
              <a:r>
                <a:rPr kumimoji="1" lang="en-US" altLang="ja-JP" sz="2400" dirty="0"/>
                <a:t>h</a:t>
              </a:r>
              <a:r>
                <a:rPr kumimoji="1" lang="en-US" altLang="ja-JP" sz="2400" baseline="-25000" dirty="0"/>
                <a:t>m</a:t>
              </a:r>
              <a:endParaRPr kumimoji="1" lang="ja-JP" altLang="en-US" sz="2400" baseline="-25000" dirty="0"/>
            </a:p>
          </p:txBody>
        </p:sp>
        <p:sp>
          <p:nvSpPr>
            <p:cNvPr id="123" name="テキスト ボックス 122">
              <a:extLst>
                <a:ext uri="{FF2B5EF4-FFF2-40B4-BE49-F238E27FC236}">
                  <a16:creationId xmlns:a16="http://schemas.microsoft.com/office/drawing/2014/main" id="{796DBBD7-E960-4CED-9BA2-B7C0EE3666C1}"/>
                </a:ext>
              </a:extLst>
            </p:cNvPr>
            <p:cNvSpPr txBox="1"/>
            <p:nvPr/>
          </p:nvSpPr>
          <p:spPr>
            <a:xfrm>
              <a:off x="850628" y="1819318"/>
              <a:ext cx="625492" cy="461665"/>
            </a:xfrm>
            <a:prstGeom prst="rect">
              <a:avLst/>
            </a:prstGeom>
            <a:noFill/>
          </p:spPr>
          <p:txBody>
            <a:bodyPr wrap="none" rtlCol="0">
              <a:spAutoFit/>
            </a:bodyPr>
            <a:lstStyle/>
            <a:p>
              <a:pPr algn="l"/>
              <a:r>
                <a:rPr lang="en-US" altLang="ja-JP" sz="2400" dirty="0"/>
                <a:t>m</a:t>
              </a:r>
              <a:r>
                <a:rPr lang="en-US" altLang="ja-JP" sz="2400" baseline="-25000" dirty="0"/>
                <a:t>m</a:t>
              </a:r>
              <a:endParaRPr kumimoji="1" lang="ja-JP" altLang="en-US" sz="2400" baseline="-25000" dirty="0"/>
            </a:p>
          </p:txBody>
        </p:sp>
      </p:gr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911CC00-7C56-4600-8270-23E32847FD4A}"/>
                  </a:ext>
                </a:extLst>
              </p:cNvPr>
              <p:cNvSpPr txBox="1"/>
              <p:nvPr/>
            </p:nvSpPr>
            <p:spPr>
              <a:xfrm>
                <a:off x="7206391" y="2639267"/>
                <a:ext cx="2976712"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𝑚𝑖h𝑖</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m:t>
                              </m:r>
                            </m:den>
                          </m:f>
                        </m:e>
                      </m:nary>
                    </m:oMath>
                  </m:oMathPara>
                </a14:m>
                <a:endParaRPr kumimoji="1" lang="ja-JP" altLang="en-US" sz="3200" dirty="0"/>
              </a:p>
            </p:txBody>
          </p:sp>
        </mc:Choice>
        <mc:Fallback xmlns="">
          <p:sp>
            <p:nvSpPr>
              <p:cNvPr id="124" name="テキスト ボックス 123">
                <a:extLst>
                  <a:ext uri="{FF2B5EF4-FFF2-40B4-BE49-F238E27FC236}">
                    <a16:creationId xmlns:a16="http://schemas.microsoft.com/office/drawing/2014/main" id="{2911CC00-7C56-4600-8270-23E32847FD4A}"/>
                  </a:ext>
                </a:extLst>
              </p:cNvPr>
              <p:cNvSpPr txBox="1">
                <a:spLocks noRot="1" noChangeAspect="1" noMove="1" noResize="1" noEditPoints="1" noAdjustHandles="1" noChangeArrowheads="1" noChangeShapeType="1" noTextEdit="1"/>
              </p:cNvSpPr>
              <p:nvPr/>
            </p:nvSpPr>
            <p:spPr>
              <a:xfrm>
                <a:off x="7206391" y="2639267"/>
                <a:ext cx="2976712" cy="14366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E9607E4-8605-4181-9E19-9AF433566204}"/>
                  </a:ext>
                </a:extLst>
              </p:cNvPr>
              <p:cNvSpPr txBox="1"/>
              <p:nvPr/>
            </p:nvSpPr>
            <p:spPr>
              <a:xfrm>
                <a:off x="7268936" y="4714362"/>
                <a:ext cx="4580164"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m:rPr>
                                  <m:sty m:val="p"/>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𝑚𝑛</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h𝑛</m:t>
                              </m:r>
                            </m:num>
                            <m:den>
                              <m:r>
                                <m:rPr>
                                  <m:sty m:val="p"/>
                                </m:rPr>
                                <a:rPr lang="en-US" altLang="ja-JP" sz="3200">
                                  <a:latin typeface="Cambria Math" panose="02040503050406030204" pitchFamily="18" charset="0"/>
                                </a:rPr>
                                <m:t>max</m:t>
                              </m:r>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m:t>
                              </m:r>
                              <m:r>
                                <a:rPr kumimoji="1" lang="en-US" altLang="ja-JP" sz="3200" b="0" i="1" baseline="-25000" smtClean="0">
                                  <a:latin typeface="Cambria Math" panose="02040503050406030204" pitchFamily="18" charset="0"/>
                                </a:rPr>
                                <m:t>𝑛</m:t>
                              </m:r>
                              <m:r>
                                <a:rPr kumimoji="1" lang="en-US" altLang="ja-JP" sz="3200" b="0" i="1" smtClean="0">
                                  <a:latin typeface="Cambria Math" panose="02040503050406030204" pitchFamily="18" charset="0"/>
                                </a:rPr>
                                <m:t>,0)</m:t>
                              </m:r>
                            </m:den>
                          </m:f>
                        </m:e>
                      </m:nary>
                    </m:oMath>
                  </m:oMathPara>
                </a14:m>
                <a:endParaRPr kumimoji="1" lang="ja-JP" altLang="en-US" sz="3200" dirty="0"/>
              </a:p>
            </p:txBody>
          </p:sp>
        </mc:Choice>
        <mc:Fallback xmlns="">
          <p:sp>
            <p:nvSpPr>
              <p:cNvPr id="50" name="テキスト ボックス 49">
                <a:extLst>
                  <a:ext uri="{FF2B5EF4-FFF2-40B4-BE49-F238E27FC236}">
                    <a16:creationId xmlns:a16="http://schemas.microsoft.com/office/drawing/2014/main" id="{3E9607E4-8605-4181-9E19-9AF433566204}"/>
                  </a:ext>
                </a:extLst>
              </p:cNvPr>
              <p:cNvSpPr txBox="1">
                <a:spLocks noRot="1" noChangeAspect="1" noMove="1" noResize="1" noEditPoints="1" noAdjustHandles="1" noChangeArrowheads="1" noChangeShapeType="1" noTextEdit="1"/>
              </p:cNvSpPr>
              <p:nvPr/>
            </p:nvSpPr>
            <p:spPr>
              <a:xfrm>
                <a:off x="7268936" y="4714362"/>
                <a:ext cx="4580164" cy="1436675"/>
              </a:xfrm>
              <a:prstGeom prst="rect">
                <a:avLst/>
              </a:prstGeom>
              <a:blipFill>
                <a:blip r:embed="rId3"/>
                <a:stretch>
                  <a:fillRect/>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D14A0875-1ACE-43B2-913A-3AB31F462691}"/>
              </a:ext>
            </a:extLst>
          </p:cNvPr>
          <p:cNvSpPr/>
          <p:nvPr/>
        </p:nvSpPr>
        <p:spPr>
          <a:xfrm>
            <a:off x="6655395" y="5236791"/>
            <a:ext cx="579120" cy="3999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064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15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8049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ストリーム変数の例</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4493538" cy="461665"/>
          </a:xfrm>
          <a:prstGeom prst="rect">
            <a:avLst/>
          </a:prstGeom>
          <a:noFill/>
        </p:spPr>
        <p:txBody>
          <a:bodyPr wrap="none" rtlCol="0">
            <a:spAutoFit/>
          </a:bodyPr>
          <a:lstStyle/>
          <a:p>
            <a:r>
              <a:rPr lang="ja-JP" altLang="en-US" sz="2400" dirty="0"/>
              <a:t>さて、これまで簡単化のために</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49186" y="2230632"/>
            <a:ext cx="6053260"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C)×</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270686" y="1717592"/>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04680" y="1486759"/>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01754" y="2875136"/>
            <a:ext cx="2749471"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B</a:t>
            </a:r>
            <a:r>
              <a:rPr kumimoji="1" lang="en-US" altLang="ja-JP" sz="2400" dirty="0"/>
              <a:t> &gt;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586314" y="2875134"/>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01754" y="1486759"/>
            <a:ext cx="2743059"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A</a:t>
            </a:r>
            <a:r>
              <a:rPr kumimoji="1" lang="en-US" altLang="ja-JP" sz="2400" dirty="0"/>
              <a:t> &gt; 0)</a:t>
            </a:r>
            <a:endParaRPr kumimoji="1" lang="ja-JP" altLang="en-US" sz="2400" baseline="-25000" dirty="0"/>
          </a:p>
        </p:txBody>
      </p:sp>
      <p:sp>
        <p:nvSpPr>
          <p:cNvPr id="17" name="テキスト ボックス 16">
            <a:extLst>
              <a:ext uri="{FF2B5EF4-FFF2-40B4-BE49-F238E27FC236}">
                <a16:creationId xmlns:a16="http://schemas.microsoft.com/office/drawing/2014/main" id="{3CFEC0E8-8A04-4FD9-A332-73BECC5FE176}"/>
              </a:ext>
            </a:extLst>
          </p:cNvPr>
          <p:cNvSpPr txBox="1"/>
          <p:nvPr/>
        </p:nvSpPr>
        <p:spPr>
          <a:xfrm>
            <a:off x="5362886" y="3565712"/>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Tree>
    <p:extLst>
      <p:ext uri="{BB962C8B-B14F-4D97-AF65-F5344CB8AC3E}">
        <p14:creationId xmlns:p14="http://schemas.microsoft.com/office/powerpoint/2010/main" val="184377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936856"/>
            <a:ext cx="6340197" cy="461665"/>
          </a:xfrm>
          <a:prstGeom prst="rect">
            <a:avLst/>
          </a:prstGeom>
          <a:noFill/>
        </p:spPr>
        <p:txBody>
          <a:bodyPr wrap="none" rtlCol="0">
            <a:spAutoFit/>
          </a:bodyPr>
          <a:lstStyle/>
          <a:p>
            <a:pPr algn="l"/>
            <a:r>
              <a:rPr kumimoji="1" lang="ja-JP" altLang="en-US" sz="2400" dirty="0"/>
              <a:t>ストリーム変数には以下のルールがあります</a:t>
            </a:r>
          </a:p>
        </p:txBody>
      </p:sp>
      <p:pic>
        <p:nvPicPr>
          <p:cNvPr id="3" name="図 2">
            <a:extLst>
              <a:ext uri="{FF2B5EF4-FFF2-40B4-BE49-F238E27FC236}">
                <a16:creationId xmlns:a16="http://schemas.microsoft.com/office/drawing/2014/main" id="{76960C70-9286-4887-88D5-8BA9FD7014B7}"/>
              </a:ext>
            </a:extLst>
          </p:cNvPr>
          <p:cNvPicPr>
            <a:picLocks noChangeAspect="1"/>
          </p:cNvPicPr>
          <p:nvPr/>
        </p:nvPicPr>
        <p:blipFill>
          <a:blip r:embed="rId2"/>
          <a:stretch>
            <a:fillRect/>
          </a:stretch>
        </p:blipFill>
        <p:spPr>
          <a:xfrm>
            <a:off x="408192" y="2190444"/>
            <a:ext cx="10945608" cy="3480612"/>
          </a:xfrm>
          <a:prstGeom prst="rect">
            <a:avLst/>
          </a:prstGeom>
        </p:spPr>
      </p:pic>
    </p:spTree>
    <p:extLst>
      <p:ext uri="{BB962C8B-B14F-4D97-AF65-F5344CB8AC3E}">
        <p14:creationId xmlns:p14="http://schemas.microsoft.com/office/powerpoint/2010/main" val="253965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93236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オペレータと</a:t>
            </a:r>
            <a:r>
              <a:rPr lang="en-US" altLang="ja-JP" dirty="0" err="1"/>
              <a:t>actualSream</a:t>
            </a:r>
            <a:r>
              <a:rPr lang="ja-JP" altLang="en-US" dirty="0"/>
              <a:t>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73174" y="1239725"/>
            <a:ext cx="11605466" cy="1200329"/>
          </a:xfrm>
          <a:prstGeom prst="rect">
            <a:avLst/>
          </a:prstGeom>
          <a:noFill/>
        </p:spPr>
        <p:txBody>
          <a:bodyPr wrap="square" rtlCol="0">
            <a:spAutoFit/>
          </a:bodyPr>
          <a:lstStyle/>
          <a:p>
            <a:pPr algn="l"/>
            <a:r>
              <a:rPr kumimoji="1" lang="en-US" altLang="ja-JP" sz="2400" dirty="0" err="1"/>
              <a:t>inStream</a:t>
            </a:r>
            <a:r>
              <a:rPr kumimoji="1" lang="ja-JP" altLang="en-US" sz="2400" dirty="0"/>
              <a:t>オペレータ</a:t>
            </a:r>
            <a:endParaRPr kumimoji="1" lang="en-US" altLang="ja-JP" sz="2400" dirty="0"/>
          </a:p>
          <a:p>
            <a:pPr algn="l"/>
            <a:r>
              <a:rPr kumimoji="1" lang="ja-JP" altLang="en-US" sz="2400" dirty="0"/>
              <a:t>　コンポーネント内に流動量が流入する場合に適切な結果を返します</a:t>
            </a:r>
            <a:endParaRPr kumimoji="1" lang="en-US" altLang="ja-JP" sz="2400" dirty="0"/>
          </a:p>
          <a:p>
            <a:pPr algn="l"/>
            <a:r>
              <a:rPr kumimoji="1" lang="ja-JP" altLang="en-US" sz="2400" dirty="0"/>
              <a:t>　流出する場合は、流出先の値を参照して結果を返します</a:t>
            </a:r>
            <a:endParaRPr kumimoji="1" lang="en-US" altLang="ja-JP" sz="24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73174" y="4277827"/>
            <a:ext cx="10246929" cy="830997"/>
          </a:xfrm>
          <a:prstGeom prst="rect">
            <a:avLst/>
          </a:prstGeom>
        </p:spPr>
        <p:txBody>
          <a:bodyPr wrap="square">
            <a:spAutoFit/>
          </a:bodyPr>
          <a:lstStyle/>
          <a:p>
            <a:r>
              <a:rPr lang="en-US" altLang="ja-JP" sz="2400" dirty="0" err="1"/>
              <a:t>actualStream</a:t>
            </a:r>
            <a:r>
              <a:rPr lang="ja-JP" altLang="en-US" sz="2400" dirty="0"/>
              <a:t>オペレータ</a:t>
            </a:r>
            <a:endParaRPr lang="en-US" altLang="ja-JP" sz="2400" dirty="0"/>
          </a:p>
          <a:p>
            <a:r>
              <a:rPr lang="ja-JP" altLang="en-US" sz="2400" dirty="0"/>
              <a:t>　コンポーネント内の流入出を考慮して計算式を切り替えます</a:t>
            </a:r>
            <a:endParaRPr lang="en-US" altLang="ja-JP" sz="2400" dirty="0"/>
          </a:p>
        </p:txBody>
      </p:sp>
      <p:pic>
        <p:nvPicPr>
          <p:cNvPr id="6" name="図 5">
            <a:extLst>
              <a:ext uri="{FF2B5EF4-FFF2-40B4-BE49-F238E27FC236}">
                <a16:creationId xmlns:a16="http://schemas.microsoft.com/office/drawing/2014/main" id="{93BF3133-203A-47CB-AA45-033B6CA8959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563590" y="2691183"/>
            <a:ext cx="8190852" cy="1385517"/>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56893A5-0C69-456D-9F85-ADA3B8E95257}"/>
              </a:ext>
            </a:extLst>
          </p:cNvPr>
          <p:cNvPicPr>
            <a:picLocks noChangeAspect="1"/>
          </p:cNvPicPr>
          <p:nvPr/>
        </p:nvPicPr>
        <p:blipFill>
          <a:blip r:embed="rId3"/>
          <a:stretch>
            <a:fillRect/>
          </a:stretch>
        </p:blipFill>
        <p:spPr>
          <a:xfrm>
            <a:off x="3943613" y="5618275"/>
            <a:ext cx="5111746" cy="365125"/>
          </a:xfrm>
          <a:prstGeom prst="rect">
            <a:avLst/>
          </a:prstGeom>
        </p:spPr>
      </p:pic>
      <p:sp>
        <p:nvSpPr>
          <p:cNvPr id="9" name="テキスト ボックス 8">
            <a:extLst>
              <a:ext uri="{FF2B5EF4-FFF2-40B4-BE49-F238E27FC236}">
                <a16:creationId xmlns:a16="http://schemas.microsoft.com/office/drawing/2014/main" id="{33018BDE-8659-4BE1-B70A-7C48CED1D10E}"/>
              </a:ext>
            </a:extLst>
          </p:cNvPr>
          <p:cNvSpPr txBox="1"/>
          <p:nvPr/>
        </p:nvSpPr>
        <p:spPr>
          <a:xfrm>
            <a:off x="1411500" y="557197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Tree>
    <p:extLst>
      <p:ext uri="{BB962C8B-B14F-4D97-AF65-F5344CB8AC3E}">
        <p14:creationId xmlns:p14="http://schemas.microsoft.com/office/powerpoint/2010/main" val="197415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2"/>
          <a:stretch>
            <a:fillRect/>
          </a:stretch>
        </p:blipFill>
        <p:spPr>
          <a:xfrm>
            <a:off x="939076" y="1761754"/>
            <a:ext cx="4483824" cy="4841052"/>
          </a:xfrm>
          <a:prstGeom prst="rect">
            <a:avLst/>
          </a:prstGeom>
        </p:spPr>
      </p:pic>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3"/>
          <a:stretch>
            <a:fillRect/>
          </a:stretch>
        </p:blipFill>
        <p:spPr>
          <a:xfrm>
            <a:off x="5847884" y="4660135"/>
            <a:ext cx="3172268" cy="1019317"/>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4"/>
          <a:stretch>
            <a:fillRect/>
          </a:stretch>
        </p:blipFill>
        <p:spPr>
          <a:xfrm>
            <a:off x="5813715" y="2436358"/>
            <a:ext cx="3191320" cy="2076740"/>
          </a:xfrm>
          <a:prstGeom prst="rect">
            <a:avLst/>
          </a:prstGeom>
        </p:spPr>
      </p:pic>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テキスト ボックス 7">
            <a:extLst>
              <a:ext uri="{FF2B5EF4-FFF2-40B4-BE49-F238E27FC236}">
                <a16:creationId xmlns:a16="http://schemas.microsoft.com/office/drawing/2014/main" id="{3DF159A2-853A-4E8A-991E-AF14FD20EC73}"/>
              </a:ext>
            </a:extLst>
          </p:cNvPr>
          <p:cNvSpPr txBox="1"/>
          <p:nvPr/>
        </p:nvSpPr>
        <p:spPr>
          <a:xfrm>
            <a:off x="733698" y="747039"/>
            <a:ext cx="10620102" cy="1200329"/>
          </a:xfrm>
          <a:prstGeom prst="rect">
            <a:avLst/>
          </a:prstGeom>
          <a:noFill/>
        </p:spPr>
        <p:txBody>
          <a:bodyPr wrap="square" rtlCol="0">
            <a:spAutoFit/>
          </a:bodyPr>
          <a:lstStyle/>
          <a:p>
            <a:r>
              <a:rPr lang="ja-JP" altLang="en-US" sz="2400" dirty="0"/>
              <a:t>典型的なストリーム変数として扱える物理量に</a:t>
            </a:r>
            <a:r>
              <a:rPr kumimoji="1" lang="ja-JP" altLang="en-US" sz="2400" dirty="0"/>
              <a:t>比エンタルピー</a:t>
            </a:r>
            <a:r>
              <a:rPr kumimoji="1" lang="en-US" altLang="ja-JP" sz="2400" dirty="0"/>
              <a:t>h</a:t>
            </a:r>
            <a:r>
              <a:rPr kumimoji="1" lang="ja-JP" altLang="en-US" sz="2400" dirty="0"/>
              <a:t>があります</a:t>
            </a:r>
            <a:endParaRPr kumimoji="1" lang="en-US" altLang="ja-JP" sz="2400" dirty="0"/>
          </a:p>
          <a:p>
            <a:pPr algn="l"/>
            <a:r>
              <a:rPr kumimoji="1" lang="ja-JP" altLang="en-US" sz="2400" dirty="0"/>
              <a:t>流体の熱量を考慮したエネルギー保存式を表すためのエンタルピーフローレート</a:t>
            </a:r>
            <a:r>
              <a:rPr kumimoji="1" lang="en-US" altLang="ja-JP" sz="2400" dirty="0"/>
              <a:t>H</a:t>
            </a:r>
            <a:r>
              <a:rPr kumimoji="1" lang="ja-JP" altLang="en-US" sz="2400" dirty="0"/>
              <a:t>は次式で表されます。</a:t>
            </a:r>
          </a:p>
        </p:txBody>
      </p:sp>
      <p:sp>
        <p:nvSpPr>
          <p:cNvPr id="10" name="テキスト ボックス 9">
            <a:extLst>
              <a:ext uri="{FF2B5EF4-FFF2-40B4-BE49-F238E27FC236}">
                <a16:creationId xmlns:a16="http://schemas.microsoft.com/office/drawing/2014/main" id="{697CE762-F77C-4462-B47F-6ED8F9BB3FDC}"/>
              </a:ext>
            </a:extLst>
          </p:cNvPr>
          <p:cNvSpPr txBox="1"/>
          <p:nvPr/>
        </p:nvSpPr>
        <p:spPr>
          <a:xfrm>
            <a:off x="179666" y="3492500"/>
            <a:ext cx="1901483" cy="830997"/>
          </a:xfrm>
          <a:prstGeom prst="rect">
            <a:avLst/>
          </a:prstGeom>
          <a:noFill/>
        </p:spPr>
        <p:txBody>
          <a:bodyPr wrap="none" rtlCol="0">
            <a:spAutoFit/>
          </a:bodyPr>
          <a:lstStyle/>
          <a:p>
            <a:pPr algn="l"/>
            <a:r>
              <a:rPr lang="en-US" altLang="ja-JP" sz="2400" dirty="0"/>
              <a:t>h</a:t>
            </a:r>
            <a:r>
              <a:rPr kumimoji="1" lang="ja-JP" altLang="en-US" sz="2400" dirty="0"/>
              <a:t>が混ざった</a:t>
            </a:r>
            <a:endParaRPr kumimoji="1" lang="en-US" altLang="ja-JP" sz="2400" dirty="0"/>
          </a:p>
          <a:p>
            <a:pPr algn="l"/>
            <a:r>
              <a:rPr kumimoji="1" lang="ja-JP" altLang="en-US" sz="2400" dirty="0"/>
              <a:t>値は</a:t>
            </a:r>
            <a:r>
              <a:rPr kumimoji="1" lang="en-US" altLang="ja-JP" sz="2400" dirty="0" err="1"/>
              <a:t>h</a:t>
            </a:r>
            <a:r>
              <a:rPr kumimoji="1" lang="en-US" altLang="ja-JP" sz="2400" baseline="-25000" dirty="0" err="1"/>
              <a:t>mix</a:t>
            </a:r>
            <a:endParaRPr kumimoji="1" lang="ja-JP" altLang="en-US" sz="2400" baseline="-25000" dirty="0"/>
          </a:p>
        </p:txBody>
      </p:sp>
    </p:spTree>
    <p:extLst>
      <p:ext uri="{BB962C8B-B14F-4D97-AF65-F5344CB8AC3E}">
        <p14:creationId xmlns:p14="http://schemas.microsoft.com/office/powerpoint/2010/main" val="356971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2"/>
          <a:stretch>
            <a:fillRect/>
          </a:stretch>
        </p:blipFill>
        <p:spPr>
          <a:xfrm>
            <a:off x="6145014" y="5337197"/>
            <a:ext cx="3784383" cy="1216003"/>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3"/>
          <a:stretch>
            <a:fillRect/>
          </a:stretch>
        </p:blipFill>
        <p:spPr>
          <a:xfrm>
            <a:off x="6096000" y="2595984"/>
            <a:ext cx="3807111" cy="2477464"/>
          </a:xfrm>
          <a:prstGeom prst="rect">
            <a:avLst/>
          </a:prstGeom>
        </p:spPr>
      </p:pic>
      <p:sp>
        <p:nvSpPr>
          <p:cNvPr id="6" name="正方形/長方形 5">
            <a:extLst>
              <a:ext uri="{FF2B5EF4-FFF2-40B4-BE49-F238E27FC236}">
                <a16:creationId xmlns:a16="http://schemas.microsoft.com/office/drawing/2014/main" id="{16CF24B0-5182-4D32-A611-04DEA892255B}"/>
              </a:ext>
            </a:extLst>
          </p:cNvPr>
          <p:cNvSpPr/>
          <p:nvPr/>
        </p:nvSpPr>
        <p:spPr>
          <a:xfrm>
            <a:off x="889000" y="926084"/>
            <a:ext cx="10115145" cy="1754326"/>
          </a:xfrm>
          <a:prstGeom prst="rect">
            <a:avLst/>
          </a:prstGeom>
        </p:spPr>
        <p:txBody>
          <a:bodyPr wrap="square">
            <a:spAutoFit/>
          </a:bodyPr>
          <a:lstStyle/>
          <a:p>
            <a:r>
              <a:rPr lang="ja-JP" altLang="en-US" dirty="0"/>
              <a:t>以下のような問題があります。それらを解決するために</a:t>
            </a:r>
            <a:r>
              <a:rPr lang="en-US" altLang="ja-JP" dirty="0"/>
              <a:t>stream</a:t>
            </a:r>
            <a:r>
              <a:rPr lang="ja-JP" altLang="en-US" dirty="0"/>
              <a:t>変数を使用します。</a:t>
            </a:r>
            <a:endParaRPr lang="en-US" altLang="ja-JP" dirty="0"/>
          </a:p>
          <a:p>
            <a:r>
              <a:rPr lang="ja-JP" altLang="en-US" dirty="0"/>
              <a:t>While these equations are suitable for device-oriented modeling, the straightforward usage of this definition leads to models with </a:t>
            </a:r>
            <a:r>
              <a:rPr lang="ja-JP" altLang="en-US" b="1" dirty="0">
                <a:solidFill>
                  <a:srgbClr val="FF0000"/>
                </a:solidFill>
              </a:rPr>
              <a:t>discontinuous residual equations, </a:t>
            </a:r>
            <a:r>
              <a:rPr lang="ja-JP" altLang="en-US" dirty="0"/>
              <a:t>which violates the prerequisites of several solvers for nonlinear equation systems. This is the reason why the actual mixing enthalpy is not modelled directly in the model equations. The stream connectors provide a suitable alternative.</a:t>
            </a:r>
          </a:p>
        </p:txBody>
      </p:sp>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4"/>
          <a:stretch>
            <a:fillRect/>
          </a:stretch>
        </p:blipFill>
        <p:spPr>
          <a:xfrm>
            <a:off x="1205623" y="2648784"/>
            <a:ext cx="3616304" cy="3904416"/>
          </a:xfrm>
          <a:prstGeom prst="rect">
            <a:avLst/>
          </a:prstGeom>
        </p:spPr>
      </p:pic>
    </p:spTree>
    <p:extLst>
      <p:ext uri="{BB962C8B-B14F-4D97-AF65-F5344CB8AC3E}">
        <p14:creationId xmlns:p14="http://schemas.microsoft.com/office/powerpoint/2010/main" val="210816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96951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en-US" altLang="ja-JP" sz="2400" dirty="0"/>
              <a:t>Modelica</a:t>
            </a:r>
            <a:r>
              <a:rPr kumimoji="1" lang="ja-JP" altLang="en-US" sz="2400" dirty="0"/>
              <a:t>では以下の</a:t>
            </a:r>
            <a:r>
              <a:rPr kumimoji="1" lang="en-US" altLang="ja-JP" sz="2400" dirty="0"/>
              <a:t>3</a:t>
            </a:r>
            <a:r>
              <a:rPr kumimoji="1" lang="ja-JP" altLang="en-US" sz="2400" dirty="0" err="1"/>
              <a:t>つの</a:t>
            </a:r>
            <a:r>
              <a:rPr kumimoji="1" lang="ja-JP" altLang="en-US" sz="2400" dirty="0"/>
              <a:t>変数によって物理量の移動を表します。</a:t>
            </a:r>
            <a:endParaRPr kumimoji="1" lang="en-US" altLang="ja-JP" sz="2400" dirty="0"/>
          </a:p>
          <a:p>
            <a:r>
              <a:rPr kumimoji="1" lang="ja-JP" altLang="en-US" sz="2400" dirty="0"/>
              <a:t>流体の場合、圧力がポテンシャル、質量流量が流動量に対応します。</a:t>
            </a:r>
            <a:endParaRPr kumimoji="1" lang="en-US" altLang="ja-JP" sz="2400" dirty="0"/>
          </a:p>
          <a:p>
            <a:r>
              <a:rPr kumimoji="1" lang="ja-JP" altLang="en-US" sz="2400" dirty="0"/>
              <a:t>また、</a:t>
            </a:r>
            <a:r>
              <a:rPr lang="ja-JP" altLang="en-US" sz="2400" dirty="0"/>
              <a:t>エンタルピーなどの</a:t>
            </a:r>
            <a:r>
              <a:rPr kumimoji="1" lang="ja-JP" altLang="en-US" sz="2400" dirty="0"/>
              <a:t>流動量に応じて輸送される物理量も存在します。</a:t>
            </a:r>
            <a:endParaRPr kumimoji="1" lang="en-US" altLang="ja-JP" sz="2400" dirty="0"/>
          </a:p>
        </p:txBody>
      </p:sp>
      <p:pic>
        <p:nvPicPr>
          <p:cNvPr id="10" name="図 9">
            <a:extLst>
              <a:ext uri="{FF2B5EF4-FFF2-40B4-BE49-F238E27FC236}">
                <a16:creationId xmlns:a16="http://schemas.microsoft.com/office/drawing/2014/main" id="{F3102AAE-84A1-4882-BB85-9C6D48BA0265}"/>
              </a:ext>
            </a:extLst>
          </p:cNvPr>
          <p:cNvPicPr>
            <a:picLocks noChangeAspect="1"/>
          </p:cNvPicPr>
          <p:nvPr/>
        </p:nvPicPr>
        <p:blipFill rotWithShape="1">
          <a:blip r:embed="rId2"/>
          <a:srcRect r="57112" b="83840"/>
          <a:stretch/>
        </p:blipFill>
        <p:spPr>
          <a:xfrm>
            <a:off x="4612250" y="3071887"/>
            <a:ext cx="1550028" cy="331610"/>
          </a:xfrm>
          <a:prstGeom prst="rect">
            <a:avLst/>
          </a:prstGeom>
        </p:spPr>
      </p:pic>
      <p:pic>
        <p:nvPicPr>
          <p:cNvPr id="13" name="図 12">
            <a:extLst>
              <a:ext uri="{FF2B5EF4-FFF2-40B4-BE49-F238E27FC236}">
                <a16:creationId xmlns:a16="http://schemas.microsoft.com/office/drawing/2014/main" id="{9D8CF8A6-6E1E-4695-83ED-6AE3A7EFAAF5}"/>
              </a:ext>
            </a:extLst>
          </p:cNvPr>
          <p:cNvPicPr>
            <a:picLocks noChangeAspect="1"/>
          </p:cNvPicPr>
          <p:nvPr/>
        </p:nvPicPr>
        <p:blipFill rotWithShape="1">
          <a:blip r:embed="rId2"/>
          <a:srcRect t="26504" b="50012"/>
          <a:stretch/>
        </p:blipFill>
        <p:spPr>
          <a:xfrm>
            <a:off x="4612250" y="4218635"/>
            <a:ext cx="3614173" cy="481914"/>
          </a:xfrm>
          <a:prstGeom prst="rect">
            <a:avLst/>
          </a:prstGeom>
        </p:spPr>
      </p:pic>
      <p:pic>
        <p:nvPicPr>
          <p:cNvPr id="14" name="図 13">
            <a:extLst>
              <a:ext uri="{FF2B5EF4-FFF2-40B4-BE49-F238E27FC236}">
                <a16:creationId xmlns:a16="http://schemas.microsoft.com/office/drawing/2014/main" id="{DCFCB978-8CDB-4236-8227-EC827319269E}"/>
              </a:ext>
            </a:extLst>
          </p:cNvPr>
          <p:cNvPicPr>
            <a:picLocks noChangeAspect="1"/>
          </p:cNvPicPr>
          <p:nvPr/>
        </p:nvPicPr>
        <p:blipFill rotWithShape="1">
          <a:blip r:embed="rId2"/>
          <a:srcRect t="79816"/>
          <a:stretch/>
        </p:blipFill>
        <p:spPr>
          <a:xfrm>
            <a:off x="4612249" y="5738715"/>
            <a:ext cx="3614173" cy="414193"/>
          </a:xfrm>
          <a:prstGeom prst="rect">
            <a:avLst/>
          </a:prstGeom>
        </p:spPr>
      </p:pic>
      <p:sp>
        <p:nvSpPr>
          <p:cNvPr id="16" name="正方形/長方形 15">
            <a:extLst>
              <a:ext uri="{FF2B5EF4-FFF2-40B4-BE49-F238E27FC236}">
                <a16:creationId xmlns:a16="http://schemas.microsoft.com/office/drawing/2014/main" id="{C31C9F46-F831-4E46-B41F-4D0BC5888008}"/>
              </a:ext>
            </a:extLst>
          </p:cNvPr>
          <p:cNvSpPr/>
          <p:nvPr/>
        </p:nvSpPr>
        <p:spPr>
          <a:xfrm>
            <a:off x="2007193" y="3623279"/>
            <a:ext cx="5654112" cy="461665"/>
          </a:xfrm>
          <a:prstGeom prst="rect">
            <a:avLst/>
          </a:prstGeom>
        </p:spPr>
        <p:txBody>
          <a:bodyPr wrap="none">
            <a:spAutoFit/>
          </a:bodyPr>
          <a:lstStyle/>
          <a:p>
            <a:r>
              <a:rPr lang="ja-JP" altLang="en-US" sz="2400" dirty="0"/>
              <a:t>流動量</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7" name="正方形/長方形 16">
            <a:extLst>
              <a:ext uri="{FF2B5EF4-FFF2-40B4-BE49-F238E27FC236}">
                <a16:creationId xmlns:a16="http://schemas.microsoft.com/office/drawing/2014/main" id="{40F7A27A-98FB-4FD6-B719-C514161B3DDA}"/>
              </a:ext>
            </a:extLst>
          </p:cNvPr>
          <p:cNvSpPr/>
          <p:nvPr/>
        </p:nvSpPr>
        <p:spPr>
          <a:xfrm>
            <a:off x="2007193" y="2330080"/>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8" name="テキスト ボックス 17">
            <a:extLst>
              <a:ext uri="{FF2B5EF4-FFF2-40B4-BE49-F238E27FC236}">
                <a16:creationId xmlns:a16="http://schemas.microsoft.com/office/drawing/2014/main" id="{F611071D-7394-431F-BB6E-4D2766D9BDE6}"/>
              </a:ext>
            </a:extLst>
          </p:cNvPr>
          <p:cNvSpPr txBox="1"/>
          <p:nvPr/>
        </p:nvSpPr>
        <p:spPr>
          <a:xfrm>
            <a:off x="3406868" y="2971648"/>
            <a:ext cx="800219" cy="461665"/>
          </a:xfrm>
          <a:prstGeom prst="rect">
            <a:avLst/>
          </a:prstGeom>
          <a:noFill/>
        </p:spPr>
        <p:txBody>
          <a:bodyPr wrap="none" rtlCol="0">
            <a:spAutoFit/>
          </a:bodyPr>
          <a:lstStyle/>
          <a:p>
            <a:pPr algn="l"/>
            <a:r>
              <a:rPr kumimoji="1" lang="ja-JP" altLang="en-US" sz="2400" dirty="0"/>
              <a:t>圧力</a:t>
            </a:r>
          </a:p>
        </p:txBody>
      </p:sp>
      <p:sp>
        <p:nvSpPr>
          <p:cNvPr id="19" name="テキスト ボックス 18">
            <a:extLst>
              <a:ext uri="{FF2B5EF4-FFF2-40B4-BE49-F238E27FC236}">
                <a16:creationId xmlns:a16="http://schemas.microsoft.com/office/drawing/2014/main" id="{A76C5E10-4F43-46CF-BB45-52ED86A50234}"/>
              </a:ext>
            </a:extLst>
          </p:cNvPr>
          <p:cNvSpPr txBox="1"/>
          <p:nvPr/>
        </p:nvSpPr>
        <p:spPr>
          <a:xfrm>
            <a:off x="2841837" y="4317091"/>
            <a:ext cx="1415772" cy="461665"/>
          </a:xfrm>
          <a:prstGeom prst="rect">
            <a:avLst/>
          </a:prstGeom>
          <a:noFill/>
        </p:spPr>
        <p:txBody>
          <a:bodyPr wrap="none" rtlCol="0">
            <a:spAutoFit/>
          </a:bodyPr>
          <a:lstStyle/>
          <a:p>
            <a:pPr algn="l"/>
            <a:r>
              <a:rPr kumimoji="1" lang="ja-JP" altLang="en-US" sz="2400" dirty="0"/>
              <a:t>質量流量</a:t>
            </a:r>
          </a:p>
        </p:txBody>
      </p:sp>
      <p:sp>
        <p:nvSpPr>
          <p:cNvPr id="20" name="正方形/長方形 19">
            <a:extLst>
              <a:ext uri="{FF2B5EF4-FFF2-40B4-BE49-F238E27FC236}">
                <a16:creationId xmlns:a16="http://schemas.microsoft.com/office/drawing/2014/main" id="{0A879BDC-1C6D-4033-B951-A3B95AEA992E}"/>
              </a:ext>
            </a:extLst>
          </p:cNvPr>
          <p:cNvSpPr/>
          <p:nvPr/>
        </p:nvSpPr>
        <p:spPr>
          <a:xfrm>
            <a:off x="2007193" y="5010903"/>
            <a:ext cx="9991218" cy="461665"/>
          </a:xfrm>
          <a:prstGeom prst="rect">
            <a:avLst/>
          </a:prstGeom>
        </p:spPr>
        <p:txBody>
          <a:bodyPr wrap="square">
            <a:spAutoFit/>
          </a:bodyPr>
          <a:lstStyle/>
          <a:p>
            <a:r>
              <a:rPr lang="ja-JP" altLang="en-US" sz="2400" dirty="0"/>
              <a:t>流動量に応じて輸送される物理量</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ストリーム変数</a:t>
            </a:r>
          </a:p>
        </p:txBody>
      </p:sp>
      <p:sp>
        <p:nvSpPr>
          <p:cNvPr id="21" name="テキスト ボックス 20">
            <a:extLst>
              <a:ext uri="{FF2B5EF4-FFF2-40B4-BE49-F238E27FC236}">
                <a16:creationId xmlns:a16="http://schemas.microsoft.com/office/drawing/2014/main" id="{122F595C-8D97-4E9B-B962-84901D90D720}"/>
              </a:ext>
            </a:extLst>
          </p:cNvPr>
          <p:cNvSpPr txBox="1"/>
          <p:nvPr/>
        </p:nvSpPr>
        <p:spPr>
          <a:xfrm>
            <a:off x="2226284" y="5738715"/>
            <a:ext cx="2339102" cy="461665"/>
          </a:xfrm>
          <a:prstGeom prst="rect">
            <a:avLst/>
          </a:prstGeom>
          <a:noFill/>
        </p:spPr>
        <p:txBody>
          <a:bodyPr wrap="none" rtlCol="0">
            <a:spAutoFit/>
          </a:bodyPr>
          <a:lstStyle/>
          <a:p>
            <a:pPr algn="l"/>
            <a:r>
              <a:rPr kumimoji="1" lang="ja-JP" altLang="en-US" sz="2400" dirty="0"/>
              <a:t>比エンタルピー</a:t>
            </a:r>
          </a:p>
        </p:txBody>
      </p:sp>
    </p:spTree>
    <p:extLst>
      <p:ext uri="{BB962C8B-B14F-4D97-AF65-F5344CB8AC3E}">
        <p14:creationId xmlns:p14="http://schemas.microsoft.com/office/powerpoint/2010/main" val="156427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pic>
        <p:nvPicPr>
          <p:cNvPr id="4" name="図 3">
            <a:extLst>
              <a:ext uri="{FF2B5EF4-FFF2-40B4-BE49-F238E27FC236}">
                <a16:creationId xmlns:a16="http://schemas.microsoft.com/office/drawing/2014/main" id="{5A4AE22B-BEEB-49D8-BB20-628881F5CEFD}"/>
              </a:ext>
            </a:extLst>
          </p:cNvPr>
          <p:cNvPicPr>
            <a:picLocks noChangeAspect="1"/>
          </p:cNvPicPr>
          <p:nvPr/>
        </p:nvPicPr>
        <p:blipFill>
          <a:blip r:embed="rId2"/>
          <a:stretch>
            <a:fillRect/>
          </a:stretch>
        </p:blipFill>
        <p:spPr>
          <a:xfrm>
            <a:off x="1233800" y="4178300"/>
            <a:ext cx="2229156" cy="2406754"/>
          </a:xfrm>
          <a:prstGeom prst="rect">
            <a:avLst/>
          </a:prstGeom>
        </p:spPr>
      </p:pic>
      <p:pic>
        <p:nvPicPr>
          <p:cNvPr id="5" name="図 4">
            <a:extLst>
              <a:ext uri="{FF2B5EF4-FFF2-40B4-BE49-F238E27FC236}">
                <a16:creationId xmlns:a16="http://schemas.microsoft.com/office/drawing/2014/main" id="{1F7DFBB5-EB1A-4289-80A5-7B569A2D55B3}"/>
              </a:ext>
            </a:extLst>
          </p:cNvPr>
          <p:cNvPicPr>
            <a:picLocks noChangeAspect="1"/>
          </p:cNvPicPr>
          <p:nvPr/>
        </p:nvPicPr>
        <p:blipFill rotWithShape="1">
          <a:blip r:embed="rId3"/>
          <a:srcRect t="35605" r="63175" b="35095"/>
          <a:stretch/>
        </p:blipFill>
        <p:spPr>
          <a:xfrm>
            <a:off x="5483281" y="2555656"/>
            <a:ext cx="5509036" cy="1898239"/>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03135" y="3102179"/>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B76D74-6E78-431E-9FE2-77D70C1B95B3}"/>
              </a:ext>
            </a:extLst>
          </p:cNvPr>
          <p:cNvSpPr txBox="1"/>
          <p:nvPr/>
        </p:nvSpPr>
        <p:spPr>
          <a:xfrm>
            <a:off x="546100" y="927100"/>
            <a:ext cx="10909300" cy="1200329"/>
          </a:xfrm>
          <a:prstGeom prst="rect">
            <a:avLst/>
          </a:prstGeom>
          <a:noFill/>
        </p:spPr>
        <p:txBody>
          <a:bodyPr wrap="square" rtlCol="0">
            <a:spAutoFit/>
          </a:bodyPr>
          <a:lstStyle/>
          <a:p>
            <a:pPr algn="l"/>
            <a:r>
              <a:rPr kumimoji="1" lang="ja-JP" altLang="en-US" sz="2400" dirty="0"/>
              <a:t>エネルギー保存式を解析できるように書き換えます</a:t>
            </a:r>
            <a:endParaRPr kumimoji="1" lang="en-US" altLang="ja-JP" sz="2400" dirty="0"/>
          </a:p>
          <a:p>
            <a:pPr algn="l"/>
            <a:r>
              <a:rPr kumimoji="1" lang="ja-JP" altLang="en-US" sz="2400" dirty="0"/>
              <a:t>ただ式が複雑なため、まずは簡単な質量保存式を書き換えて式の流れを確認してみましょう</a:t>
            </a:r>
          </a:p>
        </p:txBody>
      </p:sp>
      <p:pic>
        <p:nvPicPr>
          <p:cNvPr id="14" name="図 13">
            <a:extLst>
              <a:ext uri="{FF2B5EF4-FFF2-40B4-BE49-F238E27FC236}">
                <a16:creationId xmlns:a16="http://schemas.microsoft.com/office/drawing/2014/main" id="{2924BEE3-5E1F-4F7E-AA9C-4D2BA1EED11C}"/>
              </a:ext>
            </a:extLst>
          </p:cNvPr>
          <p:cNvPicPr>
            <a:picLocks noChangeAspect="1"/>
          </p:cNvPicPr>
          <p:nvPr/>
        </p:nvPicPr>
        <p:blipFill rotWithShape="1">
          <a:blip r:embed="rId4"/>
          <a:srcRect t="86605" r="42343" b="-670"/>
          <a:stretch/>
        </p:blipFill>
        <p:spPr>
          <a:xfrm>
            <a:off x="546100" y="2931848"/>
            <a:ext cx="3408103" cy="769349"/>
          </a:xfrm>
          <a:prstGeom prst="rect">
            <a:avLst/>
          </a:prstGeom>
        </p:spPr>
      </p:pic>
    </p:spTree>
    <p:extLst>
      <p:ext uri="{BB962C8B-B14F-4D97-AF65-F5344CB8AC3E}">
        <p14:creationId xmlns:p14="http://schemas.microsoft.com/office/powerpoint/2010/main" val="3712853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pic>
        <p:nvPicPr>
          <p:cNvPr id="3" name="図 2">
            <a:extLst>
              <a:ext uri="{FF2B5EF4-FFF2-40B4-BE49-F238E27FC236}">
                <a16:creationId xmlns:a16="http://schemas.microsoft.com/office/drawing/2014/main" id="{49FE0A14-131D-4BE5-9E26-B56CC3F26A71}"/>
              </a:ext>
            </a:extLst>
          </p:cNvPr>
          <p:cNvPicPr>
            <a:picLocks noChangeAspect="1"/>
          </p:cNvPicPr>
          <p:nvPr/>
        </p:nvPicPr>
        <p:blipFill rotWithShape="1">
          <a:blip r:embed="rId2"/>
          <a:srcRect b="12136"/>
          <a:stretch/>
        </p:blipFill>
        <p:spPr>
          <a:xfrm>
            <a:off x="450431" y="929526"/>
            <a:ext cx="3547036" cy="2883857"/>
          </a:xfrm>
          <a:prstGeom prst="rect">
            <a:avLst/>
          </a:prstGeom>
        </p:spPr>
      </p:pic>
      <p:pic>
        <p:nvPicPr>
          <p:cNvPr id="6" name="図 5">
            <a:extLst>
              <a:ext uri="{FF2B5EF4-FFF2-40B4-BE49-F238E27FC236}">
                <a16:creationId xmlns:a16="http://schemas.microsoft.com/office/drawing/2014/main" id="{98B7B588-5E00-4F70-81D8-09AD1A5F1F12}"/>
              </a:ext>
            </a:extLst>
          </p:cNvPr>
          <p:cNvPicPr>
            <a:picLocks noChangeAspect="1"/>
          </p:cNvPicPr>
          <p:nvPr/>
        </p:nvPicPr>
        <p:blipFill>
          <a:blip r:embed="rId3"/>
          <a:stretch>
            <a:fillRect/>
          </a:stretch>
        </p:blipFill>
        <p:spPr>
          <a:xfrm>
            <a:off x="5138696" y="4628824"/>
            <a:ext cx="5592804" cy="2154461"/>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22175" y="1816065"/>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A039B719-4479-4DEE-A90D-09205529A4A8}"/>
              </a:ext>
            </a:extLst>
          </p:cNvPr>
          <p:cNvPicPr>
            <a:picLocks noChangeAspect="1"/>
          </p:cNvPicPr>
          <p:nvPr/>
        </p:nvPicPr>
        <p:blipFill rotWithShape="1">
          <a:blip r:embed="rId4"/>
          <a:srcRect r="48532" b="66343"/>
          <a:stretch/>
        </p:blipFill>
        <p:spPr>
          <a:xfrm>
            <a:off x="4963149" y="1182774"/>
            <a:ext cx="5549885" cy="1571702"/>
          </a:xfrm>
          <a:prstGeom prst="rect">
            <a:avLst/>
          </a:prstGeom>
        </p:spPr>
      </p:pic>
      <p:pic>
        <p:nvPicPr>
          <p:cNvPr id="11" name="図 10">
            <a:extLst>
              <a:ext uri="{FF2B5EF4-FFF2-40B4-BE49-F238E27FC236}">
                <a16:creationId xmlns:a16="http://schemas.microsoft.com/office/drawing/2014/main" id="{E44DCA32-55B7-4B02-9527-13CC4983704D}"/>
              </a:ext>
            </a:extLst>
          </p:cNvPr>
          <p:cNvPicPr>
            <a:picLocks noChangeAspect="1"/>
          </p:cNvPicPr>
          <p:nvPr/>
        </p:nvPicPr>
        <p:blipFill rotWithShape="1">
          <a:blip r:embed="rId4"/>
          <a:srcRect t="79845" r="15975" b="1614"/>
          <a:stretch/>
        </p:blipFill>
        <p:spPr>
          <a:xfrm>
            <a:off x="5138696" y="3649848"/>
            <a:ext cx="7053304" cy="674015"/>
          </a:xfrm>
          <a:prstGeom prst="rect">
            <a:avLst/>
          </a:prstGeom>
        </p:spPr>
      </p:pic>
      <p:sp>
        <p:nvSpPr>
          <p:cNvPr id="12" name="矢印: 右 11">
            <a:extLst>
              <a:ext uri="{FF2B5EF4-FFF2-40B4-BE49-F238E27FC236}">
                <a16:creationId xmlns:a16="http://schemas.microsoft.com/office/drawing/2014/main" id="{D4789AC1-5430-4EB0-B423-85E8BF0D6F69}"/>
              </a:ext>
            </a:extLst>
          </p:cNvPr>
          <p:cNvSpPr/>
          <p:nvPr/>
        </p:nvSpPr>
        <p:spPr>
          <a:xfrm>
            <a:off x="4203135" y="3667028"/>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0F24E4-8FD9-4C49-BA2E-FECC8FCBF0D4}"/>
              </a:ext>
            </a:extLst>
          </p:cNvPr>
          <p:cNvSpPr txBox="1"/>
          <p:nvPr/>
        </p:nvSpPr>
        <p:spPr>
          <a:xfrm>
            <a:off x="1237016" y="4921224"/>
            <a:ext cx="3726133" cy="1200329"/>
          </a:xfrm>
          <a:prstGeom prst="rect">
            <a:avLst/>
          </a:prstGeom>
          <a:noFill/>
        </p:spPr>
        <p:txBody>
          <a:bodyPr wrap="square" rtlCol="0">
            <a:spAutoFit/>
          </a:bodyPr>
          <a:lstStyle/>
          <a:p>
            <a:pPr algn="l"/>
            <a:r>
              <a:rPr kumimoji="1" lang="ja-JP" altLang="en-US" sz="2400" dirty="0"/>
              <a:t>各ポートの</a:t>
            </a:r>
            <a:r>
              <a:rPr kumimoji="1" lang="en-US" altLang="ja-JP" sz="2400" dirty="0"/>
              <a:t>h</a:t>
            </a:r>
            <a:r>
              <a:rPr kumimoji="1" lang="ja-JP" altLang="en-US" sz="2400" dirty="0"/>
              <a:t>毎に整理し</a:t>
            </a:r>
            <a:endParaRPr kumimoji="1" lang="en-US" altLang="ja-JP" sz="2400" dirty="0"/>
          </a:p>
          <a:p>
            <a:pPr algn="l"/>
            <a:r>
              <a:rPr kumimoji="1" lang="ja-JP" altLang="en-US" sz="2400" dirty="0"/>
              <a:t>それらを</a:t>
            </a:r>
            <a:r>
              <a:rPr kumimoji="1" lang="en-US" altLang="ja-JP" sz="2400" dirty="0" err="1"/>
              <a:t>inStream</a:t>
            </a:r>
            <a:r>
              <a:rPr kumimoji="1" lang="ja-JP" altLang="en-US" sz="2400" dirty="0"/>
              <a:t>という関数で表す</a:t>
            </a:r>
            <a:endParaRPr kumimoji="1" lang="en-US" altLang="ja-JP" sz="2400" dirty="0"/>
          </a:p>
        </p:txBody>
      </p:sp>
    </p:spTree>
    <p:extLst>
      <p:ext uri="{BB962C8B-B14F-4D97-AF65-F5344CB8AC3E}">
        <p14:creationId xmlns:p14="http://schemas.microsoft.com/office/powerpoint/2010/main" val="292872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4" name="図 3">
            <a:extLst>
              <a:ext uri="{FF2B5EF4-FFF2-40B4-BE49-F238E27FC236}">
                <a16:creationId xmlns:a16="http://schemas.microsoft.com/office/drawing/2014/main" id="{1E58EAD5-01E7-4751-B494-1B73119A232E}"/>
              </a:ext>
            </a:extLst>
          </p:cNvPr>
          <p:cNvPicPr>
            <a:picLocks noChangeAspect="1"/>
          </p:cNvPicPr>
          <p:nvPr/>
        </p:nvPicPr>
        <p:blipFill>
          <a:blip r:embed="rId2"/>
          <a:stretch>
            <a:fillRect/>
          </a:stretch>
        </p:blipFill>
        <p:spPr>
          <a:xfrm>
            <a:off x="8734624" y="1532598"/>
            <a:ext cx="2876387" cy="1482789"/>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56058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12334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4693275" y="941787"/>
            <a:ext cx="1415772" cy="461665"/>
          </a:xfrm>
          <a:prstGeom prst="rect">
            <a:avLst/>
          </a:prstGeom>
          <a:noFill/>
        </p:spPr>
        <p:txBody>
          <a:bodyPr wrap="none" rtlCol="0">
            <a:spAutoFit/>
          </a:bodyPr>
          <a:lstStyle/>
          <a:p>
            <a:pPr algn="l"/>
            <a:r>
              <a:rPr kumimoji="1" lang="ja-JP" altLang="en-US" sz="2400" dirty="0"/>
              <a:t>流れ方向</a:t>
            </a:r>
          </a:p>
        </p:txBody>
      </p:sp>
      <p:pic>
        <p:nvPicPr>
          <p:cNvPr id="17" name="図 16">
            <a:extLst>
              <a:ext uri="{FF2B5EF4-FFF2-40B4-BE49-F238E27FC236}">
                <a16:creationId xmlns:a16="http://schemas.microsoft.com/office/drawing/2014/main" id="{F1174395-FEBD-44BE-845A-47ACE2F664AA}"/>
              </a:ext>
            </a:extLst>
          </p:cNvPr>
          <p:cNvPicPr>
            <a:picLocks noChangeAspect="1"/>
          </p:cNvPicPr>
          <p:nvPr/>
        </p:nvPicPr>
        <p:blipFill>
          <a:blip r:embed="rId4"/>
          <a:stretch>
            <a:fillRect/>
          </a:stretch>
        </p:blipFill>
        <p:spPr>
          <a:xfrm>
            <a:off x="6103739" y="4011390"/>
            <a:ext cx="5842371" cy="1703471"/>
          </a:xfrm>
          <a:prstGeom prst="rect">
            <a:avLst/>
          </a:prstGeom>
        </p:spPr>
      </p:pic>
      <p:pic>
        <p:nvPicPr>
          <p:cNvPr id="18" name="図 17">
            <a:extLst>
              <a:ext uri="{FF2B5EF4-FFF2-40B4-BE49-F238E27FC236}">
                <a16:creationId xmlns:a16="http://schemas.microsoft.com/office/drawing/2014/main" id="{31546B92-F251-4108-AE6D-7EE1ECE553D2}"/>
              </a:ext>
            </a:extLst>
          </p:cNvPr>
          <p:cNvPicPr>
            <a:picLocks noChangeAspect="1"/>
          </p:cNvPicPr>
          <p:nvPr/>
        </p:nvPicPr>
        <p:blipFill>
          <a:blip r:embed="rId5"/>
          <a:stretch>
            <a:fillRect/>
          </a:stretch>
        </p:blipFill>
        <p:spPr>
          <a:xfrm>
            <a:off x="6423705" y="4927069"/>
            <a:ext cx="5768296" cy="236405"/>
          </a:xfrm>
          <a:prstGeom prst="rect">
            <a:avLst/>
          </a:prstGeom>
        </p:spPr>
      </p:pic>
      <p:sp>
        <p:nvSpPr>
          <p:cNvPr id="19" name="テキスト ボックス 18">
            <a:extLst>
              <a:ext uri="{FF2B5EF4-FFF2-40B4-BE49-F238E27FC236}">
                <a16:creationId xmlns:a16="http://schemas.microsoft.com/office/drawing/2014/main" id="{4DAB49B2-E17C-4687-B395-68718ABF0271}"/>
              </a:ext>
            </a:extLst>
          </p:cNvPr>
          <p:cNvSpPr txBox="1"/>
          <p:nvPr/>
        </p:nvSpPr>
        <p:spPr>
          <a:xfrm>
            <a:off x="2586992" y="4863126"/>
            <a:ext cx="319318" cy="461665"/>
          </a:xfrm>
          <a:prstGeom prst="rect">
            <a:avLst/>
          </a:prstGeom>
          <a:noFill/>
        </p:spPr>
        <p:txBody>
          <a:bodyPr wrap="none" rtlCol="0">
            <a:spAutoFit/>
          </a:bodyPr>
          <a:lstStyle/>
          <a:p>
            <a:pPr algn="l"/>
            <a:r>
              <a:rPr kumimoji="1" lang="en-US" altLang="ja-JP" sz="2400" dirty="0"/>
              <a:t>-</a:t>
            </a:r>
            <a:endParaRPr kumimoji="1" lang="ja-JP" altLang="en-US" sz="2400" dirty="0"/>
          </a:p>
        </p:txBody>
      </p:sp>
      <p:pic>
        <p:nvPicPr>
          <p:cNvPr id="20" name="図 19">
            <a:extLst>
              <a:ext uri="{FF2B5EF4-FFF2-40B4-BE49-F238E27FC236}">
                <a16:creationId xmlns:a16="http://schemas.microsoft.com/office/drawing/2014/main" id="{B70F5362-CD53-489B-B00D-FCAC4157EF68}"/>
              </a:ext>
            </a:extLst>
          </p:cNvPr>
          <p:cNvPicPr>
            <a:picLocks noChangeAspect="1"/>
          </p:cNvPicPr>
          <p:nvPr/>
        </p:nvPicPr>
        <p:blipFill>
          <a:blip r:embed="rId6"/>
          <a:stretch>
            <a:fillRect/>
          </a:stretch>
        </p:blipFill>
        <p:spPr>
          <a:xfrm>
            <a:off x="1233415" y="4011390"/>
            <a:ext cx="3271609" cy="2444720"/>
          </a:xfrm>
          <a:prstGeom prst="rect">
            <a:avLst/>
          </a:prstGeom>
        </p:spPr>
      </p:pic>
    </p:spTree>
    <p:extLst>
      <p:ext uri="{BB962C8B-B14F-4D97-AF65-F5344CB8AC3E}">
        <p14:creationId xmlns:p14="http://schemas.microsoft.com/office/powerpoint/2010/main" val="20801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2" name="テキスト ボックス 11">
            <a:extLst>
              <a:ext uri="{FF2B5EF4-FFF2-40B4-BE49-F238E27FC236}">
                <a16:creationId xmlns:a16="http://schemas.microsoft.com/office/drawing/2014/main" id="{AC22A47F-5414-4ECD-984F-BB721672666F}"/>
              </a:ext>
            </a:extLst>
          </p:cNvPr>
          <p:cNvSpPr txBox="1"/>
          <p:nvPr/>
        </p:nvSpPr>
        <p:spPr>
          <a:xfrm>
            <a:off x="1768498" y="1933320"/>
            <a:ext cx="978153"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3" name="テキスト ボックス 12">
            <a:extLst>
              <a:ext uri="{FF2B5EF4-FFF2-40B4-BE49-F238E27FC236}">
                <a16:creationId xmlns:a16="http://schemas.microsoft.com/office/drawing/2014/main" id="{372DDE5D-9B34-448D-A8FF-8D723EF9089D}"/>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4" name="テキスト ボックス 13">
            <a:extLst>
              <a:ext uri="{FF2B5EF4-FFF2-40B4-BE49-F238E27FC236}">
                <a16:creationId xmlns:a16="http://schemas.microsoft.com/office/drawing/2014/main" id="{EF3C9905-A358-4A3A-A697-527606C5F899}"/>
              </a:ext>
            </a:extLst>
          </p:cNvPr>
          <p:cNvSpPr txBox="1"/>
          <p:nvPr/>
        </p:nvSpPr>
        <p:spPr>
          <a:xfrm>
            <a:off x="8712487" y="1503506"/>
            <a:ext cx="800219" cy="461665"/>
          </a:xfrm>
          <a:prstGeom prst="rect">
            <a:avLst/>
          </a:prstGeom>
          <a:noFill/>
        </p:spPr>
        <p:txBody>
          <a:bodyPr wrap="none" rtlCol="0">
            <a:spAutoFit/>
          </a:bodyPr>
          <a:lstStyle/>
          <a:p>
            <a:pPr algn="l"/>
            <a:r>
              <a:rPr kumimoji="1" lang="ja-JP" altLang="en-US" sz="2400" dirty="0"/>
              <a:t>結果</a:t>
            </a:r>
          </a:p>
        </p:txBody>
      </p:sp>
      <p:sp>
        <p:nvSpPr>
          <p:cNvPr id="15" name="テキスト ボックス 14">
            <a:extLst>
              <a:ext uri="{FF2B5EF4-FFF2-40B4-BE49-F238E27FC236}">
                <a16:creationId xmlns:a16="http://schemas.microsoft.com/office/drawing/2014/main" id="{C085089D-2007-45AC-BBFC-F1DDF762BEF3}"/>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Tree>
    <p:extLst>
      <p:ext uri="{BB962C8B-B14F-4D97-AF65-F5344CB8AC3E}">
        <p14:creationId xmlns:p14="http://schemas.microsoft.com/office/powerpoint/2010/main" val="56725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5" name="テキスト ボックス 14">
            <a:extLst>
              <a:ext uri="{FF2B5EF4-FFF2-40B4-BE49-F238E27FC236}">
                <a16:creationId xmlns:a16="http://schemas.microsoft.com/office/drawing/2014/main" id="{E04EAB15-1949-4EDF-A137-BE4B3790CB28}"/>
              </a:ext>
            </a:extLst>
          </p:cNvPr>
          <p:cNvSpPr txBox="1"/>
          <p:nvPr/>
        </p:nvSpPr>
        <p:spPr>
          <a:xfrm>
            <a:off x="8933935" y="1471655"/>
            <a:ext cx="800219" cy="461665"/>
          </a:xfrm>
          <a:prstGeom prst="rect">
            <a:avLst/>
          </a:prstGeom>
          <a:noFill/>
        </p:spPr>
        <p:txBody>
          <a:bodyPr wrap="none" rtlCol="0">
            <a:spAutoFit/>
          </a:bodyPr>
          <a:lstStyle/>
          <a:p>
            <a:pPr algn="l"/>
            <a:r>
              <a:rPr kumimoji="1" lang="ja-JP" altLang="en-US" sz="2400" dirty="0"/>
              <a:t>結果</a:t>
            </a:r>
          </a:p>
        </p:txBody>
      </p:sp>
      <p:sp>
        <p:nvSpPr>
          <p:cNvPr id="17" name="テキスト ボックス 16">
            <a:extLst>
              <a:ext uri="{FF2B5EF4-FFF2-40B4-BE49-F238E27FC236}">
                <a16:creationId xmlns:a16="http://schemas.microsoft.com/office/drawing/2014/main" id="{A80F7C58-444D-4964-89D2-BA6ADCB870CA}"/>
              </a:ext>
            </a:extLst>
          </p:cNvPr>
          <p:cNvSpPr txBox="1"/>
          <p:nvPr/>
        </p:nvSpPr>
        <p:spPr>
          <a:xfrm>
            <a:off x="1768498" y="1933320"/>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8" name="テキスト ボックス 17">
            <a:extLst>
              <a:ext uri="{FF2B5EF4-FFF2-40B4-BE49-F238E27FC236}">
                <a16:creationId xmlns:a16="http://schemas.microsoft.com/office/drawing/2014/main" id="{49F04B80-C6AF-4DB8-80B9-C573E6E3D9E9}"/>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
        <p:nvSpPr>
          <p:cNvPr id="19" name="テキスト ボックス 18">
            <a:extLst>
              <a:ext uri="{FF2B5EF4-FFF2-40B4-BE49-F238E27FC236}">
                <a16:creationId xmlns:a16="http://schemas.microsoft.com/office/drawing/2014/main" id="{3AB32FB5-4162-4A8B-B557-3C472439C6D3}"/>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Tree>
    <p:extLst>
      <p:ext uri="{BB962C8B-B14F-4D97-AF65-F5344CB8AC3E}">
        <p14:creationId xmlns:p14="http://schemas.microsoft.com/office/powerpoint/2010/main" val="295727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86849" y="1307270"/>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49611" y="1392758"/>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19540" y="926184"/>
            <a:ext cx="1415772" cy="461665"/>
          </a:xfrm>
          <a:prstGeom prst="rect">
            <a:avLst/>
          </a:prstGeom>
          <a:noFill/>
        </p:spPr>
        <p:txBody>
          <a:bodyPr wrap="none" rtlCol="0">
            <a:spAutoFit/>
          </a:bodyPr>
          <a:lstStyle/>
          <a:p>
            <a:pPr algn="l"/>
            <a:r>
              <a:rPr kumimoji="1" lang="ja-JP" altLang="en-US" sz="2400" dirty="0"/>
              <a:t>流れ方向</a:t>
            </a:r>
          </a:p>
        </p:txBody>
      </p:sp>
      <p:pic>
        <p:nvPicPr>
          <p:cNvPr id="12" name="図 11">
            <a:extLst>
              <a:ext uri="{FF2B5EF4-FFF2-40B4-BE49-F238E27FC236}">
                <a16:creationId xmlns:a16="http://schemas.microsoft.com/office/drawing/2014/main" id="{D00E8AC4-E52C-4DDF-8791-6A1BE0C7E3F0}"/>
              </a:ext>
            </a:extLst>
          </p:cNvPr>
          <p:cNvPicPr>
            <a:picLocks noChangeAspect="1"/>
          </p:cNvPicPr>
          <p:nvPr/>
        </p:nvPicPr>
        <p:blipFill>
          <a:blip r:embed="rId5"/>
          <a:stretch>
            <a:fillRect/>
          </a:stretch>
        </p:blipFill>
        <p:spPr>
          <a:xfrm>
            <a:off x="413430" y="5290121"/>
            <a:ext cx="5253945" cy="215325"/>
          </a:xfrm>
          <a:prstGeom prst="rect">
            <a:avLst/>
          </a:prstGeom>
        </p:spPr>
      </p:pic>
      <p:pic>
        <p:nvPicPr>
          <p:cNvPr id="13" name="図 12">
            <a:extLst>
              <a:ext uri="{FF2B5EF4-FFF2-40B4-BE49-F238E27FC236}">
                <a16:creationId xmlns:a16="http://schemas.microsoft.com/office/drawing/2014/main" id="{8E57ECF3-D7D6-4176-AAC1-8D9702F47459}"/>
              </a:ext>
            </a:extLst>
          </p:cNvPr>
          <p:cNvPicPr>
            <a:picLocks noChangeAspect="1"/>
          </p:cNvPicPr>
          <p:nvPr/>
        </p:nvPicPr>
        <p:blipFill>
          <a:blip r:embed="rId6"/>
          <a:stretch>
            <a:fillRect/>
          </a:stretch>
        </p:blipFill>
        <p:spPr>
          <a:xfrm>
            <a:off x="6435312" y="4863126"/>
            <a:ext cx="3178245" cy="305334"/>
          </a:xfrm>
          <a:prstGeom prst="rect">
            <a:avLst/>
          </a:prstGeom>
        </p:spPr>
      </p:pic>
    </p:spTree>
    <p:extLst>
      <p:ext uri="{BB962C8B-B14F-4D97-AF65-F5344CB8AC3E}">
        <p14:creationId xmlns:p14="http://schemas.microsoft.com/office/powerpoint/2010/main" val="1932293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5348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オペレータを使用しないで計算すると・・・</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66631" y="1226347"/>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9" name="テキスト ボックス 8">
            <a:extLst>
              <a:ext uri="{FF2B5EF4-FFF2-40B4-BE49-F238E27FC236}">
                <a16:creationId xmlns:a16="http://schemas.microsoft.com/office/drawing/2014/main" id="{27A745DC-2E6A-4037-BC13-F3C35D5DF423}"/>
              </a:ext>
            </a:extLst>
          </p:cNvPr>
          <p:cNvSpPr txBox="1"/>
          <p:nvPr/>
        </p:nvSpPr>
        <p:spPr>
          <a:xfrm>
            <a:off x="1119583" y="6198197"/>
            <a:ext cx="9278502" cy="461665"/>
          </a:xfrm>
          <a:prstGeom prst="rect">
            <a:avLst/>
          </a:prstGeom>
          <a:noFill/>
        </p:spPr>
        <p:txBody>
          <a:bodyPr wrap="none" rtlCol="0">
            <a:spAutoFit/>
          </a:bodyPr>
          <a:lstStyle/>
          <a:p>
            <a:pPr algn="l"/>
            <a:r>
              <a:rPr kumimoji="1" lang="ja-JP" altLang="en-US" sz="2400" dirty="0"/>
              <a:t>なんと</a:t>
            </a:r>
            <a:r>
              <a:rPr kumimoji="1" lang="en-US" altLang="ja-JP" sz="2400" dirty="0" err="1"/>
              <a:t>AllAccept</a:t>
            </a:r>
            <a:r>
              <a:rPr kumimoji="1" lang="ja-JP" altLang="en-US" sz="2400" dirty="0"/>
              <a:t>モデルの</a:t>
            </a:r>
            <a:r>
              <a:rPr kumimoji="1" lang="en-US" altLang="ja-JP" sz="2400" dirty="0"/>
              <a:t>stream</a:t>
            </a:r>
            <a:r>
              <a:rPr kumimoji="1" lang="ja-JP" altLang="en-US" sz="2400" dirty="0"/>
              <a:t>変数にはどんな値も入ってしまう</a:t>
            </a:r>
            <a:endParaRPr kumimoji="1" lang="en-US" altLang="ja-JP" sz="2400" dirty="0"/>
          </a:p>
        </p:txBody>
      </p:sp>
    </p:spTree>
    <p:extLst>
      <p:ext uri="{BB962C8B-B14F-4D97-AF65-F5344CB8AC3E}">
        <p14:creationId xmlns:p14="http://schemas.microsoft.com/office/powerpoint/2010/main" val="288606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22797EC-93D7-42CB-9545-F85A34834901}"/>
              </a:ext>
            </a:extLst>
          </p:cNvPr>
          <p:cNvPicPr>
            <a:picLocks noChangeAspect="1"/>
          </p:cNvPicPr>
          <p:nvPr/>
        </p:nvPicPr>
        <p:blipFill>
          <a:blip r:embed="rId2"/>
          <a:stretch>
            <a:fillRect/>
          </a:stretch>
        </p:blipFill>
        <p:spPr>
          <a:xfrm>
            <a:off x="3460460" y="1597808"/>
            <a:ext cx="3137368" cy="3033824"/>
          </a:xfrm>
          <a:prstGeom prst="rect">
            <a:avLst/>
          </a:prstGeom>
        </p:spPr>
      </p:pic>
      <p:sp>
        <p:nvSpPr>
          <p:cNvPr id="2" name="スライド番号プレースホルダー 1">
            <a:extLst>
              <a:ext uri="{FF2B5EF4-FFF2-40B4-BE49-F238E27FC236}">
                <a16:creationId xmlns:a16="http://schemas.microsoft.com/office/drawing/2014/main" id="{8C0A134B-143C-47A6-8990-96AB96AC9BD7}"/>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3" name="Shape 130">
            <a:extLst>
              <a:ext uri="{FF2B5EF4-FFF2-40B4-BE49-F238E27FC236}">
                <a16:creationId xmlns:a16="http://schemas.microsoft.com/office/drawing/2014/main" id="{AF2C7A6B-1CD8-4602-94F7-AEAE449DD84B}"/>
              </a:ext>
            </a:extLst>
          </p:cNvPr>
          <p:cNvSpPr/>
          <p:nvPr/>
        </p:nvSpPr>
        <p:spPr>
          <a:xfrm>
            <a:off x="179666" y="87415"/>
            <a:ext cx="520264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StaticPipe</a:t>
            </a:r>
            <a:r>
              <a:rPr lang="ja-JP" altLang="en-US" dirty="0"/>
              <a:t>の</a:t>
            </a:r>
            <a:r>
              <a:rPr lang="en-US" altLang="ja-JP" dirty="0"/>
              <a:t>stream</a:t>
            </a:r>
            <a:r>
              <a:rPr lang="ja-JP" altLang="en-US" dirty="0"/>
              <a:t>変数の計算</a:t>
            </a:r>
            <a:endParaRPr lang="en-US" altLang="ja-JP" dirty="0"/>
          </a:p>
        </p:txBody>
      </p:sp>
      <p:pic>
        <p:nvPicPr>
          <p:cNvPr id="4" name="図 3">
            <a:extLst>
              <a:ext uri="{FF2B5EF4-FFF2-40B4-BE49-F238E27FC236}">
                <a16:creationId xmlns:a16="http://schemas.microsoft.com/office/drawing/2014/main" id="{B645530D-27BF-4B9F-8022-39885627DE38}"/>
              </a:ext>
            </a:extLst>
          </p:cNvPr>
          <p:cNvPicPr>
            <a:picLocks noChangeAspect="1"/>
          </p:cNvPicPr>
          <p:nvPr/>
        </p:nvPicPr>
        <p:blipFill>
          <a:blip r:embed="rId3"/>
          <a:stretch>
            <a:fillRect/>
          </a:stretch>
        </p:blipFill>
        <p:spPr>
          <a:xfrm>
            <a:off x="919875" y="4810442"/>
            <a:ext cx="10051309" cy="579646"/>
          </a:xfrm>
          <a:prstGeom prst="rect">
            <a:avLst/>
          </a:prstGeom>
        </p:spPr>
      </p:pic>
      <p:sp>
        <p:nvSpPr>
          <p:cNvPr id="6" name="楕円 5">
            <a:extLst>
              <a:ext uri="{FF2B5EF4-FFF2-40B4-BE49-F238E27FC236}">
                <a16:creationId xmlns:a16="http://schemas.microsoft.com/office/drawing/2014/main" id="{B309D817-D9D3-4DB3-BFDF-F26E6FCDFE54}"/>
              </a:ext>
            </a:extLst>
          </p:cNvPr>
          <p:cNvSpPr/>
          <p:nvPr/>
        </p:nvSpPr>
        <p:spPr>
          <a:xfrm>
            <a:off x="6320036" y="2812648"/>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52B15C1-54AB-49EA-A8D6-7F26B413DF04}"/>
              </a:ext>
            </a:extLst>
          </p:cNvPr>
          <p:cNvSpPr txBox="1"/>
          <p:nvPr/>
        </p:nvSpPr>
        <p:spPr>
          <a:xfrm>
            <a:off x="6782765" y="2812648"/>
            <a:ext cx="4381328" cy="461665"/>
          </a:xfrm>
          <a:prstGeom prst="rect">
            <a:avLst/>
          </a:prstGeom>
          <a:noFill/>
        </p:spPr>
        <p:txBody>
          <a:bodyPr wrap="none" rtlCol="0">
            <a:spAutoFit/>
          </a:bodyPr>
          <a:lstStyle/>
          <a:p>
            <a:pPr algn="l"/>
            <a:r>
              <a:rPr lang="en-US" altLang="ja-JP" sz="2400" dirty="0" err="1"/>
              <a:t>port_b.h_outflow</a:t>
            </a:r>
            <a:r>
              <a:rPr lang="ja-JP" altLang="en-US" sz="2400" dirty="0"/>
              <a:t>は</a:t>
            </a:r>
            <a:r>
              <a:rPr lang="en-US" altLang="ja-JP" sz="2400" dirty="0" err="1"/>
              <a:t>port_a</a:t>
            </a:r>
            <a:r>
              <a:rPr lang="ja-JP" altLang="en-US" sz="2400" dirty="0"/>
              <a:t>の値</a:t>
            </a:r>
            <a:endParaRPr lang="en-US" altLang="ja-JP" sz="2400" dirty="0"/>
          </a:p>
        </p:txBody>
      </p:sp>
      <p:sp>
        <p:nvSpPr>
          <p:cNvPr id="10" name="楕円 9">
            <a:extLst>
              <a:ext uri="{FF2B5EF4-FFF2-40B4-BE49-F238E27FC236}">
                <a16:creationId xmlns:a16="http://schemas.microsoft.com/office/drawing/2014/main" id="{E920F3C5-F4B2-4C00-BB3F-6C8E4E4AE926}"/>
              </a:ext>
            </a:extLst>
          </p:cNvPr>
          <p:cNvSpPr/>
          <p:nvPr/>
        </p:nvSpPr>
        <p:spPr>
          <a:xfrm>
            <a:off x="5300739" y="2794021"/>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16DA395-C0EE-4A87-B108-7ED9752EB82F}"/>
              </a:ext>
            </a:extLst>
          </p:cNvPr>
          <p:cNvSpPr txBox="1"/>
          <p:nvPr/>
        </p:nvSpPr>
        <p:spPr>
          <a:xfrm>
            <a:off x="5751343" y="1737274"/>
            <a:ext cx="4381328" cy="461665"/>
          </a:xfrm>
          <a:prstGeom prst="rect">
            <a:avLst/>
          </a:prstGeom>
          <a:noFill/>
        </p:spPr>
        <p:txBody>
          <a:bodyPr wrap="none" rtlCol="0">
            <a:spAutoFit/>
          </a:bodyPr>
          <a:lstStyle/>
          <a:p>
            <a:pPr algn="l"/>
            <a:r>
              <a:rPr lang="en-US" altLang="ja-JP" sz="2400" dirty="0" err="1"/>
              <a:t>port_a.h_outflow</a:t>
            </a:r>
            <a:r>
              <a:rPr lang="ja-JP" altLang="en-US" sz="2400" dirty="0"/>
              <a:t>は</a:t>
            </a:r>
            <a:r>
              <a:rPr lang="en-US" altLang="ja-JP" sz="2400" dirty="0" err="1"/>
              <a:t>port_b</a:t>
            </a:r>
            <a:r>
              <a:rPr lang="ja-JP" altLang="en-US" sz="2400" dirty="0"/>
              <a:t>の値</a:t>
            </a:r>
            <a:endParaRPr lang="en-US" altLang="ja-JP" sz="2400" dirty="0"/>
          </a:p>
        </p:txBody>
      </p:sp>
      <p:cxnSp>
        <p:nvCxnSpPr>
          <p:cNvPr id="13" name="直線矢印コネクタ 12">
            <a:extLst>
              <a:ext uri="{FF2B5EF4-FFF2-40B4-BE49-F238E27FC236}">
                <a16:creationId xmlns:a16="http://schemas.microsoft.com/office/drawing/2014/main" id="{79C0B2A9-7CCB-4566-9EAF-1B9C9F85C886}"/>
              </a:ext>
            </a:extLst>
          </p:cNvPr>
          <p:cNvCxnSpPr>
            <a:stCxn id="11" idx="1"/>
            <a:endCxn id="10" idx="0"/>
          </p:cNvCxnSpPr>
          <p:nvPr/>
        </p:nvCxnSpPr>
        <p:spPr>
          <a:xfrm flipH="1">
            <a:off x="5461089" y="1968107"/>
            <a:ext cx="290254" cy="82591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C3B2A43-2863-43CC-BE65-E19268A21484}"/>
              </a:ext>
            </a:extLst>
          </p:cNvPr>
          <p:cNvSpPr txBox="1"/>
          <p:nvPr/>
        </p:nvSpPr>
        <p:spPr>
          <a:xfrm>
            <a:off x="1006997" y="879676"/>
            <a:ext cx="6880410" cy="461665"/>
          </a:xfrm>
          <a:prstGeom prst="rect">
            <a:avLst/>
          </a:prstGeom>
          <a:noFill/>
        </p:spPr>
        <p:txBody>
          <a:bodyPr wrap="none" rtlCol="0">
            <a:spAutoFit/>
          </a:bodyPr>
          <a:lstStyle/>
          <a:p>
            <a:pPr algn="l"/>
            <a:r>
              <a:rPr lang="en-US" altLang="ja-JP" sz="2400" dirty="0" err="1"/>
              <a:t>port_a,b</a:t>
            </a:r>
            <a:r>
              <a:rPr lang="ja-JP" altLang="en-US" sz="2400" dirty="0"/>
              <a:t>の値が入れ替わるように定義されている</a:t>
            </a:r>
            <a:endParaRPr kumimoji="1" lang="ja-JP" altLang="en-US" sz="2400" dirty="0"/>
          </a:p>
        </p:txBody>
      </p:sp>
    </p:spTree>
    <p:extLst>
      <p:ext uri="{BB962C8B-B14F-4D97-AF65-F5344CB8AC3E}">
        <p14:creationId xmlns:p14="http://schemas.microsoft.com/office/powerpoint/2010/main" val="843362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D5482E7-0C9F-4C19-B1BB-CC707B938643}"/>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3" name="正方形/長方形 2">
            <a:extLst>
              <a:ext uri="{FF2B5EF4-FFF2-40B4-BE49-F238E27FC236}">
                <a16:creationId xmlns:a16="http://schemas.microsoft.com/office/drawing/2014/main" id="{C8423BF5-95EC-4ECE-B1D3-7C2A32FEB414}"/>
              </a:ext>
            </a:extLst>
          </p:cNvPr>
          <p:cNvSpPr/>
          <p:nvPr/>
        </p:nvSpPr>
        <p:spPr>
          <a:xfrm>
            <a:off x="1370507" y="1362011"/>
            <a:ext cx="4596130" cy="369332"/>
          </a:xfrm>
          <a:prstGeom prst="rect">
            <a:avLst/>
          </a:prstGeom>
        </p:spPr>
        <p:txBody>
          <a:bodyPr wrap="none">
            <a:spAutoFit/>
          </a:bodyPr>
          <a:lstStyle/>
          <a:p>
            <a:r>
              <a:rPr lang="en-US" altLang="ja-JP" dirty="0" err="1">
                <a:solidFill>
                  <a:srgbClr val="000000"/>
                </a:solidFill>
                <a:latin typeface="Courier New" panose="02070309020205020404" pitchFamily="49" charset="0"/>
              </a:rPr>
              <a:t>port_a.h_outflow</a:t>
            </a:r>
            <a:r>
              <a:rPr lang="en-US" altLang="ja-JP" dirty="0">
                <a:solidFill>
                  <a:srgbClr val="000000"/>
                </a:solidFill>
                <a:latin typeface="Courier New" panose="02070309020205020404" pitchFamily="49" charset="0"/>
              </a:rPr>
              <a:t> = mediums[</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a:t>
            </a:r>
            <a:endParaRPr lang="ja-JP" altLang="en-US" dirty="0"/>
          </a:p>
        </p:txBody>
      </p:sp>
      <p:sp>
        <p:nvSpPr>
          <p:cNvPr id="4" name="Shape 130">
            <a:extLst>
              <a:ext uri="{FF2B5EF4-FFF2-40B4-BE49-F238E27FC236}">
                <a16:creationId xmlns:a16="http://schemas.microsoft.com/office/drawing/2014/main" id="{75378B58-84FD-4900-B792-028B8AF0A620}"/>
              </a:ext>
            </a:extLst>
          </p:cNvPr>
          <p:cNvSpPr/>
          <p:nvPr/>
        </p:nvSpPr>
        <p:spPr>
          <a:xfrm>
            <a:off x="179666" y="87415"/>
            <a:ext cx="57129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DynamicPipe</a:t>
            </a:r>
            <a:r>
              <a:rPr lang="ja-JP" altLang="en-US" dirty="0"/>
              <a:t>の</a:t>
            </a:r>
            <a:r>
              <a:rPr lang="en-US" altLang="ja-JP" dirty="0"/>
              <a:t>stream</a:t>
            </a:r>
            <a:r>
              <a:rPr lang="ja-JP" altLang="en-US" dirty="0"/>
              <a:t>変数の計算</a:t>
            </a:r>
            <a:endParaRPr lang="en-US" altLang="ja-JP" dirty="0"/>
          </a:p>
        </p:txBody>
      </p:sp>
      <p:sp>
        <p:nvSpPr>
          <p:cNvPr id="5" name="正方形/長方形 4">
            <a:extLst>
              <a:ext uri="{FF2B5EF4-FFF2-40B4-BE49-F238E27FC236}">
                <a16:creationId xmlns:a16="http://schemas.microsoft.com/office/drawing/2014/main" id="{91A60DE5-B59F-49AE-BDF9-881FF4D7C973}"/>
              </a:ext>
            </a:extLst>
          </p:cNvPr>
          <p:cNvSpPr/>
          <p:nvPr/>
        </p:nvSpPr>
        <p:spPr>
          <a:xfrm>
            <a:off x="925975" y="3673788"/>
            <a:ext cx="10336191" cy="923330"/>
          </a:xfrm>
          <a:prstGeom prst="rect">
            <a:avLst/>
          </a:prstGeom>
        </p:spPr>
        <p:txBody>
          <a:bodyPr wrap="square">
            <a:spAutoFit/>
          </a:bodyPr>
          <a:lstStyle/>
          <a:p>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 = Modelica.Fluid.Pipes.DynamicPipe$pipe.Medium.</a:t>
            </a:r>
            <a:r>
              <a:rPr lang="en-US" altLang="ja-JP" dirty="0">
                <a:solidFill>
                  <a:srgbClr val="0000FF"/>
                </a:solidFill>
                <a:latin typeface="Courier New" panose="02070309020205020404" pitchFamily="49" charset="0"/>
              </a:rPr>
              <a:t>specificEnthalpy_pT</a:t>
            </a:r>
            <a:r>
              <a:rPr lang="en-US" altLang="ja-JP" dirty="0">
                <a:solidFill>
                  <a:srgbClr val="000000"/>
                </a:solidFill>
                <a:latin typeface="Courier New" panose="02070309020205020404" pitchFamily="49" charset="0"/>
              </a:rPr>
              <a:t>(</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].p, </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a:t>
            </a:r>
            <a:endParaRPr lang="ja-JP" altLang="en-US" dirty="0"/>
          </a:p>
        </p:txBody>
      </p:sp>
    </p:spTree>
    <p:extLst>
      <p:ext uri="{BB962C8B-B14F-4D97-AF65-F5344CB8AC3E}">
        <p14:creationId xmlns:p14="http://schemas.microsoft.com/office/powerpoint/2010/main" val="4217897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514F2C0-C499-4F59-87F8-8062350C43D9}"/>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pic>
        <p:nvPicPr>
          <p:cNvPr id="3" name="図 2">
            <a:extLst>
              <a:ext uri="{FF2B5EF4-FFF2-40B4-BE49-F238E27FC236}">
                <a16:creationId xmlns:a16="http://schemas.microsoft.com/office/drawing/2014/main" id="{BC334802-2164-498B-93B3-19434B79E427}"/>
              </a:ext>
            </a:extLst>
          </p:cNvPr>
          <p:cNvPicPr>
            <a:picLocks noChangeAspect="1"/>
          </p:cNvPicPr>
          <p:nvPr/>
        </p:nvPicPr>
        <p:blipFill>
          <a:blip r:embed="rId2"/>
          <a:stretch>
            <a:fillRect/>
          </a:stretch>
        </p:blipFill>
        <p:spPr>
          <a:xfrm>
            <a:off x="174747" y="3074639"/>
            <a:ext cx="11842506" cy="708721"/>
          </a:xfrm>
          <a:prstGeom prst="rect">
            <a:avLst/>
          </a:prstGeom>
        </p:spPr>
      </p:pic>
      <p:pic>
        <p:nvPicPr>
          <p:cNvPr id="4" name="図 3">
            <a:extLst>
              <a:ext uri="{FF2B5EF4-FFF2-40B4-BE49-F238E27FC236}">
                <a16:creationId xmlns:a16="http://schemas.microsoft.com/office/drawing/2014/main" id="{EC39BBB4-07DD-4B04-A1D0-9535CCE4D235}"/>
              </a:ext>
            </a:extLst>
          </p:cNvPr>
          <p:cNvPicPr>
            <a:picLocks noChangeAspect="1"/>
          </p:cNvPicPr>
          <p:nvPr/>
        </p:nvPicPr>
        <p:blipFill>
          <a:blip r:embed="rId3"/>
          <a:stretch>
            <a:fillRect/>
          </a:stretch>
        </p:blipFill>
        <p:spPr>
          <a:xfrm>
            <a:off x="280110" y="2040778"/>
            <a:ext cx="10840945" cy="579645"/>
          </a:xfrm>
          <a:prstGeom prst="rect">
            <a:avLst/>
          </a:prstGeom>
        </p:spPr>
      </p:pic>
      <p:pic>
        <p:nvPicPr>
          <p:cNvPr id="5" name="図 4">
            <a:extLst>
              <a:ext uri="{FF2B5EF4-FFF2-40B4-BE49-F238E27FC236}">
                <a16:creationId xmlns:a16="http://schemas.microsoft.com/office/drawing/2014/main" id="{8AB92331-7CB1-40C9-A2BC-891B46B9BCDF}"/>
              </a:ext>
            </a:extLst>
          </p:cNvPr>
          <p:cNvPicPr>
            <a:picLocks noChangeAspect="1"/>
          </p:cNvPicPr>
          <p:nvPr/>
        </p:nvPicPr>
        <p:blipFill>
          <a:blip r:embed="rId4"/>
          <a:stretch>
            <a:fillRect/>
          </a:stretch>
        </p:blipFill>
        <p:spPr>
          <a:xfrm>
            <a:off x="546075" y="881120"/>
            <a:ext cx="10784893" cy="705442"/>
          </a:xfrm>
          <a:prstGeom prst="rect">
            <a:avLst/>
          </a:prstGeom>
        </p:spPr>
      </p:pic>
      <p:sp>
        <p:nvSpPr>
          <p:cNvPr id="6" name="Shape 130">
            <a:extLst>
              <a:ext uri="{FF2B5EF4-FFF2-40B4-BE49-F238E27FC236}">
                <a16:creationId xmlns:a16="http://schemas.microsoft.com/office/drawing/2014/main" id="{FECE6AA3-5F60-45DB-AD34-5D8E81B138B6}"/>
              </a:ext>
            </a:extLst>
          </p:cNvPr>
          <p:cNvSpPr/>
          <p:nvPr/>
        </p:nvSpPr>
        <p:spPr>
          <a:xfrm>
            <a:off x="179666" y="87415"/>
            <a:ext cx="581684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オペレータの使い方</a:t>
            </a:r>
            <a:endParaRPr lang="en-US" altLang="ja-JP" dirty="0"/>
          </a:p>
        </p:txBody>
      </p:sp>
    </p:spTree>
    <p:extLst>
      <p:ext uri="{BB962C8B-B14F-4D97-AF65-F5344CB8AC3E}">
        <p14:creationId xmlns:p14="http://schemas.microsoft.com/office/powerpoint/2010/main" val="211172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5CBED7-FCCD-4382-8446-9ACC985EB8C6}"/>
              </a:ext>
            </a:extLst>
          </p:cNvPr>
          <p:cNvSpPr>
            <a:spLocks noGrp="1"/>
          </p:cNvSpPr>
          <p:nvPr>
            <p:ph type="sldNum" sz="quarter" idx="12"/>
          </p:nvPr>
        </p:nvSpPr>
        <p:spPr>
          <a:xfrm>
            <a:off x="8040381" y="6023200"/>
            <a:ext cx="2743200" cy="365125"/>
          </a:xfrm>
        </p:spPr>
        <p:txBody>
          <a:bodyPr/>
          <a:lstStyle/>
          <a:p>
            <a:fld id="{D836F367-8F14-4921-8441-15DE2D973248}" type="slidenum">
              <a:rPr kumimoji="1" lang="ja-JP" altLang="en-US" smtClean="0"/>
              <a:t>3</a:t>
            </a:fld>
            <a:endParaRPr kumimoji="1" lang="ja-JP" altLang="en-US"/>
          </a:p>
        </p:txBody>
      </p:sp>
      <p:sp>
        <p:nvSpPr>
          <p:cNvPr id="3" name="Shape 130">
            <a:extLst>
              <a:ext uri="{FF2B5EF4-FFF2-40B4-BE49-F238E27FC236}">
                <a16:creationId xmlns:a16="http://schemas.microsoft.com/office/drawing/2014/main" id="{69DAB023-C45E-42AA-B23D-B2450689484E}"/>
              </a:ext>
            </a:extLst>
          </p:cNvPr>
          <p:cNvSpPr/>
          <p:nvPr/>
        </p:nvSpPr>
        <p:spPr>
          <a:xfrm>
            <a:off x="179666" y="87415"/>
            <a:ext cx="596951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4" name="正方形/長方形 3">
            <a:extLst>
              <a:ext uri="{FF2B5EF4-FFF2-40B4-BE49-F238E27FC236}">
                <a16:creationId xmlns:a16="http://schemas.microsoft.com/office/drawing/2014/main" id="{F0B1DC2D-D5AB-4F5F-902D-9DE3B8991663}"/>
              </a:ext>
            </a:extLst>
          </p:cNvPr>
          <p:cNvSpPr/>
          <p:nvPr/>
        </p:nvSpPr>
        <p:spPr>
          <a:xfrm>
            <a:off x="461833" y="1550201"/>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5" name="正方形/長方形 4">
            <a:extLst>
              <a:ext uri="{FF2B5EF4-FFF2-40B4-BE49-F238E27FC236}">
                <a16:creationId xmlns:a16="http://schemas.microsoft.com/office/drawing/2014/main" id="{D304B21B-DFE3-428F-A791-F1B4EB51EF7C}"/>
              </a:ext>
            </a:extLst>
          </p:cNvPr>
          <p:cNvSpPr/>
          <p:nvPr/>
        </p:nvSpPr>
        <p:spPr>
          <a:xfrm>
            <a:off x="3258224" y="285011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461832" y="379913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1787408" y="2161861"/>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1787407" y="3461776"/>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1778022" y="936561"/>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1</a:t>
            </a:r>
          </a:p>
          <a:p>
            <a:pPr algn="l"/>
            <a:r>
              <a:rPr kumimoji="1" lang="en-US" altLang="ja-JP" sz="2400" dirty="0"/>
              <a:t>m</a:t>
            </a:r>
            <a:r>
              <a:rPr kumimoji="1" lang="en-US" altLang="ja-JP" sz="2400" baseline="-25000" dirty="0"/>
              <a:t>1</a:t>
            </a:r>
          </a:p>
          <a:p>
            <a:pPr algn="l"/>
            <a:r>
              <a:rPr lang="en-US" altLang="ja-JP" sz="2400" dirty="0"/>
              <a:t>h</a:t>
            </a:r>
            <a:r>
              <a:rPr lang="en-US" altLang="ja-JP" sz="2400" baseline="-25000" dirty="0"/>
              <a:t>1</a:t>
            </a:r>
            <a:endParaRPr kumimoji="1" lang="ja-JP" altLang="en-US" sz="2400" baseline="-25000" dirty="0"/>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1743165" y="3160328"/>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2</a:t>
            </a:r>
          </a:p>
          <a:p>
            <a:pPr algn="l"/>
            <a:r>
              <a:rPr kumimoji="1" lang="en-US" altLang="ja-JP" sz="2400" dirty="0"/>
              <a:t>m</a:t>
            </a:r>
            <a:r>
              <a:rPr kumimoji="1" lang="en-US" altLang="ja-JP" sz="2400" baseline="-25000" dirty="0"/>
              <a:t>2</a:t>
            </a:r>
          </a:p>
          <a:p>
            <a:pPr algn="l"/>
            <a:r>
              <a:rPr lang="en-US" altLang="ja-JP" sz="2400" dirty="0"/>
              <a:t>h</a:t>
            </a:r>
            <a:r>
              <a:rPr lang="en-US" altLang="ja-JP" sz="2400" baseline="-25000" dirty="0"/>
              <a:t>2</a:t>
            </a:r>
            <a:endParaRPr kumimoji="1" lang="ja-JP" altLang="en-US" sz="2400"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2730935" y="2148385"/>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3</a:t>
            </a:r>
          </a:p>
          <a:p>
            <a:pPr algn="l"/>
            <a:r>
              <a:rPr kumimoji="1" lang="en-US" altLang="ja-JP" sz="2400" dirty="0"/>
              <a:t>m</a:t>
            </a:r>
            <a:r>
              <a:rPr kumimoji="1" lang="en-US" altLang="ja-JP" sz="2400" baseline="-25000" dirty="0"/>
              <a:t>3</a:t>
            </a:r>
          </a:p>
          <a:p>
            <a:pPr algn="l"/>
            <a:r>
              <a:rPr lang="en-US" altLang="ja-JP" sz="2400" dirty="0"/>
              <a:t>h</a:t>
            </a:r>
            <a:r>
              <a:rPr lang="en-US" altLang="ja-JP" sz="2400" baseline="-25000" dirty="0"/>
              <a:t>3</a:t>
            </a:r>
            <a:endParaRPr kumimoji="1" lang="ja-JP" altLang="en-US" sz="2400" baseline="-25000"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7475190" y="903629"/>
            <a:ext cx="2263761" cy="584775"/>
          </a:xfrm>
          <a:prstGeom prst="rect">
            <a:avLst/>
          </a:prstGeom>
          <a:solidFill>
            <a:schemeClr val="accent6">
              <a:lumMod val="20000"/>
              <a:lumOff val="80000"/>
            </a:schemeClr>
          </a:solid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=p</a:t>
            </a:r>
            <a:r>
              <a:rPr kumimoji="1" lang="en-US" altLang="ja-JP" sz="3200" baseline="-25000" dirty="0"/>
              <a:t>3</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6459527" y="398143"/>
            <a:ext cx="2031325" cy="461665"/>
          </a:xfrm>
          <a:prstGeom prst="rect">
            <a:avLst/>
          </a:prstGeom>
          <a:noFill/>
        </p:spPr>
        <p:txBody>
          <a:bodyPr wrap="none" rtlCol="0">
            <a:spAutoFit/>
          </a:bodyPr>
          <a:lstStyle/>
          <a:p>
            <a:pPr algn="l"/>
            <a:r>
              <a:rPr kumimoji="1" lang="ja-JP" altLang="en-US" sz="2400" dirty="0"/>
              <a:t>アクロス変数</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6459527" y="1802542"/>
            <a:ext cx="1723549" cy="461665"/>
          </a:xfrm>
          <a:prstGeom prst="rect">
            <a:avLst/>
          </a:prstGeom>
          <a:noFill/>
        </p:spPr>
        <p:txBody>
          <a:bodyPr wrap="none" rtlCol="0">
            <a:spAutoFit/>
          </a:bodyPr>
          <a:lstStyle/>
          <a:p>
            <a:pPr algn="l"/>
            <a:r>
              <a:rPr kumimoji="1" lang="ja-JP" altLang="en-US" sz="2400" dirty="0"/>
              <a:t>フロー変数</a:t>
            </a:r>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7475189" y="2246923"/>
            <a:ext cx="3246402" cy="584775"/>
          </a:xfrm>
          <a:prstGeom prst="rect">
            <a:avLst/>
          </a:prstGeom>
          <a:solidFill>
            <a:schemeClr val="accent6">
              <a:lumMod val="20000"/>
              <a:lumOff val="80000"/>
            </a:schemeClr>
          </a:solidFill>
        </p:spPr>
        <p:txBody>
          <a:bodyPr wrap="none" rtlCol="0">
            <a:spAutoFit/>
          </a:bodyPr>
          <a:lstStyle/>
          <a:p>
            <a:r>
              <a:rPr kumimoji="1" lang="en-US" altLang="ja-JP" sz="3200" dirty="0"/>
              <a:t>m</a:t>
            </a:r>
            <a:r>
              <a:rPr kumimoji="1" lang="en-US" altLang="ja-JP" sz="3200" baseline="-25000" dirty="0"/>
              <a:t>1</a:t>
            </a:r>
            <a:r>
              <a:rPr kumimoji="1" lang="en-US" altLang="ja-JP" sz="3200" dirty="0"/>
              <a:t> + m</a:t>
            </a:r>
            <a:r>
              <a:rPr kumimoji="1" lang="en-US" altLang="ja-JP" sz="3200" baseline="-25000" dirty="0"/>
              <a:t>2</a:t>
            </a:r>
            <a:r>
              <a:rPr lang="en-US" altLang="ja-JP" sz="3200" dirty="0"/>
              <a:t>+ m</a:t>
            </a:r>
            <a:r>
              <a:rPr lang="en-US" altLang="ja-JP" sz="3200" baseline="-25000" dirty="0"/>
              <a:t>3 </a:t>
            </a:r>
            <a:r>
              <a:rPr kumimoji="1" lang="en-US" altLang="ja-JP" sz="3200" dirty="0"/>
              <a:t>=0</a:t>
            </a:r>
            <a:endParaRPr kumimoji="1" lang="ja-JP" altLang="en-US" sz="3200" baseline="-250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6D40347-00C6-49C3-BE86-8C14E4E60E09}"/>
                  </a:ext>
                </a:extLst>
              </p:cNvPr>
              <p:cNvSpPr txBox="1"/>
              <p:nvPr/>
            </p:nvSpPr>
            <p:spPr>
              <a:xfrm>
                <a:off x="8153888" y="3002472"/>
                <a:ext cx="1717650"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lang="en-US" altLang="ja-JP" sz="2400" i="1">
                              <a:latin typeface="Cambria Math" panose="02040503050406030204" pitchFamily="18" charset="0"/>
                            </a:rPr>
                            <m:t>𝑚</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76D40347-00C6-49C3-BE86-8C14E4E60E09}"/>
                  </a:ext>
                </a:extLst>
              </p:cNvPr>
              <p:cNvSpPr txBox="1">
                <a:spLocks noRot="1" noChangeAspect="1" noMove="1" noResize="1" noEditPoints="1" noAdjustHandles="1" noChangeArrowheads="1" noChangeShapeType="1" noTextEdit="1"/>
              </p:cNvSpPr>
              <p:nvPr/>
            </p:nvSpPr>
            <p:spPr>
              <a:xfrm>
                <a:off x="8153888" y="3002472"/>
                <a:ext cx="1717650" cy="114364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0592D89-DF2E-46EF-85B1-1890FF07F9D9}"/>
                  </a:ext>
                </a:extLst>
              </p:cNvPr>
              <p:cNvSpPr txBox="1"/>
              <p:nvPr/>
            </p:nvSpPr>
            <p:spPr>
              <a:xfrm>
                <a:off x="4417367" y="4270491"/>
                <a:ext cx="5886099" cy="461665"/>
              </a:xfrm>
              <a:prstGeom prst="rect">
                <a:avLst/>
              </a:prstGeom>
              <a:noFill/>
            </p:spPr>
            <p:txBody>
              <a:bodyPr wrap="none" rtlCol="0">
                <a:spAutoFit/>
              </a:bodyPr>
              <a:lstStyle/>
              <a:p>
                <a:r>
                  <a:rPr kumimoji="1" lang="ja-JP" altLang="en-US" sz="2400" dirty="0"/>
                  <a:t>ストリーム変数</a:t>
                </a:r>
                <a:r>
                  <a:rPr kumimoji="1" lang="en-US" altLang="ja-JP" sz="2400" dirty="0"/>
                  <a:t>(</a:t>
                </a:r>
                <a:r>
                  <a:rPr kumimoji="1" lang="ja-JP" altLang="en-US" sz="2400" dirty="0"/>
                  <a:t>３のポートの場合 </a:t>
                </a:r>
                <a14:m>
                  <m:oMath xmlns:m="http://schemas.openxmlformats.org/officeDocument/2006/math">
                    <m:r>
                      <m:rPr>
                        <m:sty m:val="p"/>
                      </m:rPr>
                      <a:rPr lang="en-US" altLang="ja-JP" sz="2400" b="0" i="0" smtClean="0">
                        <a:latin typeface="Cambria Math" panose="02040503050406030204" pitchFamily="18" charset="0"/>
                      </a:rPr>
                      <m:t>i</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oMath>
                </a14:m>
                <a:r>
                  <a:rPr kumimoji="1" lang="ja-JP" altLang="en-US" sz="2400" dirty="0"/>
                  <a:t> </a:t>
                </a:r>
                <a:r>
                  <a:rPr kumimoji="1" lang="en-US" altLang="ja-JP" sz="2400" dirty="0"/>
                  <a:t>)</a:t>
                </a:r>
                <a:endParaRPr kumimoji="1" lang="ja-JP" altLang="en-US" sz="2400" dirty="0"/>
              </a:p>
            </p:txBody>
          </p:sp>
        </mc:Choice>
        <mc:Fallback xmlns="">
          <p:sp>
            <p:nvSpPr>
              <p:cNvPr id="21" name="テキスト ボックス 20">
                <a:extLst>
                  <a:ext uri="{FF2B5EF4-FFF2-40B4-BE49-F238E27FC236}">
                    <a16:creationId xmlns:a16="http://schemas.microsoft.com/office/drawing/2014/main" id="{60592D89-DF2E-46EF-85B1-1890FF07F9D9}"/>
                  </a:ext>
                </a:extLst>
              </p:cNvPr>
              <p:cNvSpPr txBox="1">
                <a:spLocks noRot="1" noChangeAspect="1" noMove="1" noResize="1" noEditPoints="1" noAdjustHandles="1" noChangeArrowheads="1" noChangeShapeType="1" noTextEdit="1"/>
              </p:cNvSpPr>
              <p:nvPr/>
            </p:nvSpPr>
            <p:spPr>
              <a:xfrm>
                <a:off x="4417367" y="4270491"/>
                <a:ext cx="5886099" cy="461665"/>
              </a:xfrm>
              <a:prstGeom prst="rect">
                <a:avLst/>
              </a:prstGeom>
              <a:blipFill>
                <a:blip r:embed="rId3"/>
                <a:stretch>
                  <a:fillRect l="-1658" t="-10667" b="-30667"/>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87244541-051B-4C46-A74A-A68DDC741469}"/>
              </a:ext>
            </a:extLst>
          </p:cNvPr>
          <p:cNvSpPr/>
          <p:nvPr/>
        </p:nvSpPr>
        <p:spPr>
          <a:xfrm>
            <a:off x="7629078" y="3461776"/>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0D4CA3-57AA-46AA-B633-DDCFA8559D29}"/>
                  </a:ext>
                </a:extLst>
              </p:cNvPr>
              <p:cNvSpPr txBox="1"/>
              <p:nvPr/>
            </p:nvSpPr>
            <p:spPr>
              <a:xfrm>
                <a:off x="4548198" y="4764477"/>
                <a:ext cx="7453302" cy="175714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3</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eqArr>
                                <m:eqArrPr>
                                  <m:ctrlPr>
                                    <a:rPr kumimoji="1" lang="en-US" altLang="ja-JP" sz="2400" b="0" i="1" smtClean="0">
                                      <a:latin typeface="Cambria Math" panose="02040503050406030204" pitchFamily="18" charset="0"/>
                                    </a:rPr>
                                  </m:ctrlPr>
                                </m:eqArrPr>
                                <m:e>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𝑖</m:t>
                                          </m: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max</m:t>
                                              </m:r>
                                            </m:fName>
                                            <m:e>
                                              <m:d>
                                                <m:dPr>
                                                  <m:ctrlPr>
                                                    <a:rPr lang="en-US" altLang="ja-JP" sz="2400" i="1">
                                                      <a:latin typeface="Cambria Math" panose="02040503050406030204" pitchFamily="18" charset="0"/>
                                                    </a:rPr>
                                                  </m:ctrlPr>
                                                </m:dPr>
                                                <m:e>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d>
                                            </m:e>
                                          </m:func>
                                          <m:r>
                                            <a:rPr lang="en-US" altLang="ja-JP" sz="2400" i="1">
                                              <a:latin typeface="Cambria Math" panose="02040503050406030204" pitchFamily="18" charset="0"/>
                                            </a:rPr>
                                            <m:t>h</m:t>
                                          </m:r>
                                          <m:r>
                                            <a:rPr lang="en-US" altLang="ja-JP" sz="2400" b="0" i="1" baseline="-25000" smtClean="0">
                                              <a:latin typeface="Cambria Math" panose="02040503050406030204" pitchFamily="18" charset="0"/>
                                            </a:rPr>
                                            <m:t>𝑖</m:t>
                                          </m:r>
                                        </m:e>
                                      </m:nary>
                                    </m:num>
                                    <m:den>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𝑖</m:t>
                                          </m:r>
                                        </m:sub>
                                        <m:sup/>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nary>
                                    </m:den>
                                  </m:f>
                                  <m:r>
                                    <a:rPr lang="en-US" altLang="ja-JP" sz="2400" b="0" i="1" smtClean="0">
                                      <a:latin typeface="Cambria Math" panose="02040503050406030204" pitchFamily="18" charset="0"/>
                                    </a:rPr>
                                    <m:t>    </m:t>
                                  </m:r>
                                </m:e>
                                <m:e/>
                              </m:eqArr>
                            </m:e>
                            <m:e>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𝑐</m:t>
                              </m:r>
                              <m:r>
                                <a:rPr kumimoji="1" lang="en-US" altLang="ja-JP" sz="2400" b="0" i="1" smtClean="0">
                                  <a:latin typeface="Cambria Math" panose="02040503050406030204" pitchFamily="18" charset="0"/>
                                </a:rPr>
                                <m:t> </m:t>
                              </m:r>
                            </m:e>
                          </m:eqArr>
                        </m:e>
                      </m:d>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DD0D4CA3-57AA-46AA-B633-DDCFA8559D29}"/>
                  </a:ext>
                </a:extLst>
              </p:cNvPr>
              <p:cNvSpPr txBox="1">
                <a:spLocks noRot="1" noChangeAspect="1" noMove="1" noResize="1" noEditPoints="1" noAdjustHandles="1" noChangeArrowheads="1" noChangeShapeType="1" noTextEdit="1"/>
              </p:cNvSpPr>
              <p:nvPr/>
            </p:nvSpPr>
            <p:spPr>
              <a:xfrm>
                <a:off x="4548198" y="4764477"/>
                <a:ext cx="7453302" cy="1757148"/>
              </a:xfrm>
              <a:prstGeom prst="rect">
                <a:avLst/>
              </a:prstGeom>
              <a:blipFill>
                <a:blip r:embed="rId4"/>
                <a:stretch>
                  <a:fillRect/>
                </a:stretch>
              </a:blipFill>
            </p:spPr>
            <p:txBody>
              <a:bodyPr/>
              <a:lstStyle/>
              <a:p>
                <a:r>
                  <a:rPr lang="ja-JP" altLang="en-US">
                    <a:noFill/>
                  </a:rPr>
                  <a:t> </a:t>
                </a:r>
              </a:p>
            </p:txBody>
          </p:sp>
        </mc:Fallback>
      </mc:AlternateContent>
      <p:sp>
        <p:nvSpPr>
          <p:cNvPr id="25" name="楕円 24">
            <a:extLst>
              <a:ext uri="{FF2B5EF4-FFF2-40B4-BE49-F238E27FC236}">
                <a16:creationId xmlns:a16="http://schemas.microsoft.com/office/drawing/2014/main" id="{C57BE7C0-984A-41AD-A6C5-660D4FF1CAFE}"/>
              </a:ext>
            </a:extLst>
          </p:cNvPr>
          <p:cNvSpPr/>
          <p:nvPr/>
        </p:nvSpPr>
        <p:spPr>
          <a:xfrm>
            <a:off x="1631810" y="2018559"/>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1621435" y="4299384"/>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7999041-E200-4834-81B7-17F1009C18DA}"/>
              </a:ext>
            </a:extLst>
          </p:cNvPr>
          <p:cNvSpPr/>
          <p:nvPr/>
        </p:nvSpPr>
        <p:spPr>
          <a:xfrm>
            <a:off x="3112954"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9614606-F185-45B1-A43C-680CED71DB3C}"/>
              </a:ext>
            </a:extLst>
          </p:cNvPr>
          <p:cNvSpPr/>
          <p:nvPr/>
        </p:nvSpPr>
        <p:spPr>
          <a:xfrm>
            <a:off x="3764309"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812EBA5-0EF3-4CA1-9D07-2CAF68075E9C}"/>
              </a:ext>
            </a:extLst>
          </p:cNvPr>
          <p:cNvSpPr txBox="1"/>
          <p:nvPr/>
        </p:nvSpPr>
        <p:spPr>
          <a:xfrm>
            <a:off x="4065880" y="2868834"/>
            <a:ext cx="554960" cy="1200329"/>
          </a:xfrm>
          <a:prstGeom prst="rect">
            <a:avLst/>
          </a:prstGeom>
          <a:noFill/>
        </p:spPr>
        <p:txBody>
          <a:bodyPr wrap="none" rtlCol="0">
            <a:spAutoFit/>
          </a:bodyPr>
          <a:lstStyle/>
          <a:p>
            <a:pPr algn="l"/>
            <a:r>
              <a:rPr kumimoji="1" lang="en-US" altLang="ja-JP" sz="2400" dirty="0">
                <a:solidFill>
                  <a:schemeClr val="bg1"/>
                </a:solidFill>
              </a:rPr>
              <a:t>p</a:t>
            </a:r>
            <a:r>
              <a:rPr kumimoji="1" lang="en-US" altLang="ja-JP" sz="2400" baseline="-25000" dirty="0">
                <a:solidFill>
                  <a:schemeClr val="bg1"/>
                </a:solidFill>
              </a:rPr>
              <a:t>c</a:t>
            </a:r>
          </a:p>
          <a:p>
            <a:pPr algn="l"/>
            <a:r>
              <a:rPr kumimoji="1" lang="en-US" altLang="ja-JP" sz="2400" dirty="0">
                <a:solidFill>
                  <a:schemeClr val="bg1"/>
                </a:solidFill>
              </a:rPr>
              <a:t>m</a:t>
            </a:r>
            <a:r>
              <a:rPr lang="en-US" altLang="ja-JP" sz="2400" baseline="-25000" dirty="0">
                <a:solidFill>
                  <a:schemeClr val="bg1"/>
                </a:solidFill>
              </a:rPr>
              <a:t>c</a:t>
            </a:r>
            <a:endParaRPr kumimoji="1" lang="en-US" altLang="ja-JP" sz="2400" baseline="-25000" dirty="0">
              <a:solidFill>
                <a:schemeClr val="bg1"/>
              </a:solidFill>
            </a:endParaRPr>
          </a:p>
          <a:p>
            <a:pPr algn="l"/>
            <a:r>
              <a:rPr lang="en-US" altLang="ja-JP" sz="2400" dirty="0" err="1">
                <a:solidFill>
                  <a:schemeClr val="bg1"/>
                </a:solidFill>
              </a:rPr>
              <a:t>h</a:t>
            </a:r>
            <a:r>
              <a:rPr lang="en-US" altLang="ja-JP" sz="2400" baseline="-25000" dirty="0" err="1">
                <a:solidFill>
                  <a:schemeClr val="bg1"/>
                </a:solidFill>
              </a:rPr>
              <a:t>c</a:t>
            </a:r>
            <a:endParaRPr kumimoji="1" lang="ja-JP" altLang="en-US" sz="2400" baseline="-25000" dirty="0">
              <a:solidFill>
                <a:schemeClr val="bg1"/>
              </a:solidFill>
            </a:endParaRPr>
          </a:p>
        </p:txBody>
      </p:sp>
      <p:sp>
        <p:nvSpPr>
          <p:cNvPr id="30" name="正方形/長方形 29">
            <a:extLst>
              <a:ext uri="{FF2B5EF4-FFF2-40B4-BE49-F238E27FC236}">
                <a16:creationId xmlns:a16="http://schemas.microsoft.com/office/drawing/2014/main" id="{5426030C-D846-4ABD-A827-87222FCD305C}"/>
              </a:ext>
            </a:extLst>
          </p:cNvPr>
          <p:cNvSpPr/>
          <p:nvPr/>
        </p:nvSpPr>
        <p:spPr>
          <a:xfrm>
            <a:off x="3716172" y="2852122"/>
            <a:ext cx="385042" cy="523220"/>
          </a:xfrm>
          <a:prstGeom prst="rect">
            <a:avLst/>
          </a:prstGeom>
        </p:spPr>
        <p:txBody>
          <a:bodyPr wrap="none">
            <a:spAutoFit/>
          </a:bodyPr>
          <a:lstStyle/>
          <a:p>
            <a:pPr algn="ctr"/>
            <a:r>
              <a:rPr lang="en-US" altLang="ja-JP" sz="2800" dirty="0">
                <a:solidFill>
                  <a:schemeClr val="bg1"/>
                </a:solidFill>
              </a:rPr>
              <a:t>3</a:t>
            </a:r>
            <a:endParaRPr lang="ja-JP" altLang="en-US" sz="2800" dirty="0">
              <a:solidFill>
                <a:schemeClr val="bg1"/>
              </a:solidFill>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109991-52F2-4071-B4AF-247846BF7375}"/>
                  </a:ext>
                </a:extLst>
              </p:cNvPr>
              <p:cNvSpPr txBox="1"/>
              <p:nvPr/>
            </p:nvSpPr>
            <p:spPr>
              <a:xfrm>
                <a:off x="8157676" y="5013299"/>
                <a:ext cx="274320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&gt;0)</m:t>
                    </m:r>
                  </m:oMath>
                </a14:m>
                <a:r>
                  <a:rPr kumimoji="1" lang="ja-JP" altLang="en-US" sz="2400" dirty="0"/>
                  <a:t>　流入</a:t>
                </a:r>
              </a:p>
            </p:txBody>
          </p:sp>
        </mc:Choice>
        <mc:Fallback xmlns="">
          <p:sp>
            <p:nvSpPr>
              <p:cNvPr id="33" name="テキスト ボックス 32">
                <a:extLst>
                  <a:ext uri="{FF2B5EF4-FFF2-40B4-BE49-F238E27FC236}">
                    <a16:creationId xmlns:a16="http://schemas.microsoft.com/office/drawing/2014/main" id="{DE109991-52F2-4071-B4AF-247846BF7375}"/>
                  </a:ext>
                </a:extLst>
              </p:cNvPr>
              <p:cNvSpPr txBox="1">
                <a:spLocks noRot="1" noChangeAspect="1" noMove="1" noResize="1" noEditPoints="1" noAdjustHandles="1" noChangeArrowheads="1" noChangeShapeType="1" noTextEdit="1"/>
              </p:cNvSpPr>
              <p:nvPr/>
            </p:nvSpPr>
            <p:spPr>
              <a:xfrm>
                <a:off x="8157676" y="5013299"/>
                <a:ext cx="2743200" cy="461665"/>
              </a:xfrm>
              <a:prstGeom prst="rect">
                <a:avLst/>
              </a:prstGeom>
              <a:blipFill>
                <a:blip r:embed="rId5"/>
                <a:stretch>
                  <a:fillRect l="-1778"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A987BE3-2B86-45E1-83E9-0299CEC7A6F7}"/>
                  </a:ext>
                </a:extLst>
              </p:cNvPr>
              <p:cNvSpPr txBox="1"/>
              <p:nvPr/>
            </p:nvSpPr>
            <p:spPr>
              <a:xfrm>
                <a:off x="8183076" y="5995204"/>
                <a:ext cx="251076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m:t>
                    </m:r>
                    <m:r>
                      <a:rPr lang="en-US" altLang="ja-JP" sz="2400" i="1" smtClean="0">
                        <a:latin typeface="Cambria Math" panose="02040503050406030204" pitchFamily="18" charset="0"/>
                      </a:rPr>
                      <m:t>𝑚𝑖</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oMath>
                </a14:m>
                <a:r>
                  <a:rPr kumimoji="1" lang="ja-JP" altLang="en-US" sz="2400" dirty="0"/>
                  <a:t>　流出</a:t>
                </a:r>
              </a:p>
            </p:txBody>
          </p:sp>
        </mc:Choice>
        <mc:Fallback xmlns="">
          <p:sp>
            <p:nvSpPr>
              <p:cNvPr id="34" name="テキスト ボックス 33">
                <a:extLst>
                  <a:ext uri="{FF2B5EF4-FFF2-40B4-BE49-F238E27FC236}">
                    <a16:creationId xmlns:a16="http://schemas.microsoft.com/office/drawing/2014/main" id="{3A987BE3-2B86-45E1-83E9-0299CEC7A6F7}"/>
                  </a:ext>
                </a:extLst>
              </p:cNvPr>
              <p:cNvSpPr txBox="1">
                <a:spLocks noRot="1" noChangeAspect="1" noMove="1" noResize="1" noEditPoints="1" noAdjustHandles="1" noChangeArrowheads="1" noChangeShapeType="1" noTextEdit="1"/>
              </p:cNvSpPr>
              <p:nvPr/>
            </p:nvSpPr>
            <p:spPr>
              <a:xfrm>
                <a:off x="8183076" y="5995204"/>
                <a:ext cx="2510760" cy="461665"/>
              </a:xfrm>
              <a:prstGeom prst="rect">
                <a:avLst/>
              </a:prstGeom>
              <a:blipFill>
                <a:blip r:embed="rId6"/>
                <a:stretch>
                  <a:fillRect l="-1942"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8118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886B48-8ED8-4DF0-8C34-4E10EEBEBBE7}"/>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spTree>
    <p:extLst>
      <p:ext uri="{BB962C8B-B14F-4D97-AF65-F5344CB8AC3E}">
        <p14:creationId xmlns:p14="http://schemas.microsoft.com/office/powerpoint/2010/main" val="279409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196DFC-1982-404C-8613-F72928F31D98}"/>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F488C95A-9470-4E50-A34E-51BE1894EBD5}"/>
              </a:ext>
            </a:extLst>
          </p:cNvPr>
          <p:cNvSpPr txBox="1"/>
          <p:nvPr/>
        </p:nvSpPr>
        <p:spPr>
          <a:xfrm>
            <a:off x="5114925" y="2967335"/>
            <a:ext cx="2236510" cy="707886"/>
          </a:xfrm>
          <a:prstGeom prst="rect">
            <a:avLst/>
          </a:prstGeom>
          <a:noFill/>
        </p:spPr>
        <p:txBody>
          <a:bodyPr wrap="none" rtlCol="0">
            <a:spAutoFit/>
          </a:bodyPr>
          <a:lstStyle/>
          <a:p>
            <a:pPr algn="l"/>
            <a:r>
              <a:rPr kumimoji="1" lang="ja-JP" altLang="en-US" sz="4000" dirty="0"/>
              <a:t>参考資料</a:t>
            </a:r>
          </a:p>
        </p:txBody>
      </p:sp>
    </p:spTree>
    <p:extLst>
      <p:ext uri="{BB962C8B-B14F-4D97-AF65-F5344CB8AC3E}">
        <p14:creationId xmlns:p14="http://schemas.microsoft.com/office/powerpoint/2010/main" val="125096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1143220-E13A-410D-9DEB-46929B1995A3}"/>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199E40EF-8B6F-47F0-9CD1-8B72845BE9FB}"/>
              </a:ext>
            </a:extLst>
          </p:cNvPr>
          <p:cNvPicPr>
            <a:picLocks noChangeAspect="1"/>
          </p:cNvPicPr>
          <p:nvPr/>
        </p:nvPicPr>
        <p:blipFill>
          <a:blip r:embed="rId2"/>
          <a:stretch>
            <a:fillRect/>
          </a:stretch>
        </p:blipFill>
        <p:spPr>
          <a:xfrm>
            <a:off x="344585" y="532369"/>
            <a:ext cx="10257511" cy="5664325"/>
          </a:xfrm>
          <a:prstGeom prst="rect">
            <a:avLst/>
          </a:prstGeom>
        </p:spPr>
      </p:pic>
    </p:spTree>
    <p:extLst>
      <p:ext uri="{BB962C8B-B14F-4D97-AF65-F5344CB8AC3E}">
        <p14:creationId xmlns:p14="http://schemas.microsoft.com/office/powerpoint/2010/main" val="1200268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6C7A23F-C5DD-45A3-9F8C-CD23BB858FAF}"/>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pic>
        <p:nvPicPr>
          <p:cNvPr id="3" name="図 2">
            <a:extLst>
              <a:ext uri="{FF2B5EF4-FFF2-40B4-BE49-F238E27FC236}">
                <a16:creationId xmlns:a16="http://schemas.microsoft.com/office/drawing/2014/main" id="{89963821-76FA-47B6-BB6E-A4194D7423FF}"/>
              </a:ext>
            </a:extLst>
          </p:cNvPr>
          <p:cNvPicPr>
            <a:picLocks noChangeAspect="1"/>
          </p:cNvPicPr>
          <p:nvPr/>
        </p:nvPicPr>
        <p:blipFill>
          <a:blip r:embed="rId2"/>
          <a:stretch>
            <a:fillRect/>
          </a:stretch>
        </p:blipFill>
        <p:spPr>
          <a:xfrm>
            <a:off x="1271785" y="136525"/>
            <a:ext cx="8710415" cy="5776461"/>
          </a:xfrm>
          <a:prstGeom prst="rect">
            <a:avLst/>
          </a:prstGeom>
        </p:spPr>
      </p:pic>
    </p:spTree>
    <p:extLst>
      <p:ext uri="{BB962C8B-B14F-4D97-AF65-F5344CB8AC3E}">
        <p14:creationId xmlns:p14="http://schemas.microsoft.com/office/powerpoint/2010/main" val="2949304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147F6B-4F73-482A-90B3-72211CEB2B78}"/>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pic>
        <p:nvPicPr>
          <p:cNvPr id="3" name="図 2">
            <a:extLst>
              <a:ext uri="{FF2B5EF4-FFF2-40B4-BE49-F238E27FC236}">
                <a16:creationId xmlns:a16="http://schemas.microsoft.com/office/drawing/2014/main" id="{D71EEC44-4970-434A-9DF2-ECC7FC036B4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91990" y="595683"/>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4">
            <a:extLst>
              <a:ext uri="{FF2B5EF4-FFF2-40B4-BE49-F238E27FC236}">
                <a16:creationId xmlns:a16="http://schemas.microsoft.com/office/drawing/2014/main" id="{C6F0B573-A303-4705-8D2B-5663816362D8}"/>
              </a:ext>
            </a:extLst>
          </p:cNvPr>
          <p:cNvSpPr txBox="1">
            <a:spLocks noChangeArrowheads="1"/>
          </p:cNvSpPr>
          <p:nvPr/>
        </p:nvSpPr>
        <p:spPr bwMode="auto">
          <a:xfrm>
            <a:off x="1444584" y="1598348"/>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
        <p:nvSpPr>
          <p:cNvPr id="5" name="テキスト ボックス 4">
            <a:extLst>
              <a:ext uri="{FF2B5EF4-FFF2-40B4-BE49-F238E27FC236}">
                <a16:creationId xmlns:a16="http://schemas.microsoft.com/office/drawing/2014/main" id="{3B665079-4173-4881-8B47-71FA14A6DFE7}"/>
              </a:ext>
            </a:extLst>
          </p:cNvPr>
          <p:cNvSpPr txBox="1"/>
          <p:nvPr/>
        </p:nvSpPr>
        <p:spPr>
          <a:xfrm>
            <a:off x="1198605" y="5778761"/>
            <a:ext cx="2077813" cy="461665"/>
          </a:xfrm>
          <a:prstGeom prst="rect">
            <a:avLst/>
          </a:prstGeom>
          <a:noFill/>
        </p:spPr>
        <p:txBody>
          <a:bodyPr wrap="none" rtlCol="0">
            <a:spAutoFit/>
          </a:bodyPr>
          <a:lstStyle/>
          <a:p>
            <a:pPr algn="l"/>
            <a:r>
              <a:rPr kumimoji="1" lang="en-US" altLang="ja-JP" sz="2400" dirty="0" err="1"/>
              <a:t>actualStream</a:t>
            </a:r>
            <a:endParaRPr kumimoji="1" lang="ja-JP" altLang="en-US" sz="2400" dirty="0"/>
          </a:p>
        </p:txBody>
      </p:sp>
      <p:sp>
        <p:nvSpPr>
          <p:cNvPr id="6" name="テキスト ボックス 5">
            <a:extLst>
              <a:ext uri="{FF2B5EF4-FFF2-40B4-BE49-F238E27FC236}">
                <a16:creationId xmlns:a16="http://schemas.microsoft.com/office/drawing/2014/main" id="{6757620C-260A-4F07-A8D1-9005CB8505AE}"/>
              </a:ext>
            </a:extLst>
          </p:cNvPr>
          <p:cNvSpPr txBox="1"/>
          <p:nvPr/>
        </p:nvSpPr>
        <p:spPr>
          <a:xfrm>
            <a:off x="1198604" y="4889075"/>
            <a:ext cx="1465466" cy="461665"/>
          </a:xfrm>
          <a:prstGeom prst="rect">
            <a:avLst/>
          </a:prstGeom>
          <a:noFill/>
        </p:spPr>
        <p:txBody>
          <a:bodyPr wrap="none" rtlCol="0">
            <a:spAutoFit/>
          </a:bodyPr>
          <a:lstStyle/>
          <a:p>
            <a:pPr algn="l"/>
            <a:r>
              <a:rPr kumimoji="1" lang="en-US" altLang="ja-JP" sz="2400" dirty="0" err="1"/>
              <a:t>inStream</a:t>
            </a:r>
            <a:endParaRPr kumimoji="1" lang="ja-JP" altLang="en-US" sz="2400" dirty="0"/>
          </a:p>
        </p:txBody>
      </p:sp>
      <p:sp>
        <p:nvSpPr>
          <p:cNvPr id="7" name="テキスト ボックス 6">
            <a:extLst>
              <a:ext uri="{FF2B5EF4-FFF2-40B4-BE49-F238E27FC236}">
                <a16:creationId xmlns:a16="http://schemas.microsoft.com/office/drawing/2014/main" id="{03CD0C26-527B-4776-871C-28A398BF7CE0}"/>
              </a:ext>
            </a:extLst>
          </p:cNvPr>
          <p:cNvSpPr txBox="1"/>
          <p:nvPr/>
        </p:nvSpPr>
        <p:spPr>
          <a:xfrm>
            <a:off x="3758608" y="4217864"/>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&gt;0</a:t>
            </a:r>
            <a:endParaRPr kumimoji="1" lang="ja-JP" altLang="en-US" sz="2400" dirty="0"/>
          </a:p>
        </p:txBody>
      </p:sp>
      <p:sp>
        <p:nvSpPr>
          <p:cNvPr id="8" name="テキスト ボックス 7">
            <a:extLst>
              <a:ext uri="{FF2B5EF4-FFF2-40B4-BE49-F238E27FC236}">
                <a16:creationId xmlns:a16="http://schemas.microsoft.com/office/drawing/2014/main" id="{D765953E-8A87-49B5-B577-7B4B80DDE934}"/>
              </a:ext>
            </a:extLst>
          </p:cNvPr>
          <p:cNvSpPr txBox="1"/>
          <p:nvPr/>
        </p:nvSpPr>
        <p:spPr>
          <a:xfrm>
            <a:off x="6366958" y="4217863"/>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&lt;0</a:t>
            </a:r>
            <a:endParaRPr kumimoji="1" lang="ja-JP" altLang="en-US" sz="2400" dirty="0"/>
          </a:p>
        </p:txBody>
      </p:sp>
      <p:sp>
        <p:nvSpPr>
          <p:cNvPr id="9" name="正方形/長方形 8">
            <a:extLst>
              <a:ext uri="{FF2B5EF4-FFF2-40B4-BE49-F238E27FC236}">
                <a16:creationId xmlns:a16="http://schemas.microsoft.com/office/drawing/2014/main" id="{F0D09F51-6F78-43DD-851A-FF993B21302A}"/>
              </a:ext>
            </a:extLst>
          </p:cNvPr>
          <p:cNvSpPr/>
          <p:nvPr/>
        </p:nvSpPr>
        <p:spPr>
          <a:xfrm>
            <a:off x="2813016" y="2533135"/>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Inlet</a:t>
            </a:r>
            <a:endParaRPr kumimoji="1" lang="ja-JP" altLang="en-US" dirty="0"/>
          </a:p>
        </p:txBody>
      </p:sp>
      <p:sp>
        <p:nvSpPr>
          <p:cNvPr id="10" name="正方形/長方形 9">
            <a:extLst>
              <a:ext uri="{FF2B5EF4-FFF2-40B4-BE49-F238E27FC236}">
                <a16:creationId xmlns:a16="http://schemas.microsoft.com/office/drawing/2014/main" id="{2588526F-5E38-42E1-A06E-4474425FC3A1}"/>
              </a:ext>
            </a:extLst>
          </p:cNvPr>
          <p:cNvSpPr/>
          <p:nvPr/>
        </p:nvSpPr>
        <p:spPr>
          <a:xfrm>
            <a:off x="6096000" y="2533134"/>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Accept</a:t>
            </a:r>
            <a:endParaRPr kumimoji="1" lang="ja-JP" altLang="en-US" dirty="0"/>
          </a:p>
        </p:txBody>
      </p:sp>
      <p:cxnSp>
        <p:nvCxnSpPr>
          <p:cNvPr id="12" name="直線矢印コネクタ 11">
            <a:extLst>
              <a:ext uri="{FF2B5EF4-FFF2-40B4-BE49-F238E27FC236}">
                <a16:creationId xmlns:a16="http://schemas.microsoft.com/office/drawing/2014/main" id="{989744F1-BAF5-4B1A-B359-4283C780CE9E}"/>
              </a:ext>
            </a:extLst>
          </p:cNvPr>
          <p:cNvCxnSpPr>
            <a:stCxn id="9" idx="3"/>
            <a:endCxn id="10" idx="1"/>
          </p:cNvCxnSpPr>
          <p:nvPr/>
        </p:nvCxnSpPr>
        <p:spPr>
          <a:xfrm flipV="1">
            <a:off x="4901308" y="2981067"/>
            <a:ext cx="1194692" cy="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0729CBB-678A-4334-9D60-C34A783B86C3}"/>
              </a:ext>
            </a:extLst>
          </p:cNvPr>
          <p:cNvSpPr txBox="1"/>
          <p:nvPr/>
        </p:nvSpPr>
        <p:spPr>
          <a:xfrm>
            <a:off x="4556262" y="4889075"/>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4" name="テキスト ボックス 13">
            <a:extLst>
              <a:ext uri="{FF2B5EF4-FFF2-40B4-BE49-F238E27FC236}">
                <a16:creationId xmlns:a16="http://schemas.microsoft.com/office/drawing/2014/main" id="{BAAB1F6F-0D77-47E0-93E6-0E0C81227648}"/>
              </a:ext>
            </a:extLst>
          </p:cNvPr>
          <p:cNvSpPr txBox="1"/>
          <p:nvPr/>
        </p:nvSpPr>
        <p:spPr>
          <a:xfrm>
            <a:off x="4895097" y="2323589"/>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5" name="テキスト ボックス 14">
            <a:extLst>
              <a:ext uri="{FF2B5EF4-FFF2-40B4-BE49-F238E27FC236}">
                <a16:creationId xmlns:a16="http://schemas.microsoft.com/office/drawing/2014/main" id="{CA04B775-F35A-4E91-AE01-2D7100C778CD}"/>
              </a:ext>
            </a:extLst>
          </p:cNvPr>
          <p:cNvSpPr txBox="1"/>
          <p:nvPr/>
        </p:nvSpPr>
        <p:spPr>
          <a:xfrm>
            <a:off x="5702409" y="2323589"/>
            <a:ext cx="417102" cy="461665"/>
          </a:xfrm>
          <a:prstGeom prst="rect">
            <a:avLst/>
          </a:prstGeom>
          <a:noFill/>
        </p:spPr>
        <p:txBody>
          <a:bodyPr wrap="none" rtlCol="0">
            <a:spAutoFit/>
          </a:bodyPr>
          <a:lstStyle/>
          <a:p>
            <a:pPr algn="l"/>
            <a:r>
              <a:rPr kumimoji="1" lang="en-US" altLang="ja-JP" sz="2400" dirty="0"/>
              <a:t>h</a:t>
            </a:r>
            <a:r>
              <a:rPr kumimoji="1" lang="en-US" altLang="ja-JP" sz="2400" baseline="-25000" dirty="0"/>
              <a:t>i</a:t>
            </a:r>
            <a:endParaRPr kumimoji="1" lang="ja-JP" altLang="en-US" sz="2400" baseline="-25000" dirty="0"/>
          </a:p>
        </p:txBody>
      </p:sp>
      <p:sp>
        <p:nvSpPr>
          <p:cNvPr id="16" name="テキスト ボックス 15">
            <a:extLst>
              <a:ext uri="{FF2B5EF4-FFF2-40B4-BE49-F238E27FC236}">
                <a16:creationId xmlns:a16="http://schemas.microsoft.com/office/drawing/2014/main" id="{BBE3B0E9-2171-47A2-908E-D97A0BB2CAA1}"/>
              </a:ext>
            </a:extLst>
          </p:cNvPr>
          <p:cNvSpPr txBox="1"/>
          <p:nvPr/>
        </p:nvSpPr>
        <p:spPr>
          <a:xfrm>
            <a:off x="6928389" y="4889074"/>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pic>
        <p:nvPicPr>
          <p:cNvPr id="17" name="図 16">
            <a:extLst>
              <a:ext uri="{FF2B5EF4-FFF2-40B4-BE49-F238E27FC236}">
                <a16:creationId xmlns:a16="http://schemas.microsoft.com/office/drawing/2014/main" id="{74A509E7-1ADA-47A5-82C6-3587DAE3CC93}"/>
              </a:ext>
            </a:extLst>
          </p:cNvPr>
          <p:cNvPicPr>
            <a:picLocks noChangeAspect="1"/>
          </p:cNvPicPr>
          <p:nvPr/>
        </p:nvPicPr>
        <p:blipFill>
          <a:blip r:embed="rId3"/>
          <a:stretch>
            <a:fillRect/>
          </a:stretch>
        </p:blipFill>
        <p:spPr>
          <a:xfrm>
            <a:off x="9023613" y="1425445"/>
            <a:ext cx="5111746" cy="365125"/>
          </a:xfrm>
          <a:prstGeom prst="rect">
            <a:avLst/>
          </a:prstGeom>
        </p:spPr>
      </p:pic>
      <p:sp>
        <p:nvSpPr>
          <p:cNvPr id="18" name="テキスト ボックス 17">
            <a:extLst>
              <a:ext uri="{FF2B5EF4-FFF2-40B4-BE49-F238E27FC236}">
                <a16:creationId xmlns:a16="http://schemas.microsoft.com/office/drawing/2014/main" id="{5CC0E285-DFCE-466B-8FA8-108D1F69D3F6}"/>
              </a:ext>
            </a:extLst>
          </p:cNvPr>
          <p:cNvSpPr txBox="1"/>
          <p:nvPr/>
        </p:nvSpPr>
        <p:spPr>
          <a:xfrm>
            <a:off x="6491500" y="137914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
        <p:nvSpPr>
          <p:cNvPr id="19" name="テキスト ボックス 18">
            <a:extLst>
              <a:ext uri="{FF2B5EF4-FFF2-40B4-BE49-F238E27FC236}">
                <a16:creationId xmlns:a16="http://schemas.microsoft.com/office/drawing/2014/main" id="{90C04F02-3766-4E66-863C-56849C7DF44D}"/>
              </a:ext>
            </a:extLst>
          </p:cNvPr>
          <p:cNvSpPr txBox="1"/>
          <p:nvPr/>
        </p:nvSpPr>
        <p:spPr>
          <a:xfrm>
            <a:off x="6453611" y="5803582"/>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20" name="テキスト ボックス 19">
            <a:extLst>
              <a:ext uri="{FF2B5EF4-FFF2-40B4-BE49-F238E27FC236}">
                <a16:creationId xmlns:a16="http://schemas.microsoft.com/office/drawing/2014/main" id="{AFECEDF2-4C4B-4D9E-A9CA-8CF0AFC38BE3}"/>
              </a:ext>
            </a:extLst>
          </p:cNvPr>
          <p:cNvSpPr txBox="1"/>
          <p:nvPr/>
        </p:nvSpPr>
        <p:spPr>
          <a:xfrm>
            <a:off x="4064675" y="5848209"/>
            <a:ext cx="2031325" cy="461665"/>
          </a:xfrm>
          <a:prstGeom prst="rect">
            <a:avLst/>
          </a:prstGeom>
          <a:noFill/>
        </p:spPr>
        <p:txBody>
          <a:bodyPr wrap="none" rtlCol="0">
            <a:spAutoFit/>
          </a:bodyPr>
          <a:lstStyle/>
          <a:p>
            <a:pPr algn="l"/>
            <a:r>
              <a:rPr kumimoji="1" lang="ja-JP" altLang="en-US" sz="2400" dirty="0"/>
              <a:t>初期値エラー</a:t>
            </a:r>
            <a:endParaRPr kumimoji="1" lang="ja-JP" altLang="en-US" sz="2400" baseline="-25000" dirty="0"/>
          </a:p>
        </p:txBody>
      </p:sp>
      <p:sp>
        <p:nvSpPr>
          <p:cNvPr id="21" name="テキスト ボックス 20">
            <a:extLst>
              <a:ext uri="{FF2B5EF4-FFF2-40B4-BE49-F238E27FC236}">
                <a16:creationId xmlns:a16="http://schemas.microsoft.com/office/drawing/2014/main" id="{DE42C9F7-37F8-48D3-A256-1C82A5052A66}"/>
              </a:ext>
            </a:extLst>
          </p:cNvPr>
          <p:cNvSpPr txBox="1"/>
          <p:nvPr/>
        </p:nvSpPr>
        <p:spPr>
          <a:xfrm>
            <a:off x="4406790" y="1973563"/>
            <a:ext cx="1290738" cy="461665"/>
          </a:xfrm>
          <a:prstGeom prst="rect">
            <a:avLst/>
          </a:prstGeom>
          <a:noFill/>
        </p:spPr>
        <p:txBody>
          <a:bodyPr wrap="none" rtlCol="0">
            <a:spAutoFit/>
          </a:bodyPr>
          <a:lstStyle/>
          <a:p>
            <a:pPr algn="l"/>
            <a:r>
              <a:rPr lang="en-US" altLang="ja-JP" sz="2400" dirty="0" err="1"/>
              <a:t>m_flow</a:t>
            </a:r>
            <a:r>
              <a:rPr lang="en-US" altLang="ja-JP" sz="2400" baseline="-25000" dirty="0" err="1"/>
              <a:t>j</a:t>
            </a:r>
            <a:endParaRPr kumimoji="1" lang="ja-JP" altLang="en-US" sz="2400" baseline="-25000" dirty="0"/>
          </a:p>
        </p:txBody>
      </p:sp>
      <p:sp>
        <p:nvSpPr>
          <p:cNvPr id="22" name="テキスト ボックス 21">
            <a:extLst>
              <a:ext uri="{FF2B5EF4-FFF2-40B4-BE49-F238E27FC236}">
                <a16:creationId xmlns:a16="http://schemas.microsoft.com/office/drawing/2014/main" id="{708C6F6B-ED27-4F86-B21B-211DEF660261}"/>
              </a:ext>
            </a:extLst>
          </p:cNvPr>
          <p:cNvSpPr txBox="1"/>
          <p:nvPr/>
        </p:nvSpPr>
        <p:spPr>
          <a:xfrm>
            <a:off x="5220182" y="595683"/>
            <a:ext cx="4001416" cy="461665"/>
          </a:xfrm>
          <a:prstGeom prst="rect">
            <a:avLst/>
          </a:prstGeom>
          <a:noFill/>
        </p:spPr>
        <p:txBody>
          <a:bodyPr wrap="none" rtlCol="0">
            <a:spAutoFit/>
          </a:bodyPr>
          <a:lstStyle/>
          <a:p>
            <a:pPr algn="l"/>
            <a:r>
              <a:rPr kumimoji="1" lang="en-US" altLang="ja-JP" sz="2400" dirty="0"/>
              <a:t>J</a:t>
            </a:r>
            <a:r>
              <a:rPr kumimoji="1" lang="ja-JP" altLang="en-US" sz="2400" dirty="0"/>
              <a:t>に流入するときに成り立つ</a:t>
            </a:r>
          </a:p>
        </p:txBody>
      </p:sp>
    </p:spTree>
    <p:extLst>
      <p:ext uri="{BB962C8B-B14F-4D97-AF65-F5344CB8AC3E}">
        <p14:creationId xmlns:p14="http://schemas.microsoft.com/office/powerpoint/2010/main" val="350624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6E6A8-A14F-4E8C-A96B-4A94D3E613D6}"/>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3" name="正方形/長方形 2">
            <a:extLst>
              <a:ext uri="{FF2B5EF4-FFF2-40B4-BE49-F238E27FC236}">
                <a16:creationId xmlns:a16="http://schemas.microsoft.com/office/drawing/2014/main" id="{B26A97D1-3B83-46B9-8EFD-E8AAF7466DE4}"/>
              </a:ext>
            </a:extLst>
          </p:cNvPr>
          <p:cNvSpPr/>
          <p:nvPr/>
        </p:nvSpPr>
        <p:spPr>
          <a:xfrm>
            <a:off x="825661" y="1173259"/>
            <a:ext cx="10436506" cy="646331"/>
          </a:xfrm>
          <a:prstGeom prst="rect">
            <a:avLst/>
          </a:prstGeom>
        </p:spPr>
        <p:txBody>
          <a:bodyPr wrap="square">
            <a:spAutoFit/>
          </a:bodyPr>
          <a:lstStyle/>
          <a:p>
            <a:r>
              <a:rPr lang="ja-JP" altLang="en-US" dirty="0"/>
              <a:t>(assign) acceptActual1.streamPort1.h := smooth(0, if (-inlet1.m) &gt; 0.0 then inlet1.h else 0.0) / (1.0 - (if (-inlet1.m) &gt; 0.0 then 0.0 else 1.0))</a:t>
            </a:r>
          </a:p>
        </p:txBody>
      </p:sp>
      <p:sp>
        <p:nvSpPr>
          <p:cNvPr id="5" name="テキスト ボックス 4">
            <a:extLst>
              <a:ext uri="{FF2B5EF4-FFF2-40B4-BE49-F238E27FC236}">
                <a16:creationId xmlns:a16="http://schemas.microsoft.com/office/drawing/2014/main" id="{8EB72940-1CCF-43EE-ABDD-AF87D04B1A3A}"/>
              </a:ext>
            </a:extLst>
          </p:cNvPr>
          <p:cNvSpPr txBox="1"/>
          <p:nvPr/>
        </p:nvSpPr>
        <p:spPr>
          <a:xfrm>
            <a:off x="7037408"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6" name="テキスト ボックス 5">
            <a:extLst>
              <a:ext uri="{FF2B5EF4-FFF2-40B4-BE49-F238E27FC236}">
                <a16:creationId xmlns:a16="http://schemas.microsoft.com/office/drawing/2014/main" id="{2B373E02-9CFA-46A9-966B-FE8D9233E694}"/>
              </a:ext>
            </a:extLst>
          </p:cNvPr>
          <p:cNvSpPr txBox="1"/>
          <p:nvPr/>
        </p:nvSpPr>
        <p:spPr>
          <a:xfrm>
            <a:off x="8971693"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7" name="テキスト ボックス 6">
            <a:extLst>
              <a:ext uri="{FF2B5EF4-FFF2-40B4-BE49-F238E27FC236}">
                <a16:creationId xmlns:a16="http://schemas.microsoft.com/office/drawing/2014/main" id="{A7BC8FCA-3CCA-4DD7-A57C-2BAD52A2E73E}"/>
              </a:ext>
            </a:extLst>
          </p:cNvPr>
          <p:cNvSpPr txBox="1"/>
          <p:nvPr/>
        </p:nvSpPr>
        <p:spPr>
          <a:xfrm>
            <a:off x="2177354" y="1819590"/>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9" name="正方形/長方形 8">
            <a:extLst>
              <a:ext uri="{FF2B5EF4-FFF2-40B4-BE49-F238E27FC236}">
                <a16:creationId xmlns:a16="http://schemas.microsoft.com/office/drawing/2014/main" id="{FDF4C488-FCE3-4493-B9B4-9980716E5A9A}"/>
              </a:ext>
            </a:extLst>
          </p:cNvPr>
          <p:cNvSpPr/>
          <p:nvPr/>
        </p:nvSpPr>
        <p:spPr>
          <a:xfrm>
            <a:off x="825660" y="2967335"/>
            <a:ext cx="10436505" cy="646331"/>
          </a:xfrm>
          <a:prstGeom prst="rect">
            <a:avLst/>
          </a:prstGeom>
        </p:spPr>
        <p:txBody>
          <a:bodyPr wrap="square">
            <a:spAutoFit/>
          </a:bodyPr>
          <a:lstStyle/>
          <a:p>
            <a:r>
              <a:rPr lang="ja-JP" altLang="en-US" dirty="0"/>
              <a:t>(assign) acceptActual1.streamPort1.h := (99.0 - smooth(0, if (-inlet1.m) &gt; 0.0 then inlet1.h else 0.0)) / (if (-inlet1.m) &gt; 0.0 then 0.0 else 1.0)</a:t>
            </a:r>
          </a:p>
        </p:txBody>
      </p:sp>
    </p:spTree>
    <p:extLst>
      <p:ext uri="{BB962C8B-B14F-4D97-AF65-F5344CB8AC3E}">
        <p14:creationId xmlns:p14="http://schemas.microsoft.com/office/powerpoint/2010/main" val="1741835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BF4F8E6-0B3A-46C1-B9B9-DB9DDFE7450C}"/>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pic>
        <p:nvPicPr>
          <p:cNvPr id="3" name="図 2">
            <a:extLst>
              <a:ext uri="{FF2B5EF4-FFF2-40B4-BE49-F238E27FC236}">
                <a16:creationId xmlns:a16="http://schemas.microsoft.com/office/drawing/2014/main" id="{7346F29D-1354-4F7E-83C6-5B20EA082F26}"/>
              </a:ext>
            </a:extLst>
          </p:cNvPr>
          <p:cNvPicPr>
            <a:picLocks noChangeAspect="1"/>
          </p:cNvPicPr>
          <p:nvPr/>
        </p:nvPicPr>
        <p:blipFill>
          <a:blip r:embed="rId2"/>
          <a:stretch>
            <a:fillRect/>
          </a:stretch>
        </p:blipFill>
        <p:spPr>
          <a:xfrm>
            <a:off x="676310" y="1630818"/>
            <a:ext cx="9485599" cy="2916468"/>
          </a:xfrm>
          <a:prstGeom prst="rect">
            <a:avLst/>
          </a:prstGeom>
        </p:spPr>
      </p:pic>
      <p:sp>
        <p:nvSpPr>
          <p:cNvPr id="4" name="テキスト ボックス 3">
            <a:extLst>
              <a:ext uri="{FF2B5EF4-FFF2-40B4-BE49-F238E27FC236}">
                <a16:creationId xmlns:a16="http://schemas.microsoft.com/office/drawing/2014/main" id="{A5D4B34B-9521-40DC-9EAD-80D8D004D5ED}"/>
              </a:ext>
            </a:extLst>
          </p:cNvPr>
          <p:cNvSpPr txBox="1"/>
          <p:nvPr/>
        </p:nvSpPr>
        <p:spPr>
          <a:xfrm>
            <a:off x="7475838" y="2879124"/>
            <a:ext cx="3877985" cy="461665"/>
          </a:xfrm>
          <a:prstGeom prst="rect">
            <a:avLst/>
          </a:prstGeom>
          <a:noFill/>
        </p:spPr>
        <p:txBody>
          <a:bodyPr wrap="none" rtlCol="0">
            <a:spAutoFit/>
          </a:bodyPr>
          <a:lstStyle/>
          <a:p>
            <a:pPr algn="l"/>
            <a:r>
              <a:rPr kumimoji="1" lang="ja-JP" altLang="en-US" sz="2400" dirty="0"/>
              <a:t>エンタルピーフローレート</a:t>
            </a:r>
          </a:p>
        </p:txBody>
      </p:sp>
      <p:sp>
        <p:nvSpPr>
          <p:cNvPr id="5" name="テキスト ボックス 4">
            <a:extLst>
              <a:ext uri="{FF2B5EF4-FFF2-40B4-BE49-F238E27FC236}">
                <a16:creationId xmlns:a16="http://schemas.microsoft.com/office/drawing/2014/main" id="{0C02E488-5C0C-4EDD-ACC5-A0B4D30E8A71}"/>
              </a:ext>
            </a:extLst>
          </p:cNvPr>
          <p:cNvSpPr txBox="1"/>
          <p:nvPr/>
        </p:nvSpPr>
        <p:spPr>
          <a:xfrm>
            <a:off x="8043207" y="3934769"/>
            <a:ext cx="2339102" cy="461665"/>
          </a:xfrm>
          <a:prstGeom prst="rect">
            <a:avLst/>
          </a:prstGeom>
          <a:noFill/>
        </p:spPr>
        <p:txBody>
          <a:bodyPr wrap="none" rtlCol="0">
            <a:spAutoFit/>
          </a:bodyPr>
          <a:lstStyle/>
          <a:p>
            <a:pPr algn="l"/>
            <a:r>
              <a:rPr kumimoji="1" lang="ja-JP" altLang="en-US" sz="2400" dirty="0"/>
              <a:t>比エンタルピー</a:t>
            </a:r>
          </a:p>
        </p:txBody>
      </p:sp>
      <p:sp>
        <p:nvSpPr>
          <p:cNvPr id="6" name="正方形/長方形 5">
            <a:extLst>
              <a:ext uri="{FF2B5EF4-FFF2-40B4-BE49-F238E27FC236}">
                <a16:creationId xmlns:a16="http://schemas.microsoft.com/office/drawing/2014/main" id="{7ADF4AAC-4526-4754-92E7-DEA9F365FCB8}"/>
              </a:ext>
            </a:extLst>
          </p:cNvPr>
          <p:cNvSpPr/>
          <p:nvPr/>
        </p:nvSpPr>
        <p:spPr>
          <a:xfrm>
            <a:off x="2758633" y="4880912"/>
            <a:ext cx="6096000" cy="923330"/>
          </a:xfrm>
          <a:prstGeom prst="rect">
            <a:avLst/>
          </a:prstGeom>
        </p:spPr>
        <p:txBody>
          <a:bodyPr>
            <a:spAutoFit/>
          </a:bodyPr>
          <a:lstStyle/>
          <a:p>
            <a:r>
              <a:rPr lang="ja-JP" altLang="en-US" dirty="0">
                <a:hlinkClick r:id="rId3"/>
              </a:rPr>
              <a:t>https://build.openmodelica.org/Documentation/ModelicaReference.'stream'.html</a:t>
            </a:r>
            <a:endParaRPr lang="en-US" altLang="ja-JP" dirty="0"/>
          </a:p>
          <a:p>
            <a:endParaRPr lang="ja-JP" altLang="en-US" dirty="0"/>
          </a:p>
        </p:txBody>
      </p:sp>
    </p:spTree>
    <p:extLst>
      <p:ext uri="{BB962C8B-B14F-4D97-AF65-F5344CB8AC3E}">
        <p14:creationId xmlns:p14="http://schemas.microsoft.com/office/powerpoint/2010/main" val="1290984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90A569-3D81-46E2-BD3C-6DD6CDB8FB2B}"/>
              </a:ext>
            </a:extLst>
          </p:cNvPr>
          <p:cNvPicPr>
            <a:picLocks noChangeAspect="1"/>
          </p:cNvPicPr>
          <p:nvPr/>
        </p:nvPicPr>
        <p:blipFill>
          <a:blip r:embed="rId2"/>
          <a:stretch>
            <a:fillRect/>
          </a:stretch>
        </p:blipFill>
        <p:spPr>
          <a:xfrm>
            <a:off x="1173053" y="1365799"/>
            <a:ext cx="4922947" cy="3162574"/>
          </a:xfrm>
          <a:prstGeom prst="rect">
            <a:avLst/>
          </a:prstGeom>
        </p:spPr>
      </p:pic>
      <p:pic>
        <p:nvPicPr>
          <p:cNvPr id="5" name="図 4">
            <a:extLst>
              <a:ext uri="{FF2B5EF4-FFF2-40B4-BE49-F238E27FC236}">
                <a16:creationId xmlns:a16="http://schemas.microsoft.com/office/drawing/2014/main" id="{84EEC440-6794-4D04-A6DD-07C3C19A9B8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97612" y="5492201"/>
            <a:ext cx="4786312" cy="809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4">
            <a:extLst>
              <a:ext uri="{FF2B5EF4-FFF2-40B4-BE49-F238E27FC236}">
                <a16:creationId xmlns:a16="http://schemas.microsoft.com/office/drawing/2014/main" id="{A1633530-119A-48B4-903E-F93EA426D184}"/>
              </a:ext>
            </a:extLst>
          </p:cNvPr>
          <p:cNvSpPr txBox="1">
            <a:spLocks noChangeArrowheads="1"/>
          </p:cNvSpPr>
          <p:nvPr/>
        </p:nvSpPr>
        <p:spPr bwMode="auto">
          <a:xfrm>
            <a:off x="3081874" y="6241501"/>
            <a:ext cx="22431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300">
                <a:latin typeface="Times New Roman" panose="02020603050405020304" pitchFamily="18" charset="0"/>
              </a:rPr>
              <a:t>(mixing value for m_flow</a:t>
            </a:r>
            <a:r>
              <a:rPr lang="en-US" altLang="ja-JP" sz="1300" baseline="-25000">
                <a:latin typeface="Times New Roman" panose="02020603050405020304" pitchFamily="18" charset="0"/>
              </a:rPr>
              <a:t>i</a:t>
            </a:r>
            <a:r>
              <a:rPr lang="en-US" altLang="ja-JP" sz="1300">
                <a:latin typeface="Times New Roman" panose="02020603050405020304" pitchFamily="18" charset="0"/>
              </a:rPr>
              <a:t> &gt; 0)</a:t>
            </a:r>
          </a:p>
        </p:txBody>
      </p:sp>
    </p:spTree>
    <p:extLst>
      <p:ext uri="{BB962C8B-B14F-4D97-AF65-F5344CB8AC3E}">
        <p14:creationId xmlns:p14="http://schemas.microsoft.com/office/powerpoint/2010/main" val="1647008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1">
            <a:extLst>
              <a:ext uri="{FF2B5EF4-FFF2-40B4-BE49-F238E27FC236}">
                <a16:creationId xmlns:a16="http://schemas.microsoft.com/office/drawing/2014/main" id="{4E4EAB3C-E7E0-4512-8AE7-C96B4E610017}"/>
              </a:ext>
            </a:extLst>
          </p:cNvPr>
          <p:cNvGrpSpPr>
            <a:grpSpLocks/>
          </p:cNvGrpSpPr>
          <p:nvPr/>
        </p:nvGrpSpPr>
        <p:grpSpPr bwMode="auto">
          <a:xfrm>
            <a:off x="2220398" y="1338884"/>
            <a:ext cx="3673477" cy="3735389"/>
            <a:chOff x="1450" y="1592"/>
            <a:chExt cx="2314" cy="2353"/>
          </a:xfrm>
        </p:grpSpPr>
        <p:sp>
          <p:nvSpPr>
            <p:cNvPr id="3" name="Rectangle 136">
              <a:extLst>
                <a:ext uri="{FF2B5EF4-FFF2-40B4-BE49-F238E27FC236}">
                  <a16:creationId xmlns:a16="http://schemas.microsoft.com/office/drawing/2014/main" id="{39506B08-B89A-4582-B3F5-27D7235E0A2E}"/>
                </a:ext>
              </a:extLst>
            </p:cNvPr>
            <p:cNvSpPr>
              <a:spLocks noChangeArrowheads="1"/>
            </p:cNvSpPr>
            <p:nvPr/>
          </p:nvSpPr>
          <p:spPr bwMode="auto">
            <a:xfrm rot="3600000">
              <a:off x="1231" y="1811"/>
              <a:ext cx="1111" cy="6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4" name="Rectangle 137">
              <a:extLst>
                <a:ext uri="{FF2B5EF4-FFF2-40B4-BE49-F238E27FC236}">
                  <a16:creationId xmlns:a16="http://schemas.microsoft.com/office/drawing/2014/main" id="{978D99FE-833A-4571-9F72-4F3B5D2AFC25}"/>
                </a:ext>
              </a:extLst>
            </p:cNvPr>
            <p:cNvSpPr>
              <a:spLocks noChangeArrowheads="1"/>
            </p:cNvSpPr>
            <p:nvPr/>
          </p:nvSpPr>
          <p:spPr bwMode="auto">
            <a:xfrm>
              <a:off x="2357" y="2461"/>
              <a:ext cx="1407"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5" name="Rectangle 138">
              <a:extLst>
                <a:ext uri="{FF2B5EF4-FFF2-40B4-BE49-F238E27FC236}">
                  <a16:creationId xmlns:a16="http://schemas.microsoft.com/office/drawing/2014/main" id="{A1058FF3-413E-4574-9DA6-05371A2037A5}"/>
                </a:ext>
              </a:extLst>
            </p:cNvPr>
            <p:cNvSpPr>
              <a:spLocks noChangeArrowheads="1"/>
            </p:cNvSpPr>
            <p:nvPr/>
          </p:nvSpPr>
          <p:spPr bwMode="auto">
            <a:xfrm rot="-3600000">
              <a:off x="1276" y="3085"/>
              <a:ext cx="1054"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6" name="Line 140">
              <a:extLst>
                <a:ext uri="{FF2B5EF4-FFF2-40B4-BE49-F238E27FC236}">
                  <a16:creationId xmlns:a16="http://schemas.microsoft.com/office/drawing/2014/main" id="{AD2A28A9-C2A5-41FB-ACE1-547EE0CB6ECD}"/>
                </a:ext>
              </a:extLst>
            </p:cNvPr>
            <p:cNvSpPr>
              <a:spLocks noChangeShapeType="1"/>
            </p:cNvSpPr>
            <p:nvPr/>
          </p:nvSpPr>
          <p:spPr bwMode="auto">
            <a:xfrm rot="-3600000">
              <a:off x="1716" y="2992"/>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7" name="Line 141">
              <a:extLst>
                <a:ext uri="{FF2B5EF4-FFF2-40B4-BE49-F238E27FC236}">
                  <a16:creationId xmlns:a16="http://schemas.microsoft.com/office/drawing/2014/main" id="{A251BB3C-6D9B-49D0-89D6-274AEAEDFD07}"/>
                </a:ext>
              </a:extLst>
            </p:cNvPr>
            <p:cNvSpPr>
              <a:spLocks noChangeShapeType="1"/>
            </p:cNvSpPr>
            <p:nvPr/>
          </p:nvSpPr>
          <p:spPr bwMode="auto">
            <a:xfrm rot="3600000">
              <a:off x="1982" y="2438"/>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8" name="Line 142">
              <a:extLst>
                <a:ext uri="{FF2B5EF4-FFF2-40B4-BE49-F238E27FC236}">
                  <a16:creationId xmlns:a16="http://schemas.microsoft.com/office/drawing/2014/main" id="{0E49E6C4-C1C8-4F30-BF31-AFB4B4EF2522}"/>
                </a:ext>
              </a:extLst>
            </p:cNvPr>
            <p:cNvSpPr>
              <a:spLocks noChangeShapeType="1"/>
            </p:cNvSpPr>
            <p:nvPr/>
          </p:nvSpPr>
          <p:spPr bwMode="auto">
            <a:xfrm rot="10800000">
              <a:off x="2357" y="2635"/>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9" name="Line 144">
              <a:extLst>
                <a:ext uri="{FF2B5EF4-FFF2-40B4-BE49-F238E27FC236}">
                  <a16:creationId xmlns:a16="http://schemas.microsoft.com/office/drawing/2014/main" id="{A97CB0E2-B064-454D-A83E-D67FFEACF995}"/>
                </a:ext>
              </a:extLst>
            </p:cNvPr>
            <p:cNvSpPr>
              <a:spLocks noChangeShapeType="1"/>
            </p:cNvSpPr>
            <p:nvPr/>
          </p:nvSpPr>
          <p:spPr bwMode="auto">
            <a:xfrm>
              <a:off x="2357" y="297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0" name="Line 145">
              <a:extLst>
                <a:ext uri="{FF2B5EF4-FFF2-40B4-BE49-F238E27FC236}">
                  <a16:creationId xmlns:a16="http://schemas.microsoft.com/office/drawing/2014/main" id="{1D0290E6-3E2D-432B-BF6C-1DD45BBB66EF}"/>
                </a:ext>
              </a:extLst>
            </p:cNvPr>
            <p:cNvSpPr>
              <a:spLocks noChangeShapeType="1"/>
            </p:cNvSpPr>
            <p:nvPr/>
          </p:nvSpPr>
          <p:spPr bwMode="auto">
            <a:xfrm rot="-7200000">
              <a:off x="1720" y="2587"/>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1" name="Line 146">
              <a:extLst>
                <a:ext uri="{FF2B5EF4-FFF2-40B4-BE49-F238E27FC236}">
                  <a16:creationId xmlns:a16="http://schemas.microsoft.com/office/drawing/2014/main" id="{06D0F75D-2FA2-429A-919F-4ADDB6DA79C3}"/>
                </a:ext>
              </a:extLst>
            </p:cNvPr>
            <p:cNvSpPr>
              <a:spLocks noChangeShapeType="1"/>
            </p:cNvSpPr>
            <p:nvPr/>
          </p:nvSpPr>
          <p:spPr bwMode="auto">
            <a:xfrm rot="7200000">
              <a:off x="1999" y="315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2" name="Line 148">
              <a:extLst>
                <a:ext uri="{FF2B5EF4-FFF2-40B4-BE49-F238E27FC236}">
                  <a16:creationId xmlns:a16="http://schemas.microsoft.com/office/drawing/2014/main" id="{B3A62213-577A-4230-A983-56EDEF99342C}"/>
                </a:ext>
              </a:extLst>
            </p:cNvPr>
            <p:cNvSpPr>
              <a:spLocks noChangeShapeType="1"/>
            </p:cNvSpPr>
            <p:nvPr/>
          </p:nvSpPr>
          <p:spPr bwMode="auto">
            <a:xfrm>
              <a:off x="2191" y="2552"/>
              <a:ext cx="166" cy="8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3" name="Line 150">
              <a:extLst>
                <a:ext uri="{FF2B5EF4-FFF2-40B4-BE49-F238E27FC236}">
                  <a16:creationId xmlns:a16="http://schemas.microsoft.com/office/drawing/2014/main" id="{120E0AEA-8D43-441B-BD97-01D18F4EBE31}"/>
                </a:ext>
              </a:extLst>
            </p:cNvPr>
            <p:cNvSpPr>
              <a:spLocks noChangeShapeType="1"/>
            </p:cNvSpPr>
            <p:nvPr/>
          </p:nvSpPr>
          <p:spPr bwMode="auto">
            <a:xfrm flipH="1">
              <a:off x="2201" y="2592"/>
              <a:ext cx="74" cy="44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4" name="Line 151">
              <a:extLst>
                <a:ext uri="{FF2B5EF4-FFF2-40B4-BE49-F238E27FC236}">
                  <a16:creationId xmlns:a16="http://schemas.microsoft.com/office/drawing/2014/main" id="{9E392393-6517-4035-88A9-0B0920733C7D}"/>
                </a:ext>
              </a:extLst>
            </p:cNvPr>
            <p:cNvSpPr>
              <a:spLocks noChangeShapeType="1"/>
            </p:cNvSpPr>
            <p:nvPr/>
          </p:nvSpPr>
          <p:spPr bwMode="auto">
            <a:xfrm flipH="1">
              <a:off x="1913" y="2548"/>
              <a:ext cx="278" cy="331"/>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5" name="Line 152">
              <a:extLst>
                <a:ext uri="{FF2B5EF4-FFF2-40B4-BE49-F238E27FC236}">
                  <a16:creationId xmlns:a16="http://schemas.microsoft.com/office/drawing/2014/main" id="{BB94E3B4-51A6-4F4F-9BD1-E15AEC0ACD8A}"/>
                </a:ext>
              </a:extLst>
            </p:cNvPr>
            <p:cNvSpPr>
              <a:spLocks noChangeShapeType="1"/>
            </p:cNvSpPr>
            <p:nvPr/>
          </p:nvSpPr>
          <p:spPr bwMode="auto">
            <a:xfrm flipH="1" flipV="1">
              <a:off x="2087" y="2659"/>
              <a:ext cx="266" cy="313"/>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6" name="Line 153">
              <a:extLst>
                <a:ext uri="{FF2B5EF4-FFF2-40B4-BE49-F238E27FC236}">
                  <a16:creationId xmlns:a16="http://schemas.microsoft.com/office/drawing/2014/main" id="{D6C1DD45-1B08-4C77-ACCA-F0D06DBBA7B4}"/>
                </a:ext>
              </a:extLst>
            </p:cNvPr>
            <p:cNvSpPr>
              <a:spLocks noChangeShapeType="1"/>
            </p:cNvSpPr>
            <p:nvPr/>
          </p:nvSpPr>
          <p:spPr bwMode="auto">
            <a:xfrm flipH="1">
              <a:off x="1917" y="2636"/>
              <a:ext cx="430" cy="235"/>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7" name="Line 154">
              <a:extLst>
                <a:ext uri="{FF2B5EF4-FFF2-40B4-BE49-F238E27FC236}">
                  <a16:creationId xmlns:a16="http://schemas.microsoft.com/office/drawing/2014/main" id="{47565887-B0DA-48DA-8D0B-7E4ACAA9188B}"/>
                </a:ext>
              </a:extLst>
            </p:cNvPr>
            <p:cNvSpPr>
              <a:spLocks noChangeShapeType="1"/>
            </p:cNvSpPr>
            <p:nvPr/>
          </p:nvSpPr>
          <p:spPr bwMode="auto">
            <a:xfrm flipH="1" flipV="1">
              <a:off x="1927" y="2703"/>
              <a:ext cx="198" cy="57"/>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8" name="Text Box 155">
              <a:extLst>
                <a:ext uri="{FF2B5EF4-FFF2-40B4-BE49-F238E27FC236}">
                  <a16:creationId xmlns:a16="http://schemas.microsoft.com/office/drawing/2014/main" id="{65DA0921-3CD4-4268-AE87-C188CD964289}"/>
                </a:ext>
              </a:extLst>
            </p:cNvPr>
            <p:cNvSpPr txBox="1">
              <a:spLocks noChangeArrowheads="1"/>
            </p:cNvSpPr>
            <p:nvPr/>
          </p:nvSpPr>
          <p:spPr bwMode="auto">
            <a:xfrm>
              <a:off x="2616" y="252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3</a:t>
              </a:r>
            </a:p>
          </p:txBody>
        </p:sp>
        <p:sp>
          <p:nvSpPr>
            <p:cNvPr id="19" name="Text Box 156">
              <a:extLst>
                <a:ext uri="{FF2B5EF4-FFF2-40B4-BE49-F238E27FC236}">
                  <a16:creationId xmlns:a16="http://schemas.microsoft.com/office/drawing/2014/main" id="{DBBB1C12-30FB-460F-AB9A-0AA90AC56C2A}"/>
                </a:ext>
              </a:extLst>
            </p:cNvPr>
            <p:cNvSpPr txBox="1">
              <a:spLocks noChangeArrowheads="1"/>
            </p:cNvSpPr>
            <p:nvPr/>
          </p:nvSpPr>
          <p:spPr bwMode="auto">
            <a:xfrm>
              <a:off x="2636" y="286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3</a:t>
              </a:r>
              <a:r>
                <a:rPr lang="en-US" altLang="ja-JP" sz="1400"/>
                <a:t>)</a:t>
              </a:r>
            </a:p>
          </p:txBody>
        </p:sp>
        <p:sp>
          <p:nvSpPr>
            <p:cNvPr id="20" name="Text Box 157">
              <a:extLst>
                <a:ext uri="{FF2B5EF4-FFF2-40B4-BE49-F238E27FC236}">
                  <a16:creationId xmlns:a16="http://schemas.microsoft.com/office/drawing/2014/main" id="{7B3EDFF5-17FD-4685-8FAA-A4EBB3048197}"/>
                </a:ext>
              </a:extLst>
            </p:cNvPr>
            <p:cNvSpPr txBox="1">
              <a:spLocks noChangeArrowheads="1"/>
            </p:cNvSpPr>
            <p:nvPr/>
          </p:nvSpPr>
          <p:spPr bwMode="auto">
            <a:xfrm rot="3600000">
              <a:off x="1920" y="210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2</a:t>
              </a:r>
            </a:p>
          </p:txBody>
        </p:sp>
        <p:sp>
          <p:nvSpPr>
            <p:cNvPr id="21" name="Text Box 158">
              <a:extLst>
                <a:ext uri="{FF2B5EF4-FFF2-40B4-BE49-F238E27FC236}">
                  <a16:creationId xmlns:a16="http://schemas.microsoft.com/office/drawing/2014/main" id="{F244AC77-0F6C-49B8-B987-702B83510333}"/>
                </a:ext>
              </a:extLst>
            </p:cNvPr>
            <p:cNvSpPr txBox="1">
              <a:spLocks noChangeArrowheads="1"/>
            </p:cNvSpPr>
            <p:nvPr/>
          </p:nvSpPr>
          <p:spPr bwMode="auto">
            <a:xfrm rot="3600000">
              <a:off x="1236" y="2069"/>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2</a:t>
              </a:r>
              <a:r>
                <a:rPr lang="en-US" altLang="ja-JP" sz="1400"/>
                <a:t>)</a:t>
              </a:r>
            </a:p>
          </p:txBody>
        </p:sp>
        <p:sp>
          <p:nvSpPr>
            <p:cNvPr id="22" name="Text Box 159">
              <a:extLst>
                <a:ext uri="{FF2B5EF4-FFF2-40B4-BE49-F238E27FC236}">
                  <a16:creationId xmlns:a16="http://schemas.microsoft.com/office/drawing/2014/main" id="{143BE29A-A1CE-4CAC-BD3D-BFB10816F988}"/>
                </a:ext>
              </a:extLst>
            </p:cNvPr>
            <p:cNvSpPr txBox="1">
              <a:spLocks noChangeArrowheads="1"/>
            </p:cNvSpPr>
            <p:nvPr/>
          </p:nvSpPr>
          <p:spPr bwMode="auto">
            <a:xfrm rot="-3600000">
              <a:off x="1604" y="3083"/>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1</a:t>
              </a:r>
            </a:p>
          </p:txBody>
        </p:sp>
        <p:sp>
          <p:nvSpPr>
            <p:cNvPr id="23" name="Text Box 160">
              <a:extLst>
                <a:ext uri="{FF2B5EF4-FFF2-40B4-BE49-F238E27FC236}">
                  <a16:creationId xmlns:a16="http://schemas.microsoft.com/office/drawing/2014/main" id="{5C26E86B-A812-4B36-9501-2BCF160C4749}"/>
                </a:ext>
              </a:extLst>
            </p:cNvPr>
            <p:cNvSpPr txBox="1">
              <a:spLocks noChangeArrowheads="1"/>
            </p:cNvSpPr>
            <p:nvPr/>
          </p:nvSpPr>
          <p:spPr bwMode="auto">
            <a:xfrm rot="-3600000">
              <a:off x="1496" y="345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1</a:t>
              </a:r>
              <a:r>
                <a:rPr lang="en-US" altLang="ja-JP" sz="1400"/>
                <a:t>)</a:t>
              </a:r>
            </a:p>
          </p:txBody>
        </p:sp>
      </p:grpSp>
      <p:pic>
        <p:nvPicPr>
          <p:cNvPr id="24" name="図 23">
            <a:extLst>
              <a:ext uri="{FF2B5EF4-FFF2-40B4-BE49-F238E27FC236}">
                <a16:creationId xmlns:a16="http://schemas.microsoft.com/office/drawing/2014/main" id="{FD1A5D4B-A945-46BE-99C8-7E08BA9D1C6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223686" y="1532238"/>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164">
            <a:extLst>
              <a:ext uri="{FF2B5EF4-FFF2-40B4-BE49-F238E27FC236}">
                <a16:creationId xmlns:a16="http://schemas.microsoft.com/office/drawing/2014/main" id="{4432C7E6-E829-49BF-B943-E303E47A7A28}"/>
              </a:ext>
            </a:extLst>
          </p:cNvPr>
          <p:cNvSpPr txBox="1">
            <a:spLocks noChangeArrowheads="1"/>
          </p:cNvSpPr>
          <p:nvPr/>
        </p:nvSpPr>
        <p:spPr bwMode="auto">
          <a:xfrm>
            <a:off x="7307950" y="2474577"/>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Tree>
    <p:extLst>
      <p:ext uri="{BB962C8B-B14F-4D97-AF65-F5344CB8AC3E}">
        <p14:creationId xmlns:p14="http://schemas.microsoft.com/office/powerpoint/2010/main" val="240489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848D269-2E44-4DE1-BDB6-2B971A1C96C1}"/>
              </a:ext>
            </a:extLst>
          </p:cNvPr>
          <p:cNvPicPr>
            <a:picLocks noChangeAspect="1"/>
          </p:cNvPicPr>
          <p:nvPr/>
        </p:nvPicPr>
        <p:blipFill>
          <a:blip r:embed="rId2"/>
          <a:stretch>
            <a:fillRect/>
          </a:stretch>
        </p:blipFill>
        <p:spPr>
          <a:xfrm>
            <a:off x="2281859" y="2426883"/>
            <a:ext cx="7628281" cy="2004234"/>
          </a:xfrm>
          <a:prstGeom prst="rect">
            <a:avLst/>
          </a:prstGeom>
        </p:spPr>
      </p:pic>
      <p:sp>
        <p:nvSpPr>
          <p:cNvPr id="3" name="テキスト ボックス 2">
            <a:extLst>
              <a:ext uri="{FF2B5EF4-FFF2-40B4-BE49-F238E27FC236}">
                <a16:creationId xmlns:a16="http://schemas.microsoft.com/office/drawing/2014/main" id="{E4986099-D78B-4252-A341-DFF9FAE83D8F}"/>
              </a:ext>
            </a:extLst>
          </p:cNvPr>
          <p:cNvSpPr txBox="1"/>
          <p:nvPr/>
        </p:nvSpPr>
        <p:spPr>
          <a:xfrm>
            <a:off x="3385751" y="4757351"/>
            <a:ext cx="2985113" cy="369332"/>
          </a:xfrm>
          <a:prstGeom prst="rect">
            <a:avLst/>
          </a:prstGeom>
          <a:noFill/>
        </p:spPr>
        <p:txBody>
          <a:bodyPr wrap="none" rtlCol="0">
            <a:spAutoFit/>
          </a:bodyPr>
          <a:lstStyle/>
          <a:p>
            <a:r>
              <a:rPr kumimoji="1" lang="en-US" altLang="ja-JP" dirty="0"/>
              <a:t>Modelica Specification 3.3</a:t>
            </a:r>
            <a:endParaRPr kumimoji="1" lang="ja-JP" altLang="en-US" dirty="0"/>
          </a:p>
        </p:txBody>
      </p:sp>
    </p:spTree>
    <p:extLst>
      <p:ext uri="{BB962C8B-B14F-4D97-AF65-F5344CB8AC3E}">
        <p14:creationId xmlns:p14="http://schemas.microsoft.com/office/powerpoint/2010/main" val="81306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886313" cy="1200329"/>
          </a:xfrm>
          <a:prstGeom prst="rect">
            <a:avLst/>
          </a:prstGeom>
          <a:noFill/>
        </p:spPr>
        <p:txBody>
          <a:bodyPr wrap="none" rtlCol="0">
            <a:spAutoFit/>
          </a:bodyPr>
          <a:lstStyle/>
          <a:p>
            <a:r>
              <a:rPr kumimoji="1" lang="ja-JP" altLang="en-US" sz="2400" dirty="0"/>
              <a:t>物理現象の中には流動量</a:t>
            </a:r>
            <a:r>
              <a:rPr lang="en-US" altLang="ja-JP" sz="2400" dirty="0"/>
              <a:t>(</a:t>
            </a:r>
            <a:r>
              <a:rPr lang="ja-JP" altLang="en-US" sz="2400" dirty="0"/>
              <a:t>フロー変数</a:t>
            </a:r>
            <a:r>
              <a:rPr lang="en-US" altLang="ja-JP" sz="2400" dirty="0"/>
              <a:t>)</a:t>
            </a:r>
            <a:r>
              <a:rPr kumimoji="1" lang="ja-JP" altLang="en-US" sz="2400" dirty="0"/>
              <a:t>に応じて輸送される物理量もあります。</a:t>
            </a:r>
            <a:endParaRPr kumimoji="1" lang="en-US" altLang="ja-JP" sz="2400" dirty="0"/>
          </a:p>
          <a:p>
            <a:r>
              <a:rPr kumimoji="1" lang="ja-JP" altLang="en-US" sz="2400" dirty="0"/>
              <a:t>例えば流体中の微小物質</a:t>
            </a:r>
            <a:r>
              <a:rPr kumimoji="1" lang="en-US" altLang="ja-JP" sz="2400" dirty="0"/>
              <a:t>(</a:t>
            </a:r>
            <a:r>
              <a:rPr kumimoji="1" lang="ja-JP" altLang="en-US" sz="2400" dirty="0"/>
              <a:t>花粉など</a:t>
            </a:r>
            <a:r>
              <a:rPr kumimoji="1" lang="en-US" altLang="ja-JP" sz="2400" dirty="0"/>
              <a:t>)</a:t>
            </a:r>
            <a:r>
              <a:rPr kumimoji="1" lang="ja-JP" altLang="en-US" sz="2400" dirty="0"/>
              <a:t>やエンタルピーが代表例です。</a:t>
            </a:r>
            <a:endParaRPr kumimoji="1" lang="en-US" altLang="ja-JP" sz="2400" dirty="0"/>
          </a:p>
          <a:p>
            <a:r>
              <a:rPr lang="en-US" altLang="ja-JP" sz="2400" dirty="0"/>
              <a:t>Modelica</a:t>
            </a:r>
            <a:r>
              <a:rPr lang="ja-JP" altLang="en-US" sz="2400" dirty="0"/>
              <a:t>では、そのような物理量をストリーム変数で表します。</a:t>
            </a:r>
            <a:endParaRPr lang="en-US" altLang="ja-JP" sz="2400" dirty="0"/>
          </a:p>
        </p:txBody>
      </p:sp>
      <p:sp>
        <p:nvSpPr>
          <p:cNvPr id="15" name="テキスト ボックス 14">
            <a:extLst>
              <a:ext uri="{FF2B5EF4-FFF2-40B4-BE49-F238E27FC236}">
                <a16:creationId xmlns:a16="http://schemas.microsoft.com/office/drawing/2014/main" id="{3D7CEF60-3686-4A58-B8AC-456AE5B79DCD}"/>
              </a:ext>
            </a:extLst>
          </p:cNvPr>
          <p:cNvSpPr txBox="1"/>
          <p:nvPr/>
        </p:nvSpPr>
        <p:spPr>
          <a:xfrm>
            <a:off x="7121199" y="3136190"/>
            <a:ext cx="4534927" cy="1200329"/>
          </a:xfrm>
          <a:prstGeom prst="rect">
            <a:avLst/>
          </a:prstGeom>
          <a:noFill/>
        </p:spPr>
        <p:txBody>
          <a:bodyPr wrap="square" rtlCol="0">
            <a:spAutoFit/>
          </a:bodyPr>
          <a:lstStyle/>
          <a:p>
            <a:pPr algn="l"/>
            <a:r>
              <a:rPr kumimoji="1" lang="ja-JP" altLang="en-US" sz="2400" dirty="0"/>
              <a:t>左図のような流れの場合、</a:t>
            </a:r>
            <a:r>
              <a:rPr kumimoji="1" lang="en-US" altLang="ja-JP" sz="2400" dirty="0"/>
              <a:t>C</a:t>
            </a:r>
            <a:r>
              <a:rPr lang="ja-JP" altLang="en-US" sz="2400" dirty="0"/>
              <a:t>点地点のストリーム変数の値は上流側の流動量から計算されます</a:t>
            </a:r>
            <a:endParaRPr kumimoji="1" lang="ja-JP" altLang="en-US"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1222258" y="2729030"/>
            <a:ext cx="5380223" cy="1543145"/>
            <a:chOff x="60869" y="2214828"/>
            <a:chExt cx="6990496" cy="2005001"/>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60869" y="2214828"/>
              <a:ext cx="6990496" cy="2005001"/>
              <a:chOff x="1405147" y="2282192"/>
              <a:chExt cx="7660370" cy="2197133"/>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1" name="矢印: 右 10">
                <a:extLst>
                  <a:ext uri="{FF2B5EF4-FFF2-40B4-BE49-F238E27FC236}">
                    <a16:creationId xmlns:a16="http://schemas.microsoft.com/office/drawing/2014/main" id="{C7DA8D18-FC6D-4ECF-9AB1-7D4257C74CCD}"/>
                  </a:ext>
                </a:extLst>
              </p:cNvPr>
              <p:cNvSpPr/>
              <p:nvPr/>
            </p:nvSpPr>
            <p:spPr>
              <a:xfrm>
                <a:off x="2693773" y="2409568"/>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1405147" y="2282192"/>
                <a:ext cx="1139353" cy="657320"/>
              </a:xfrm>
              <a:prstGeom prst="rect">
                <a:avLst/>
              </a:prstGeom>
              <a:noFill/>
            </p:spPr>
            <p:txBody>
              <a:bodyPr wrap="none" rtlCol="0">
                <a:spAutoFit/>
              </a:bodyPr>
              <a:lstStyle/>
              <a:p>
                <a:pPr algn="l"/>
                <a:r>
                  <a:rPr kumimoji="1" lang="ja-JP" altLang="en-US" sz="2400" dirty="0"/>
                  <a:t>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sp>
        <p:nvSpPr>
          <p:cNvPr id="31" name="四角形: 角を丸くする 30">
            <a:extLst>
              <a:ext uri="{FF2B5EF4-FFF2-40B4-BE49-F238E27FC236}">
                <a16:creationId xmlns:a16="http://schemas.microsoft.com/office/drawing/2014/main" id="{9448B10E-B440-499C-B7C4-34D0E3311F03}"/>
              </a:ext>
            </a:extLst>
          </p:cNvPr>
          <p:cNvSpPr/>
          <p:nvPr/>
        </p:nvSpPr>
        <p:spPr>
          <a:xfrm>
            <a:off x="655320" y="5109816"/>
            <a:ext cx="9943089" cy="10008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ストリーム変数は上流から流れてくる物理量を表しています</a:t>
            </a:r>
            <a:endParaRPr kumimoji="1" lang="ja-JP" altLang="en-US" sz="2800" dirty="0">
              <a:solidFill>
                <a:schemeClr val="tx1"/>
              </a:solidFill>
            </a:endParaRPr>
          </a:p>
        </p:txBody>
      </p:sp>
      <p:grpSp>
        <p:nvGrpSpPr>
          <p:cNvPr id="39" name="グループ化 38">
            <a:extLst>
              <a:ext uri="{FF2B5EF4-FFF2-40B4-BE49-F238E27FC236}">
                <a16:creationId xmlns:a16="http://schemas.microsoft.com/office/drawing/2014/main" id="{B3EB5427-4E6A-4ECA-829D-9BD2660D949E}"/>
              </a:ext>
            </a:extLst>
          </p:cNvPr>
          <p:cNvGrpSpPr/>
          <p:nvPr/>
        </p:nvGrpSpPr>
        <p:grpSpPr>
          <a:xfrm>
            <a:off x="2158577" y="3377632"/>
            <a:ext cx="3627696" cy="772624"/>
            <a:chOff x="1723699" y="3040787"/>
            <a:chExt cx="5707204" cy="1215516"/>
          </a:xfrm>
        </p:grpSpPr>
        <p:sp>
          <p:nvSpPr>
            <p:cNvPr id="32" name="楕円 31">
              <a:extLst>
                <a:ext uri="{FF2B5EF4-FFF2-40B4-BE49-F238E27FC236}">
                  <a16:creationId xmlns:a16="http://schemas.microsoft.com/office/drawing/2014/main" id="{6D582BB4-890E-4F6E-8151-2E67F1935760}"/>
                </a:ext>
              </a:extLst>
            </p:cNvPr>
            <p:cNvSpPr/>
            <p:nvPr/>
          </p:nvSpPr>
          <p:spPr>
            <a:xfrm>
              <a:off x="1723699" y="317155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3E0C2E3-3166-49BD-AE0D-EA759A961B6E}"/>
                </a:ext>
              </a:extLst>
            </p:cNvPr>
            <p:cNvSpPr/>
            <p:nvPr/>
          </p:nvSpPr>
          <p:spPr>
            <a:xfrm>
              <a:off x="2440441" y="349143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BA53A01-05C6-4687-ACAA-465BBEF80A6C}"/>
                </a:ext>
              </a:extLst>
            </p:cNvPr>
            <p:cNvSpPr/>
            <p:nvPr/>
          </p:nvSpPr>
          <p:spPr>
            <a:xfrm>
              <a:off x="1837402" y="3994998"/>
              <a:ext cx="227405" cy="2274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F4C63-5FB0-4A1B-B9D9-045AC51435D7}"/>
                </a:ext>
              </a:extLst>
            </p:cNvPr>
            <p:cNvSpPr/>
            <p:nvPr/>
          </p:nvSpPr>
          <p:spPr>
            <a:xfrm>
              <a:off x="3269023" y="375237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50A816A-90B8-47F5-B2DA-CDBF39C39B03}"/>
                </a:ext>
              </a:extLst>
            </p:cNvPr>
            <p:cNvSpPr/>
            <p:nvPr/>
          </p:nvSpPr>
          <p:spPr>
            <a:xfrm>
              <a:off x="6038515" y="3740205"/>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610E9FC4-D70D-4C8B-B87D-9F98B933A7E1}"/>
                </a:ext>
              </a:extLst>
            </p:cNvPr>
            <p:cNvSpPr/>
            <p:nvPr/>
          </p:nvSpPr>
          <p:spPr>
            <a:xfrm>
              <a:off x="6498271" y="3040787"/>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D57A76-0DC6-4B7F-9EE8-678A2532DDE3}"/>
                </a:ext>
              </a:extLst>
            </p:cNvPr>
            <p:cNvSpPr/>
            <p:nvPr/>
          </p:nvSpPr>
          <p:spPr>
            <a:xfrm>
              <a:off x="7203499" y="402889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矢印コネクタ 40">
            <a:extLst>
              <a:ext uri="{FF2B5EF4-FFF2-40B4-BE49-F238E27FC236}">
                <a16:creationId xmlns:a16="http://schemas.microsoft.com/office/drawing/2014/main" id="{36DB9786-8AAA-4A71-8A2B-26A020333DDC}"/>
              </a:ext>
            </a:extLst>
          </p:cNvPr>
          <p:cNvCxnSpPr>
            <a:cxnSpLocks/>
            <a:stCxn id="43" idx="0"/>
            <a:endCxn id="34" idx="5"/>
          </p:cNvCxnSpPr>
          <p:nvPr/>
        </p:nvCxnSpPr>
        <p:spPr>
          <a:xfrm flipH="1" flipV="1">
            <a:off x="2354229" y="4107540"/>
            <a:ext cx="967820" cy="43584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19587A64-95A6-4EE3-A786-4F33577ECED3}"/>
              </a:ext>
            </a:extLst>
          </p:cNvPr>
          <p:cNvSpPr txBox="1"/>
          <p:nvPr/>
        </p:nvSpPr>
        <p:spPr>
          <a:xfrm>
            <a:off x="2614163" y="4543387"/>
            <a:ext cx="1415772" cy="461665"/>
          </a:xfrm>
          <a:prstGeom prst="rect">
            <a:avLst/>
          </a:prstGeom>
          <a:noFill/>
        </p:spPr>
        <p:txBody>
          <a:bodyPr wrap="none" rtlCol="0">
            <a:spAutoFit/>
          </a:bodyPr>
          <a:lstStyle/>
          <a:p>
            <a:pPr algn="l"/>
            <a:r>
              <a:rPr kumimoji="1" lang="ja-JP" altLang="en-US" sz="2400" dirty="0"/>
              <a:t>微小物質</a:t>
            </a:r>
          </a:p>
        </p:txBody>
      </p:sp>
      <p:cxnSp>
        <p:nvCxnSpPr>
          <p:cNvPr id="44" name="直線矢印コネクタ 43">
            <a:extLst>
              <a:ext uri="{FF2B5EF4-FFF2-40B4-BE49-F238E27FC236}">
                <a16:creationId xmlns:a16="http://schemas.microsoft.com/office/drawing/2014/main" id="{CC72EBE0-4240-4DC4-B0F5-B7F3BA87A482}"/>
              </a:ext>
            </a:extLst>
          </p:cNvPr>
          <p:cNvCxnSpPr>
            <a:cxnSpLocks/>
            <a:stCxn id="43" idx="0"/>
          </p:cNvCxnSpPr>
          <p:nvPr/>
        </p:nvCxnSpPr>
        <p:spPr>
          <a:xfrm flipH="1" flipV="1">
            <a:off x="3213111" y="4005711"/>
            <a:ext cx="108938" cy="53767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96A3BF9-2160-4BAF-B77F-5605D42B5312}"/>
              </a:ext>
            </a:extLst>
          </p:cNvPr>
          <p:cNvCxnSpPr>
            <a:cxnSpLocks/>
            <a:stCxn id="43" idx="0"/>
            <a:endCxn id="36" idx="3"/>
          </p:cNvCxnSpPr>
          <p:nvPr/>
        </p:nvCxnSpPr>
        <p:spPr>
          <a:xfrm flipV="1">
            <a:off x="3322049" y="3945584"/>
            <a:ext cx="1600342" cy="59780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4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D1A75A5-D26F-4DB9-ACBE-C0861E050A53}"/>
              </a:ext>
            </a:extLst>
          </p:cNvPr>
          <p:cNvSpPr>
            <a:spLocks noGrp="1"/>
          </p:cNvSpPr>
          <p:nvPr>
            <p:ph type="sldNum" sz="quarter" idx="12"/>
          </p:nvPr>
        </p:nvSpPr>
        <p:spPr/>
        <p:txBody>
          <a:bodyPr/>
          <a:lstStyle/>
          <a:p>
            <a:fld id="{D836F367-8F14-4921-8441-15DE2D973248}" type="slidenum">
              <a:rPr kumimoji="1" lang="ja-JP" altLang="en-US" smtClean="0"/>
              <a:t>40</a:t>
            </a:fld>
            <a:endParaRPr kumimoji="1" lang="ja-JP" altLang="en-US"/>
          </a:p>
        </p:txBody>
      </p:sp>
      <p:pic>
        <p:nvPicPr>
          <p:cNvPr id="3" name="図 2">
            <a:extLst>
              <a:ext uri="{FF2B5EF4-FFF2-40B4-BE49-F238E27FC236}">
                <a16:creationId xmlns:a16="http://schemas.microsoft.com/office/drawing/2014/main" id="{5712748A-CE3D-45C6-91F7-5905F0FFDC5B}"/>
              </a:ext>
            </a:extLst>
          </p:cNvPr>
          <p:cNvPicPr>
            <a:picLocks noChangeAspect="1"/>
          </p:cNvPicPr>
          <p:nvPr/>
        </p:nvPicPr>
        <p:blipFill>
          <a:blip r:embed="rId2"/>
          <a:stretch>
            <a:fillRect/>
          </a:stretch>
        </p:blipFill>
        <p:spPr>
          <a:xfrm>
            <a:off x="970292" y="752420"/>
            <a:ext cx="9011908" cy="781159"/>
          </a:xfrm>
          <a:prstGeom prst="rect">
            <a:avLst/>
          </a:prstGeom>
        </p:spPr>
      </p:pic>
      <p:pic>
        <p:nvPicPr>
          <p:cNvPr id="4" name="図 3">
            <a:extLst>
              <a:ext uri="{FF2B5EF4-FFF2-40B4-BE49-F238E27FC236}">
                <a16:creationId xmlns:a16="http://schemas.microsoft.com/office/drawing/2014/main" id="{56CAC471-D8CC-4801-B433-ECDB74EC5340}"/>
              </a:ext>
            </a:extLst>
          </p:cNvPr>
          <p:cNvPicPr>
            <a:picLocks noChangeAspect="1"/>
          </p:cNvPicPr>
          <p:nvPr/>
        </p:nvPicPr>
        <p:blipFill>
          <a:blip r:embed="rId3"/>
          <a:stretch>
            <a:fillRect/>
          </a:stretch>
        </p:blipFill>
        <p:spPr>
          <a:xfrm>
            <a:off x="838200" y="3758787"/>
            <a:ext cx="9354856" cy="2962688"/>
          </a:xfrm>
          <a:prstGeom prst="rect">
            <a:avLst/>
          </a:prstGeom>
        </p:spPr>
      </p:pic>
    </p:spTree>
    <p:extLst>
      <p:ext uri="{BB962C8B-B14F-4D97-AF65-F5344CB8AC3E}">
        <p14:creationId xmlns:p14="http://schemas.microsoft.com/office/powerpoint/2010/main" val="3055269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138BC8-FDD6-4E80-9A31-2E9108FF04E7}"/>
              </a:ext>
            </a:extLst>
          </p:cNvPr>
          <p:cNvSpPr>
            <a:spLocks noGrp="1"/>
          </p:cNvSpPr>
          <p:nvPr>
            <p:ph type="sldNum" sz="quarter" idx="12"/>
          </p:nvPr>
        </p:nvSpPr>
        <p:spPr/>
        <p:txBody>
          <a:bodyPr/>
          <a:lstStyle/>
          <a:p>
            <a:fld id="{D836F367-8F14-4921-8441-15DE2D973248}" type="slidenum">
              <a:rPr kumimoji="1" lang="ja-JP" altLang="en-US" smtClean="0"/>
              <a:t>41</a:t>
            </a:fld>
            <a:endParaRPr kumimoji="1" lang="ja-JP" altLang="en-US"/>
          </a:p>
        </p:txBody>
      </p:sp>
      <p:pic>
        <p:nvPicPr>
          <p:cNvPr id="4" name="図 3">
            <a:extLst>
              <a:ext uri="{FF2B5EF4-FFF2-40B4-BE49-F238E27FC236}">
                <a16:creationId xmlns:a16="http://schemas.microsoft.com/office/drawing/2014/main" id="{5DDA5706-74C8-4516-B220-98351EE7B389}"/>
              </a:ext>
            </a:extLst>
          </p:cNvPr>
          <p:cNvPicPr>
            <a:picLocks noChangeAspect="1"/>
          </p:cNvPicPr>
          <p:nvPr/>
        </p:nvPicPr>
        <p:blipFill>
          <a:blip r:embed="rId2"/>
          <a:stretch>
            <a:fillRect/>
          </a:stretch>
        </p:blipFill>
        <p:spPr>
          <a:xfrm>
            <a:off x="1733172" y="373115"/>
            <a:ext cx="8725656" cy="6111770"/>
          </a:xfrm>
          <a:prstGeom prst="rect">
            <a:avLst/>
          </a:prstGeom>
        </p:spPr>
      </p:pic>
      <p:sp>
        <p:nvSpPr>
          <p:cNvPr id="5" name="正方形/長方形 4">
            <a:extLst>
              <a:ext uri="{FF2B5EF4-FFF2-40B4-BE49-F238E27FC236}">
                <a16:creationId xmlns:a16="http://schemas.microsoft.com/office/drawing/2014/main" id="{4E295841-0612-492F-B32F-F9C93FD41FF6}"/>
              </a:ext>
            </a:extLst>
          </p:cNvPr>
          <p:cNvSpPr/>
          <p:nvPr/>
        </p:nvSpPr>
        <p:spPr>
          <a:xfrm>
            <a:off x="168876" y="3429000"/>
            <a:ext cx="6096000" cy="923330"/>
          </a:xfrm>
          <a:prstGeom prst="rect">
            <a:avLst/>
          </a:prstGeom>
        </p:spPr>
        <p:txBody>
          <a:bodyPr>
            <a:spAutoFit/>
          </a:bodyPr>
          <a:lstStyle/>
          <a:p>
            <a:r>
              <a:rPr lang="ja-JP" altLang="en-US" dirty="0"/>
              <a:t>https://www.slideserve.com/ifeoma-young/overview-and-rationale-for-modelica-stream-connectors-january-27-2009</a:t>
            </a:r>
          </a:p>
        </p:txBody>
      </p:sp>
    </p:spTree>
    <p:extLst>
      <p:ext uri="{BB962C8B-B14F-4D97-AF65-F5344CB8AC3E}">
        <p14:creationId xmlns:p14="http://schemas.microsoft.com/office/powerpoint/2010/main" val="426101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B37A6B2-0DD1-4B9E-A806-F650B0E087B1}"/>
              </a:ext>
            </a:extLst>
          </p:cNvPr>
          <p:cNvSpPr>
            <a:spLocks noGrp="1"/>
          </p:cNvSpPr>
          <p:nvPr>
            <p:ph type="sldNum" sz="quarter" idx="12"/>
          </p:nvPr>
        </p:nvSpPr>
        <p:spPr/>
        <p:txBody>
          <a:bodyPr/>
          <a:lstStyle/>
          <a:p>
            <a:fld id="{D836F367-8F14-4921-8441-15DE2D973248}" type="slidenum">
              <a:rPr kumimoji="1" lang="ja-JP" altLang="en-US" smtClean="0"/>
              <a:t>42</a:t>
            </a:fld>
            <a:endParaRPr kumimoji="1" lang="ja-JP" altLang="en-US"/>
          </a:p>
        </p:txBody>
      </p:sp>
      <p:pic>
        <p:nvPicPr>
          <p:cNvPr id="3" name="図 2">
            <a:extLst>
              <a:ext uri="{FF2B5EF4-FFF2-40B4-BE49-F238E27FC236}">
                <a16:creationId xmlns:a16="http://schemas.microsoft.com/office/drawing/2014/main" id="{8B2E2526-AB37-42CF-AB51-684D0E3D3E7D}"/>
              </a:ext>
            </a:extLst>
          </p:cNvPr>
          <p:cNvPicPr>
            <a:picLocks noChangeAspect="1"/>
          </p:cNvPicPr>
          <p:nvPr/>
        </p:nvPicPr>
        <p:blipFill>
          <a:blip r:embed="rId2"/>
          <a:stretch>
            <a:fillRect/>
          </a:stretch>
        </p:blipFill>
        <p:spPr>
          <a:xfrm>
            <a:off x="1021870" y="1257112"/>
            <a:ext cx="5502117" cy="2171888"/>
          </a:xfrm>
          <a:prstGeom prst="rect">
            <a:avLst/>
          </a:prstGeom>
        </p:spPr>
      </p:pic>
      <p:pic>
        <p:nvPicPr>
          <p:cNvPr id="4" name="図 3">
            <a:extLst>
              <a:ext uri="{FF2B5EF4-FFF2-40B4-BE49-F238E27FC236}">
                <a16:creationId xmlns:a16="http://schemas.microsoft.com/office/drawing/2014/main" id="{F1DFFF9C-EFA0-4781-AF58-B64C14116248}"/>
              </a:ext>
            </a:extLst>
          </p:cNvPr>
          <p:cNvPicPr>
            <a:picLocks noChangeAspect="1"/>
          </p:cNvPicPr>
          <p:nvPr/>
        </p:nvPicPr>
        <p:blipFill>
          <a:blip r:embed="rId3"/>
          <a:stretch>
            <a:fillRect/>
          </a:stretch>
        </p:blipFill>
        <p:spPr>
          <a:xfrm>
            <a:off x="1021870" y="3990744"/>
            <a:ext cx="6340389" cy="1767993"/>
          </a:xfrm>
          <a:prstGeom prst="rect">
            <a:avLst/>
          </a:prstGeom>
        </p:spPr>
      </p:pic>
      <p:sp>
        <p:nvSpPr>
          <p:cNvPr id="5" name="正方形/長方形 4">
            <a:extLst>
              <a:ext uri="{FF2B5EF4-FFF2-40B4-BE49-F238E27FC236}">
                <a16:creationId xmlns:a16="http://schemas.microsoft.com/office/drawing/2014/main" id="{54B8C75F-31DF-421D-91C1-45C0CE1E070E}"/>
              </a:ext>
            </a:extLst>
          </p:cNvPr>
          <p:cNvSpPr/>
          <p:nvPr/>
        </p:nvSpPr>
        <p:spPr>
          <a:xfrm>
            <a:off x="1021870" y="5934670"/>
            <a:ext cx="6096000" cy="923330"/>
          </a:xfrm>
          <a:prstGeom prst="rect">
            <a:avLst/>
          </a:prstGeom>
        </p:spPr>
        <p:txBody>
          <a:bodyPr>
            <a:spAutoFit/>
          </a:bodyPr>
          <a:lstStyle/>
          <a:p>
            <a:r>
              <a:rPr lang="ja-JP" altLang="en-US" dirty="0">
                <a:hlinkClick r:id="rId4"/>
              </a:rPr>
              <a:t>https://www.claytex.com/tech-blog/fluid-connectors-modelica-standard-library/</a:t>
            </a:r>
            <a:endParaRPr lang="en-US" altLang="ja-JP" dirty="0"/>
          </a:p>
          <a:p>
            <a:endParaRPr lang="ja-JP" altLang="en-US" dirty="0"/>
          </a:p>
        </p:txBody>
      </p:sp>
    </p:spTree>
    <p:extLst>
      <p:ext uri="{BB962C8B-B14F-4D97-AF65-F5344CB8AC3E}">
        <p14:creationId xmlns:p14="http://schemas.microsoft.com/office/powerpoint/2010/main" val="2025467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DDA9F6-2376-464A-A377-80438CE6FA19}"/>
              </a:ext>
            </a:extLst>
          </p:cNvPr>
          <p:cNvSpPr>
            <a:spLocks noGrp="1"/>
          </p:cNvSpPr>
          <p:nvPr>
            <p:ph type="sldNum" sz="quarter" idx="12"/>
          </p:nvPr>
        </p:nvSpPr>
        <p:spPr/>
        <p:txBody>
          <a:bodyPr/>
          <a:lstStyle/>
          <a:p>
            <a:fld id="{D836F367-8F14-4921-8441-15DE2D973248}" type="slidenum">
              <a:rPr kumimoji="1" lang="ja-JP" altLang="en-US" smtClean="0"/>
              <a:t>43</a:t>
            </a:fld>
            <a:endParaRPr kumimoji="1" lang="ja-JP" altLang="en-US"/>
          </a:p>
        </p:txBody>
      </p:sp>
      <p:pic>
        <p:nvPicPr>
          <p:cNvPr id="3" name="図 2">
            <a:extLst>
              <a:ext uri="{FF2B5EF4-FFF2-40B4-BE49-F238E27FC236}">
                <a16:creationId xmlns:a16="http://schemas.microsoft.com/office/drawing/2014/main" id="{A56077AF-8934-4DBA-897B-06BD8DD95F09}"/>
              </a:ext>
            </a:extLst>
          </p:cNvPr>
          <p:cNvPicPr>
            <a:picLocks noChangeAspect="1"/>
          </p:cNvPicPr>
          <p:nvPr/>
        </p:nvPicPr>
        <p:blipFill>
          <a:blip r:embed="rId2"/>
          <a:stretch>
            <a:fillRect/>
          </a:stretch>
        </p:blipFill>
        <p:spPr>
          <a:xfrm>
            <a:off x="807044" y="642265"/>
            <a:ext cx="9747934" cy="5264265"/>
          </a:xfrm>
          <a:prstGeom prst="rect">
            <a:avLst/>
          </a:prstGeom>
        </p:spPr>
      </p:pic>
    </p:spTree>
    <p:extLst>
      <p:ext uri="{BB962C8B-B14F-4D97-AF65-F5344CB8AC3E}">
        <p14:creationId xmlns:p14="http://schemas.microsoft.com/office/powerpoint/2010/main" val="418915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7CEF41-23B9-440C-B9DC-644826BE22C1}"/>
              </a:ext>
            </a:extLst>
          </p:cNvPr>
          <p:cNvSpPr>
            <a:spLocks noGrp="1"/>
          </p:cNvSpPr>
          <p:nvPr>
            <p:ph type="sldNum" sz="quarter" idx="12"/>
          </p:nvPr>
        </p:nvSpPr>
        <p:spPr/>
        <p:txBody>
          <a:bodyPr/>
          <a:lstStyle/>
          <a:p>
            <a:fld id="{D836F367-8F14-4921-8441-15DE2D973248}" type="slidenum">
              <a:rPr kumimoji="1" lang="ja-JP" altLang="en-US" smtClean="0"/>
              <a:t>44</a:t>
            </a:fld>
            <a:endParaRPr kumimoji="1" lang="ja-JP" altLang="en-US"/>
          </a:p>
        </p:txBody>
      </p:sp>
      <p:pic>
        <p:nvPicPr>
          <p:cNvPr id="3" name="図 2">
            <a:extLst>
              <a:ext uri="{FF2B5EF4-FFF2-40B4-BE49-F238E27FC236}">
                <a16:creationId xmlns:a16="http://schemas.microsoft.com/office/drawing/2014/main" id="{7CC4AEBB-C306-41E6-977F-F58712AD8D5A}"/>
              </a:ext>
            </a:extLst>
          </p:cNvPr>
          <p:cNvPicPr>
            <a:picLocks noChangeAspect="1"/>
          </p:cNvPicPr>
          <p:nvPr/>
        </p:nvPicPr>
        <p:blipFill>
          <a:blip r:embed="rId2"/>
          <a:stretch>
            <a:fillRect/>
          </a:stretch>
        </p:blipFill>
        <p:spPr>
          <a:xfrm>
            <a:off x="981904" y="302690"/>
            <a:ext cx="8176969" cy="3558848"/>
          </a:xfrm>
          <a:prstGeom prst="rect">
            <a:avLst/>
          </a:prstGeom>
        </p:spPr>
      </p:pic>
      <p:pic>
        <p:nvPicPr>
          <p:cNvPr id="4" name="図 3">
            <a:extLst>
              <a:ext uri="{FF2B5EF4-FFF2-40B4-BE49-F238E27FC236}">
                <a16:creationId xmlns:a16="http://schemas.microsoft.com/office/drawing/2014/main" id="{BCDA28CD-17C4-449B-BF45-6DF872EC8D8F}"/>
              </a:ext>
            </a:extLst>
          </p:cNvPr>
          <p:cNvPicPr>
            <a:picLocks noChangeAspect="1"/>
          </p:cNvPicPr>
          <p:nvPr/>
        </p:nvPicPr>
        <p:blipFill>
          <a:blip r:embed="rId3"/>
          <a:stretch>
            <a:fillRect/>
          </a:stretch>
        </p:blipFill>
        <p:spPr>
          <a:xfrm>
            <a:off x="1156496" y="4184066"/>
            <a:ext cx="9335309" cy="3185436"/>
          </a:xfrm>
          <a:prstGeom prst="rect">
            <a:avLst/>
          </a:prstGeom>
        </p:spPr>
      </p:pic>
    </p:spTree>
    <p:extLst>
      <p:ext uri="{BB962C8B-B14F-4D97-AF65-F5344CB8AC3E}">
        <p14:creationId xmlns:p14="http://schemas.microsoft.com/office/powerpoint/2010/main" val="2191693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2308324"/>
          </a:xfrm>
          <a:prstGeom prst="rect">
            <a:avLst/>
          </a:prstGeom>
          <a:noFill/>
        </p:spPr>
        <p:txBody>
          <a:bodyPr wrap="square" rtlCol="0">
            <a:spAutoFit/>
          </a:bodyPr>
          <a:lstStyle/>
          <a:p>
            <a:r>
              <a:rPr lang="ja-JP" altLang="en-US" sz="2400" dirty="0"/>
              <a:t>移動現象論という学問分野では、基本的</a:t>
            </a:r>
            <a:r>
              <a:rPr kumimoji="1" lang="ja-JP" altLang="en-US" sz="2400" dirty="0"/>
              <a:t>な物理現象は、ポテンシャルとそのポテンシャルの勾配に応じて発生する移動量によって表すことが出来ると考えます。</a:t>
            </a:r>
            <a:endParaRPr kumimoji="1" lang="en-US" altLang="ja-JP" sz="2400" dirty="0"/>
          </a:p>
          <a:p>
            <a:r>
              <a:rPr kumimoji="1" lang="en-US" altLang="ja-JP" sz="2400" dirty="0"/>
              <a:t>(</a:t>
            </a:r>
            <a:r>
              <a:rPr kumimoji="1" lang="ja-JP" altLang="en-US" sz="2400" dirty="0"/>
              <a:t>移動現象論：</a:t>
            </a:r>
            <a:r>
              <a:rPr kumimoji="1" lang="en-US" altLang="ja-JP" sz="2400" dirty="0"/>
              <a:t>Transport phenomena)</a:t>
            </a:r>
          </a:p>
          <a:p>
            <a:r>
              <a:rPr kumimoji="1" lang="ja-JP" altLang="en-US" sz="2400" dirty="0"/>
              <a:t>例えば、球体が位置の高い方から低い方へ転がるという現象は、高さ</a:t>
            </a:r>
            <a:r>
              <a:rPr kumimoji="1" lang="en-US" altLang="ja-JP" sz="2400" dirty="0"/>
              <a:t>(</a:t>
            </a:r>
            <a:r>
              <a:rPr kumimoji="1" lang="ja-JP" altLang="en-US" sz="2400" dirty="0"/>
              <a:t>ポテンシャル</a:t>
            </a:r>
            <a:r>
              <a:rPr kumimoji="1" lang="en-US" altLang="ja-JP" sz="2400" dirty="0"/>
              <a:t>)</a:t>
            </a:r>
            <a:r>
              <a:rPr kumimoji="1" lang="ja-JP" altLang="en-US" sz="2400" dirty="0"/>
              <a:t>の高低差とその間の距離</a:t>
            </a:r>
            <a:r>
              <a:rPr lang="en-US" altLang="ja-JP" sz="2400" dirty="0"/>
              <a:t>(</a:t>
            </a:r>
            <a:r>
              <a:rPr lang="ja-JP" altLang="en-US" sz="2400" dirty="0"/>
              <a:t>勾配</a:t>
            </a:r>
            <a:r>
              <a:rPr lang="en-US" altLang="ja-JP" sz="2400" dirty="0"/>
              <a:t>)</a:t>
            </a:r>
            <a:r>
              <a:rPr lang="ja-JP" altLang="en-US" sz="2400" dirty="0"/>
              <a:t>に比例して流動量</a:t>
            </a:r>
            <a:r>
              <a:rPr lang="en-US" altLang="ja-JP" sz="2400" dirty="0"/>
              <a:t>(</a:t>
            </a:r>
            <a:r>
              <a:rPr lang="ja-JP" altLang="en-US" sz="2400" dirty="0"/>
              <a:t>物体の速度</a:t>
            </a:r>
            <a:r>
              <a:rPr lang="en-US" altLang="ja-JP" sz="2400" dirty="0"/>
              <a:t>)</a:t>
            </a:r>
            <a:r>
              <a:rPr lang="ja-JP" altLang="en-US" sz="2400" dirty="0"/>
              <a:t>が大きくなると考えます</a:t>
            </a:r>
            <a:endParaRPr kumimoji="1" lang="ja-JP" altLang="en-US" sz="2400" dirty="0"/>
          </a:p>
        </p:txBody>
      </p:sp>
      <p:sp>
        <p:nvSpPr>
          <p:cNvPr id="11" name="正方形/長方形 10">
            <a:extLst>
              <a:ext uri="{FF2B5EF4-FFF2-40B4-BE49-F238E27FC236}">
                <a16:creationId xmlns:a16="http://schemas.microsoft.com/office/drawing/2014/main" id="{D141F3B6-40AF-42F3-BB03-4CACE83A9D9B}"/>
              </a:ext>
            </a:extLst>
          </p:cNvPr>
          <p:cNvSpPr/>
          <p:nvPr/>
        </p:nvSpPr>
        <p:spPr>
          <a:xfrm>
            <a:off x="3550920" y="4652103"/>
            <a:ext cx="228601" cy="124576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2800" dirty="0">
              <a:solidFill>
                <a:schemeClr val="tx1"/>
              </a:solidFill>
            </a:endParaRPr>
          </a:p>
        </p:txBody>
      </p:sp>
      <p:sp>
        <p:nvSpPr>
          <p:cNvPr id="12" name="正方形/長方形 11">
            <a:extLst>
              <a:ext uri="{FF2B5EF4-FFF2-40B4-BE49-F238E27FC236}">
                <a16:creationId xmlns:a16="http://schemas.microsoft.com/office/drawing/2014/main" id="{D899E6B3-6020-4C27-B882-B1EDAC8B6C30}"/>
              </a:ext>
            </a:extLst>
          </p:cNvPr>
          <p:cNvSpPr/>
          <p:nvPr/>
        </p:nvSpPr>
        <p:spPr>
          <a:xfrm>
            <a:off x="8610600" y="5159370"/>
            <a:ext cx="228600" cy="7384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cxnSp>
        <p:nvCxnSpPr>
          <p:cNvPr id="14" name="直線コネクタ 13">
            <a:extLst>
              <a:ext uri="{FF2B5EF4-FFF2-40B4-BE49-F238E27FC236}">
                <a16:creationId xmlns:a16="http://schemas.microsoft.com/office/drawing/2014/main" id="{6A13B045-2851-48B5-B887-DEF6927368C4}"/>
              </a:ext>
            </a:extLst>
          </p:cNvPr>
          <p:cNvCxnSpPr/>
          <p:nvPr/>
        </p:nvCxnSpPr>
        <p:spPr>
          <a:xfrm>
            <a:off x="1780109" y="5896214"/>
            <a:ext cx="87659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2E951F8A-F2FF-4B04-B5DE-D004C3188B98}"/>
              </a:ext>
            </a:extLst>
          </p:cNvPr>
          <p:cNvSpPr/>
          <p:nvPr/>
        </p:nvSpPr>
        <p:spPr>
          <a:xfrm rot="335276">
            <a:off x="3333150" y="4691166"/>
            <a:ext cx="5696539" cy="1913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C0917F3-7CFE-4BB9-A909-053EAD9C0566}"/>
              </a:ext>
            </a:extLst>
          </p:cNvPr>
          <p:cNvSpPr/>
          <p:nvPr/>
        </p:nvSpPr>
        <p:spPr>
          <a:xfrm>
            <a:off x="4617720" y="3977640"/>
            <a:ext cx="563880" cy="5638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2919CDDB-891C-4200-A6C6-5DD72107B466}"/>
              </a:ext>
            </a:extLst>
          </p:cNvPr>
          <p:cNvSpPr/>
          <p:nvPr/>
        </p:nvSpPr>
        <p:spPr>
          <a:xfrm rot="600000">
            <a:off x="5217355" y="4158454"/>
            <a:ext cx="655510" cy="3625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442718A5-E044-4BC4-8773-B1F1CB0DE20C}"/>
              </a:ext>
            </a:extLst>
          </p:cNvPr>
          <p:cNvGrpSpPr/>
          <p:nvPr/>
        </p:nvGrpSpPr>
        <p:grpSpPr>
          <a:xfrm>
            <a:off x="2651760" y="4652103"/>
            <a:ext cx="899160" cy="1244111"/>
            <a:chOff x="2651760" y="4103463"/>
            <a:chExt cx="899160" cy="1244111"/>
          </a:xfrm>
        </p:grpSpPr>
        <p:cxnSp>
          <p:nvCxnSpPr>
            <p:cNvPr id="19" name="直線コネクタ 18">
              <a:extLst>
                <a:ext uri="{FF2B5EF4-FFF2-40B4-BE49-F238E27FC236}">
                  <a16:creationId xmlns:a16="http://schemas.microsoft.com/office/drawing/2014/main" id="{F3A404A9-091C-4D34-ACBE-6F47F932B36F}"/>
                </a:ext>
              </a:extLst>
            </p:cNvPr>
            <p:cNvCxnSpPr/>
            <p:nvPr/>
          </p:nvCxnSpPr>
          <p:spPr>
            <a:xfrm flipH="1">
              <a:off x="2651760" y="4110152"/>
              <a:ext cx="89916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911CA23-08A9-4D50-88EF-5404746E345F}"/>
                </a:ext>
              </a:extLst>
            </p:cNvPr>
            <p:cNvCxnSpPr/>
            <p:nvPr/>
          </p:nvCxnSpPr>
          <p:spPr>
            <a:xfrm>
              <a:off x="2755392" y="4103463"/>
              <a:ext cx="0" cy="1244111"/>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BA5C40B1-A7E6-464F-95AD-50C435345114}"/>
              </a:ext>
            </a:extLst>
          </p:cNvPr>
          <p:cNvSpPr txBox="1"/>
          <p:nvPr/>
        </p:nvSpPr>
        <p:spPr>
          <a:xfrm>
            <a:off x="1688592" y="4997274"/>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1</a:t>
            </a:r>
            <a:endParaRPr kumimoji="1" lang="ja-JP" altLang="en-US" sz="2400" baseline="-25000" dirty="0"/>
          </a:p>
        </p:txBody>
      </p:sp>
      <p:sp>
        <p:nvSpPr>
          <p:cNvPr id="23" name="テキスト ボックス 22">
            <a:extLst>
              <a:ext uri="{FF2B5EF4-FFF2-40B4-BE49-F238E27FC236}">
                <a16:creationId xmlns:a16="http://schemas.microsoft.com/office/drawing/2014/main" id="{77BFC523-50A7-40C2-8F34-8D69E6C9738B}"/>
              </a:ext>
            </a:extLst>
          </p:cNvPr>
          <p:cNvSpPr txBox="1"/>
          <p:nvPr/>
        </p:nvSpPr>
        <p:spPr>
          <a:xfrm>
            <a:off x="9334500" y="5319688"/>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2</a:t>
            </a:r>
            <a:endParaRPr kumimoji="1" lang="ja-JP" altLang="en-US" sz="2400" baseline="-25000" dirty="0"/>
          </a:p>
        </p:txBody>
      </p:sp>
      <p:cxnSp>
        <p:nvCxnSpPr>
          <p:cNvPr id="27" name="直線コネクタ 26">
            <a:extLst>
              <a:ext uri="{FF2B5EF4-FFF2-40B4-BE49-F238E27FC236}">
                <a16:creationId xmlns:a16="http://schemas.microsoft.com/office/drawing/2014/main" id="{BD495E5A-8F25-4729-9525-A70D446632B3}"/>
              </a:ext>
            </a:extLst>
          </p:cNvPr>
          <p:cNvCxnSpPr>
            <a:cxnSpLocks/>
          </p:cNvCxnSpPr>
          <p:nvPr/>
        </p:nvCxnSpPr>
        <p:spPr>
          <a:xfrm flipH="1">
            <a:off x="8862060" y="5148713"/>
            <a:ext cx="60198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2C04FC0-E97F-44A6-BA35-24591D6C5602}"/>
              </a:ext>
            </a:extLst>
          </p:cNvPr>
          <p:cNvCxnSpPr/>
          <p:nvPr/>
        </p:nvCxnSpPr>
        <p:spPr>
          <a:xfrm>
            <a:off x="9293352" y="5161026"/>
            <a:ext cx="0" cy="735188"/>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12FE9DF-915F-4C8B-8701-591FCE2997B6}"/>
              </a:ext>
            </a:extLst>
          </p:cNvPr>
          <p:cNvCxnSpPr>
            <a:cxnSpLocks/>
          </p:cNvCxnSpPr>
          <p:nvPr/>
        </p:nvCxnSpPr>
        <p:spPr>
          <a:xfrm flipV="1">
            <a:off x="3779521" y="5923162"/>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B336D32-C4ED-44D5-A661-D6F146E83AC8}"/>
              </a:ext>
            </a:extLst>
          </p:cNvPr>
          <p:cNvCxnSpPr>
            <a:cxnSpLocks/>
          </p:cNvCxnSpPr>
          <p:nvPr/>
        </p:nvCxnSpPr>
        <p:spPr>
          <a:xfrm flipH="1">
            <a:off x="3779521" y="6435181"/>
            <a:ext cx="483107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46690A8-99DB-4E53-9AC7-491B0C3CDF53}"/>
              </a:ext>
            </a:extLst>
          </p:cNvPr>
          <p:cNvCxnSpPr>
            <a:cxnSpLocks/>
          </p:cNvCxnSpPr>
          <p:nvPr/>
        </p:nvCxnSpPr>
        <p:spPr>
          <a:xfrm flipV="1">
            <a:off x="8610600" y="5896214"/>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CC66BC6-89DD-4541-BC10-9C9572D2EB1E}"/>
              </a:ext>
            </a:extLst>
          </p:cNvPr>
          <p:cNvSpPr txBox="1"/>
          <p:nvPr/>
        </p:nvSpPr>
        <p:spPr>
          <a:xfrm>
            <a:off x="5577840" y="6020271"/>
            <a:ext cx="950901" cy="461665"/>
          </a:xfrm>
          <a:prstGeom prst="rect">
            <a:avLst/>
          </a:prstGeom>
          <a:noFill/>
        </p:spPr>
        <p:txBody>
          <a:bodyPr wrap="none" rtlCol="0">
            <a:spAutoFit/>
          </a:bodyPr>
          <a:lstStyle/>
          <a:p>
            <a:pPr algn="l"/>
            <a:r>
              <a:rPr kumimoji="1" lang="ja-JP" altLang="en-US" sz="2400" dirty="0"/>
              <a:t>距離</a:t>
            </a:r>
            <a:r>
              <a:rPr kumimoji="1" lang="en-US" altLang="ja-JP" sz="2400" dirty="0"/>
              <a:t>x</a:t>
            </a:r>
            <a:endParaRPr kumimoji="1" lang="ja-JP" altLang="en-US" sz="2400" dirty="0"/>
          </a:p>
        </p:txBody>
      </p:sp>
      <p:sp>
        <p:nvSpPr>
          <p:cNvPr id="38" name="テキスト ボックス 37">
            <a:extLst>
              <a:ext uri="{FF2B5EF4-FFF2-40B4-BE49-F238E27FC236}">
                <a16:creationId xmlns:a16="http://schemas.microsoft.com/office/drawing/2014/main" id="{34082D71-AD20-40BE-8947-D9AA055D8E9D}"/>
              </a:ext>
            </a:extLst>
          </p:cNvPr>
          <p:cNvSpPr txBox="1"/>
          <p:nvPr/>
        </p:nvSpPr>
        <p:spPr>
          <a:xfrm>
            <a:off x="5216799" y="3659750"/>
            <a:ext cx="950901" cy="461665"/>
          </a:xfrm>
          <a:prstGeom prst="rect">
            <a:avLst/>
          </a:prstGeom>
          <a:noFill/>
        </p:spPr>
        <p:txBody>
          <a:bodyPr wrap="none" rtlCol="0">
            <a:spAutoFit/>
          </a:bodyPr>
          <a:lstStyle/>
          <a:p>
            <a:pPr algn="l"/>
            <a:r>
              <a:rPr kumimoji="1" lang="ja-JP" altLang="en-US" sz="2400" dirty="0"/>
              <a:t>速度</a:t>
            </a:r>
            <a:r>
              <a:rPr kumimoji="1" lang="en-US" altLang="ja-JP" sz="2400" dirty="0"/>
              <a:t>v</a:t>
            </a:r>
            <a:endParaRPr kumimoji="1" lang="ja-JP" altLang="en-US" sz="2400" dirty="0"/>
          </a:p>
        </p:txBody>
      </p:sp>
    </p:spTree>
    <p:extLst>
      <p:ext uri="{BB962C8B-B14F-4D97-AF65-F5344CB8AC3E}">
        <p14:creationId xmlns:p14="http://schemas.microsoft.com/office/powerpoint/2010/main" val="3374411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E2C9BE3-D0C6-4D7D-9E63-4E8652B87CB7}"/>
              </a:ext>
            </a:extLst>
          </p:cNvPr>
          <p:cNvSpPr>
            <a:spLocks noGrp="1"/>
          </p:cNvSpPr>
          <p:nvPr>
            <p:ph type="sldNum" sz="quarter" idx="12"/>
          </p:nvPr>
        </p:nvSpPr>
        <p:spPr/>
        <p:txBody>
          <a:bodyPr/>
          <a:lstStyle/>
          <a:p>
            <a:fld id="{D836F367-8F14-4921-8441-15DE2D973248}" type="slidenum">
              <a:rPr kumimoji="1" lang="ja-JP" altLang="en-US" smtClean="0"/>
              <a:t>46</a:t>
            </a:fld>
            <a:endParaRPr kumimoji="1" lang="ja-JP" altLang="en-US"/>
          </a:p>
        </p:txBody>
      </p:sp>
      <p:pic>
        <p:nvPicPr>
          <p:cNvPr id="3" name="図 2">
            <a:extLst>
              <a:ext uri="{FF2B5EF4-FFF2-40B4-BE49-F238E27FC236}">
                <a16:creationId xmlns:a16="http://schemas.microsoft.com/office/drawing/2014/main" id="{B3AA63E8-4D5E-4B31-95FE-56D6158C5B9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14950" y="1075743"/>
            <a:ext cx="8190852" cy="13855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400FB5-89DA-4D29-815F-DDDEAF1DF63A}"/>
                  </a:ext>
                </a:extLst>
              </p:cNvPr>
              <p:cNvSpPr txBox="1"/>
              <p:nvPr/>
            </p:nvSpPr>
            <p:spPr>
              <a:xfrm>
                <a:off x="3058565" y="4396741"/>
                <a:ext cx="3777444" cy="79989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h</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1∗2+2∗5</m:t>
                          </m:r>
                        </m:num>
                        <m:den>
                          <m:r>
                            <a:rPr kumimoji="1" lang="en-US" altLang="ja-JP" sz="2400" b="0" i="1" smtClean="0">
                              <a:latin typeface="Cambria Math" panose="02040503050406030204" pitchFamily="18" charset="0"/>
                            </a:rPr>
                            <m:t>1+2</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num>
                        <m:den>
                          <m:r>
                            <a:rPr kumimoji="1" lang="en-US" altLang="ja-JP" sz="2400" b="0" i="1" smtClean="0">
                              <a:latin typeface="Cambria Math" panose="02040503050406030204" pitchFamily="18" charset="0"/>
                            </a:rPr>
                            <m:t>3</m:t>
                          </m:r>
                        </m:den>
                      </m:f>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5B400FB5-89DA-4D29-815F-DDDEAF1DF63A}"/>
                  </a:ext>
                </a:extLst>
              </p:cNvPr>
              <p:cNvSpPr txBox="1">
                <a:spLocks noRot="1" noChangeAspect="1" noMove="1" noResize="1" noEditPoints="1" noAdjustHandles="1" noChangeArrowheads="1" noChangeShapeType="1" noTextEdit="1"/>
              </p:cNvSpPr>
              <p:nvPr/>
            </p:nvSpPr>
            <p:spPr>
              <a:xfrm>
                <a:off x="3058565" y="4396741"/>
                <a:ext cx="3777444" cy="799899"/>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648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374237" cy="1569660"/>
          </a:xfrm>
          <a:prstGeom prst="rect">
            <a:avLst/>
          </a:prstGeom>
          <a:noFill/>
        </p:spPr>
        <p:txBody>
          <a:bodyPr wrap="square" rtlCol="0">
            <a:spAutoFit/>
          </a:bodyPr>
          <a:lstStyle/>
          <a:p>
            <a:r>
              <a:rPr kumimoji="1" lang="ja-JP" altLang="en-US" sz="2400" dirty="0"/>
              <a:t>川から流れてくる桃を例としてストリーム変数のイメージを説明します</a:t>
            </a:r>
            <a:endParaRPr kumimoji="1" lang="en-US" altLang="ja-JP" sz="2400" dirty="0"/>
          </a:p>
          <a:p>
            <a:r>
              <a:rPr lang="ja-JP" altLang="en-US" sz="2400" dirty="0"/>
              <a:t>川の流れに比例して流れてくる桃の数は増えるとします。</a:t>
            </a:r>
            <a:endParaRPr lang="en-US" altLang="ja-JP" sz="2400" dirty="0"/>
          </a:p>
          <a:p>
            <a:r>
              <a:rPr lang="en-US" altLang="ja-JP" sz="2400" dirty="0"/>
              <a:t>A-&gt;B</a:t>
            </a:r>
            <a:r>
              <a:rPr lang="ja-JP" altLang="en-US" sz="2400" dirty="0"/>
              <a:t>の向きに川が</a:t>
            </a:r>
            <a:r>
              <a:rPr lang="en-US" altLang="ja-JP" sz="2400" dirty="0"/>
              <a:t>1m/s</a:t>
            </a:r>
            <a:r>
              <a:rPr lang="ja-JP" altLang="en-US" sz="2400" dirty="0"/>
              <a:t>で流れている時、</a:t>
            </a:r>
            <a:r>
              <a:rPr lang="en-US" altLang="ja-JP" sz="2400" dirty="0"/>
              <a:t>A</a:t>
            </a:r>
            <a:r>
              <a:rPr lang="ja-JP" altLang="en-US" sz="2400" dirty="0"/>
              <a:t>点側から</a:t>
            </a:r>
            <a:r>
              <a:rPr lang="en-US" altLang="ja-JP" sz="2400" dirty="0"/>
              <a:t>1</a:t>
            </a:r>
            <a:r>
              <a:rPr lang="ja-JP" altLang="en-US" sz="2400" dirty="0"/>
              <a:t>分間に</a:t>
            </a:r>
            <a:r>
              <a:rPr lang="en-US" altLang="ja-JP" sz="2400" dirty="0"/>
              <a:t>2</a:t>
            </a:r>
            <a:r>
              <a:rPr lang="ja-JP" altLang="en-US" sz="2400" dirty="0"/>
              <a:t>個の桃が流れてくるとした場合、</a:t>
            </a:r>
            <a:r>
              <a:rPr lang="en-US" altLang="ja-JP" sz="2400" dirty="0"/>
              <a:t>C</a:t>
            </a:r>
            <a:r>
              <a:rPr lang="ja-JP" altLang="en-US" sz="2400" dirty="0"/>
              <a:t>点を通り過ぎる桃の数は</a:t>
            </a:r>
            <a:r>
              <a:rPr lang="en-US" altLang="ja-JP" sz="2400" dirty="0"/>
              <a:t>2</a:t>
            </a:r>
            <a:r>
              <a:rPr lang="ja-JP" altLang="en-US" sz="2400" dirty="0"/>
              <a:t>個</a:t>
            </a:r>
            <a:r>
              <a:rPr lang="en-US" altLang="ja-JP" sz="2400" dirty="0"/>
              <a:t>/</a:t>
            </a:r>
            <a:r>
              <a:rPr lang="ja-JP" altLang="en-US" sz="2400" dirty="0"/>
              <a:t>分となります。</a:t>
            </a:r>
            <a:endParaRPr kumimoji="1" lang="en-US" altLang="ja-JP" sz="2400" dirty="0"/>
          </a:p>
        </p:txBody>
      </p:sp>
      <p:grpSp>
        <p:nvGrpSpPr>
          <p:cNvPr id="38" name="グループ化 37">
            <a:extLst>
              <a:ext uri="{FF2B5EF4-FFF2-40B4-BE49-F238E27FC236}">
                <a16:creationId xmlns:a16="http://schemas.microsoft.com/office/drawing/2014/main" id="{C625F595-71D6-4321-B1C1-8284648D8DDA}"/>
              </a:ext>
            </a:extLst>
          </p:cNvPr>
          <p:cNvGrpSpPr/>
          <p:nvPr/>
        </p:nvGrpSpPr>
        <p:grpSpPr>
          <a:xfrm>
            <a:off x="2019913" y="2325471"/>
            <a:ext cx="7569917" cy="1686732"/>
            <a:chOff x="-124309" y="2468233"/>
            <a:chExt cx="7175674" cy="1598887"/>
          </a:xfrm>
        </p:grpSpPr>
        <p:grpSp>
          <p:nvGrpSpPr>
            <p:cNvPr id="39" name="グループ化 38">
              <a:extLst>
                <a:ext uri="{FF2B5EF4-FFF2-40B4-BE49-F238E27FC236}">
                  <a16:creationId xmlns:a16="http://schemas.microsoft.com/office/drawing/2014/main" id="{4C4DF4FD-B7AA-4EDE-8CCE-385E1D19917A}"/>
                </a:ext>
              </a:extLst>
            </p:cNvPr>
            <p:cNvGrpSpPr/>
            <p:nvPr/>
          </p:nvGrpSpPr>
          <p:grpSpPr>
            <a:xfrm>
              <a:off x="-124309" y="2468233"/>
              <a:ext cx="7175674" cy="1598887"/>
              <a:chOff x="1202224" y="2559880"/>
              <a:chExt cx="7863293" cy="1752102"/>
            </a:xfrm>
          </p:grpSpPr>
          <p:grpSp>
            <p:nvGrpSpPr>
              <p:cNvPr id="41" name="グループ化 40">
                <a:extLst>
                  <a:ext uri="{FF2B5EF4-FFF2-40B4-BE49-F238E27FC236}">
                    <a16:creationId xmlns:a16="http://schemas.microsoft.com/office/drawing/2014/main" id="{B24C19F2-1DBE-4875-A6F9-19E185D9C112}"/>
                  </a:ext>
                </a:extLst>
              </p:cNvPr>
              <p:cNvGrpSpPr/>
              <p:nvPr/>
            </p:nvGrpSpPr>
            <p:grpSpPr>
              <a:xfrm>
                <a:off x="2261286" y="3105217"/>
                <a:ext cx="6252520" cy="1206765"/>
                <a:chOff x="1878227" y="3643638"/>
                <a:chExt cx="8019536" cy="1547807"/>
              </a:xfrm>
            </p:grpSpPr>
            <p:sp>
              <p:nvSpPr>
                <p:cNvPr id="46" name="正方形/長方形 45">
                  <a:extLst>
                    <a:ext uri="{FF2B5EF4-FFF2-40B4-BE49-F238E27FC236}">
                      <a16:creationId xmlns:a16="http://schemas.microsoft.com/office/drawing/2014/main" id="{DAE91907-D7F1-45E4-9DD2-C5F3C4019176}"/>
                    </a:ext>
                  </a:extLst>
                </p:cNvPr>
                <p:cNvSpPr/>
                <p:nvPr/>
              </p:nvSpPr>
              <p:spPr>
                <a:xfrm>
                  <a:off x="1878227" y="3643638"/>
                  <a:ext cx="8019536"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C47232C3-6407-42AE-8076-676D1CAE10A8}"/>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1BDFBAD-8FE6-48A1-AEAC-2B576FC4536E}"/>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43" name="テキスト ボックス 42">
                <a:extLst>
                  <a:ext uri="{FF2B5EF4-FFF2-40B4-BE49-F238E27FC236}">
                    <a16:creationId xmlns:a16="http://schemas.microsoft.com/office/drawing/2014/main" id="{9CEC5015-25CF-4416-B91E-45D737FD1480}"/>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44" name="矢印: 右 43">
                <a:extLst>
                  <a:ext uri="{FF2B5EF4-FFF2-40B4-BE49-F238E27FC236}">
                    <a16:creationId xmlns:a16="http://schemas.microsoft.com/office/drawing/2014/main" id="{DFCC029A-3B8B-483A-9315-11F460BEB021}"/>
                  </a:ext>
                </a:extLst>
              </p:cNvPr>
              <p:cNvSpPr/>
              <p:nvPr/>
            </p:nvSpPr>
            <p:spPr>
              <a:xfrm>
                <a:off x="2655239" y="2581972"/>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0553955-65EF-4E96-BDF8-06C3E2CF7067}"/>
                  </a:ext>
                </a:extLst>
              </p:cNvPr>
              <p:cNvSpPr txBox="1"/>
              <p:nvPr/>
            </p:nvSpPr>
            <p:spPr>
              <a:xfrm>
                <a:off x="1202224" y="2559880"/>
                <a:ext cx="1415771" cy="461665"/>
              </a:xfrm>
              <a:prstGeom prst="rect">
                <a:avLst/>
              </a:prstGeom>
              <a:noFill/>
            </p:spPr>
            <p:txBody>
              <a:bodyPr wrap="none" rtlCol="0">
                <a:spAutoFit/>
              </a:bodyPr>
              <a:lstStyle/>
              <a:p>
                <a:pPr algn="l"/>
                <a:r>
                  <a:rPr kumimoji="1" lang="ja-JP" altLang="en-US" sz="2400" dirty="0"/>
                  <a:t>川の流れ</a:t>
                </a:r>
              </a:p>
            </p:txBody>
          </p:sp>
        </p:grpSp>
        <p:sp>
          <p:nvSpPr>
            <p:cNvPr id="40" name="テキスト ボックス 39">
              <a:extLst>
                <a:ext uri="{FF2B5EF4-FFF2-40B4-BE49-F238E27FC236}">
                  <a16:creationId xmlns:a16="http://schemas.microsoft.com/office/drawing/2014/main" id="{71222029-E432-40AF-A4AF-0019BC7BCD69}"/>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48" name="Picture 2" descr="https://illustimage.com/photo/dl/102.png?20160628">
            <a:extLst>
              <a:ext uri="{FF2B5EF4-FFF2-40B4-BE49-F238E27FC236}">
                <a16:creationId xmlns:a16="http://schemas.microsoft.com/office/drawing/2014/main" id="{76C665F0-0D92-4C55-A36E-0B7565D2D0D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881493" y="2689360"/>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illustimage.com/photo/dl/102.png?20160628">
            <a:extLst>
              <a:ext uri="{FF2B5EF4-FFF2-40B4-BE49-F238E27FC236}">
                <a16:creationId xmlns:a16="http://schemas.microsoft.com/office/drawing/2014/main" id="{25F9D820-F35C-415A-99DD-D76A66E8828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510955" y="3375019"/>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50" name="四角形: 角を丸くする 49">
            <a:extLst>
              <a:ext uri="{FF2B5EF4-FFF2-40B4-BE49-F238E27FC236}">
                <a16:creationId xmlns:a16="http://schemas.microsoft.com/office/drawing/2014/main" id="{1779C921-FAF1-4AC4-A23F-D5852BEE5022}"/>
              </a:ext>
            </a:extLst>
          </p:cNvPr>
          <p:cNvSpPr/>
          <p:nvPr/>
        </p:nvSpPr>
        <p:spPr>
          <a:xfrm>
            <a:off x="508933" y="4243090"/>
            <a:ext cx="11174134" cy="237422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4AFF420C-CDBD-43C7-98BD-B3416550A9F3}"/>
              </a:ext>
            </a:extLst>
          </p:cNvPr>
          <p:cNvSpPr txBox="1"/>
          <p:nvPr/>
        </p:nvSpPr>
        <p:spPr>
          <a:xfrm>
            <a:off x="1410913" y="4346184"/>
            <a:ext cx="10028707" cy="400110"/>
          </a:xfrm>
          <a:prstGeom prst="rect">
            <a:avLst/>
          </a:prstGeom>
          <a:noFill/>
        </p:spPr>
        <p:txBody>
          <a:bodyPr wrap="none" rtlCol="0">
            <a:spAutoFit/>
          </a:bodyPr>
          <a:lstStyle/>
          <a:p>
            <a:pPr algn="l"/>
            <a:r>
              <a:rPr kumimoji="1" lang="en-US" altLang="ja-JP" sz="2000" dirty="0"/>
              <a:t>(C</a:t>
            </a:r>
            <a:r>
              <a:rPr kumimoji="1" lang="ja-JP" altLang="en-US" sz="2000" dirty="0"/>
              <a:t>点を通り過ぎる桃の数</a:t>
            </a:r>
            <a:r>
              <a:rPr kumimoji="1" lang="en-US" altLang="ja-JP" sz="2000" dirty="0"/>
              <a:t>)=(</a:t>
            </a:r>
            <a:r>
              <a:rPr kumimoji="1" lang="ja-JP" altLang="en-US" sz="2000" dirty="0"/>
              <a:t>川の速さ</a:t>
            </a:r>
            <a:r>
              <a:rPr kumimoji="1" lang="en-US" altLang="ja-JP" sz="2000" dirty="0"/>
              <a:t>)×(C</a:t>
            </a:r>
            <a:r>
              <a:rPr kumimoji="1" lang="ja-JP" altLang="en-US" sz="2000" dirty="0"/>
              <a:t>点での単位速さあたりで流れてくる桃の数</a:t>
            </a:r>
            <a:r>
              <a:rPr kumimoji="1" lang="en-US" altLang="ja-JP" sz="2000" dirty="0"/>
              <a:t>)</a:t>
            </a:r>
          </a:p>
        </p:txBody>
      </p:sp>
      <p:sp>
        <p:nvSpPr>
          <p:cNvPr id="52" name="テキスト ボックス 51">
            <a:extLst>
              <a:ext uri="{FF2B5EF4-FFF2-40B4-BE49-F238E27FC236}">
                <a16:creationId xmlns:a16="http://schemas.microsoft.com/office/drawing/2014/main" id="{87ED3254-668C-4277-A93F-02B23D483465}"/>
              </a:ext>
            </a:extLst>
          </p:cNvPr>
          <p:cNvSpPr txBox="1"/>
          <p:nvPr/>
        </p:nvSpPr>
        <p:spPr>
          <a:xfrm>
            <a:off x="1935362" y="5488283"/>
            <a:ext cx="8428911" cy="1015663"/>
          </a:xfrm>
          <a:prstGeom prst="rect">
            <a:avLst/>
          </a:prstGeom>
          <a:noFill/>
        </p:spPr>
        <p:txBody>
          <a:bodyPr wrap="none" rtlCol="0">
            <a:spAutoFit/>
          </a:bodyPr>
          <a:lstStyle/>
          <a:p>
            <a:r>
              <a:rPr kumimoji="1" lang="ja-JP" altLang="en-US" sz="2000" dirty="0"/>
              <a:t>桃</a:t>
            </a:r>
            <a:r>
              <a:rPr kumimoji="1" lang="en-US" altLang="ja-JP" sz="2000" baseline="-25000" dirty="0"/>
              <a:t>c</a:t>
            </a:r>
            <a:r>
              <a:rPr kumimoji="1" lang="ja-JP" altLang="en-US" sz="2000" dirty="0"/>
              <a:t>　：　</a:t>
            </a:r>
            <a:r>
              <a:rPr lang="en-US" altLang="ja-JP" sz="2000" dirty="0"/>
              <a:t> C</a:t>
            </a:r>
            <a:r>
              <a:rPr lang="ja-JP" altLang="en-US" sz="2000" dirty="0"/>
              <a:t>点を通り過ぎる桃の数</a:t>
            </a:r>
            <a:r>
              <a:rPr lang="en-US" altLang="ja-JP" sz="2000" dirty="0"/>
              <a:t>[</a:t>
            </a:r>
            <a:r>
              <a:rPr lang="ja-JP" altLang="en-US" sz="2000" dirty="0"/>
              <a:t>個</a:t>
            </a:r>
            <a:r>
              <a:rPr lang="en-US" altLang="ja-JP" sz="2000" dirty="0"/>
              <a:t>/</a:t>
            </a:r>
            <a:r>
              <a:rPr lang="ja-JP" altLang="en-US" sz="2000" dirty="0"/>
              <a:t>分</a:t>
            </a:r>
            <a:r>
              <a:rPr lang="en-US" altLang="ja-JP" sz="2000" dirty="0"/>
              <a:t>]</a:t>
            </a:r>
          </a:p>
          <a:p>
            <a:r>
              <a:rPr kumimoji="1" lang="en-US" altLang="ja-JP" sz="2000" dirty="0"/>
              <a:t>v</a:t>
            </a:r>
            <a:r>
              <a:rPr kumimoji="1" lang="ja-JP" altLang="en-US" sz="2000" dirty="0"/>
              <a:t>　　：</a:t>
            </a:r>
            <a:r>
              <a:rPr lang="ja-JP" altLang="en-US" sz="2000" dirty="0"/>
              <a:t>　川の速さ</a:t>
            </a:r>
            <a:r>
              <a:rPr lang="en-US" altLang="ja-JP" sz="2000" dirty="0"/>
              <a:t>[m/s]</a:t>
            </a:r>
          </a:p>
          <a:p>
            <a:r>
              <a:rPr kumimoji="1" lang="ja-JP" altLang="en-US" sz="2000" dirty="0"/>
              <a:t>桃</a:t>
            </a:r>
            <a:r>
              <a:rPr kumimoji="1" lang="en-US" altLang="ja-JP" sz="2000" dirty="0"/>
              <a:t>’</a:t>
            </a:r>
            <a:r>
              <a:rPr kumimoji="1" lang="en-US" altLang="ja-JP" sz="2000" baseline="-25000" dirty="0"/>
              <a:t>C</a:t>
            </a:r>
            <a:r>
              <a:rPr kumimoji="1" lang="ja-JP" altLang="en-US" sz="2000" dirty="0"/>
              <a:t>　：　</a:t>
            </a:r>
            <a:r>
              <a:rPr lang="en-US" altLang="ja-JP" sz="2000" dirty="0"/>
              <a:t> C</a:t>
            </a:r>
            <a:r>
              <a:rPr lang="ja-JP" altLang="en-US" sz="2000" dirty="0"/>
              <a:t>点での単位速さあたりで流れてくる桃の数</a:t>
            </a:r>
            <a:r>
              <a:rPr lang="en-US" altLang="ja-JP" sz="2000" dirty="0"/>
              <a:t>[</a:t>
            </a:r>
            <a:r>
              <a:rPr lang="ja-JP" altLang="en-US" sz="2000" dirty="0"/>
              <a:t>個</a:t>
            </a:r>
            <a:r>
              <a:rPr lang="en-US" altLang="ja-JP" sz="2000" dirty="0"/>
              <a:t>/(</a:t>
            </a:r>
            <a:r>
              <a:rPr lang="ja-JP" altLang="en-US" sz="2000" dirty="0"/>
              <a:t>分・速さ</a:t>
            </a:r>
            <a:r>
              <a:rPr lang="en-US" altLang="ja-JP" sz="2000" dirty="0"/>
              <a:t>)]</a:t>
            </a:r>
            <a:endParaRPr kumimoji="1" lang="ja-JP" altLang="en-US" sz="2000" dirty="0"/>
          </a:p>
        </p:txBody>
      </p:sp>
      <p:sp>
        <p:nvSpPr>
          <p:cNvPr id="53" name="テキスト ボックス 52">
            <a:extLst>
              <a:ext uri="{FF2B5EF4-FFF2-40B4-BE49-F238E27FC236}">
                <a16:creationId xmlns:a16="http://schemas.microsoft.com/office/drawing/2014/main" id="{35C8643A-9AE5-4BD6-8D8C-988961D75A86}"/>
              </a:ext>
            </a:extLst>
          </p:cNvPr>
          <p:cNvSpPr txBox="1"/>
          <p:nvPr/>
        </p:nvSpPr>
        <p:spPr>
          <a:xfrm>
            <a:off x="3590842" y="4839076"/>
            <a:ext cx="2552302" cy="461665"/>
          </a:xfrm>
          <a:prstGeom prst="rect">
            <a:avLst/>
          </a:prstGeom>
          <a:noFill/>
        </p:spPr>
        <p:txBody>
          <a:bodyPr wrap="none" rtlCol="0">
            <a:spAutoFit/>
          </a:bodyPr>
          <a:lstStyle/>
          <a:p>
            <a:r>
              <a:rPr kumimoji="1" lang="ja-JP" altLang="en-US" sz="2400" b="1" dirty="0"/>
              <a:t>桃</a:t>
            </a:r>
            <a:r>
              <a:rPr kumimoji="1" lang="en-US" altLang="ja-JP" sz="2400" b="1" baseline="-25000" dirty="0"/>
              <a:t>c</a:t>
            </a:r>
            <a:r>
              <a:rPr kumimoji="1" lang="ja-JP" altLang="en-US" sz="2400" b="1" dirty="0"/>
              <a:t>　</a:t>
            </a:r>
            <a:r>
              <a:rPr kumimoji="1" lang="en-US" altLang="ja-JP" sz="2400" b="1" dirty="0"/>
              <a:t>=</a:t>
            </a:r>
            <a:r>
              <a:rPr kumimoji="1" lang="ja-JP" altLang="en-US" sz="2400" b="1" dirty="0"/>
              <a:t>　</a:t>
            </a:r>
            <a:r>
              <a:rPr kumimoji="1" lang="en-US" altLang="ja-JP" sz="2400" b="1" dirty="0"/>
              <a:t>v×</a:t>
            </a:r>
            <a:r>
              <a:rPr kumimoji="1" lang="ja-JP" altLang="en-US" sz="2400" b="1" dirty="0"/>
              <a:t>桃</a:t>
            </a:r>
            <a:r>
              <a:rPr kumimoji="1" lang="en-US" altLang="ja-JP" sz="2400" b="1" dirty="0"/>
              <a:t>’</a:t>
            </a:r>
            <a:r>
              <a:rPr kumimoji="1" lang="en-US" altLang="ja-JP" sz="2400" b="1" baseline="-25000" dirty="0"/>
              <a:t>C</a:t>
            </a:r>
            <a:r>
              <a:rPr kumimoji="1" lang="en-US" altLang="ja-JP" sz="2400" b="1" dirty="0"/>
              <a:t> </a:t>
            </a:r>
            <a:endParaRPr kumimoji="1" lang="ja-JP" altLang="en-US" sz="2400" b="1" dirty="0"/>
          </a:p>
        </p:txBody>
      </p:sp>
      <p:sp>
        <p:nvSpPr>
          <p:cNvPr id="54" name="大かっこ 53">
            <a:extLst>
              <a:ext uri="{FF2B5EF4-FFF2-40B4-BE49-F238E27FC236}">
                <a16:creationId xmlns:a16="http://schemas.microsoft.com/office/drawing/2014/main" id="{AFE3908F-04A9-4070-95C1-7BC32ED8C611}"/>
              </a:ext>
            </a:extLst>
          </p:cNvPr>
          <p:cNvSpPr/>
          <p:nvPr/>
        </p:nvSpPr>
        <p:spPr>
          <a:xfrm>
            <a:off x="1746587" y="5488283"/>
            <a:ext cx="8625840" cy="1064773"/>
          </a:xfrm>
          <a:prstGeom prst="bracketPair">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401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59AB2CD-F5C8-4CE7-9261-2FD91993C907}"/>
              </a:ext>
            </a:extLst>
          </p:cNvPr>
          <p:cNvSpPr/>
          <p:nvPr/>
        </p:nvSpPr>
        <p:spPr>
          <a:xfrm>
            <a:off x="3916680" y="4495800"/>
            <a:ext cx="4145280" cy="10515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713189" cy="461665"/>
          </a:xfrm>
          <a:prstGeom prst="rect">
            <a:avLst/>
          </a:prstGeom>
          <a:noFill/>
        </p:spPr>
        <p:txBody>
          <a:bodyPr wrap="none" rtlCol="0">
            <a:spAutoFit/>
          </a:bodyPr>
          <a:lstStyle/>
          <a:p>
            <a:r>
              <a:rPr kumimoji="1" lang="ja-JP" altLang="en-US" sz="2400" dirty="0"/>
              <a:t>前スライドの計算式を</a:t>
            </a:r>
            <a:r>
              <a:rPr kumimoji="1" lang="en-US" altLang="ja-JP" sz="2400" dirty="0"/>
              <a:t>Modelica</a:t>
            </a:r>
            <a:r>
              <a:rPr kumimoji="1" lang="ja-JP" altLang="en-US" sz="2400" dirty="0"/>
              <a:t>の変数に当てはめると以下のようになります</a:t>
            </a:r>
            <a:endParaRPr kumimoji="1" lang="en-US" altLang="ja-JP" sz="2400" dirty="0"/>
          </a:p>
        </p:txBody>
      </p:sp>
      <p:graphicFrame>
        <p:nvGraphicFramePr>
          <p:cNvPr id="3" name="表 2">
            <a:extLst>
              <a:ext uri="{FF2B5EF4-FFF2-40B4-BE49-F238E27FC236}">
                <a16:creationId xmlns:a16="http://schemas.microsoft.com/office/drawing/2014/main" id="{40D31E29-8284-49AB-A9B7-9DAA741DA7EC}"/>
              </a:ext>
            </a:extLst>
          </p:cNvPr>
          <p:cNvGraphicFramePr>
            <a:graphicFrameLocks noGrp="1"/>
          </p:cNvGraphicFramePr>
          <p:nvPr>
            <p:extLst>
              <p:ext uri="{D42A27DB-BD31-4B8C-83A1-F6EECF244321}">
                <p14:modId xmlns:p14="http://schemas.microsoft.com/office/powerpoint/2010/main" val="884153397"/>
              </p:ext>
            </p:extLst>
          </p:nvPr>
        </p:nvGraphicFramePr>
        <p:xfrm>
          <a:off x="630196" y="1545751"/>
          <a:ext cx="11007376" cy="2420768"/>
        </p:xfrm>
        <a:graphic>
          <a:graphicData uri="http://schemas.openxmlformats.org/drawingml/2006/table">
            <a:tbl>
              <a:tblPr firstRow="1" bandRow="1">
                <a:tableStyleId>{5C22544A-7EE6-4342-B048-85BDC9FD1C3A}</a:tableStyleId>
              </a:tblPr>
              <a:tblGrid>
                <a:gridCol w="3608172">
                  <a:extLst>
                    <a:ext uri="{9D8B030D-6E8A-4147-A177-3AD203B41FA5}">
                      <a16:colId xmlns:a16="http://schemas.microsoft.com/office/drawing/2014/main" val="3851890698"/>
                    </a:ext>
                  </a:extLst>
                </a:gridCol>
                <a:gridCol w="2335427">
                  <a:extLst>
                    <a:ext uri="{9D8B030D-6E8A-4147-A177-3AD203B41FA5}">
                      <a16:colId xmlns:a16="http://schemas.microsoft.com/office/drawing/2014/main" val="227774365"/>
                    </a:ext>
                  </a:extLst>
                </a:gridCol>
                <a:gridCol w="1025610">
                  <a:extLst>
                    <a:ext uri="{9D8B030D-6E8A-4147-A177-3AD203B41FA5}">
                      <a16:colId xmlns:a16="http://schemas.microsoft.com/office/drawing/2014/main" val="2848892727"/>
                    </a:ext>
                  </a:extLst>
                </a:gridCol>
                <a:gridCol w="2508422">
                  <a:extLst>
                    <a:ext uri="{9D8B030D-6E8A-4147-A177-3AD203B41FA5}">
                      <a16:colId xmlns:a16="http://schemas.microsoft.com/office/drawing/2014/main" val="1544704683"/>
                    </a:ext>
                  </a:extLst>
                </a:gridCol>
                <a:gridCol w="1529745">
                  <a:extLst>
                    <a:ext uri="{9D8B030D-6E8A-4147-A177-3AD203B41FA5}">
                      <a16:colId xmlns:a16="http://schemas.microsoft.com/office/drawing/2014/main" val="1280386424"/>
                    </a:ext>
                  </a:extLst>
                </a:gridCol>
              </a:tblGrid>
              <a:tr h="465072">
                <a:tc>
                  <a:txBody>
                    <a:bodyPr/>
                    <a:lstStyle/>
                    <a:p>
                      <a:r>
                        <a:rPr kumimoji="1" lang="ja-JP" altLang="en-US" sz="2400" dirty="0"/>
                        <a:t>説明</a:t>
                      </a:r>
                    </a:p>
                  </a:txBody>
                  <a:tcPr/>
                </a:tc>
                <a:tc>
                  <a:txBody>
                    <a:bodyPr/>
                    <a:lstStyle/>
                    <a:p>
                      <a:r>
                        <a:rPr kumimoji="1" lang="ja-JP" altLang="en-US" sz="2400" dirty="0"/>
                        <a:t>単位</a:t>
                      </a:r>
                    </a:p>
                  </a:txBody>
                  <a:tcPr/>
                </a:tc>
                <a:tc>
                  <a:txBody>
                    <a:bodyPr/>
                    <a:lstStyle/>
                    <a:p>
                      <a:r>
                        <a:rPr kumimoji="1" lang="ja-JP" altLang="en-US" sz="2400" dirty="0"/>
                        <a:t>記号</a:t>
                      </a:r>
                    </a:p>
                  </a:txBody>
                  <a:tcPr/>
                </a:tc>
                <a:tc>
                  <a:txBody>
                    <a:bodyPr/>
                    <a:lstStyle/>
                    <a:p>
                      <a:r>
                        <a:rPr kumimoji="1" lang="ja-JP" altLang="en-US" sz="2400" dirty="0"/>
                        <a:t>変数</a:t>
                      </a:r>
                    </a:p>
                  </a:txBody>
                  <a:tcPr/>
                </a:tc>
                <a:tc>
                  <a:txBody>
                    <a:bodyPr/>
                    <a:lstStyle/>
                    <a:p>
                      <a:r>
                        <a:rPr kumimoji="1" lang="ja-JP" altLang="en-US" sz="2400" dirty="0"/>
                        <a:t>接頭辞</a:t>
                      </a:r>
                    </a:p>
                  </a:txBody>
                  <a:tcPr/>
                </a:tc>
                <a:extLst>
                  <a:ext uri="{0D108BD9-81ED-4DB2-BD59-A6C34878D82A}">
                    <a16:rowId xmlns:a16="http://schemas.microsoft.com/office/drawing/2014/main" val="886310230"/>
                  </a:ext>
                </a:extLst>
              </a:tr>
              <a:tr h="465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川の速さ</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m/s</a:t>
                      </a:r>
                    </a:p>
                  </a:txBody>
                  <a:tcPr/>
                </a:tc>
                <a:tc>
                  <a:txBody>
                    <a:bodyPr/>
                    <a:lstStyle/>
                    <a:p>
                      <a:r>
                        <a:rPr kumimoji="1" lang="en-US" altLang="ja-JP" sz="2400" dirty="0"/>
                        <a:t>v</a:t>
                      </a:r>
                      <a:endParaRPr kumimoji="1" lang="ja-JP" altLang="en-US" sz="24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264517019"/>
                  </a:ext>
                </a:extLst>
              </a:tr>
              <a:tr h="909856">
                <a:tc>
                  <a:txBody>
                    <a:bodyPr/>
                    <a:lstStyle/>
                    <a:p>
                      <a:r>
                        <a:rPr lang="en-US" altLang="ja-JP" sz="2400" dirty="0"/>
                        <a:t>C</a:t>
                      </a:r>
                      <a:r>
                        <a:rPr lang="ja-JP" altLang="en-US" sz="2400" dirty="0"/>
                        <a:t>点での単位速さあたりで流れてくる桃の数</a:t>
                      </a:r>
                      <a:endParaRPr kumimoji="1" lang="ja-JP" altLang="en-US" sz="2400" dirty="0"/>
                    </a:p>
                  </a:txBody>
                  <a:tcPr/>
                </a:tc>
                <a:tc>
                  <a:txBody>
                    <a:bodyPr/>
                    <a:lstStyle/>
                    <a:p>
                      <a:r>
                        <a:rPr lang="ja-JP" altLang="en-US" sz="2400" dirty="0"/>
                        <a:t>個</a:t>
                      </a:r>
                      <a:r>
                        <a:rPr lang="en-US" altLang="ja-JP" sz="2400" dirty="0"/>
                        <a:t>/(</a:t>
                      </a:r>
                      <a:r>
                        <a:rPr lang="ja-JP" altLang="en-US" sz="2400" dirty="0"/>
                        <a:t>分・速さ</a:t>
                      </a:r>
                      <a:r>
                        <a:rPr lang="en-US" altLang="ja-JP" sz="2400" dirty="0"/>
                        <a:t>)</a:t>
                      </a:r>
                      <a:endParaRPr kumimoji="1" lang="ja-JP" altLang="en-US" sz="2400" dirty="0"/>
                    </a:p>
                  </a:txBody>
                  <a:tcPr/>
                </a:tc>
                <a:tc>
                  <a:txBody>
                    <a:bodyPr/>
                    <a:lstStyle/>
                    <a:p>
                      <a:r>
                        <a:rPr kumimoji="1" lang="ja-JP" altLang="en-US" sz="2400" dirty="0"/>
                        <a:t>桃</a:t>
                      </a:r>
                      <a:r>
                        <a:rPr kumimoji="1" lang="en-US" altLang="ja-JP" sz="2400" dirty="0"/>
                        <a:t>’</a:t>
                      </a:r>
                      <a:r>
                        <a:rPr kumimoji="1" lang="en-US" altLang="ja-JP" sz="2400" baseline="-25000" dirty="0"/>
                        <a:t>C</a:t>
                      </a:r>
                      <a:endParaRPr kumimoji="1" lang="ja-JP" altLang="en-US" sz="2400" baseline="-25000" dirty="0"/>
                    </a:p>
                  </a:txBody>
                  <a:tcPr/>
                </a:tc>
                <a:tc>
                  <a:txBody>
                    <a:bodyPr/>
                    <a:lstStyle/>
                    <a:p>
                      <a:r>
                        <a:rPr kumimoji="1" lang="ja-JP" altLang="en-US" sz="2400" dirty="0"/>
                        <a:t>ストリーム変数</a:t>
                      </a:r>
                    </a:p>
                  </a:txBody>
                  <a:tcPr/>
                </a:tc>
                <a:tc>
                  <a:txBody>
                    <a:bodyPr/>
                    <a:lstStyle/>
                    <a:p>
                      <a:r>
                        <a:rPr kumimoji="1" lang="en-US" altLang="ja-JP" sz="2400" dirty="0"/>
                        <a:t>stream</a:t>
                      </a:r>
                      <a:endParaRPr kumimoji="1" lang="ja-JP" altLang="en-US" sz="2400" dirty="0"/>
                    </a:p>
                  </a:txBody>
                  <a:tcPr/>
                </a:tc>
                <a:extLst>
                  <a:ext uri="{0D108BD9-81ED-4DB2-BD59-A6C34878D82A}">
                    <a16:rowId xmlns:a16="http://schemas.microsoft.com/office/drawing/2014/main" val="3989171242"/>
                  </a:ext>
                </a:extLst>
              </a:tr>
              <a:tr h="58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C</a:t>
                      </a:r>
                      <a:r>
                        <a:rPr lang="ja-JP" altLang="en-US" sz="2400" dirty="0"/>
                        <a:t>点を通り過ぎる桃の数</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個</a:t>
                      </a:r>
                      <a:r>
                        <a:rPr lang="en-US" altLang="ja-JP" sz="2400" dirty="0"/>
                        <a:t>/</a:t>
                      </a:r>
                      <a:r>
                        <a:rPr lang="ja-JP" altLang="en-US" sz="2400" dirty="0"/>
                        <a:t>分</a:t>
                      </a:r>
                      <a:endParaRPr lang="en-US" altLang="ja-JP" sz="2400" dirty="0"/>
                    </a:p>
                  </a:txBody>
                  <a:tcPr/>
                </a:tc>
                <a:tc>
                  <a:txBody>
                    <a:bodyPr/>
                    <a:lstStyle/>
                    <a:p>
                      <a:r>
                        <a:rPr kumimoji="1" lang="ja-JP" altLang="en-US" sz="2400" baseline="0" dirty="0"/>
                        <a:t>桃</a:t>
                      </a:r>
                      <a:r>
                        <a:rPr kumimoji="1" lang="en-US" altLang="ja-JP" sz="2400" baseline="-25000" dirty="0"/>
                        <a:t>C</a:t>
                      </a:r>
                      <a:endParaRPr kumimoji="1" lang="ja-JP" altLang="en-US" sz="2400" baseline="-250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096630489"/>
                  </a:ext>
                </a:extLst>
              </a:tr>
            </a:tbl>
          </a:graphicData>
        </a:graphic>
      </p:graphicFrame>
      <p:sp>
        <p:nvSpPr>
          <p:cNvPr id="25" name="テキスト ボックス 24">
            <a:extLst>
              <a:ext uri="{FF2B5EF4-FFF2-40B4-BE49-F238E27FC236}">
                <a16:creationId xmlns:a16="http://schemas.microsoft.com/office/drawing/2014/main" id="{57475686-72F8-4EAD-B355-15234E40B3B2}"/>
              </a:ext>
            </a:extLst>
          </p:cNvPr>
          <p:cNvSpPr txBox="1"/>
          <p:nvPr/>
        </p:nvSpPr>
        <p:spPr>
          <a:xfrm>
            <a:off x="4431121" y="4727474"/>
            <a:ext cx="3339376" cy="584775"/>
          </a:xfrm>
          <a:prstGeom prst="rect">
            <a:avLst/>
          </a:prstGeom>
          <a:noFill/>
        </p:spPr>
        <p:txBody>
          <a:bodyPr wrap="none" rtlCol="0">
            <a:spAutoFit/>
          </a:bodyPr>
          <a:lstStyle/>
          <a:p>
            <a:r>
              <a:rPr kumimoji="1" lang="ja-JP" altLang="en-US" sz="3200" b="1" dirty="0"/>
              <a:t>桃</a:t>
            </a:r>
            <a:r>
              <a:rPr kumimoji="1" lang="en-US" altLang="ja-JP" sz="3200" b="1" baseline="-25000" dirty="0"/>
              <a:t>c</a:t>
            </a:r>
            <a:r>
              <a:rPr kumimoji="1" lang="ja-JP" altLang="en-US" sz="3200" b="1" dirty="0"/>
              <a:t>　</a:t>
            </a:r>
            <a:r>
              <a:rPr kumimoji="1" lang="en-US" altLang="ja-JP" sz="3200" b="1" dirty="0"/>
              <a:t>=</a:t>
            </a:r>
            <a:r>
              <a:rPr kumimoji="1" lang="ja-JP" altLang="en-US" sz="3200" b="1" dirty="0"/>
              <a:t>　</a:t>
            </a:r>
            <a:r>
              <a:rPr kumimoji="1" lang="en-US" altLang="ja-JP" sz="3200" b="1" dirty="0"/>
              <a:t>v×</a:t>
            </a:r>
            <a:r>
              <a:rPr kumimoji="1" lang="ja-JP" altLang="en-US" sz="3200" b="1" dirty="0"/>
              <a:t>桃</a:t>
            </a:r>
            <a:r>
              <a:rPr kumimoji="1" lang="en-US" altLang="ja-JP" sz="3200" b="1" dirty="0"/>
              <a:t>’</a:t>
            </a:r>
            <a:r>
              <a:rPr kumimoji="1" lang="en-US" altLang="ja-JP" sz="3200" b="1" baseline="-25000" dirty="0"/>
              <a:t>C</a:t>
            </a:r>
            <a:r>
              <a:rPr kumimoji="1" lang="en-US" altLang="ja-JP" sz="3200" b="1" dirty="0"/>
              <a:t> </a:t>
            </a:r>
            <a:endParaRPr kumimoji="1" lang="ja-JP" altLang="en-US" sz="3200" b="1" dirty="0"/>
          </a:p>
        </p:txBody>
      </p:sp>
    </p:spTree>
    <p:extLst>
      <p:ext uri="{BB962C8B-B14F-4D97-AF65-F5344CB8AC3E}">
        <p14:creationId xmlns:p14="http://schemas.microsoft.com/office/powerpoint/2010/main" val="144598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4755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逆流するとしたら・・・</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708206"/>
            <a:ext cx="10479151" cy="1569660"/>
          </a:xfrm>
          <a:prstGeom prst="rect">
            <a:avLst/>
          </a:prstGeom>
          <a:noFill/>
        </p:spPr>
        <p:txBody>
          <a:bodyPr wrap="none" rtlCol="0">
            <a:spAutoFit/>
          </a:bodyPr>
          <a:lstStyle/>
          <a:p>
            <a:r>
              <a:rPr lang="ja-JP" altLang="en-US" sz="2400" dirty="0"/>
              <a:t>さて川の流れが逆流した場合</a:t>
            </a:r>
            <a:endParaRPr lang="en-US" altLang="ja-JP" sz="2400" dirty="0"/>
          </a:p>
          <a:p>
            <a:r>
              <a:rPr lang="en-US" altLang="ja-JP" sz="2400" dirty="0"/>
              <a:t>C</a:t>
            </a:r>
            <a:r>
              <a:rPr lang="ja-JP" altLang="en-US" sz="2400" dirty="0"/>
              <a:t>点を通り過ぎる桃の数</a:t>
            </a:r>
            <a:r>
              <a:rPr lang="en-US" altLang="ja-JP" sz="2400" dirty="0"/>
              <a:t>(</a:t>
            </a:r>
            <a:r>
              <a:rPr lang="ja-JP" altLang="en-US" sz="2400" dirty="0"/>
              <a:t>桃</a:t>
            </a:r>
            <a:r>
              <a:rPr lang="en-US" altLang="ja-JP" sz="2400" baseline="-25000" dirty="0"/>
              <a:t>C</a:t>
            </a:r>
            <a:r>
              <a:rPr lang="en-US" altLang="ja-JP" sz="2400" dirty="0"/>
              <a:t>)</a:t>
            </a:r>
            <a:r>
              <a:rPr lang="ja-JP" altLang="en-US" sz="2400" dirty="0"/>
              <a:t>はいくらになるでしょうか？</a:t>
            </a:r>
            <a:endParaRPr lang="en-US" altLang="ja-JP" sz="2400" dirty="0"/>
          </a:p>
          <a:p>
            <a:endParaRPr lang="en-US" altLang="ja-JP" sz="2400" dirty="0"/>
          </a:p>
          <a:p>
            <a:r>
              <a:rPr lang="ja-JP" altLang="en-US" sz="2400" dirty="0"/>
              <a:t>答えは</a:t>
            </a:r>
            <a:r>
              <a:rPr lang="en-US" altLang="ja-JP" sz="2400" dirty="0"/>
              <a:t>B</a:t>
            </a:r>
            <a:r>
              <a:rPr lang="ja-JP" altLang="en-US" sz="2400" dirty="0"/>
              <a:t>点から流れてくる桃の数</a:t>
            </a:r>
            <a:r>
              <a:rPr lang="en-US" altLang="ja-JP" sz="2400" dirty="0"/>
              <a:t>(</a:t>
            </a:r>
            <a:r>
              <a:rPr lang="ja-JP" altLang="en-US" sz="2400" dirty="0"/>
              <a:t>桃</a:t>
            </a:r>
            <a:r>
              <a:rPr lang="en-US" altLang="ja-JP" sz="2400" dirty="0"/>
              <a:t>’</a:t>
            </a:r>
            <a:r>
              <a:rPr lang="en-US" altLang="ja-JP" sz="2400" baseline="-25000" dirty="0"/>
              <a:t>C</a:t>
            </a:r>
            <a:r>
              <a:rPr lang="en-US" altLang="ja-JP" sz="2400" dirty="0"/>
              <a:t> )</a:t>
            </a:r>
            <a:r>
              <a:rPr lang="ja-JP" altLang="en-US" sz="2400" dirty="0"/>
              <a:t>が分からない限り計算できません。</a:t>
            </a:r>
            <a:endParaRPr lang="en-US" altLang="ja-JP"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2101910" y="2692631"/>
            <a:ext cx="7073780" cy="2031475"/>
            <a:chOff x="345989" y="2294152"/>
            <a:chExt cx="6705376" cy="1925676"/>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345989" y="2294152"/>
              <a:ext cx="6705376" cy="1925676"/>
              <a:chOff x="1717589" y="2369118"/>
              <a:chExt cx="7347928" cy="2110207"/>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5950084" y="2369118"/>
                <a:ext cx="1415771" cy="461665"/>
              </a:xfrm>
              <a:prstGeom prst="rect">
                <a:avLst/>
              </a:prstGeom>
              <a:noFill/>
            </p:spPr>
            <p:txBody>
              <a:bodyPr wrap="none" rtlCol="0">
                <a:spAutoFit/>
              </a:bodyPr>
              <a:lstStyle/>
              <a:p>
                <a:pPr algn="l"/>
                <a:r>
                  <a:rPr kumimoji="1" lang="ja-JP" altLang="en-US" sz="2400" dirty="0"/>
                  <a:t>川の流れ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1026" name="Picture 2" descr="https://illustimage.com/photo/dl/102.png?20160628">
            <a:extLst>
              <a:ext uri="{FF2B5EF4-FFF2-40B4-BE49-F238E27FC236}">
                <a16:creationId xmlns:a16="http://schemas.microsoft.com/office/drawing/2014/main" id="{0B68A288-B692-4311-8669-72B36C7654F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illustimage.com/photo/dl/102.png?20160628">
            <a:extLst>
              <a:ext uri="{FF2B5EF4-FFF2-40B4-BE49-F238E27FC236}">
                <a16:creationId xmlns:a16="http://schemas.microsoft.com/office/drawing/2014/main" id="{1B3B2843-E202-498E-9B08-EF860A9E713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19" name="矢印: 右 18">
            <a:extLst>
              <a:ext uri="{FF2B5EF4-FFF2-40B4-BE49-F238E27FC236}">
                <a16:creationId xmlns:a16="http://schemas.microsoft.com/office/drawing/2014/main" id="{DFA4F0B2-EFF7-4395-A7D6-7A5D989A376A}"/>
              </a:ext>
            </a:extLst>
          </p:cNvPr>
          <p:cNvSpPr/>
          <p:nvPr/>
        </p:nvSpPr>
        <p:spPr>
          <a:xfrm flipH="1">
            <a:off x="7550560" y="2692631"/>
            <a:ext cx="1011137" cy="38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44B7AB20-ABDA-476D-9EC2-84C2C7A02537}"/>
              </a:ext>
            </a:extLst>
          </p:cNvPr>
          <p:cNvSpPr/>
          <p:nvPr/>
        </p:nvSpPr>
        <p:spPr>
          <a:xfrm flipH="1">
            <a:off x="2938979" y="3492745"/>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D2CFA90C-19EB-4FCB-89C9-86F1DEC2D518}"/>
              </a:ext>
            </a:extLst>
          </p:cNvPr>
          <p:cNvSpPr/>
          <p:nvPr/>
        </p:nvSpPr>
        <p:spPr>
          <a:xfrm flipH="1">
            <a:off x="2568441" y="4196902"/>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81AEF886-E23E-49E5-A0B9-E2C6BED4172B}"/>
              </a:ext>
            </a:extLst>
          </p:cNvPr>
          <p:cNvGrpSpPr/>
          <p:nvPr/>
        </p:nvGrpSpPr>
        <p:grpSpPr>
          <a:xfrm>
            <a:off x="7756602" y="3255751"/>
            <a:ext cx="741075" cy="741075"/>
            <a:chOff x="7569921" y="4694875"/>
            <a:chExt cx="741075" cy="741075"/>
          </a:xfrm>
        </p:grpSpPr>
        <p:pic>
          <p:nvPicPr>
            <p:cNvPr id="33" name="Picture 2" descr="https://illustimage.com/photo/dl/102.png?20160628">
              <a:extLst>
                <a:ext uri="{FF2B5EF4-FFF2-40B4-BE49-F238E27FC236}">
                  <a16:creationId xmlns:a16="http://schemas.microsoft.com/office/drawing/2014/main" id="{D6F77852-848D-4E1A-A039-D3BFBDB54F46}"/>
                </a:ext>
              </a:extLst>
            </p:cNvPr>
            <p:cNvPicPr>
              <a:picLocks noChangeAspect="1" noChangeArrowheads="1"/>
            </p:cNvPicPr>
            <p:nvPr/>
          </p:nvPicPr>
          <p:blipFill>
            <a:blip r:embed="rId2"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BDADB716-5225-474F-88D3-F93004F840B5}"/>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grpSp>
        <p:nvGrpSpPr>
          <p:cNvPr id="35" name="グループ化 34">
            <a:extLst>
              <a:ext uri="{FF2B5EF4-FFF2-40B4-BE49-F238E27FC236}">
                <a16:creationId xmlns:a16="http://schemas.microsoft.com/office/drawing/2014/main" id="{628725CA-A655-43C7-9624-13C4E253E058}"/>
              </a:ext>
            </a:extLst>
          </p:cNvPr>
          <p:cNvGrpSpPr/>
          <p:nvPr/>
        </p:nvGrpSpPr>
        <p:grpSpPr>
          <a:xfrm>
            <a:off x="7520041" y="3857120"/>
            <a:ext cx="741075" cy="741075"/>
            <a:chOff x="7569921" y="4694875"/>
            <a:chExt cx="741075" cy="741075"/>
          </a:xfrm>
        </p:grpSpPr>
        <p:pic>
          <p:nvPicPr>
            <p:cNvPr id="36" name="Picture 2" descr="https://illustimage.com/photo/dl/102.png?20160628">
              <a:extLst>
                <a:ext uri="{FF2B5EF4-FFF2-40B4-BE49-F238E27FC236}">
                  <a16:creationId xmlns:a16="http://schemas.microsoft.com/office/drawing/2014/main" id="{9367FFCD-E642-4F9E-85FA-BBB2BB4FF8A7}"/>
                </a:ext>
              </a:extLst>
            </p:cNvPr>
            <p:cNvPicPr>
              <a:picLocks noChangeAspect="1" noChangeArrowheads="1"/>
            </p:cNvPicPr>
            <p:nvPr/>
          </p:nvPicPr>
          <p:blipFill>
            <a:blip r:embed="rId2"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1F075592-BFAF-430E-ACFC-64C725D05B5F}"/>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
        <p:nvSpPr>
          <p:cNvPr id="34" name="テキスト ボックス 33">
            <a:extLst>
              <a:ext uri="{FF2B5EF4-FFF2-40B4-BE49-F238E27FC236}">
                <a16:creationId xmlns:a16="http://schemas.microsoft.com/office/drawing/2014/main" id="{0EC98B36-7990-4927-816E-98405EC7419F}"/>
              </a:ext>
            </a:extLst>
          </p:cNvPr>
          <p:cNvSpPr txBox="1"/>
          <p:nvPr/>
        </p:nvSpPr>
        <p:spPr>
          <a:xfrm>
            <a:off x="878043" y="5419233"/>
            <a:ext cx="10238700" cy="523220"/>
          </a:xfrm>
          <a:prstGeom prst="rect">
            <a:avLst/>
          </a:prstGeom>
          <a:noFill/>
        </p:spPr>
        <p:txBody>
          <a:bodyPr wrap="none" rtlCol="0">
            <a:spAutoFit/>
          </a:bodyPr>
          <a:lstStyle/>
          <a:p>
            <a:r>
              <a:rPr lang="ja-JP" altLang="en-US" sz="2800" b="1" dirty="0"/>
              <a:t>流れの上流側のストリーム変数の値を把握する必要があります</a:t>
            </a:r>
          </a:p>
        </p:txBody>
      </p:sp>
    </p:spTree>
    <p:extLst>
      <p:ext uri="{BB962C8B-B14F-4D97-AF65-F5344CB8AC3E}">
        <p14:creationId xmlns:p14="http://schemas.microsoft.com/office/powerpoint/2010/main" val="360097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BE85790C-05EE-46B2-9D64-6DA32E48E7BF}"/>
              </a:ext>
            </a:extLst>
          </p:cNvPr>
          <p:cNvSpPr/>
          <p:nvPr/>
        </p:nvSpPr>
        <p:spPr>
          <a:xfrm>
            <a:off x="3669175" y="2932032"/>
            <a:ext cx="7684624" cy="23680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17DBEAC-3666-4FA7-BE77-B230967612D6}"/>
              </a:ext>
            </a:extLst>
          </p:cNvPr>
          <p:cNvSpPr/>
          <p:nvPr/>
        </p:nvSpPr>
        <p:spPr>
          <a:xfrm>
            <a:off x="992572" y="1614261"/>
            <a:ext cx="3930268" cy="9939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2F24C596-4A2F-4DA2-9289-752CFF24DCFC}"/>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3" name="Shape 130">
            <a:extLst>
              <a:ext uri="{FF2B5EF4-FFF2-40B4-BE49-F238E27FC236}">
                <a16:creationId xmlns:a16="http://schemas.microsoft.com/office/drawing/2014/main" id="{6449C61D-C310-4AFF-AC30-42BB07150054}"/>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
        <p:nvSpPr>
          <p:cNvPr id="4" name="テキスト ボックス 3">
            <a:extLst>
              <a:ext uri="{FF2B5EF4-FFF2-40B4-BE49-F238E27FC236}">
                <a16:creationId xmlns:a16="http://schemas.microsoft.com/office/drawing/2014/main" id="{5750CE9D-323C-4709-902D-8D76CFC3B555}"/>
              </a:ext>
            </a:extLst>
          </p:cNvPr>
          <p:cNvSpPr txBox="1"/>
          <p:nvPr/>
        </p:nvSpPr>
        <p:spPr>
          <a:xfrm>
            <a:off x="1195916" y="1795312"/>
            <a:ext cx="3733714" cy="646331"/>
          </a:xfrm>
          <a:prstGeom prst="rect">
            <a:avLst/>
          </a:prstGeom>
          <a:noFill/>
        </p:spPr>
        <p:txBody>
          <a:bodyPr wrap="none" rtlCol="0">
            <a:spAutoFit/>
          </a:bodyPr>
          <a:lstStyle/>
          <a:p>
            <a:r>
              <a:rPr kumimoji="1" lang="ja-JP" altLang="en-US" sz="3600" b="1" dirty="0"/>
              <a:t>桃</a:t>
            </a:r>
            <a:r>
              <a:rPr kumimoji="1" lang="en-US" altLang="ja-JP" sz="3600" b="1" baseline="-25000" dirty="0"/>
              <a:t>c</a:t>
            </a:r>
            <a:r>
              <a:rPr kumimoji="1" lang="ja-JP" altLang="en-US" sz="3600" b="1" dirty="0"/>
              <a:t>　</a:t>
            </a:r>
            <a:r>
              <a:rPr kumimoji="1" lang="en-US" altLang="ja-JP" sz="3600" b="1" dirty="0"/>
              <a:t>=</a:t>
            </a:r>
            <a:r>
              <a:rPr kumimoji="1" lang="ja-JP" altLang="en-US" sz="3600" b="1" dirty="0"/>
              <a:t>　</a:t>
            </a:r>
            <a:r>
              <a:rPr kumimoji="1" lang="en-US" altLang="ja-JP" sz="3600" b="1" dirty="0"/>
              <a:t>v×</a:t>
            </a:r>
            <a:r>
              <a:rPr kumimoji="1" lang="ja-JP" altLang="en-US" sz="3600" b="1" dirty="0"/>
              <a:t>桃</a:t>
            </a:r>
            <a:r>
              <a:rPr kumimoji="1" lang="en-US" altLang="ja-JP" sz="3600" b="1" dirty="0"/>
              <a:t>’</a:t>
            </a:r>
            <a:r>
              <a:rPr kumimoji="1" lang="en-US" altLang="ja-JP" sz="3600" b="1" baseline="-25000" dirty="0"/>
              <a:t>C</a:t>
            </a:r>
            <a:r>
              <a:rPr kumimoji="1" lang="en-US" altLang="ja-JP" sz="3600" b="1" dirty="0"/>
              <a:t> </a:t>
            </a:r>
            <a:endParaRPr kumimoji="1" lang="ja-JP" altLang="en-US" sz="3600" b="1" dirty="0"/>
          </a:p>
        </p:txBody>
      </p:sp>
      <p:sp>
        <p:nvSpPr>
          <p:cNvPr id="5" name="正方形/長方形 4">
            <a:extLst>
              <a:ext uri="{FF2B5EF4-FFF2-40B4-BE49-F238E27FC236}">
                <a16:creationId xmlns:a16="http://schemas.microsoft.com/office/drawing/2014/main" id="{8F49F0F0-DF60-4991-8726-5E5C4A3720A9}"/>
              </a:ext>
            </a:extLst>
          </p:cNvPr>
          <p:cNvSpPr/>
          <p:nvPr/>
        </p:nvSpPr>
        <p:spPr>
          <a:xfrm>
            <a:off x="3767350" y="3810919"/>
            <a:ext cx="2031325" cy="584775"/>
          </a:xfrm>
          <a:prstGeom prst="rect">
            <a:avLst/>
          </a:prstGeom>
        </p:spPr>
        <p:txBody>
          <a:bodyPr wrap="none">
            <a:spAutoFit/>
          </a:bodyPr>
          <a:lstStyle/>
          <a:p>
            <a:r>
              <a:rPr lang="ja-JP" altLang="en-US" sz="3200" b="1" dirty="0"/>
              <a:t>桃</a:t>
            </a:r>
            <a:r>
              <a:rPr lang="en-US" altLang="ja-JP" sz="3200" b="1" dirty="0"/>
              <a:t>’</a:t>
            </a:r>
            <a:r>
              <a:rPr lang="en-US" altLang="ja-JP" sz="3200" b="1" baseline="-25000" dirty="0"/>
              <a:t>C</a:t>
            </a:r>
            <a:r>
              <a:rPr lang="ja-JP" altLang="en-US" sz="3200" b="1" dirty="0"/>
              <a:t>　</a:t>
            </a:r>
            <a:r>
              <a:rPr lang="en-US" altLang="ja-JP" sz="3200" b="1" dirty="0"/>
              <a:t>=</a:t>
            </a:r>
            <a:r>
              <a:rPr lang="ja-JP" altLang="en-US" sz="3200" b="1" dirty="0"/>
              <a:t>　</a:t>
            </a:r>
            <a:endParaRPr lang="ja-JP" altLang="en-US" sz="3200" dirty="0"/>
          </a:p>
        </p:txBody>
      </p:sp>
      <p:grpSp>
        <p:nvGrpSpPr>
          <p:cNvPr id="6" name="グループ化 5">
            <a:extLst>
              <a:ext uri="{FF2B5EF4-FFF2-40B4-BE49-F238E27FC236}">
                <a16:creationId xmlns:a16="http://schemas.microsoft.com/office/drawing/2014/main" id="{6387C554-19B3-4D5E-9215-BF84B31C3199}"/>
              </a:ext>
            </a:extLst>
          </p:cNvPr>
          <p:cNvGrpSpPr/>
          <p:nvPr/>
        </p:nvGrpSpPr>
        <p:grpSpPr>
          <a:xfrm>
            <a:off x="5607853" y="3064102"/>
            <a:ext cx="5745947" cy="2313294"/>
            <a:chOff x="3245149" y="2844225"/>
            <a:chExt cx="5745947" cy="2313294"/>
          </a:xfrm>
        </p:grpSpPr>
        <p:sp>
          <p:nvSpPr>
            <p:cNvPr id="8" name="左中かっこ 7">
              <a:extLst>
                <a:ext uri="{FF2B5EF4-FFF2-40B4-BE49-F238E27FC236}">
                  <a16:creationId xmlns:a16="http://schemas.microsoft.com/office/drawing/2014/main" id="{6E1D6A77-B1C2-4EC2-849C-C20BA4938BCA}"/>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9897F0-AAB9-4B10-AAED-34631B3CEF2E}"/>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10" name="テキスト ボックス 9">
              <a:extLst>
                <a:ext uri="{FF2B5EF4-FFF2-40B4-BE49-F238E27FC236}">
                  <a16:creationId xmlns:a16="http://schemas.microsoft.com/office/drawing/2014/main" id="{76510651-2831-4E07-8302-B03E44B061EF}"/>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11" name="テキスト ボックス 10">
              <a:extLst>
                <a:ext uri="{FF2B5EF4-FFF2-40B4-BE49-F238E27FC236}">
                  <a16:creationId xmlns:a16="http://schemas.microsoft.com/office/drawing/2014/main" id="{82F5E699-FF5D-4F9A-B335-34E1FADB358B}"/>
                </a:ext>
              </a:extLst>
            </p:cNvPr>
            <p:cNvSpPr txBox="1"/>
            <p:nvPr/>
          </p:nvSpPr>
          <p:spPr>
            <a:xfrm>
              <a:off x="5007313" y="2844225"/>
              <a:ext cx="3983783" cy="584775"/>
            </a:xfrm>
            <a:prstGeom prst="rect">
              <a:avLst/>
            </a:prstGeom>
            <a:noFill/>
          </p:spPr>
          <p:txBody>
            <a:bodyPr wrap="none" rtlCol="0">
              <a:spAutoFit/>
            </a:bodyPr>
            <a:lstStyle/>
            <a:p>
              <a:pPr algn="l"/>
              <a:r>
                <a:rPr kumimoji="1" lang="en-US" altLang="ja-JP" sz="3200" dirty="0"/>
                <a:t>(A-&gt;B</a:t>
              </a:r>
              <a:r>
                <a:rPr kumimoji="1" lang="ja-JP" altLang="en-US" sz="3200" dirty="0"/>
                <a:t>に流れる場合</a:t>
              </a:r>
              <a:r>
                <a:rPr kumimoji="1" lang="en-US" altLang="ja-JP" sz="3200" dirty="0"/>
                <a:t>)</a:t>
              </a:r>
              <a:endParaRPr kumimoji="1" lang="ja-JP" altLang="en-US" sz="3200" baseline="-25000" dirty="0"/>
            </a:p>
          </p:txBody>
        </p:sp>
        <p:sp>
          <p:nvSpPr>
            <p:cNvPr id="12" name="テキスト ボックス 11">
              <a:extLst>
                <a:ext uri="{FF2B5EF4-FFF2-40B4-BE49-F238E27FC236}">
                  <a16:creationId xmlns:a16="http://schemas.microsoft.com/office/drawing/2014/main" id="{6104826D-DF5D-4BE0-BFBC-3DC6C573EEED}"/>
                </a:ext>
              </a:extLst>
            </p:cNvPr>
            <p:cNvSpPr txBox="1"/>
            <p:nvPr/>
          </p:nvSpPr>
          <p:spPr>
            <a:xfrm>
              <a:off x="5007313" y="4572744"/>
              <a:ext cx="3983783" cy="584775"/>
            </a:xfrm>
            <a:prstGeom prst="rect">
              <a:avLst/>
            </a:prstGeom>
            <a:noFill/>
          </p:spPr>
          <p:txBody>
            <a:bodyPr wrap="none" rtlCol="0">
              <a:spAutoFit/>
            </a:bodyPr>
            <a:lstStyle/>
            <a:p>
              <a:r>
                <a:rPr lang="en-US" altLang="ja-JP" sz="3200" dirty="0"/>
                <a:t>(B-&gt;A</a:t>
              </a:r>
              <a:r>
                <a:rPr lang="ja-JP" altLang="en-US" sz="3200" dirty="0"/>
                <a:t>に流れる場合</a:t>
              </a:r>
              <a:r>
                <a:rPr kumimoji="1" lang="en-US" altLang="ja-JP" sz="3200" dirty="0"/>
                <a:t>)</a:t>
              </a:r>
              <a:endParaRPr kumimoji="1" lang="ja-JP" altLang="en-US" sz="3200" baseline="-25000" dirty="0"/>
            </a:p>
          </p:txBody>
        </p:sp>
      </p:grpSp>
      <p:sp>
        <p:nvSpPr>
          <p:cNvPr id="13" name="フリーフォーム: 図形 12">
            <a:extLst>
              <a:ext uri="{FF2B5EF4-FFF2-40B4-BE49-F238E27FC236}">
                <a16:creationId xmlns:a16="http://schemas.microsoft.com/office/drawing/2014/main" id="{4DA2A0B4-D939-4DF9-9125-8801725A4B48}"/>
              </a:ext>
            </a:extLst>
          </p:cNvPr>
          <p:cNvSpPr/>
          <p:nvPr/>
        </p:nvSpPr>
        <p:spPr>
          <a:xfrm>
            <a:off x="3767350" y="2441643"/>
            <a:ext cx="845168" cy="4571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502A46AF-8FC4-4F07-A7D3-B33AD94C0EC0}"/>
              </a:ext>
            </a:extLst>
          </p:cNvPr>
          <p:cNvCxnSpPr>
            <a:stCxn id="13" idx="7"/>
          </p:cNvCxnSpPr>
          <p:nvPr/>
        </p:nvCxnSpPr>
        <p:spPr>
          <a:xfrm flipH="1">
            <a:off x="4189934" y="2442348"/>
            <a:ext cx="971" cy="113905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FA22393-2398-45D6-BA38-D318E79CB9A0}"/>
              </a:ext>
            </a:extLst>
          </p:cNvPr>
          <p:cNvSpPr txBox="1"/>
          <p:nvPr/>
        </p:nvSpPr>
        <p:spPr>
          <a:xfrm>
            <a:off x="471238" y="728513"/>
            <a:ext cx="11359157" cy="830997"/>
          </a:xfrm>
          <a:prstGeom prst="rect">
            <a:avLst/>
          </a:prstGeom>
          <a:noFill/>
        </p:spPr>
        <p:txBody>
          <a:bodyPr wrap="square" rtlCol="0">
            <a:spAutoFit/>
          </a:bodyPr>
          <a:lstStyle/>
          <a:p>
            <a:r>
              <a:rPr kumimoji="1" lang="ja-JP" altLang="en-US" sz="2400" dirty="0"/>
              <a:t>上流側に応じて桃</a:t>
            </a:r>
            <a:r>
              <a:rPr kumimoji="1" lang="en-US" altLang="ja-JP" sz="2400" dirty="0"/>
              <a:t>’</a:t>
            </a:r>
            <a:r>
              <a:rPr kumimoji="1" lang="en-US" altLang="ja-JP" sz="2400" baseline="-25000" dirty="0"/>
              <a:t>C</a:t>
            </a:r>
            <a:r>
              <a:rPr kumimoji="1" lang="ja-JP" altLang="en-US" sz="2400" dirty="0"/>
              <a:t>の値は以下のように場合分けが必要です</a:t>
            </a:r>
            <a:endParaRPr kumimoji="1" lang="en-US" altLang="ja-JP" sz="2400" dirty="0"/>
          </a:p>
          <a:p>
            <a:r>
              <a:rPr lang="ja-JP" altLang="en-US" sz="2400" dirty="0"/>
              <a:t>　</a:t>
            </a:r>
            <a:r>
              <a:rPr lang="en-US" altLang="ja-JP" sz="2400" dirty="0"/>
              <a:t>(A or B</a:t>
            </a:r>
            <a:r>
              <a:rPr lang="ja-JP" altLang="en-US" sz="2400" dirty="0"/>
              <a:t>点を通る桃の数</a:t>
            </a:r>
            <a:r>
              <a:rPr lang="en-US" altLang="ja-JP" sz="2400" dirty="0"/>
              <a:t>(</a:t>
            </a:r>
            <a:r>
              <a:rPr lang="ja-JP" altLang="en-US" sz="2400" dirty="0"/>
              <a:t>桃</a:t>
            </a:r>
            <a:r>
              <a:rPr lang="en-US" altLang="ja-JP" sz="2400" dirty="0"/>
              <a:t>’</a:t>
            </a:r>
            <a:r>
              <a:rPr lang="en-US" altLang="ja-JP" sz="2400" baseline="-25000" dirty="0"/>
              <a:t>A,</a:t>
            </a:r>
            <a:r>
              <a:rPr lang="ja-JP" altLang="en-US" sz="2400" baseline="-25000" dirty="0"/>
              <a:t> </a:t>
            </a:r>
            <a:r>
              <a:rPr lang="ja-JP" altLang="en-US" sz="2400" dirty="0"/>
              <a:t>桃</a:t>
            </a:r>
            <a:r>
              <a:rPr lang="en-US" altLang="ja-JP" sz="2400" dirty="0"/>
              <a:t>’</a:t>
            </a:r>
            <a:r>
              <a:rPr lang="en-US" altLang="ja-JP" sz="2400" baseline="-25000" dirty="0"/>
              <a:t>B</a:t>
            </a:r>
            <a:r>
              <a:rPr lang="en-US" altLang="ja-JP" sz="2400" dirty="0"/>
              <a:t>)</a:t>
            </a:r>
            <a:r>
              <a:rPr lang="ja-JP" altLang="en-US" sz="2400" dirty="0"/>
              <a:t>が桃</a:t>
            </a:r>
            <a:r>
              <a:rPr lang="en-US" altLang="ja-JP" sz="2400" dirty="0"/>
              <a:t>’</a:t>
            </a:r>
            <a:r>
              <a:rPr lang="en-US" altLang="ja-JP" sz="2400" baseline="-25000" dirty="0"/>
              <a:t>C</a:t>
            </a:r>
            <a:r>
              <a:rPr lang="ja-JP" altLang="en-US" sz="2400" dirty="0"/>
              <a:t>と等しいとしています</a:t>
            </a:r>
            <a:r>
              <a:rPr lang="en-US" altLang="ja-JP" sz="2400" dirty="0"/>
              <a:t>)</a:t>
            </a:r>
            <a:endParaRPr kumimoji="1" lang="ja-JP" altLang="en-US" sz="2400" dirty="0"/>
          </a:p>
        </p:txBody>
      </p:sp>
      <p:grpSp>
        <p:nvGrpSpPr>
          <p:cNvPr id="29" name="グループ化 28">
            <a:extLst>
              <a:ext uri="{FF2B5EF4-FFF2-40B4-BE49-F238E27FC236}">
                <a16:creationId xmlns:a16="http://schemas.microsoft.com/office/drawing/2014/main" id="{283F8D69-767F-4183-9313-4F3368CCF632}"/>
              </a:ext>
            </a:extLst>
          </p:cNvPr>
          <p:cNvGrpSpPr/>
          <p:nvPr/>
        </p:nvGrpSpPr>
        <p:grpSpPr>
          <a:xfrm>
            <a:off x="8001097" y="1623124"/>
            <a:ext cx="3175711" cy="1168321"/>
            <a:chOff x="6511157" y="1080169"/>
            <a:chExt cx="4809430" cy="1769356"/>
          </a:xfrm>
        </p:grpSpPr>
        <p:grpSp>
          <p:nvGrpSpPr>
            <p:cNvPr id="17" name="グループ化 16">
              <a:extLst>
                <a:ext uri="{FF2B5EF4-FFF2-40B4-BE49-F238E27FC236}">
                  <a16:creationId xmlns:a16="http://schemas.microsoft.com/office/drawing/2014/main" id="{51759AFF-53DE-4044-AB03-369E9135ACE8}"/>
                </a:ext>
              </a:extLst>
            </p:cNvPr>
            <p:cNvGrpSpPr/>
            <p:nvPr/>
          </p:nvGrpSpPr>
          <p:grpSpPr>
            <a:xfrm>
              <a:off x="6511157" y="1080169"/>
              <a:ext cx="4809430" cy="1665464"/>
              <a:chOff x="1374851" y="2488393"/>
              <a:chExt cx="4558959" cy="1578727"/>
            </a:xfrm>
          </p:grpSpPr>
          <p:grpSp>
            <p:nvGrpSpPr>
              <p:cNvPr id="18" name="グループ化 17">
                <a:extLst>
                  <a:ext uri="{FF2B5EF4-FFF2-40B4-BE49-F238E27FC236}">
                    <a16:creationId xmlns:a16="http://schemas.microsoft.com/office/drawing/2014/main" id="{4FB4DD39-FB3A-4BC3-9879-E30D61C778A5}"/>
                  </a:ext>
                </a:extLst>
              </p:cNvPr>
              <p:cNvGrpSpPr/>
              <p:nvPr/>
            </p:nvGrpSpPr>
            <p:grpSpPr>
              <a:xfrm>
                <a:off x="1374851" y="2488393"/>
                <a:ext cx="4558959" cy="1578727"/>
                <a:chOff x="2845045" y="2581972"/>
                <a:chExt cx="4995824" cy="1730010"/>
              </a:xfrm>
            </p:grpSpPr>
            <p:grpSp>
              <p:nvGrpSpPr>
                <p:cNvPr id="20" name="グループ化 19">
                  <a:extLst>
                    <a:ext uri="{FF2B5EF4-FFF2-40B4-BE49-F238E27FC236}">
                      <a16:creationId xmlns:a16="http://schemas.microsoft.com/office/drawing/2014/main" id="{9DCDB58F-5509-44DE-88F5-FE3B81D93433}"/>
                    </a:ext>
                  </a:extLst>
                </p:cNvPr>
                <p:cNvGrpSpPr/>
                <p:nvPr/>
              </p:nvGrpSpPr>
              <p:grpSpPr>
                <a:xfrm>
                  <a:off x="3398649" y="3105217"/>
                  <a:ext cx="3977794" cy="1206765"/>
                  <a:chOff x="3337019" y="3643638"/>
                  <a:chExt cx="5101953" cy="1547807"/>
                </a:xfrm>
              </p:grpSpPr>
              <p:sp>
                <p:nvSpPr>
                  <p:cNvPr id="25" name="正方形/長方形 24">
                    <a:extLst>
                      <a:ext uri="{FF2B5EF4-FFF2-40B4-BE49-F238E27FC236}">
                        <a16:creationId xmlns:a16="http://schemas.microsoft.com/office/drawing/2014/main" id="{261121AF-31A8-4510-B6BB-558172F8309A}"/>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66596897-2D88-4B9E-874B-1E20FD178874}"/>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587D50E0-1E86-41A7-A0AA-FC2D7ACE3624}"/>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2" name="テキスト ボックス 21">
                  <a:extLst>
                    <a:ext uri="{FF2B5EF4-FFF2-40B4-BE49-F238E27FC236}">
                      <a16:creationId xmlns:a16="http://schemas.microsoft.com/office/drawing/2014/main" id="{F7D008E5-B0EA-449A-8F0F-7AB0515A85A5}"/>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3" name="矢印: 右 22">
                  <a:extLst>
                    <a:ext uri="{FF2B5EF4-FFF2-40B4-BE49-F238E27FC236}">
                      <a16:creationId xmlns:a16="http://schemas.microsoft.com/office/drawing/2014/main" id="{2C1B224C-8D87-428D-9973-2C4CD6DED7A8}"/>
                    </a:ext>
                  </a:extLst>
                </p:cNvPr>
                <p:cNvSpPr/>
                <p:nvPr/>
              </p:nvSpPr>
              <p:spPr>
                <a:xfrm>
                  <a:off x="3510553" y="2581972"/>
                  <a:ext cx="1050325"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64C8CF79-777A-4003-B888-C727B696451B}"/>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27" name="Picture 2" descr="https://illustimage.com/photo/dl/102.png?20160628">
              <a:extLst>
                <a:ext uri="{FF2B5EF4-FFF2-40B4-BE49-F238E27FC236}">
                  <a16:creationId xmlns:a16="http://schemas.microsoft.com/office/drawing/2014/main" id="{4FF181B4-C31D-40F1-AFAD-16C18B85E00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614608" y="1422791"/>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illustimage.com/photo/dl/102.png?20160628">
              <a:extLst>
                <a:ext uri="{FF2B5EF4-FFF2-40B4-BE49-F238E27FC236}">
                  <a16:creationId xmlns:a16="http://schemas.microsoft.com/office/drawing/2014/main" id="{CB7A7ED8-3D01-4A4B-AB37-FF99CB4070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244071" y="2108450"/>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4CF4D5B5-D52B-4E88-98AE-266921132288}"/>
              </a:ext>
            </a:extLst>
          </p:cNvPr>
          <p:cNvGrpSpPr/>
          <p:nvPr/>
        </p:nvGrpSpPr>
        <p:grpSpPr>
          <a:xfrm>
            <a:off x="7981106" y="5277606"/>
            <a:ext cx="3175711" cy="1147297"/>
            <a:chOff x="6511157" y="1098192"/>
            <a:chExt cx="4809430" cy="1737517"/>
          </a:xfrm>
        </p:grpSpPr>
        <p:grpSp>
          <p:nvGrpSpPr>
            <p:cNvPr id="31" name="グループ化 30">
              <a:extLst>
                <a:ext uri="{FF2B5EF4-FFF2-40B4-BE49-F238E27FC236}">
                  <a16:creationId xmlns:a16="http://schemas.microsoft.com/office/drawing/2014/main" id="{56051299-DEF4-4DFE-B344-B7B8172074E2}"/>
                </a:ext>
              </a:extLst>
            </p:cNvPr>
            <p:cNvGrpSpPr/>
            <p:nvPr/>
          </p:nvGrpSpPr>
          <p:grpSpPr>
            <a:xfrm>
              <a:off x="6511157" y="1098192"/>
              <a:ext cx="4809430" cy="1647439"/>
              <a:chOff x="1374851" y="2505478"/>
              <a:chExt cx="4558959" cy="1561641"/>
            </a:xfrm>
          </p:grpSpPr>
          <p:grpSp>
            <p:nvGrpSpPr>
              <p:cNvPr id="34" name="グループ化 33">
                <a:extLst>
                  <a:ext uri="{FF2B5EF4-FFF2-40B4-BE49-F238E27FC236}">
                    <a16:creationId xmlns:a16="http://schemas.microsoft.com/office/drawing/2014/main" id="{9BB5E055-0F12-4A01-9B64-6C01E81DE4E0}"/>
                  </a:ext>
                </a:extLst>
              </p:cNvPr>
              <p:cNvGrpSpPr/>
              <p:nvPr/>
            </p:nvGrpSpPr>
            <p:grpSpPr>
              <a:xfrm>
                <a:off x="1374851" y="2505478"/>
                <a:ext cx="4558959" cy="1561641"/>
                <a:chOff x="2845045" y="2600695"/>
                <a:chExt cx="4995824" cy="1711287"/>
              </a:xfrm>
            </p:grpSpPr>
            <p:grpSp>
              <p:nvGrpSpPr>
                <p:cNvPr id="36" name="グループ化 35">
                  <a:extLst>
                    <a:ext uri="{FF2B5EF4-FFF2-40B4-BE49-F238E27FC236}">
                      <a16:creationId xmlns:a16="http://schemas.microsoft.com/office/drawing/2014/main" id="{6D52978F-1889-42AD-B849-4A6E9D372338}"/>
                    </a:ext>
                  </a:extLst>
                </p:cNvPr>
                <p:cNvGrpSpPr/>
                <p:nvPr/>
              </p:nvGrpSpPr>
              <p:grpSpPr>
                <a:xfrm>
                  <a:off x="3398649" y="3105217"/>
                  <a:ext cx="3977794" cy="1206765"/>
                  <a:chOff x="3337019" y="3643638"/>
                  <a:chExt cx="5101953" cy="1547807"/>
                </a:xfrm>
              </p:grpSpPr>
              <p:sp>
                <p:nvSpPr>
                  <p:cNvPr id="40" name="正方形/長方形 39">
                    <a:extLst>
                      <a:ext uri="{FF2B5EF4-FFF2-40B4-BE49-F238E27FC236}">
                        <a16:creationId xmlns:a16="http://schemas.microsoft.com/office/drawing/2014/main" id="{B5C90987-4CD0-4C30-BB88-DEC2C07C56C3}"/>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楕円 40">
                    <a:extLst>
                      <a:ext uri="{FF2B5EF4-FFF2-40B4-BE49-F238E27FC236}">
                        <a16:creationId xmlns:a16="http://schemas.microsoft.com/office/drawing/2014/main" id="{7AB4D611-8033-4143-8D4F-EC60346A8F4F}"/>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58F03FBD-BD96-4E0E-A978-00559099D6A6}"/>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38" name="テキスト ボックス 37">
                  <a:extLst>
                    <a:ext uri="{FF2B5EF4-FFF2-40B4-BE49-F238E27FC236}">
                      <a16:creationId xmlns:a16="http://schemas.microsoft.com/office/drawing/2014/main" id="{940C8912-F3E3-4628-B880-D0CCF3E4610C}"/>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39" name="矢印: 右 38">
                  <a:extLst>
                    <a:ext uri="{FF2B5EF4-FFF2-40B4-BE49-F238E27FC236}">
                      <a16:creationId xmlns:a16="http://schemas.microsoft.com/office/drawing/2014/main" id="{C7E9165D-66E2-4A62-A3F8-18EF91A1BB1F}"/>
                    </a:ext>
                  </a:extLst>
                </p:cNvPr>
                <p:cNvSpPr/>
                <p:nvPr/>
              </p:nvSpPr>
              <p:spPr>
                <a:xfrm rot="10800000">
                  <a:off x="6277588" y="2600695"/>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9B28FE09-C098-4C25-BB64-2D911FF3128F}"/>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32" name="Picture 2" descr="https://illustimage.com/photo/dl/102.png?20160628">
              <a:extLst>
                <a:ext uri="{FF2B5EF4-FFF2-40B4-BE49-F238E27FC236}">
                  <a16:creationId xmlns:a16="http://schemas.microsoft.com/office/drawing/2014/main" id="{9DA01954-D794-4F29-91FB-2046FD8F0B9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070099" y="1408974"/>
              <a:ext cx="741076" cy="7410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illustimage.com/photo/dl/102.png?20160628">
              <a:extLst>
                <a:ext uri="{FF2B5EF4-FFF2-40B4-BE49-F238E27FC236}">
                  <a16:creationId xmlns:a16="http://schemas.microsoft.com/office/drawing/2014/main" id="{361A0CC2-9030-406C-9E79-81BA56E40A7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699562" y="2094634"/>
              <a:ext cx="741076"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647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0CDCA80E-562F-4B7A-8C39-59D75EE77354}"/>
              </a:ext>
            </a:extLst>
          </p:cNvPr>
          <p:cNvSpPr/>
          <p:nvPr/>
        </p:nvSpPr>
        <p:spPr>
          <a:xfrm>
            <a:off x="1858055" y="2412840"/>
            <a:ext cx="6452567" cy="25066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9</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83015" y="880009"/>
            <a:ext cx="11425970" cy="830997"/>
          </a:xfrm>
          <a:prstGeom prst="rect">
            <a:avLst/>
          </a:prstGeom>
          <a:noFill/>
        </p:spPr>
        <p:txBody>
          <a:bodyPr wrap="square" rtlCol="0">
            <a:spAutoFit/>
          </a:bodyPr>
          <a:lstStyle/>
          <a:p>
            <a:r>
              <a:rPr lang="ja-JP" altLang="en-US" sz="2400" dirty="0"/>
              <a:t>川の速さ</a:t>
            </a:r>
            <a:r>
              <a:rPr lang="en-US" altLang="ja-JP" sz="2400" dirty="0"/>
              <a:t>V</a:t>
            </a:r>
            <a:r>
              <a:rPr lang="ja-JP" altLang="en-US" sz="2400" dirty="0"/>
              <a:t>を</a:t>
            </a:r>
            <a:r>
              <a:rPr lang="en-US" altLang="ja-JP" sz="2400" dirty="0"/>
              <a:t>A-&gt;B</a:t>
            </a:r>
            <a:r>
              <a:rPr lang="ja-JP" altLang="en-US" sz="2400" dirty="0"/>
              <a:t>に流れる場合を正、</a:t>
            </a:r>
            <a:r>
              <a:rPr lang="en-US" altLang="ja-JP" sz="2400" dirty="0"/>
              <a:t> B-&gt;A</a:t>
            </a:r>
            <a:r>
              <a:rPr lang="ja-JP" altLang="en-US" sz="2400" dirty="0"/>
              <a:t>に流れる場合を負としたら以下のように表すことができます</a:t>
            </a:r>
            <a:endParaRPr lang="en-US" altLang="ja-JP" sz="2400" dirty="0"/>
          </a:p>
        </p:txBody>
      </p:sp>
      <p:grpSp>
        <p:nvGrpSpPr>
          <p:cNvPr id="25" name="グループ化 24">
            <a:extLst>
              <a:ext uri="{FF2B5EF4-FFF2-40B4-BE49-F238E27FC236}">
                <a16:creationId xmlns:a16="http://schemas.microsoft.com/office/drawing/2014/main" id="{1D56270F-9B60-408C-9413-8E659BCF7C6D}"/>
              </a:ext>
            </a:extLst>
          </p:cNvPr>
          <p:cNvGrpSpPr/>
          <p:nvPr/>
        </p:nvGrpSpPr>
        <p:grpSpPr>
          <a:xfrm>
            <a:off x="2007564" y="2606212"/>
            <a:ext cx="5976259" cy="2313294"/>
            <a:chOff x="491710" y="2844225"/>
            <a:chExt cx="5976259" cy="2313294"/>
          </a:xfrm>
        </p:grpSpPr>
        <p:sp>
          <p:nvSpPr>
            <p:cNvPr id="23" name="テキスト ボックス 22">
              <a:extLst>
                <a:ext uri="{FF2B5EF4-FFF2-40B4-BE49-F238E27FC236}">
                  <a16:creationId xmlns:a16="http://schemas.microsoft.com/office/drawing/2014/main" id="{74319794-C636-4A57-A6D2-AB0FCD719DA1}"/>
                </a:ext>
              </a:extLst>
            </p:cNvPr>
            <p:cNvSpPr txBox="1"/>
            <p:nvPr/>
          </p:nvSpPr>
          <p:spPr>
            <a:xfrm>
              <a:off x="491710" y="3608662"/>
              <a:ext cx="2501006" cy="584775"/>
            </a:xfrm>
            <a:prstGeom prst="rect">
              <a:avLst/>
            </a:prstGeom>
            <a:noFill/>
          </p:spPr>
          <p:txBody>
            <a:bodyPr wrap="none" rtlCol="0">
              <a:spAutoFit/>
            </a:bodyPr>
            <a:lstStyle/>
            <a:p>
              <a:r>
                <a:rPr lang="ja-JP" altLang="en-US" sz="3200" b="1" dirty="0"/>
                <a:t>桃</a:t>
              </a:r>
              <a:r>
                <a:rPr lang="en-US" altLang="ja-JP" sz="3200" b="1" baseline="-25000" dirty="0"/>
                <a:t>c</a:t>
              </a:r>
              <a:r>
                <a:rPr lang="ja-JP" altLang="en-US" sz="3200" b="1" dirty="0"/>
                <a:t>　</a:t>
              </a:r>
              <a:r>
                <a:rPr lang="en-US" altLang="ja-JP" sz="3200" b="1" dirty="0"/>
                <a:t>=</a:t>
              </a:r>
              <a:r>
                <a:rPr lang="ja-JP" altLang="en-US" sz="3200" b="1" dirty="0"/>
                <a:t>　</a:t>
              </a:r>
              <a:r>
                <a:rPr lang="en-US" altLang="ja-JP" sz="3200" b="1" dirty="0"/>
                <a:t>v×</a:t>
              </a:r>
              <a:endParaRPr kumimoji="1" lang="ja-JP" altLang="en-US" sz="32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29" name="テキスト ボックス 28">
              <a:extLst>
                <a:ext uri="{FF2B5EF4-FFF2-40B4-BE49-F238E27FC236}">
                  <a16:creationId xmlns:a16="http://schemas.microsoft.com/office/drawing/2014/main" id="{58C70D6E-C3EE-418F-81A4-7A8FE6999078}"/>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31" name="テキスト ボックス 30">
              <a:extLst>
                <a:ext uri="{FF2B5EF4-FFF2-40B4-BE49-F238E27FC236}">
                  <a16:creationId xmlns:a16="http://schemas.microsoft.com/office/drawing/2014/main" id="{1A8949DA-2C0B-4362-9DE5-0617C1CDB918}"/>
                </a:ext>
              </a:extLst>
            </p:cNvPr>
            <p:cNvSpPr txBox="1"/>
            <p:nvPr/>
          </p:nvSpPr>
          <p:spPr>
            <a:xfrm>
              <a:off x="5007313" y="2844225"/>
              <a:ext cx="1460656" cy="584775"/>
            </a:xfrm>
            <a:prstGeom prst="rect">
              <a:avLst/>
            </a:prstGeom>
            <a:noFill/>
          </p:spPr>
          <p:txBody>
            <a:bodyPr wrap="none" rtlCol="0">
              <a:spAutoFit/>
            </a:bodyPr>
            <a:lstStyle/>
            <a:p>
              <a:pPr algn="l"/>
              <a:r>
                <a:rPr kumimoji="1" lang="en-US" altLang="ja-JP" sz="3200" dirty="0"/>
                <a:t>(v &gt; 0)</a:t>
              </a:r>
              <a:endParaRPr kumimoji="1" lang="ja-JP" altLang="en-US" sz="3200"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5007313" y="4572744"/>
              <a:ext cx="1460656" cy="584775"/>
            </a:xfrm>
            <a:prstGeom prst="rect">
              <a:avLst/>
            </a:prstGeom>
            <a:noFill/>
          </p:spPr>
          <p:txBody>
            <a:bodyPr wrap="none" rtlCol="0">
              <a:spAutoFit/>
            </a:bodyPr>
            <a:lstStyle/>
            <a:p>
              <a:pPr algn="l"/>
              <a:r>
                <a:rPr kumimoji="1" lang="en-US" altLang="ja-JP" sz="3200" dirty="0"/>
                <a:t>(v </a:t>
              </a:r>
              <a:r>
                <a:rPr lang="en-US" altLang="ja-JP" sz="3200" dirty="0"/>
                <a:t>&lt;</a:t>
              </a:r>
              <a:r>
                <a:rPr kumimoji="1" lang="en-US" altLang="ja-JP" sz="3200" dirty="0"/>
                <a:t> 0)</a:t>
              </a:r>
              <a:endParaRPr kumimoji="1" lang="ja-JP" altLang="en-US" sz="3200" baseline="-25000" dirty="0"/>
            </a:p>
          </p:txBody>
        </p:sp>
      </p:grpSp>
      <p:sp>
        <p:nvSpPr>
          <p:cNvPr id="26" name="テキスト ボックス 25">
            <a:extLst>
              <a:ext uri="{FF2B5EF4-FFF2-40B4-BE49-F238E27FC236}">
                <a16:creationId xmlns:a16="http://schemas.microsoft.com/office/drawing/2014/main" id="{DFAE881D-85DB-4ECA-BDBC-0EC20ED67282}"/>
              </a:ext>
            </a:extLst>
          </p:cNvPr>
          <p:cNvSpPr txBox="1"/>
          <p:nvPr/>
        </p:nvSpPr>
        <p:spPr>
          <a:xfrm>
            <a:off x="4755215" y="5018190"/>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
        <p:nvSpPr>
          <p:cNvPr id="27" name="テキスト ボックス 26">
            <a:extLst>
              <a:ext uri="{FF2B5EF4-FFF2-40B4-BE49-F238E27FC236}">
                <a16:creationId xmlns:a16="http://schemas.microsoft.com/office/drawing/2014/main" id="{268CD23B-9E92-44C3-9033-9CE3F0B0FA3A}"/>
              </a:ext>
            </a:extLst>
          </p:cNvPr>
          <p:cNvSpPr txBox="1"/>
          <p:nvPr/>
        </p:nvSpPr>
        <p:spPr>
          <a:xfrm>
            <a:off x="9175612" y="3493759"/>
            <a:ext cx="1516762" cy="461665"/>
          </a:xfrm>
          <a:prstGeom prst="rect">
            <a:avLst/>
          </a:prstGeom>
          <a:noFill/>
        </p:spPr>
        <p:txBody>
          <a:bodyPr wrap="none" rtlCol="0">
            <a:spAutoFit/>
          </a:bodyPr>
          <a:lstStyle/>
          <a:p>
            <a:pPr algn="l"/>
            <a:r>
              <a:rPr kumimoji="1" lang="ja-JP" altLang="en-US" sz="2400" dirty="0"/>
              <a:t>・・・</a:t>
            </a:r>
            <a:r>
              <a:rPr kumimoji="1" lang="en-US" altLang="ja-JP" sz="2400" dirty="0"/>
              <a:t>(1)</a:t>
            </a:r>
            <a:endParaRPr kumimoji="1" lang="ja-JP" altLang="en-US" sz="2400" dirty="0"/>
          </a:p>
        </p:txBody>
      </p:sp>
      <p:sp>
        <p:nvSpPr>
          <p:cNvPr id="38" name="Shape 130">
            <a:extLst>
              <a:ext uri="{FF2B5EF4-FFF2-40B4-BE49-F238E27FC236}">
                <a16:creationId xmlns:a16="http://schemas.microsoft.com/office/drawing/2014/main" id="{4E12B3ED-E0C8-4FC4-A613-4BE276D01DBB}"/>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Tree>
    <p:extLst>
      <p:ext uri="{BB962C8B-B14F-4D97-AF65-F5344CB8AC3E}">
        <p14:creationId xmlns:p14="http://schemas.microsoft.com/office/powerpoint/2010/main" val="1640172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18347</TotalTime>
  <Words>1814</Words>
  <Application>Microsoft Office PowerPoint</Application>
  <PresentationFormat>ワイド画面</PresentationFormat>
  <Paragraphs>363</Paragraphs>
  <Slides>46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46</vt:i4>
      </vt:variant>
    </vt:vector>
  </HeadingPairs>
  <TitlesOfParts>
    <vt:vector size="54" baseType="lpstr">
      <vt:lpstr>YuMincho Medium</vt:lpstr>
      <vt:lpstr>游ゴシック</vt:lpstr>
      <vt:lpstr>游ゴシック Light</vt:lpstr>
      <vt:lpstr>Arial</vt:lpstr>
      <vt:lpstr>Cambria Math</vt:lpstr>
      <vt:lpstr>Courier New</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1161</cp:revision>
  <dcterms:created xsi:type="dcterms:W3CDTF">2017-07-29T00:52:37Z</dcterms:created>
  <dcterms:modified xsi:type="dcterms:W3CDTF">2020-09-01T12:56:15Z</dcterms:modified>
</cp:coreProperties>
</file>