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83" r:id="rId4"/>
    <p:sldId id="290" r:id="rId5"/>
    <p:sldId id="297" r:id="rId6"/>
    <p:sldId id="281" r:id="rId7"/>
    <p:sldId id="264" r:id="rId8"/>
    <p:sldId id="296" r:id="rId9"/>
    <p:sldId id="294" r:id="rId10"/>
    <p:sldId id="300" r:id="rId11"/>
    <p:sldId id="292" r:id="rId12"/>
    <p:sldId id="295" r:id="rId13"/>
    <p:sldId id="284" r:id="rId14"/>
    <p:sldId id="286" r:id="rId15"/>
    <p:sldId id="285" r:id="rId16"/>
    <p:sldId id="298" r:id="rId17"/>
    <p:sldId id="29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4" d="100"/>
          <a:sy n="114" d="100"/>
        </p:scale>
        <p:origin x="-15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xmlns=""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8F327D2F-D218-4DB3-A496-FC51084D5390}"/>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4750E22-4C4B-417A-8C48-347CB348ECFB}"/>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1B9FF21-774F-48FE-A04C-9E8A7F644356}"/>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E25CE84-A884-4ACE-B6EE-7E97B7475653}"/>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93E71825-7DD8-4B80-96D1-977008B856B9}"/>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4C78BECE-026B-4F33-8924-AD8452F95547}"/>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BC9ACD47-787F-4BE6-B29B-B3CFFDE55A9C}"/>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8" name="フッター プレースホルダー 7">
            <a:extLst>
              <a:ext uri="{FF2B5EF4-FFF2-40B4-BE49-F238E27FC236}">
                <a16:creationId xmlns:a16="http://schemas.microsoft.com/office/drawing/2014/main" xmlns=""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F2837AA8-1B7A-4F48-99C3-675552A1621E}"/>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4" name="フッター プレースホルダー 3">
            <a:extLst>
              <a:ext uri="{FF2B5EF4-FFF2-40B4-BE49-F238E27FC236}">
                <a16:creationId xmlns:a16="http://schemas.microsoft.com/office/drawing/2014/main" xmlns=""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12C283A7-F09B-44DA-AE34-70823E7FCA2A}"/>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3" name="フッター プレースホルダー 2">
            <a:extLst>
              <a:ext uri="{FF2B5EF4-FFF2-40B4-BE49-F238E27FC236}">
                <a16:creationId xmlns:a16="http://schemas.microsoft.com/office/drawing/2014/main" xmlns=""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CD6E41A3-42D9-4D44-A093-4D97E3D0DEDF}"/>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122867D7-B298-4F34-BF60-7897C1D26B0C}"/>
              </a:ext>
            </a:extLst>
          </p:cNvPr>
          <p:cNvSpPr>
            <a:spLocks noGrp="1"/>
          </p:cNvSpPr>
          <p:nvPr>
            <p:ph type="dt" sz="half" idx="10"/>
          </p:nvPr>
        </p:nvSpPr>
        <p:spPr/>
        <p:txBody>
          <a:bodyPr/>
          <a:lstStyle/>
          <a:p>
            <a:fld id="{DC2F28B8-6A0E-40AF-8CFC-827A73FCDA81}" type="datetimeFigureOut">
              <a:rPr kumimoji="1" lang="ja-JP" altLang="en-US" smtClean="0"/>
              <a:t>2018/3/13</a:t>
            </a:fld>
            <a:endParaRPr kumimoji="1" lang="ja-JP" altLang="en-US"/>
          </a:p>
        </p:txBody>
      </p:sp>
      <p:sp>
        <p:nvSpPr>
          <p:cNvPr id="6" name="フッター プレースホルダー 5">
            <a:extLst>
              <a:ext uri="{FF2B5EF4-FFF2-40B4-BE49-F238E27FC236}">
                <a16:creationId xmlns:a16="http://schemas.microsoft.com/office/drawing/2014/main" xmlns=""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F28B8-6A0E-40AF-8CFC-827A73FCDA81}" type="datetimeFigureOut">
              <a:rPr kumimoji="1" lang="ja-JP" altLang="en-US" smtClean="0"/>
              <a:t>2018/3/13</a:t>
            </a:fld>
            <a:endParaRPr kumimoji="1" lang="ja-JP" altLang="en-US"/>
          </a:p>
        </p:txBody>
      </p:sp>
      <p:sp>
        <p:nvSpPr>
          <p:cNvPr id="5" name="フッター プレースホルダー 4">
            <a:extLst>
              <a:ext uri="{FF2B5EF4-FFF2-40B4-BE49-F238E27FC236}">
                <a16:creationId xmlns:a16="http://schemas.microsoft.com/office/drawing/2014/main" xmlns=""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xmlns=""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7" name="正方形/長方形 6">
            <a:extLst>
              <a:ext uri="{FF2B5EF4-FFF2-40B4-BE49-F238E27FC236}">
                <a16:creationId xmlns:a16="http://schemas.microsoft.com/office/drawing/2014/main" xmlns="" id="{A7BA413E-930E-4D17-B5BB-7FE3F5879A34}"/>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xmlns=""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xmlns=""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ja-JP" altLang="en-US" dirty="0"/>
              <a:t>宣言セクション内に使用するモデルを記述します。</a:t>
            </a:r>
            <a:endParaRPr kumimoji="1" lang="en-US" altLang="ja-JP" dirty="0"/>
          </a:p>
          <a:p>
            <a:r>
              <a:rPr lang="ja-JP" altLang="en-US" dirty="0"/>
              <a:t>記述</a:t>
            </a:r>
            <a:r>
              <a:rPr kumimoji="1" lang="ja-JP" altLang="en-US" dirty="0"/>
              <a:t>されたモデルをインスタンスと呼びます。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xmlns=""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xmlns=""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xmlns=""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xmlns=""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xmlns=""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xmlns=""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xmlns=""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例．固定端を表す</a:t>
            </a:r>
            <a:r>
              <a:rPr lang="en-US" altLang="ja-JP" u="sng" dirty="0"/>
              <a:t>Fixed</a:t>
            </a:r>
            <a:r>
              <a:rPr lang="ja-JP" altLang="en-US" u="sng" dirty="0"/>
              <a:t>モデルのインスタンス</a:t>
            </a:r>
            <a:endParaRPr kumimoji="1" lang="en-US" altLang="ja-JP" u="sng" dirty="0"/>
          </a:p>
        </p:txBody>
      </p:sp>
      <p:grpSp>
        <p:nvGrpSpPr>
          <p:cNvPr id="18" name="グループ化 17">
            <a:extLst>
              <a:ext uri="{FF2B5EF4-FFF2-40B4-BE49-F238E27FC236}">
                <a16:creationId xmlns:a16="http://schemas.microsoft.com/office/drawing/2014/main" xmlns="" id="{1986C206-644F-498C-97AD-99613EAFA802}"/>
              </a:ext>
            </a:extLst>
          </p:cNvPr>
          <p:cNvGrpSpPr/>
          <p:nvPr/>
        </p:nvGrpSpPr>
        <p:grpSpPr>
          <a:xfrm>
            <a:off x="253454" y="3727450"/>
            <a:ext cx="11678195" cy="458844"/>
            <a:chOff x="253454" y="3727450"/>
            <a:chExt cx="11678195" cy="458844"/>
          </a:xfrm>
        </p:grpSpPr>
        <p:sp>
          <p:nvSpPr>
            <p:cNvPr id="54" name="正方形/長方形 53">
              <a:extLst>
                <a:ext uri="{FF2B5EF4-FFF2-40B4-BE49-F238E27FC236}">
                  <a16:creationId xmlns:a16="http://schemas.microsoft.com/office/drawing/2014/main" xmlns="" id="{4465A8F7-71E8-499D-8E80-D5963696D0D3}"/>
                </a:ext>
              </a:extLst>
            </p:cNvPr>
            <p:cNvSpPr/>
            <p:nvPr/>
          </p:nvSpPr>
          <p:spPr>
            <a:xfrm>
              <a:off x="253454" y="3727450"/>
              <a:ext cx="11678195"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xmlns="" id="{2888E0A8-EE95-4DCC-B8DF-C2EA244E61D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6877" y="3795910"/>
              <a:ext cx="11183711" cy="259738"/>
            </a:xfrm>
            <a:prstGeom prst="rect">
              <a:avLst/>
            </a:prstGeom>
          </p:spPr>
        </p:pic>
      </p:grpSp>
      <p:grpSp>
        <p:nvGrpSpPr>
          <p:cNvPr id="56" name="グループ化 55">
            <a:extLst>
              <a:ext uri="{FF2B5EF4-FFF2-40B4-BE49-F238E27FC236}">
                <a16:creationId xmlns:a16="http://schemas.microsoft.com/office/drawing/2014/main" xmlns="" id="{EE5B0FB0-2702-44E1-BFA8-48C1CF15F603}"/>
              </a:ext>
            </a:extLst>
          </p:cNvPr>
          <p:cNvGrpSpPr/>
          <p:nvPr/>
        </p:nvGrpSpPr>
        <p:grpSpPr>
          <a:xfrm>
            <a:off x="2958155" y="4081331"/>
            <a:ext cx="4777156" cy="1843240"/>
            <a:chOff x="2958155" y="4081331"/>
            <a:chExt cx="4777156" cy="1843240"/>
          </a:xfrm>
        </p:grpSpPr>
        <p:cxnSp>
          <p:nvCxnSpPr>
            <p:cNvPr id="40" name="直線コネクタ 39">
              <a:extLst>
                <a:ext uri="{FF2B5EF4-FFF2-40B4-BE49-F238E27FC236}">
                  <a16:creationId xmlns:a16="http://schemas.microsoft.com/office/drawing/2014/main" xmlns="" id="{F738E68E-8F5D-4130-93F7-E95474E145AE}"/>
                </a:ext>
              </a:extLst>
            </p:cNvPr>
            <p:cNvCxnSpPr>
              <a:cxnSpLocks/>
            </p:cNvCxnSpPr>
            <p:nvPr/>
          </p:nvCxnSpPr>
          <p:spPr>
            <a:xfrm>
              <a:off x="6910476" y="4081331"/>
              <a:ext cx="82483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xmlns="" id="{77F3D41E-79F1-411F-AB29-030174E390DC}"/>
                </a:ext>
              </a:extLst>
            </p:cNvPr>
            <p:cNvSpPr/>
            <p:nvPr/>
          </p:nvSpPr>
          <p:spPr>
            <a:xfrm>
              <a:off x="2958155" y="5028023"/>
              <a:ext cx="4171716" cy="896548"/>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小文字にして数字を付けます。</a:t>
              </a:r>
              <a:endParaRPr lang="en-US" altLang="ja-JP" sz="1600" dirty="0"/>
            </a:p>
          </p:txBody>
        </p:sp>
        <p:cxnSp>
          <p:nvCxnSpPr>
            <p:cNvPr id="46" name="直線矢印コネクタ 45">
              <a:extLst>
                <a:ext uri="{FF2B5EF4-FFF2-40B4-BE49-F238E27FC236}">
                  <a16:creationId xmlns:a16="http://schemas.microsoft.com/office/drawing/2014/main" xmlns="" id="{6495CB53-1AF9-4CE1-9937-425CE58ABB65}"/>
                </a:ext>
              </a:extLst>
            </p:cNvPr>
            <p:cNvCxnSpPr>
              <a:cxnSpLocks/>
              <a:stCxn id="41" idx="0"/>
            </p:cNvCxnSpPr>
            <p:nvPr/>
          </p:nvCxnSpPr>
          <p:spPr>
            <a:xfrm flipV="1">
              <a:off x="5044013" y="4081331"/>
              <a:ext cx="2298501" cy="9466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xmlns="" id="{D67CDEE1-E887-4D4A-B862-81FCF8B36221}"/>
              </a:ext>
            </a:extLst>
          </p:cNvPr>
          <p:cNvGrpSpPr/>
          <p:nvPr/>
        </p:nvGrpSpPr>
        <p:grpSpPr>
          <a:xfrm>
            <a:off x="6478095" y="4072132"/>
            <a:ext cx="4691359" cy="2500517"/>
            <a:chOff x="6478095" y="4072132"/>
            <a:chExt cx="4691359" cy="2500517"/>
          </a:xfrm>
        </p:grpSpPr>
        <p:cxnSp>
          <p:nvCxnSpPr>
            <p:cNvPr id="43" name="直線コネクタ 42">
              <a:extLst>
                <a:ext uri="{FF2B5EF4-FFF2-40B4-BE49-F238E27FC236}">
                  <a16:creationId xmlns:a16="http://schemas.microsoft.com/office/drawing/2014/main" xmlns="" id="{93304ED5-39F7-4B9A-B1CA-F1FF5F64AF24}"/>
                </a:ext>
              </a:extLst>
            </p:cNvPr>
            <p:cNvCxnSpPr>
              <a:cxnSpLocks/>
            </p:cNvCxnSpPr>
            <p:nvPr/>
          </p:nvCxnSpPr>
          <p:spPr>
            <a:xfrm flipV="1">
              <a:off x="7847618" y="4072132"/>
              <a:ext cx="918265" cy="92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xmlns=""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xmlns="" id="{9B723FBD-CD0A-4BCE-ADBC-8BF4EFB58925}"/>
                </a:ext>
              </a:extLst>
            </p:cNvPr>
            <p:cNvCxnSpPr>
              <a:cxnSpLocks/>
              <a:stCxn id="47" idx="0"/>
            </p:cNvCxnSpPr>
            <p:nvPr/>
          </p:nvCxnSpPr>
          <p:spPr>
            <a:xfrm flipH="1" flipV="1">
              <a:off x="8265953" y="4093945"/>
              <a:ext cx="557821" cy="11825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xmlns="" id="{6B5A48AA-FAFE-416A-8B95-D55EF8822E80}"/>
              </a:ext>
            </a:extLst>
          </p:cNvPr>
          <p:cNvGrpSpPr/>
          <p:nvPr/>
        </p:nvGrpSpPr>
        <p:grpSpPr>
          <a:xfrm>
            <a:off x="9041752" y="4093945"/>
            <a:ext cx="3080398" cy="713367"/>
            <a:chOff x="9041752" y="4093945"/>
            <a:chExt cx="3080398" cy="713367"/>
          </a:xfrm>
        </p:grpSpPr>
        <p:cxnSp>
          <p:nvCxnSpPr>
            <p:cNvPr id="45" name="直線コネクタ 44">
              <a:extLst>
                <a:ext uri="{FF2B5EF4-FFF2-40B4-BE49-F238E27FC236}">
                  <a16:creationId xmlns:a16="http://schemas.microsoft.com/office/drawing/2014/main" xmlns="" id="{0AD8E571-5C2A-4568-9270-74D85F3F0DFE}"/>
                </a:ext>
              </a:extLst>
            </p:cNvPr>
            <p:cNvCxnSpPr>
              <a:cxnSpLocks/>
            </p:cNvCxnSpPr>
            <p:nvPr/>
          </p:nvCxnSpPr>
          <p:spPr>
            <a:xfrm flipV="1">
              <a:off x="9102801" y="4093945"/>
              <a:ext cx="2523578"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xmlns="" id="{7F04CD65-B624-49AD-A214-56052AD71C94}"/>
                </a:ext>
              </a:extLst>
            </p:cNvPr>
            <p:cNvCxnSpPr>
              <a:cxnSpLocks/>
            </p:cNvCxnSpPr>
            <p:nvPr/>
          </p:nvCxnSpPr>
          <p:spPr>
            <a:xfrm flipH="1" flipV="1">
              <a:off x="10267950" y="4093945"/>
              <a:ext cx="151643" cy="31351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xmlns=""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grpSp>
      <p:grpSp>
        <p:nvGrpSpPr>
          <p:cNvPr id="55" name="グループ化 54">
            <a:extLst>
              <a:ext uri="{FF2B5EF4-FFF2-40B4-BE49-F238E27FC236}">
                <a16:creationId xmlns:a16="http://schemas.microsoft.com/office/drawing/2014/main" xmlns="" id="{C24F4683-34F9-44C9-8D21-30E71496F9FB}"/>
              </a:ext>
            </a:extLst>
          </p:cNvPr>
          <p:cNvGrpSpPr/>
          <p:nvPr/>
        </p:nvGrpSpPr>
        <p:grpSpPr>
          <a:xfrm>
            <a:off x="346877" y="4055067"/>
            <a:ext cx="6288160" cy="675717"/>
            <a:chOff x="346877" y="4055067"/>
            <a:chExt cx="6288160" cy="675717"/>
          </a:xfrm>
        </p:grpSpPr>
        <p:cxnSp>
          <p:nvCxnSpPr>
            <p:cNvPr id="51" name="直線コネクタ 50">
              <a:extLst>
                <a:ext uri="{FF2B5EF4-FFF2-40B4-BE49-F238E27FC236}">
                  <a16:creationId xmlns:a16="http://schemas.microsoft.com/office/drawing/2014/main" xmlns="" id="{37E107BB-426E-469F-A2AD-44AD3F3BB0F0}"/>
                </a:ext>
              </a:extLst>
            </p:cNvPr>
            <p:cNvCxnSpPr>
              <a:cxnSpLocks/>
            </p:cNvCxnSpPr>
            <p:nvPr/>
          </p:nvCxnSpPr>
          <p:spPr>
            <a:xfrm>
              <a:off x="386049" y="4055067"/>
              <a:ext cx="624898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xmlns=""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xmlns=""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grpSp>
    </p:spTree>
    <p:extLst>
      <p:ext uri="{BB962C8B-B14F-4D97-AF65-F5344CB8AC3E}">
        <p14:creationId xmlns:p14="http://schemas.microsoft.com/office/powerpoint/2010/main" val="3561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xmlns="" id="{7DC2F90B-E7E4-49D3-9BC3-346C6B8DDA57}"/>
              </a:ext>
            </a:extLst>
          </p:cNvPr>
          <p:cNvSpPr txBox="1"/>
          <p:nvPr/>
        </p:nvSpPr>
        <p:spPr>
          <a:xfrm>
            <a:off x="451500" y="697035"/>
            <a:ext cx="8656537" cy="923330"/>
          </a:xfrm>
          <a:prstGeom prst="rect">
            <a:avLst/>
          </a:prstGeom>
          <a:noFill/>
        </p:spPr>
        <p:txBody>
          <a:bodyPr wrap="none" rtlCol="0">
            <a:spAutoFit/>
          </a:bodyPr>
          <a:lstStyle/>
          <a:p>
            <a:r>
              <a:rPr kumimoji="1" lang="en-US" altLang="ja-JP" dirty="0"/>
              <a:t>equation</a:t>
            </a:r>
            <a:r>
              <a:rPr kumimoji="1" lang="ja-JP" altLang="en-US" dirty="0"/>
              <a:t>セクション内にモデル同士の接続関係を</a:t>
            </a:r>
            <a:r>
              <a:rPr kumimoji="1" lang="en-US" altLang="ja-JP" dirty="0"/>
              <a:t>connect</a:t>
            </a:r>
            <a:r>
              <a:rPr kumimoji="1" lang="ja-JP" altLang="en-US" dirty="0"/>
              <a:t>を使って記述します。</a:t>
            </a:r>
            <a:endParaRPr kumimoji="1" lang="en-US" altLang="ja-JP" dirty="0"/>
          </a:p>
          <a:p>
            <a:r>
              <a:rPr kumimoji="1" lang="ja-JP" altLang="en-US" dirty="0"/>
              <a:t>接続関係とは、モデルのコネクター内の変数が参照できるかを示します。</a:t>
            </a:r>
            <a:endParaRPr kumimoji="1" lang="en-US" altLang="ja-JP" dirty="0"/>
          </a:p>
          <a:p>
            <a:r>
              <a:rPr lang="ja-JP" altLang="en-US" dirty="0"/>
              <a:t>接続されたモデル間で変数の値を参照できます。</a:t>
            </a:r>
            <a:endParaRPr kumimoji="1" lang="en-US" altLang="ja-JP" dirty="0"/>
          </a:p>
        </p:txBody>
      </p:sp>
      <p:sp>
        <p:nvSpPr>
          <p:cNvPr id="21" name="正方形/長方形 20">
            <a:extLst>
              <a:ext uri="{FF2B5EF4-FFF2-40B4-BE49-F238E27FC236}">
                <a16:creationId xmlns:a16="http://schemas.microsoft.com/office/drawing/2014/main" xmlns=""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xmlns=""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a:t>インスタンス名</a:t>
            </a:r>
            <a:r>
              <a:rPr kumimoji="1" lang="en-US" altLang="ja-JP" dirty="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xmlns=""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xmlns=""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xmlns=""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xmlns=""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grpSp>
        <p:nvGrpSpPr>
          <p:cNvPr id="11" name="グループ化 10">
            <a:extLst>
              <a:ext uri="{FF2B5EF4-FFF2-40B4-BE49-F238E27FC236}">
                <a16:creationId xmlns:a16="http://schemas.microsoft.com/office/drawing/2014/main" xmlns="" id="{3551FA14-4EDE-47D2-9924-48C0F1878495}"/>
              </a:ext>
            </a:extLst>
          </p:cNvPr>
          <p:cNvGrpSpPr/>
          <p:nvPr/>
        </p:nvGrpSpPr>
        <p:grpSpPr>
          <a:xfrm>
            <a:off x="1823148" y="3453822"/>
            <a:ext cx="3742347" cy="1225541"/>
            <a:chOff x="4336188" y="3650736"/>
            <a:chExt cx="2496732" cy="817628"/>
          </a:xfrm>
        </p:grpSpPr>
        <p:pic>
          <p:nvPicPr>
            <p:cNvPr id="44" name="図 43">
              <a:extLst>
                <a:ext uri="{FF2B5EF4-FFF2-40B4-BE49-F238E27FC236}">
                  <a16:creationId xmlns:a16="http://schemas.microsoft.com/office/drawing/2014/main" xmlns="" id="{BE805B29-1E4F-4652-A114-9A629EBF494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336188" y="3650736"/>
              <a:ext cx="2496732" cy="817628"/>
            </a:xfrm>
            <a:prstGeom prst="rect">
              <a:avLst/>
            </a:prstGeom>
          </p:spPr>
        </p:pic>
        <p:sp>
          <p:nvSpPr>
            <p:cNvPr id="45" name="四角形: 角を丸くする 44">
              <a:extLst>
                <a:ext uri="{FF2B5EF4-FFF2-40B4-BE49-F238E27FC236}">
                  <a16:creationId xmlns:a16="http://schemas.microsoft.com/office/drawing/2014/main" xmlns="" id="{42D12100-4979-44F6-86D5-1798F65A5201}"/>
                </a:ext>
              </a:extLst>
            </p:cNvPr>
            <p:cNvSpPr/>
            <p:nvPr/>
          </p:nvSpPr>
          <p:spPr>
            <a:xfrm>
              <a:off x="5103642" y="3872557"/>
              <a:ext cx="961823" cy="3051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pic>
        <p:nvPicPr>
          <p:cNvPr id="33" name="図 32">
            <a:extLst>
              <a:ext uri="{FF2B5EF4-FFF2-40B4-BE49-F238E27FC236}">
                <a16:creationId xmlns:a16="http://schemas.microsoft.com/office/drawing/2014/main" xmlns="" id="{038278A8-8C0F-4ABC-A314-4415B2ACD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69" y="5011850"/>
            <a:ext cx="10147524" cy="491010"/>
          </a:xfrm>
          <a:prstGeom prst="rect">
            <a:avLst/>
          </a:prstGeom>
        </p:spPr>
      </p:pic>
      <p:cxnSp>
        <p:nvCxnSpPr>
          <p:cNvPr id="36" name="直線コネクタ 35">
            <a:extLst>
              <a:ext uri="{FF2B5EF4-FFF2-40B4-BE49-F238E27FC236}">
                <a16:creationId xmlns:a16="http://schemas.microsoft.com/office/drawing/2014/main" xmlns="" id="{8FC86E4A-07AD-4D1B-B583-BA7DA6F44B88}"/>
              </a:ext>
            </a:extLst>
          </p:cNvPr>
          <p:cNvCxnSpPr>
            <a:cxnSpLocks/>
          </p:cNvCxnSpPr>
          <p:nvPr/>
        </p:nvCxnSpPr>
        <p:spPr>
          <a:xfrm>
            <a:off x="2370196" y="5487724"/>
            <a:ext cx="264825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xmlns=""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xmlns=""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xmlns="" id="{7E75E0FF-9713-4E4A-B042-4E3456BF89A2}"/>
              </a:ext>
            </a:extLst>
          </p:cNvPr>
          <p:cNvCxnSpPr>
            <a:cxnSpLocks/>
          </p:cNvCxnSpPr>
          <p:nvPr/>
        </p:nvCxnSpPr>
        <p:spPr>
          <a:xfrm>
            <a:off x="5281644" y="5502860"/>
            <a:ext cx="236864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xmlns=""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xmlns=""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xmlns=""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xmlns=""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xmlns="" id="{717AAABD-919F-4D91-AA92-11E37B01D828}"/>
              </a:ext>
            </a:extLst>
          </p:cNvPr>
          <p:cNvCxnSpPr>
            <a:cxnSpLocks/>
          </p:cNvCxnSpPr>
          <p:nvPr/>
        </p:nvCxnSpPr>
        <p:spPr>
          <a:xfrm flipV="1">
            <a:off x="7969786" y="5502860"/>
            <a:ext cx="2627944"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xmlns=""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xmlns=""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sp>
        <p:nvSpPr>
          <p:cNvPr id="53" name="正方形/長方形 52">
            <a:extLst>
              <a:ext uri="{FF2B5EF4-FFF2-40B4-BE49-F238E27FC236}">
                <a16:creationId xmlns:a16="http://schemas.microsoft.com/office/drawing/2014/main" xmlns=""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矢印コネクタ 57">
            <a:extLst>
              <a:ext uri="{FF2B5EF4-FFF2-40B4-BE49-F238E27FC236}">
                <a16:creationId xmlns:a16="http://schemas.microsoft.com/office/drawing/2014/main" xmlns=""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1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1" grpId="0"/>
      <p:bldP spid="52" grpId="0"/>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xmlns="" id="{7DC2F90B-E7E4-49D3-9BC3-346C6B8DDA57}"/>
              </a:ext>
            </a:extLst>
          </p:cNvPr>
          <p:cNvSpPr txBox="1"/>
          <p:nvPr/>
        </p:nvSpPr>
        <p:spPr>
          <a:xfrm>
            <a:off x="435882" y="692896"/>
            <a:ext cx="7245894"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クラス内に宣言された変数が接続できます。</a:t>
            </a:r>
            <a:endParaRPr lang="en-US" altLang="ja-JP" dirty="0"/>
          </a:p>
          <a:p>
            <a:r>
              <a:rPr lang="ja-JP" altLang="en-US" dirty="0"/>
              <a:t>（</a:t>
            </a:r>
            <a:r>
              <a:rPr lang="en-US" altLang="ja-JP" dirty="0"/>
              <a:t>c</a:t>
            </a:r>
            <a:r>
              <a:rPr kumimoji="1" lang="en-US" altLang="ja-JP" dirty="0"/>
              <a:t>onnector</a:t>
            </a:r>
            <a:r>
              <a:rPr kumimoji="1" lang="ja-JP" altLang="en-US" dirty="0"/>
              <a:t>は</a:t>
            </a:r>
            <a:r>
              <a:rPr kumimoji="1" lang="en-US" altLang="ja-JP" dirty="0"/>
              <a:t>Port</a:t>
            </a:r>
            <a:r>
              <a:rPr kumimoji="1" lang="ja-JP" altLang="en-US" dirty="0"/>
              <a:t>と呼ばれることもありますが同じものです）</a:t>
            </a:r>
            <a:endParaRPr kumimoji="1" lang="en-US" altLang="ja-JP" dirty="0"/>
          </a:p>
        </p:txBody>
      </p:sp>
      <p:sp>
        <p:nvSpPr>
          <p:cNvPr id="25" name="テキスト ボックス 24">
            <a:extLst>
              <a:ext uri="{FF2B5EF4-FFF2-40B4-BE49-F238E27FC236}">
                <a16:creationId xmlns:a16="http://schemas.microsoft.com/office/drawing/2014/main" xmlns="" id="{5D9C998A-CFDE-4862-A140-89E3FD9CCDEB}"/>
              </a:ext>
            </a:extLst>
          </p:cNvPr>
          <p:cNvSpPr txBox="1"/>
          <p:nvPr/>
        </p:nvSpPr>
        <p:spPr>
          <a:xfrm>
            <a:off x="1129875" y="4155254"/>
            <a:ext cx="4623382"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err="1"/>
              <a:t>Flange_a</a:t>
            </a:r>
            <a:r>
              <a:rPr lang="ja-JP" altLang="en-US" sz="2000" u="sng" dirty="0"/>
              <a:t>のコード</a:t>
            </a:r>
            <a:endParaRPr kumimoji="1" lang="ja-JP" altLang="en-US" sz="2000" u="sng" dirty="0"/>
          </a:p>
        </p:txBody>
      </p:sp>
      <p:sp>
        <p:nvSpPr>
          <p:cNvPr id="26" name="テキスト ボックス 25">
            <a:extLst>
              <a:ext uri="{FF2B5EF4-FFF2-40B4-BE49-F238E27FC236}">
                <a16:creationId xmlns:a16="http://schemas.microsoft.com/office/drawing/2014/main" xmlns="" id="{4A03586E-69BF-4E67-BFFD-507703D24090}"/>
              </a:ext>
            </a:extLst>
          </p:cNvPr>
          <p:cNvSpPr txBox="1"/>
          <p:nvPr/>
        </p:nvSpPr>
        <p:spPr>
          <a:xfrm>
            <a:off x="6502559" y="5287614"/>
            <a:ext cx="4616292" cy="923330"/>
          </a:xfrm>
          <a:prstGeom prst="rect">
            <a:avLst/>
          </a:prstGeom>
          <a:noFill/>
        </p:spPr>
        <p:txBody>
          <a:bodyPr wrap="square" rtlCol="0">
            <a:spAutoFit/>
          </a:bodyPr>
          <a:lstStyle/>
          <a:p>
            <a:r>
              <a:rPr lang="ja-JP" altLang="en-US" dirty="0"/>
              <a:t>以下の接続が可能なことを表しています</a:t>
            </a:r>
            <a:endParaRPr lang="en-US" altLang="ja-JP" dirty="0"/>
          </a:p>
          <a:p>
            <a:r>
              <a:rPr lang="ja-JP" altLang="en-US" dirty="0"/>
              <a:t>　位置座標値を表す</a:t>
            </a:r>
            <a:r>
              <a:rPr lang="en-US" altLang="ja-JP" dirty="0"/>
              <a:t>s</a:t>
            </a:r>
          </a:p>
          <a:p>
            <a:r>
              <a:rPr kumimoji="1" lang="ja-JP" altLang="en-US" dirty="0"/>
              <a:t>　力を表す</a:t>
            </a:r>
            <a:r>
              <a:rPr kumimoji="1" lang="en-US" altLang="ja-JP" dirty="0"/>
              <a:t>f</a:t>
            </a:r>
            <a:endParaRPr lang="en-US" altLang="ja-JP" dirty="0"/>
          </a:p>
        </p:txBody>
      </p:sp>
      <p:sp>
        <p:nvSpPr>
          <p:cNvPr id="29" name="テキスト ボックス 28">
            <a:extLst>
              <a:ext uri="{FF2B5EF4-FFF2-40B4-BE49-F238E27FC236}">
                <a16:creationId xmlns:a16="http://schemas.microsoft.com/office/drawing/2014/main" xmlns=""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がついています</a:t>
            </a:r>
            <a:endParaRPr lang="en-US" altLang="ja-JP" dirty="0"/>
          </a:p>
          <a:p>
            <a:r>
              <a:rPr lang="ja-JP" altLang="en-US" dirty="0"/>
              <a:t>これはまた別のチュートリアルで説明します</a:t>
            </a:r>
            <a:endParaRPr lang="en-US" altLang="ja-JP" dirty="0"/>
          </a:p>
        </p:txBody>
      </p:sp>
      <p:pic>
        <p:nvPicPr>
          <p:cNvPr id="31" name="図 30">
            <a:extLst>
              <a:ext uri="{FF2B5EF4-FFF2-40B4-BE49-F238E27FC236}">
                <a16:creationId xmlns:a16="http://schemas.microsoft.com/office/drawing/2014/main" xmlns="" id="{EAD441FD-FCB0-4020-8C00-67A5F60EE1F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93634" y="4708465"/>
            <a:ext cx="3195216" cy="1935243"/>
          </a:xfrm>
          <a:prstGeom prst="rect">
            <a:avLst/>
          </a:prstGeom>
        </p:spPr>
      </p:pic>
      <p:sp>
        <p:nvSpPr>
          <p:cNvPr id="32" name="四角形: 角を丸くする 31">
            <a:extLst>
              <a:ext uri="{FF2B5EF4-FFF2-40B4-BE49-F238E27FC236}">
                <a16:creationId xmlns:a16="http://schemas.microsoft.com/office/drawing/2014/main" xmlns="" id="{235425D5-BCF4-4753-877F-DAB116D307D0}"/>
              </a:ext>
            </a:extLst>
          </p:cNvPr>
          <p:cNvSpPr/>
          <p:nvPr/>
        </p:nvSpPr>
        <p:spPr>
          <a:xfrm>
            <a:off x="2413908" y="5492453"/>
            <a:ext cx="2370145"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xmlns="" id="{1D777978-4A55-4026-A44E-29EA5E6365A3}"/>
              </a:ext>
            </a:extLst>
          </p:cNvPr>
          <p:cNvCxnSpPr>
            <a:cxnSpLocks/>
            <a:stCxn id="32" idx="3"/>
          </p:cNvCxnSpPr>
          <p:nvPr/>
        </p:nvCxnSpPr>
        <p:spPr>
          <a:xfrm flipV="1">
            <a:off x="4784053" y="5575300"/>
            <a:ext cx="1718504" cy="20422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626D1B10-74C4-4CCD-BD40-73A2ADE5737D}"/>
              </a:ext>
            </a:extLst>
          </p:cNvPr>
          <p:cNvCxnSpPr>
            <a:cxnSpLocks/>
            <a:endCxn id="36" idx="1"/>
          </p:cNvCxnSpPr>
          <p:nvPr/>
        </p:nvCxnSpPr>
        <p:spPr>
          <a:xfrm>
            <a:off x="4845567" y="4869062"/>
            <a:ext cx="1656992" cy="5268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xmlns=""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xmlns=""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xmlns=""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xmlns=""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xmlns=""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xmlns=""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xmlns=""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xmlns=""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xmlns=""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8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2" grpId="0" animBg="1"/>
      <p:bldP spid="34"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xmlns=""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そのためにソースコードへ以下の</a:t>
            </a:r>
            <a:r>
              <a:rPr lang="en-US" altLang="ja-JP" sz="2400" dirty="0"/>
              <a:t>2</a:t>
            </a:r>
            <a:r>
              <a:rPr lang="ja-JP" altLang="en-US" sz="2400" dirty="0"/>
              <a:t>工程の追加を行います。</a:t>
            </a:r>
            <a:endParaRPr lang="en-US" altLang="ja-JP" sz="2400" dirty="0"/>
          </a:p>
        </p:txBody>
      </p:sp>
      <p:sp>
        <p:nvSpPr>
          <p:cNvPr id="3" name="正方形/長方形 2">
            <a:extLst>
              <a:ext uri="{FF2B5EF4-FFF2-40B4-BE49-F238E27FC236}">
                <a16:creationId xmlns:a16="http://schemas.microsoft.com/office/drawing/2014/main" xmlns=""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err="1"/>
              <a:t>V,ρ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Tree>
    <p:extLst>
      <p:ext uri="{BB962C8B-B14F-4D97-AF65-F5344CB8AC3E}">
        <p14:creationId xmlns:p14="http://schemas.microsoft.com/office/powerpoint/2010/main" val="191529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xmlns="" id="{C209EDC7-7103-48C7-BCB2-721B8ED437FD}"/>
              </a:ext>
            </a:extLst>
          </p:cNvPr>
          <p:cNvSpPr txBox="1"/>
          <p:nvPr/>
        </p:nvSpPr>
        <p:spPr>
          <a:xfrm>
            <a:off x="594632" y="858929"/>
            <a:ext cx="7366119" cy="707886"/>
          </a:xfrm>
          <a:prstGeom prst="rect">
            <a:avLst/>
          </a:prstGeom>
          <a:noFill/>
        </p:spPr>
        <p:txBody>
          <a:bodyPr wrap="none" rtlCol="0">
            <a:spAutoFit/>
          </a:bodyPr>
          <a:lstStyle/>
          <a:p>
            <a:r>
              <a:rPr lang="ja-JP" altLang="en-US" sz="2000" dirty="0"/>
              <a:t>バネマスモデルの接続図</a:t>
            </a:r>
            <a:r>
              <a:rPr lang="en-US" altLang="ja-JP" sz="2000" dirty="0"/>
              <a:t>(Test.mo)</a:t>
            </a:r>
            <a:r>
              <a:rPr lang="ja-JP" altLang="en-US" sz="2000" dirty="0"/>
              <a:t>のテキストビューから</a:t>
            </a:r>
            <a:endParaRPr lang="en-US" altLang="ja-JP" sz="2000" dirty="0"/>
          </a:p>
          <a:p>
            <a:r>
              <a:rPr lang="ja-JP" altLang="en-US" sz="2000" dirty="0"/>
              <a:t>宣言セクションへ以下のパラメータ変数を追加してください。</a:t>
            </a:r>
            <a:endParaRPr kumimoji="1" lang="en-US" altLang="ja-JP" sz="2000" dirty="0"/>
          </a:p>
        </p:txBody>
      </p:sp>
      <p:pic>
        <p:nvPicPr>
          <p:cNvPr id="2" name="図 1">
            <a:extLst>
              <a:ext uri="{FF2B5EF4-FFF2-40B4-BE49-F238E27FC236}">
                <a16:creationId xmlns:a16="http://schemas.microsoft.com/office/drawing/2014/main" xmlns="" id="{F136AD82-08DF-43E0-95EF-F5B9B80AC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709" y="2187198"/>
            <a:ext cx="5230178" cy="3419274"/>
          </a:xfrm>
          <a:prstGeom prst="rect">
            <a:avLst/>
          </a:prstGeom>
        </p:spPr>
      </p:pic>
      <p:sp>
        <p:nvSpPr>
          <p:cNvPr id="7" name="四角形: 角を丸くする 6">
            <a:extLst>
              <a:ext uri="{FF2B5EF4-FFF2-40B4-BE49-F238E27FC236}">
                <a16:creationId xmlns:a16="http://schemas.microsoft.com/office/drawing/2014/main" xmlns="" id="{F8C53319-57C6-4A63-A816-0C6A20877C24}"/>
              </a:ext>
            </a:extLst>
          </p:cNvPr>
          <p:cNvSpPr/>
          <p:nvPr/>
        </p:nvSpPr>
        <p:spPr>
          <a:xfrm>
            <a:off x="2735302" y="2651979"/>
            <a:ext cx="5017097" cy="8448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xmlns="" id="{15E0E6FB-F359-49CD-B9D4-F6CCF1B2FD32}"/>
              </a:ext>
            </a:extLst>
          </p:cNvPr>
          <p:cNvCxnSpPr>
            <a:cxnSpLocks/>
            <a:endCxn id="7" idx="3"/>
          </p:cNvCxnSpPr>
          <p:nvPr/>
        </p:nvCxnSpPr>
        <p:spPr>
          <a:xfrm flipH="1">
            <a:off x="7752399" y="2749550"/>
            <a:ext cx="1251901" cy="32485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xmlns="" id="{63A9B52D-5546-4ACB-8CBC-7AF183E9400F}"/>
              </a:ext>
            </a:extLst>
          </p:cNvPr>
          <p:cNvSpPr txBox="1"/>
          <p:nvPr/>
        </p:nvSpPr>
        <p:spPr>
          <a:xfrm>
            <a:off x="9004300" y="2486092"/>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xmlns=""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xmlns="" id="{C6CB2650-130B-4027-9BA8-17FD36EB294E}"/>
              </a:ext>
            </a:extLst>
          </p:cNvPr>
          <p:cNvSpPr/>
          <p:nvPr/>
        </p:nvSpPr>
        <p:spPr>
          <a:xfrm>
            <a:off x="65315" y="2684345"/>
            <a:ext cx="12066104" cy="84779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xmlns="" id="{9DA0A910-4A6D-45C5-BDBF-0D136BC253B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5315" y="2898857"/>
            <a:ext cx="11880850" cy="608249"/>
          </a:xfrm>
          <a:prstGeom prst="rect">
            <a:avLst/>
          </a:prstGeom>
        </p:spPr>
      </p:pic>
      <p:sp>
        <p:nvSpPr>
          <p:cNvPr id="5" name="Shape 130">
            <a:extLst>
              <a:ext uri="{FF2B5EF4-FFF2-40B4-BE49-F238E27FC236}">
                <a16:creationId xmlns:a16="http://schemas.microsoft.com/office/drawing/2014/main" xmlns=""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4" name="四角形: 角を丸くする 3">
            <a:extLst>
              <a:ext uri="{FF2B5EF4-FFF2-40B4-BE49-F238E27FC236}">
                <a16:creationId xmlns:a16="http://schemas.microsoft.com/office/drawing/2014/main" xmlns="" id="{9B91533E-6BC9-4488-BFD1-D393A0CB37DE}"/>
              </a:ext>
            </a:extLst>
          </p:cNvPr>
          <p:cNvSpPr/>
          <p:nvPr/>
        </p:nvSpPr>
        <p:spPr>
          <a:xfrm>
            <a:off x="9775982" y="2780554"/>
            <a:ext cx="1704768" cy="4330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68A2F449-F157-496A-90D9-F1A62DC542F4}"/>
              </a:ext>
            </a:extLst>
          </p:cNvPr>
          <p:cNvSpPr txBox="1"/>
          <p:nvPr/>
        </p:nvSpPr>
        <p:spPr>
          <a:xfrm>
            <a:off x="550182" y="874481"/>
            <a:ext cx="9151864" cy="369332"/>
          </a:xfrm>
          <a:prstGeom prst="rect">
            <a:avLst/>
          </a:prstGeom>
          <a:noFill/>
        </p:spPr>
        <p:txBody>
          <a:bodyPr wrap="none" rtlCol="0">
            <a:spAutoFit/>
          </a:bodyPr>
          <a:lstStyle/>
          <a:p>
            <a:r>
              <a:rPr lang="ja-JP" altLang="en-US" dirty="0"/>
              <a:t>宣言セクションの</a:t>
            </a:r>
            <a:r>
              <a:rPr lang="en-US" altLang="ja-JP" dirty="0"/>
              <a:t>mass1</a:t>
            </a:r>
            <a:r>
              <a:rPr lang="ja-JP" altLang="en-US" dirty="0"/>
              <a:t>インスタントの修飾内の</a:t>
            </a:r>
            <a:r>
              <a:rPr lang="en-US" altLang="ja-JP" dirty="0"/>
              <a:t>m</a:t>
            </a:r>
            <a:r>
              <a:rPr lang="ja-JP" altLang="en-US" dirty="0"/>
              <a:t>を以下のように変更してください。</a:t>
            </a:r>
            <a:endParaRPr lang="en-US" altLang="ja-JP" dirty="0"/>
          </a:p>
        </p:txBody>
      </p:sp>
      <p:cxnSp>
        <p:nvCxnSpPr>
          <p:cNvPr id="7" name="直線矢印コネクタ 6">
            <a:extLst>
              <a:ext uri="{FF2B5EF4-FFF2-40B4-BE49-F238E27FC236}">
                <a16:creationId xmlns:a16="http://schemas.microsoft.com/office/drawing/2014/main" xmlns="" id="{624143F9-3C86-40B9-9E99-A39B77B8FA65}"/>
              </a:ext>
            </a:extLst>
          </p:cNvPr>
          <p:cNvCxnSpPr>
            <a:cxnSpLocks/>
            <a:endCxn id="4" idx="0"/>
          </p:cNvCxnSpPr>
          <p:nvPr/>
        </p:nvCxnSpPr>
        <p:spPr>
          <a:xfrm>
            <a:off x="10628366" y="2219869"/>
            <a:ext cx="0" cy="5606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xmlns="" id="{72414073-5EFE-44CC-97CB-4DA52FA1572B}"/>
              </a:ext>
            </a:extLst>
          </p:cNvPr>
          <p:cNvSpPr txBox="1"/>
          <p:nvPr/>
        </p:nvSpPr>
        <p:spPr>
          <a:xfrm>
            <a:off x="10125664" y="1660357"/>
            <a:ext cx="902811" cy="523220"/>
          </a:xfrm>
          <a:prstGeom prst="rect">
            <a:avLst/>
          </a:prstGeom>
          <a:noFill/>
        </p:spPr>
        <p:txBody>
          <a:bodyPr wrap="none" rtlCol="0">
            <a:spAutoFit/>
          </a:bodyPr>
          <a:lstStyle/>
          <a:p>
            <a:r>
              <a:rPr kumimoji="1" lang="ja-JP" altLang="en-US" sz="2800" dirty="0"/>
              <a:t>変更</a:t>
            </a:r>
          </a:p>
        </p:txBody>
      </p:sp>
      <p:pic>
        <p:nvPicPr>
          <p:cNvPr id="10" name="図 9">
            <a:extLst>
              <a:ext uri="{FF2B5EF4-FFF2-40B4-BE49-F238E27FC236}">
                <a16:creationId xmlns:a16="http://schemas.microsoft.com/office/drawing/2014/main" xmlns="" id="{D6417BA3-3B25-49EF-9624-FF7B9AA4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991" y="4624041"/>
            <a:ext cx="6573838" cy="1835365"/>
          </a:xfrm>
          <a:prstGeom prst="rect">
            <a:avLst/>
          </a:prstGeom>
        </p:spPr>
      </p:pic>
      <p:sp>
        <p:nvSpPr>
          <p:cNvPr id="11" name="テキスト ボックス 10">
            <a:extLst>
              <a:ext uri="{FF2B5EF4-FFF2-40B4-BE49-F238E27FC236}">
                <a16:creationId xmlns:a16="http://schemas.microsoft.com/office/drawing/2014/main" xmlns="" id="{A33BC2C4-E723-40D4-A324-943660E74599}"/>
              </a:ext>
            </a:extLst>
          </p:cNvPr>
          <p:cNvSpPr txBox="1"/>
          <p:nvPr/>
        </p:nvSpPr>
        <p:spPr>
          <a:xfrm>
            <a:off x="2023681" y="4246115"/>
            <a:ext cx="7109639" cy="369332"/>
          </a:xfrm>
          <a:prstGeom prst="rect">
            <a:avLst/>
          </a:prstGeom>
          <a:noFill/>
        </p:spPr>
        <p:txBody>
          <a:bodyPr wrap="none" rtlCol="0">
            <a:spAutoFit/>
          </a:bodyPr>
          <a:lstStyle/>
          <a:p>
            <a:r>
              <a:rPr lang="ja-JP" altLang="en-US" dirty="0"/>
              <a:t>チェックして、変数と方程式が同一であることを確認してください</a:t>
            </a:r>
            <a:endParaRPr lang="en-US" altLang="ja-JP" dirty="0"/>
          </a:p>
        </p:txBody>
      </p:sp>
    </p:spTree>
    <p:extLst>
      <p:ext uri="{BB962C8B-B14F-4D97-AF65-F5344CB8AC3E}">
        <p14:creationId xmlns:p14="http://schemas.microsoft.com/office/powerpoint/2010/main" val="59350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xmlns="" id="{D6A90188-FB40-4773-80F4-FD5BFB394132}"/>
              </a:ext>
            </a:extLst>
          </p:cNvPr>
          <p:cNvSpPr txBox="1"/>
          <p:nvPr/>
        </p:nvSpPr>
        <p:spPr>
          <a:xfrm>
            <a:off x="1079500" y="831075"/>
            <a:ext cx="8981946" cy="1200329"/>
          </a:xfrm>
          <a:prstGeom prst="rect">
            <a:avLst/>
          </a:prstGeom>
          <a:noFill/>
        </p:spPr>
        <p:txBody>
          <a:bodyPr wrap="none" rtlCol="0">
            <a:spAutoFit/>
          </a:bodyPr>
          <a:lstStyle/>
          <a:p>
            <a:r>
              <a:rPr kumimoji="1" lang="ja-JP" altLang="en-US" dirty="0"/>
              <a:t>「シミュレーションのセットアップ」から「解析間隔」の「終了時刻」を</a:t>
            </a:r>
            <a:r>
              <a:rPr kumimoji="1" lang="en-US" altLang="ja-JP" dirty="0"/>
              <a:t>10</a:t>
            </a:r>
            <a:r>
              <a:rPr kumimoji="1" lang="ja-JP" altLang="en-US" dirty="0"/>
              <a:t>秒にして</a:t>
            </a:r>
            <a:endParaRPr kumimoji="1" lang="en-US" altLang="ja-JP" dirty="0"/>
          </a:p>
          <a:p>
            <a:r>
              <a:rPr lang="ja-JP" altLang="en-US" dirty="0"/>
              <a:t>解析を実行してください。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くりになっている事を確認してください</a:t>
            </a:r>
          </a:p>
        </p:txBody>
      </p:sp>
      <p:pic>
        <p:nvPicPr>
          <p:cNvPr id="6" name="図 5">
            <a:extLst>
              <a:ext uri="{FF2B5EF4-FFF2-40B4-BE49-F238E27FC236}">
                <a16:creationId xmlns:a16="http://schemas.microsoft.com/office/drawing/2014/main" xmlns="" id="{13EAA965-5396-4BB8-8211-16CFA7CB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187724"/>
            <a:ext cx="8673082" cy="3908275"/>
          </a:xfrm>
          <a:prstGeom prst="rect">
            <a:avLst/>
          </a:prstGeom>
        </p:spPr>
      </p:pic>
      <p:sp>
        <p:nvSpPr>
          <p:cNvPr id="7" name="テキスト ボックス 6">
            <a:extLst>
              <a:ext uri="{FF2B5EF4-FFF2-40B4-BE49-F238E27FC236}">
                <a16:creationId xmlns:a16="http://schemas.microsoft.com/office/drawing/2014/main" xmlns=""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Tree>
    <p:extLst>
      <p:ext uri="{BB962C8B-B14F-4D97-AF65-F5344CB8AC3E}">
        <p14:creationId xmlns:p14="http://schemas.microsoft.com/office/powerpoint/2010/main" val="32648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xmlns=""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を様々な値に変更し波形の変化を確認してください</a:t>
            </a:r>
          </a:p>
        </p:txBody>
      </p:sp>
      <p:sp>
        <p:nvSpPr>
          <p:cNvPr id="8" name="テキスト ボックス 7">
            <a:extLst>
              <a:ext uri="{FF2B5EF4-FFF2-40B4-BE49-F238E27FC236}">
                <a16:creationId xmlns:a16="http://schemas.microsoft.com/office/drawing/2014/main" xmlns="" id="{2EBCFF35-115E-4DE3-8B16-71EBE0CB5CED}"/>
              </a:ext>
            </a:extLst>
          </p:cNvPr>
          <p:cNvSpPr txBox="1"/>
          <p:nvPr/>
        </p:nvSpPr>
        <p:spPr>
          <a:xfrm>
            <a:off x="1365250" y="2387600"/>
            <a:ext cx="7879080" cy="830997"/>
          </a:xfrm>
          <a:prstGeom prst="rect">
            <a:avLst/>
          </a:prstGeom>
          <a:noFill/>
        </p:spPr>
        <p:txBody>
          <a:bodyPr wrap="none" rtlCol="0">
            <a:spAutoFit/>
          </a:bodyPr>
          <a:lstStyle/>
          <a:p>
            <a:r>
              <a:rPr kumimoji="1" lang="ja-JP" altLang="en-US" sz="2400" dirty="0"/>
              <a:t>２．その他のパラメータ変数を関数にしてみてください</a:t>
            </a:r>
            <a:endParaRPr kumimoji="1" lang="en-US" altLang="ja-JP" sz="2400" dirty="0"/>
          </a:p>
          <a:p>
            <a:r>
              <a:rPr lang="ja-JP" altLang="en-US" sz="2400" dirty="0"/>
              <a:t>　　例</a:t>
            </a:r>
            <a:r>
              <a:rPr lang="en-US" altLang="ja-JP" sz="2400" dirty="0"/>
              <a:t>.</a:t>
            </a:r>
            <a:r>
              <a:rPr lang="ja-JP" altLang="en-US" sz="2400" dirty="0"/>
              <a:t>初期位置、バネ定数、体積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xmlns=""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を別モデルで定義するなどして遊んでみてください</a:t>
            </a:r>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xmlns=""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２</a:t>
            </a:r>
            <a:r>
              <a:rPr lang="en-US" altLang="ja-JP" sz="2400" dirty="0"/>
              <a:t>.</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xmlns=""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OpenModelica1.11.0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xmlns=""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xmlns=""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xmlns=""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xmlns="" id="{47B09A49-C95A-4D4B-9B00-B59A111014CE}"/>
              </a:ext>
            </a:extLst>
          </p:cNvPr>
          <p:cNvSpPr txBox="1"/>
          <p:nvPr/>
        </p:nvSpPr>
        <p:spPr>
          <a:xfrm>
            <a:off x="518813" y="763357"/>
            <a:ext cx="1031083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以下に分類されます</a:t>
            </a:r>
            <a:r>
              <a:rPr lang="en-US" altLang="ja-JP" sz="2800" dirty="0"/>
              <a:t>*</a:t>
            </a:r>
            <a:endParaRPr kumimoji="1" lang="en-US" altLang="ja-JP" sz="2800" dirty="0"/>
          </a:p>
          <a:p>
            <a:endParaRPr kumimoji="1" lang="en-US" altLang="ja-JP" sz="2800" dirty="0"/>
          </a:p>
          <a:p>
            <a:r>
              <a:rPr lang="ja-JP" altLang="en-US" sz="2800" dirty="0"/>
              <a:t>　・モデル同士の接続関係を表す接続図</a:t>
            </a:r>
            <a:r>
              <a:rPr lang="en-US" altLang="ja-JP" sz="2800" dirty="0"/>
              <a:t>(Connection Diagram)</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xmlns=""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xmlns=""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xmlns=""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xmlns=""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xmlns=""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xmlns=""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1628" y="1560352"/>
            <a:ext cx="9559216" cy="7214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a:off x="9978763" y="1166070"/>
            <a:ext cx="222081" cy="394282"/>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768220" y="763357"/>
            <a:ext cx="2874505" cy="369332"/>
          </a:xfrm>
          <a:prstGeom prst="rect">
            <a:avLst/>
          </a:prstGeom>
          <a:noFill/>
        </p:spPr>
        <p:txBody>
          <a:bodyPr wrap="none" rtlCol="0">
            <a:spAutoFit/>
          </a:bodyPr>
          <a:lstStyle/>
          <a:p>
            <a:r>
              <a:rPr kumimoji="1" lang="ja-JP" altLang="en-US" dirty="0" smtClean="0"/>
              <a:t>今回のカスタマイズはこちら</a:t>
            </a:r>
            <a:endParaRPr kumimoji="1" lang="ja-JP" altLang="en-US" dirty="0"/>
          </a:p>
        </p:txBody>
      </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pic>
        <p:nvPicPr>
          <p:cNvPr id="6" name="図 5">
            <a:extLst>
              <a:ext uri="{FF2B5EF4-FFF2-40B4-BE49-F238E27FC236}">
                <a16:creationId xmlns:a16="http://schemas.microsoft.com/office/drawing/2014/main" xmlns="" id="{593E786A-59B2-463E-9EDD-F602826829E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17903" y="1757183"/>
            <a:ext cx="6920291" cy="2104658"/>
          </a:xfrm>
          <a:prstGeom prst="rect">
            <a:avLst/>
          </a:prstGeom>
        </p:spPr>
      </p:pic>
      <p:sp>
        <p:nvSpPr>
          <p:cNvPr id="7" name="テキスト ボックス 6">
            <a:extLst>
              <a:ext uri="{FF2B5EF4-FFF2-40B4-BE49-F238E27FC236}">
                <a16:creationId xmlns:a16="http://schemas.microsoft.com/office/drawing/2014/main" xmlns="" id="{58A4BB3B-BC94-46DC-97C4-4B803B7FB633}"/>
              </a:ext>
            </a:extLst>
          </p:cNvPr>
          <p:cNvSpPr txBox="1"/>
          <p:nvPr/>
        </p:nvSpPr>
        <p:spPr>
          <a:xfrm>
            <a:off x="132013" y="763388"/>
            <a:ext cx="11854527"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にしてみましょう</a:t>
            </a:r>
          </a:p>
        </p:txBody>
      </p:sp>
      <p:cxnSp>
        <p:nvCxnSpPr>
          <p:cNvPr id="9" name="直線矢印コネクタ 8">
            <a:extLst>
              <a:ext uri="{FF2B5EF4-FFF2-40B4-BE49-F238E27FC236}">
                <a16:creationId xmlns:a16="http://schemas.microsoft.com/office/drawing/2014/main" xmlns="" id="{E5824E3B-5A9E-4FB7-B232-80CE676EF0D4}"/>
              </a:ext>
            </a:extLst>
          </p:cNvPr>
          <p:cNvCxnSpPr>
            <a:cxnSpLocks/>
            <a:stCxn id="10" idx="0"/>
            <a:endCxn id="8" idx="2"/>
          </p:cNvCxnSpPr>
          <p:nvPr/>
        </p:nvCxnSpPr>
        <p:spPr>
          <a:xfrm flipV="1">
            <a:off x="7575662" y="3303320"/>
            <a:ext cx="0" cy="42449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xmlns="" id="{CEE256FF-2E02-4EC7-889E-19FC117002AA}"/>
              </a:ext>
            </a:extLst>
          </p:cNvPr>
          <p:cNvSpPr txBox="1"/>
          <p:nvPr/>
        </p:nvSpPr>
        <p:spPr>
          <a:xfrm>
            <a:off x="4151487" y="3727816"/>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16" name="テキスト ボックス 15">
            <a:extLst>
              <a:ext uri="{FF2B5EF4-FFF2-40B4-BE49-F238E27FC236}">
                <a16:creationId xmlns:a16="http://schemas.microsoft.com/office/drawing/2014/main" xmlns="" id="{A1E8A7CE-9619-4C28-99F8-6AD6D6E7AE97}"/>
              </a:ext>
            </a:extLst>
          </p:cNvPr>
          <p:cNvSpPr txBox="1"/>
          <p:nvPr/>
        </p:nvSpPr>
        <p:spPr>
          <a:xfrm>
            <a:off x="2208451" y="5117323"/>
            <a:ext cx="7420621" cy="830997"/>
          </a:xfrm>
          <a:prstGeom prst="rect">
            <a:avLst/>
          </a:prstGeom>
          <a:noFill/>
        </p:spPr>
        <p:txBody>
          <a:bodyPr wrap="none" rtlCol="0">
            <a:spAutoFit/>
          </a:bodyPr>
          <a:lstStyle/>
          <a:p>
            <a:r>
              <a:rPr kumimoji="1" lang="ja-JP" altLang="en-US" sz="2400" dirty="0"/>
              <a:t>今回は接続図に</a:t>
            </a:r>
            <a:r>
              <a:rPr kumimoji="1" lang="en-US" altLang="ja-JP" sz="2400" dirty="0"/>
              <a:t>ρ</a:t>
            </a:r>
            <a:r>
              <a:rPr kumimoji="1" lang="ja-JP" altLang="en-US" sz="2400" dirty="0"/>
              <a:t>と</a:t>
            </a:r>
            <a:r>
              <a:rPr kumimoji="1" lang="en-US" altLang="ja-JP" sz="2400" dirty="0"/>
              <a:t>V</a:t>
            </a:r>
            <a:r>
              <a:rPr kumimoji="1" lang="ja-JP" altLang="en-US" sz="2400" dirty="0"/>
              <a:t>のパラメータ変数を追加し</a:t>
            </a:r>
            <a:endParaRPr kumimoji="1" lang="en-US" altLang="ja-JP" sz="2400" dirty="0"/>
          </a:p>
          <a:p>
            <a:r>
              <a:rPr lang="ja-JP" altLang="en-US" sz="2400" dirty="0"/>
              <a:t>質量</a:t>
            </a:r>
            <a:r>
              <a:rPr lang="en-US" altLang="ja-JP" sz="2400" dirty="0"/>
              <a:t>m</a:t>
            </a:r>
            <a:r>
              <a:rPr lang="ja-JP" altLang="en-US" sz="2400" dirty="0"/>
              <a:t>を入力するコマンドに</a:t>
            </a:r>
            <a:r>
              <a:rPr lang="en-US" altLang="ja-JP" sz="2400" dirty="0" err="1"/>
              <a:t>ρ×V</a:t>
            </a:r>
            <a:r>
              <a:rPr lang="ja-JP" altLang="en-US" sz="2400" dirty="0"/>
              <a:t>を追加してみます</a:t>
            </a:r>
            <a:endParaRPr lang="en-US" altLang="ja-JP" sz="2400" dirty="0"/>
          </a:p>
        </p:txBody>
      </p:sp>
      <p:sp>
        <p:nvSpPr>
          <p:cNvPr id="8" name="四角形: 角を丸くする 7">
            <a:extLst>
              <a:ext uri="{FF2B5EF4-FFF2-40B4-BE49-F238E27FC236}">
                <a16:creationId xmlns:a16="http://schemas.microsoft.com/office/drawing/2014/main" xmlns="" id="{64EA7896-3E4A-4CF1-A2B0-6EB3063ACC37}"/>
              </a:ext>
            </a:extLst>
          </p:cNvPr>
          <p:cNvSpPr/>
          <p:nvPr/>
        </p:nvSpPr>
        <p:spPr>
          <a:xfrm>
            <a:off x="6738843" y="1840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2CDA442E-CAAA-4AD7-9557-6C4F775D71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836945" y="2861042"/>
            <a:ext cx="4387750" cy="1334440"/>
          </a:xfrm>
          <a:prstGeom prst="rect">
            <a:avLst/>
          </a:prstGeom>
        </p:spPr>
      </p:pic>
      <p:sp>
        <p:nvSpPr>
          <p:cNvPr id="5" name="Shape 130">
            <a:extLst>
              <a:ext uri="{FF2B5EF4-FFF2-40B4-BE49-F238E27FC236}">
                <a16:creationId xmlns:a16="http://schemas.microsoft.com/office/drawing/2014/main" xmlns=""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xmlns=""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pic>
        <p:nvPicPr>
          <p:cNvPr id="7" name="図 6">
            <a:extLst>
              <a:ext uri="{FF2B5EF4-FFF2-40B4-BE49-F238E27FC236}">
                <a16:creationId xmlns:a16="http://schemas.microsoft.com/office/drawing/2014/main" xmlns="" id="{A3C74F4C-54FC-4941-B071-F1AED727450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5057" y="1477616"/>
            <a:ext cx="4230581" cy="5116667"/>
          </a:xfrm>
          <a:prstGeom prst="rect">
            <a:avLst/>
          </a:prstGeom>
        </p:spPr>
      </p:pic>
      <p:sp>
        <p:nvSpPr>
          <p:cNvPr id="8" name="四角形: 角を丸くする 7">
            <a:extLst>
              <a:ext uri="{FF2B5EF4-FFF2-40B4-BE49-F238E27FC236}">
                <a16:creationId xmlns:a16="http://schemas.microsoft.com/office/drawing/2014/main" xmlns="" id="{5C14790B-F257-4510-B803-A6172FB48EE4}"/>
              </a:ext>
            </a:extLst>
          </p:cNvPr>
          <p:cNvSpPr/>
          <p:nvPr/>
        </p:nvSpPr>
        <p:spPr>
          <a:xfrm>
            <a:off x="350122" y="1699708"/>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xmlns="" id="{68B083E9-30BD-4AC4-9CD1-824D4497E363}"/>
              </a:ext>
            </a:extLst>
          </p:cNvPr>
          <p:cNvSpPr/>
          <p:nvPr/>
        </p:nvSpPr>
        <p:spPr>
          <a:xfrm>
            <a:off x="535057" y="2168761"/>
            <a:ext cx="175094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29DF2A18-B348-4336-8159-CC393854A496}"/>
              </a:ext>
            </a:extLst>
          </p:cNvPr>
          <p:cNvSpPr txBox="1"/>
          <p:nvPr/>
        </p:nvSpPr>
        <p:spPr>
          <a:xfrm>
            <a:off x="535057" y="1084436"/>
            <a:ext cx="7915950" cy="369332"/>
          </a:xfrm>
          <a:prstGeom prst="rect">
            <a:avLst/>
          </a:prstGeom>
          <a:noFill/>
        </p:spPr>
        <p:txBody>
          <a:bodyPr wrap="none" rtlCol="0">
            <a:spAutoFit/>
          </a:bodyPr>
          <a:lstStyle/>
          <a:p>
            <a:r>
              <a:rPr lang="ja-JP" altLang="en-US" dirty="0"/>
              <a:t>①「ファイル」 </a:t>
            </a:r>
            <a:r>
              <a:rPr lang="en-US" altLang="ja-JP" dirty="0"/>
              <a:t>- </a:t>
            </a:r>
            <a:r>
              <a:rPr lang="ja-JP" altLang="en-US" dirty="0"/>
              <a:t>「モデル</a:t>
            </a:r>
            <a:r>
              <a:rPr lang="en-US" altLang="ja-JP" dirty="0"/>
              <a:t>/</a:t>
            </a:r>
            <a:r>
              <a:rPr lang="ja-JP" altLang="en-US" dirty="0"/>
              <a:t>ライブラリを開く」から任意のファイルを選択</a:t>
            </a:r>
            <a:endParaRPr kumimoji="1" lang="ja-JP" altLang="en-US" dirty="0"/>
          </a:p>
        </p:txBody>
      </p:sp>
      <p:sp>
        <p:nvSpPr>
          <p:cNvPr id="12" name="テキスト ボックス 11">
            <a:extLst>
              <a:ext uri="{FF2B5EF4-FFF2-40B4-BE49-F238E27FC236}">
                <a16:creationId xmlns:a16="http://schemas.microsoft.com/office/drawing/2014/main" xmlns="" id="{5916F003-D7B2-4AAA-9880-DF6FE731D620}"/>
              </a:ext>
            </a:extLst>
          </p:cNvPr>
          <p:cNvSpPr txBox="1"/>
          <p:nvPr/>
        </p:nvSpPr>
        <p:spPr>
          <a:xfrm>
            <a:off x="8485718" y="2534745"/>
            <a:ext cx="3185487" cy="369332"/>
          </a:xfrm>
          <a:prstGeom prst="rect">
            <a:avLst/>
          </a:prstGeom>
          <a:noFill/>
        </p:spPr>
        <p:txBody>
          <a:bodyPr wrap="none" rtlCol="0">
            <a:spAutoFit/>
          </a:bodyPr>
          <a:lstStyle/>
          <a:p>
            <a:r>
              <a:rPr kumimoji="1" lang="ja-JP" altLang="en-US" dirty="0"/>
              <a:t>③モデルを確認してください</a:t>
            </a:r>
          </a:p>
        </p:txBody>
      </p:sp>
      <p:pic>
        <p:nvPicPr>
          <p:cNvPr id="13" name="図 12">
            <a:extLst>
              <a:ext uri="{FF2B5EF4-FFF2-40B4-BE49-F238E27FC236}">
                <a16:creationId xmlns:a16="http://schemas.microsoft.com/office/drawing/2014/main" xmlns="" id="{DB4B0ED9-A00E-4728-9E6C-1ED7AB671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823" y="2719411"/>
            <a:ext cx="2230238" cy="2791136"/>
          </a:xfrm>
          <a:prstGeom prst="rect">
            <a:avLst/>
          </a:prstGeom>
        </p:spPr>
      </p:pic>
      <p:sp>
        <p:nvSpPr>
          <p:cNvPr id="14" name="四角形: 角を丸くする 13">
            <a:extLst>
              <a:ext uri="{FF2B5EF4-FFF2-40B4-BE49-F238E27FC236}">
                <a16:creationId xmlns:a16="http://schemas.microsoft.com/office/drawing/2014/main" xmlns="" id="{D2260FD2-2C8C-4CAC-B593-96EF86B13A4F}"/>
              </a:ext>
            </a:extLst>
          </p:cNvPr>
          <p:cNvSpPr/>
          <p:nvPr/>
        </p:nvSpPr>
        <p:spPr>
          <a:xfrm>
            <a:off x="5278822" y="4643933"/>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xmlns="" id="{25BEF382-C983-4B24-BD69-12A003E1AD9C}"/>
              </a:ext>
            </a:extLst>
          </p:cNvPr>
          <p:cNvSpPr txBox="1"/>
          <p:nvPr/>
        </p:nvSpPr>
        <p:spPr>
          <a:xfrm>
            <a:off x="5199715" y="1798762"/>
            <a:ext cx="2723823" cy="923330"/>
          </a:xfrm>
          <a:prstGeom prst="rect">
            <a:avLst/>
          </a:prstGeom>
          <a:noFill/>
        </p:spPr>
        <p:txBody>
          <a:bodyPr wrap="none" rtlCol="0">
            <a:spAutoFit/>
          </a:bodyPr>
          <a:lstStyle/>
          <a:p>
            <a:r>
              <a:rPr lang="ja-JP" altLang="en-US" dirty="0"/>
              <a:t>②ライブラリブラウザに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spTree>
    <p:extLst>
      <p:ext uri="{BB962C8B-B14F-4D97-AF65-F5344CB8AC3E}">
        <p14:creationId xmlns:p14="http://schemas.microsoft.com/office/powerpoint/2010/main" val="348365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xmlns=""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xmlns="" id="{25924724-C48C-4237-B5D7-BAF0D17A41D2}"/>
              </a:ext>
            </a:extLst>
          </p:cNvPr>
          <p:cNvGrpSpPr/>
          <p:nvPr/>
        </p:nvGrpSpPr>
        <p:grpSpPr>
          <a:xfrm>
            <a:off x="251592" y="1947534"/>
            <a:ext cx="4953109" cy="2247949"/>
            <a:chOff x="1096068" y="1759275"/>
            <a:chExt cx="2939208" cy="1333948"/>
          </a:xfrm>
        </p:grpSpPr>
        <p:pic>
          <p:nvPicPr>
            <p:cNvPr id="2" name="図 1">
              <a:extLst>
                <a:ext uri="{FF2B5EF4-FFF2-40B4-BE49-F238E27FC236}">
                  <a16:creationId xmlns:a16="http://schemas.microsoft.com/office/drawing/2014/main" xmlns=""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xmlns=""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xmlns="" id="{3346825D-360B-4154-8F1E-DFB565079FA3}"/>
              </a:ext>
            </a:extLst>
          </p:cNvPr>
          <p:cNvSpPr txBox="1"/>
          <p:nvPr/>
        </p:nvSpPr>
        <p:spPr>
          <a:xfrm>
            <a:off x="41141" y="1222133"/>
            <a:ext cx="5955476"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クリックしてください。</a:t>
            </a:r>
            <a:endParaRPr kumimoji="1" lang="en-US" altLang="ja-JP" dirty="0"/>
          </a:p>
        </p:txBody>
      </p:sp>
      <p:pic>
        <p:nvPicPr>
          <p:cNvPr id="6" name="図 5">
            <a:extLst>
              <a:ext uri="{FF2B5EF4-FFF2-40B4-BE49-F238E27FC236}">
                <a16:creationId xmlns:a16="http://schemas.microsoft.com/office/drawing/2014/main" xmlns="" id="{5CD058E9-6A72-42DC-9CD5-D6232ABAD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545" y="1947534"/>
            <a:ext cx="6146857" cy="2862319"/>
          </a:xfrm>
          <a:prstGeom prst="rect">
            <a:avLst/>
          </a:prstGeom>
        </p:spPr>
      </p:pic>
      <p:sp>
        <p:nvSpPr>
          <p:cNvPr id="18" name="テキスト ボックス 17">
            <a:extLst>
              <a:ext uri="{FF2B5EF4-FFF2-40B4-BE49-F238E27FC236}">
                <a16:creationId xmlns:a16="http://schemas.microsoft.com/office/drawing/2014/main" xmlns="" id="{13BA32AD-6AAD-4CCD-8174-C5E9E5000AAB}"/>
              </a:ext>
            </a:extLst>
          </p:cNvPr>
          <p:cNvSpPr txBox="1"/>
          <p:nvPr/>
        </p:nvSpPr>
        <p:spPr>
          <a:xfrm>
            <a:off x="6206555" y="1425406"/>
            <a:ext cx="4570482" cy="369332"/>
          </a:xfrm>
          <a:prstGeom prst="rect">
            <a:avLst/>
          </a:prstGeom>
          <a:noFill/>
        </p:spPr>
        <p:txBody>
          <a:bodyPr wrap="none" rtlCol="0">
            <a:spAutoFit/>
          </a:bodyPr>
          <a:lstStyle/>
          <a:p>
            <a:r>
              <a:rPr lang="ja-JP" altLang="en-US" dirty="0"/>
              <a:t>クラスに書かれたコードが表示されます。</a:t>
            </a:r>
            <a:endParaRPr kumimoji="1" lang="en-US" altLang="ja-JP" dirty="0"/>
          </a:p>
        </p:txBody>
      </p:sp>
    </p:spTree>
    <p:extLst>
      <p:ext uri="{BB962C8B-B14F-4D97-AF65-F5344CB8AC3E}">
        <p14:creationId xmlns:p14="http://schemas.microsoft.com/office/powerpoint/2010/main" val="330169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AF191613-ED96-4DF7-9431-0B5743611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38" y="2293932"/>
            <a:ext cx="6362700" cy="4076700"/>
          </a:xfrm>
          <a:prstGeom prst="rect">
            <a:avLst/>
          </a:prstGeom>
        </p:spPr>
      </p:pic>
      <p:sp>
        <p:nvSpPr>
          <p:cNvPr id="4" name="Shape 130">
            <a:extLst>
              <a:ext uri="{FF2B5EF4-FFF2-40B4-BE49-F238E27FC236}">
                <a16:creationId xmlns:a16="http://schemas.microsoft.com/office/drawing/2014/main" xmlns=""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xmlns="" id="{3346825D-360B-4154-8F1E-DFB565079FA3}"/>
              </a:ext>
            </a:extLst>
          </p:cNvPr>
          <p:cNvSpPr txBox="1"/>
          <p:nvPr/>
        </p:nvSpPr>
        <p:spPr>
          <a:xfrm>
            <a:off x="444552" y="634396"/>
            <a:ext cx="10620215" cy="1200329"/>
          </a:xfrm>
          <a:prstGeom prst="rect">
            <a:avLst/>
          </a:prstGeom>
          <a:noFill/>
        </p:spPr>
        <p:txBody>
          <a:bodyPr wrap="none" rtlCol="0">
            <a:spAutoFit/>
          </a:bodyPr>
          <a:lstStyle/>
          <a:p>
            <a:r>
              <a:rPr lang="ja-JP" altLang="en-US" dirty="0"/>
              <a:t>今までなんとなくクラスと使っていましたが、</a:t>
            </a:r>
            <a:r>
              <a:rPr lang="en-US" altLang="ja-JP" dirty="0" err="1"/>
              <a:t>Modelica</a:t>
            </a:r>
            <a:r>
              <a:rPr lang="ja-JP" altLang="en-US" dirty="0"/>
              <a:t>内で作成するオブジェクト（プログラム）は</a:t>
            </a:r>
            <a:endParaRPr lang="en-US" altLang="ja-JP" dirty="0"/>
          </a:p>
          <a:p>
            <a:r>
              <a:rPr lang="ja-JP" altLang="en-US" dirty="0"/>
              <a:t>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クラスはデータと振舞いを規定したもので用途に応じて様々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xmlns=""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xmlns="" id="{2072F6CB-D4D1-402D-BA3F-CF11DEDDCA6A}"/>
              </a:ext>
            </a:extLst>
          </p:cNvPr>
          <p:cNvSpPr/>
          <p:nvPr/>
        </p:nvSpPr>
        <p:spPr>
          <a:xfrm>
            <a:off x="7856803" y="3397676"/>
            <a:ext cx="2416750" cy="27178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xmlns=""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3592953"/>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xmlns="" val="117507700"/>
                    </a:ext>
                  </a:extLst>
                </a:gridCol>
                <a:gridCol w="2906598">
                  <a:extLst>
                    <a:ext uri="{9D8B030D-6E8A-4147-A177-3AD203B41FA5}">
                      <a16:colId xmlns:a16="http://schemas.microsoft.com/office/drawing/2014/main" xmlns=""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xmlns=""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xmlns=""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xmlns=""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xmlns=""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xmlns="" val="830830350"/>
                  </a:ext>
                </a:extLst>
              </a:tr>
            </a:tbl>
          </a:graphicData>
        </a:graphic>
      </p:graphicFrame>
      <p:sp>
        <p:nvSpPr>
          <p:cNvPr id="15" name="テキスト ボックス 14">
            <a:extLst>
              <a:ext uri="{FF2B5EF4-FFF2-40B4-BE49-F238E27FC236}">
                <a16:creationId xmlns:a16="http://schemas.microsoft.com/office/drawing/2014/main" xmlns="" id="{2256E371-0545-46AD-9392-91F386C70FD6}"/>
              </a:ext>
            </a:extLst>
          </p:cNvPr>
          <p:cNvSpPr txBox="1"/>
          <p:nvPr/>
        </p:nvSpPr>
        <p:spPr>
          <a:xfrm>
            <a:off x="6061519" y="1929106"/>
            <a:ext cx="4801314" cy="369332"/>
          </a:xfrm>
          <a:prstGeom prst="rect">
            <a:avLst/>
          </a:prstGeom>
          <a:noFill/>
        </p:spPr>
        <p:txBody>
          <a:bodyPr wrap="none" rtlCol="0">
            <a:spAutoFit/>
          </a:bodyPr>
          <a:lstStyle/>
          <a:p>
            <a:r>
              <a:rPr lang="ja-JP" altLang="en-US" dirty="0"/>
              <a:t>クラスの選択は以下から行うことができます</a:t>
            </a:r>
            <a:endParaRPr kumimoji="1" lang="en-US" altLang="ja-JP" dirty="0"/>
          </a:p>
        </p:txBody>
      </p:sp>
    </p:spTree>
    <p:extLst>
      <p:ext uri="{BB962C8B-B14F-4D97-AF65-F5344CB8AC3E}">
        <p14:creationId xmlns:p14="http://schemas.microsoft.com/office/powerpoint/2010/main" val="311188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xmlns="" id="{78B8FF42-9EFD-4FF9-B63B-6FE78BCE3F13}"/>
              </a:ext>
            </a:extLst>
          </p:cNvPr>
          <p:cNvSpPr/>
          <p:nvPr/>
        </p:nvSpPr>
        <p:spPr>
          <a:xfrm>
            <a:off x="179666" y="87415"/>
            <a:ext cx="348172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復習</a:t>
            </a:r>
            <a:r>
              <a:rPr lang="en-US" altLang="ja-JP" dirty="0"/>
              <a:t>–</a:t>
            </a:r>
            <a:r>
              <a:rPr lang="ja-JP" altLang="en-US" dirty="0"/>
              <a:t>コードの概要</a:t>
            </a:r>
            <a:endParaRPr lang="en-US" altLang="ja-JP" dirty="0"/>
          </a:p>
        </p:txBody>
      </p:sp>
      <p:sp>
        <p:nvSpPr>
          <p:cNvPr id="3" name="テキスト ボックス 2">
            <a:extLst>
              <a:ext uri="{FF2B5EF4-FFF2-40B4-BE49-F238E27FC236}">
                <a16:creationId xmlns:a16="http://schemas.microsoft.com/office/drawing/2014/main" xmlns="" id="{1C22BF46-C42D-4730-8CDB-3D5DBA43BB63}"/>
              </a:ext>
            </a:extLst>
          </p:cNvPr>
          <p:cNvSpPr txBox="1"/>
          <p:nvPr/>
        </p:nvSpPr>
        <p:spPr>
          <a:xfrm>
            <a:off x="6182497" y="2127249"/>
            <a:ext cx="5724644" cy="923330"/>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a:t>「宣言セクション」</a:t>
            </a:r>
            <a:r>
              <a:rPr lang="ja-JP" altLang="en-US" dirty="0"/>
              <a:t>と呼びます。</a:t>
            </a:r>
            <a:endParaRPr lang="en-US" altLang="ja-JP" dirty="0"/>
          </a:p>
        </p:txBody>
      </p:sp>
      <p:sp>
        <p:nvSpPr>
          <p:cNvPr id="5" name="テキスト ボックス 4">
            <a:extLst>
              <a:ext uri="{FF2B5EF4-FFF2-40B4-BE49-F238E27FC236}">
                <a16:creationId xmlns:a16="http://schemas.microsoft.com/office/drawing/2014/main" xmlns="" id="{D5676772-4012-4196-82FE-61A2C5C8A615}"/>
              </a:ext>
            </a:extLst>
          </p:cNvPr>
          <p:cNvSpPr txBox="1"/>
          <p:nvPr/>
        </p:nvSpPr>
        <p:spPr>
          <a:xfrm>
            <a:off x="333241" y="741885"/>
            <a:ext cx="7619394"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言語のコードは大きく以下の二つのセクションに分かれます。</a:t>
            </a:r>
            <a:endParaRPr kumimoji="1" lang="en-US" altLang="ja-JP" dirty="0"/>
          </a:p>
        </p:txBody>
      </p:sp>
      <p:sp>
        <p:nvSpPr>
          <p:cNvPr id="2" name="テキスト ボックス 1">
            <a:extLst>
              <a:ext uri="{FF2B5EF4-FFF2-40B4-BE49-F238E27FC236}">
                <a16:creationId xmlns:a16="http://schemas.microsoft.com/office/drawing/2014/main" xmlns="" id="{0E67A571-2DAD-4C51-B2A5-0EEB7622AE91}"/>
              </a:ext>
            </a:extLst>
          </p:cNvPr>
          <p:cNvSpPr txBox="1"/>
          <p:nvPr/>
        </p:nvSpPr>
        <p:spPr>
          <a:xfrm>
            <a:off x="228600" y="1409700"/>
            <a:ext cx="150714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Test</a:t>
            </a:r>
            <a:endParaRPr kumimoji="1" lang="ja-JP" altLang="en-US" sz="2000" dirty="0"/>
          </a:p>
        </p:txBody>
      </p:sp>
      <p:sp>
        <p:nvSpPr>
          <p:cNvPr id="7" name="テキスト ボックス 6">
            <a:extLst>
              <a:ext uri="{FF2B5EF4-FFF2-40B4-BE49-F238E27FC236}">
                <a16:creationId xmlns:a16="http://schemas.microsoft.com/office/drawing/2014/main" xmlns=""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xmlns="" id="{4E592D27-1D60-42AB-B04D-A843202798A8}"/>
              </a:ext>
            </a:extLst>
          </p:cNvPr>
          <p:cNvSpPr txBox="1"/>
          <p:nvPr/>
        </p:nvSpPr>
        <p:spPr>
          <a:xfrm>
            <a:off x="228600" y="6098903"/>
            <a:ext cx="1295547" cy="400110"/>
          </a:xfrm>
          <a:prstGeom prst="rect">
            <a:avLst/>
          </a:prstGeom>
          <a:noFill/>
        </p:spPr>
        <p:txBody>
          <a:bodyPr wrap="none" rtlCol="0">
            <a:spAutoFit/>
          </a:bodyPr>
          <a:lstStyle/>
          <a:p>
            <a:r>
              <a:rPr lang="en-US" altLang="ja-JP" sz="2000" dirty="0">
                <a:solidFill>
                  <a:srgbClr val="A50021"/>
                </a:solidFill>
              </a:rPr>
              <a:t>end </a:t>
            </a:r>
            <a:r>
              <a:rPr lang="en-US" altLang="ja-JP" sz="2000" dirty="0"/>
              <a:t>Test;</a:t>
            </a:r>
            <a:endParaRPr kumimoji="1" lang="ja-JP" altLang="en-US" sz="2000" dirty="0"/>
          </a:p>
        </p:txBody>
      </p:sp>
      <p:sp>
        <p:nvSpPr>
          <p:cNvPr id="12" name="テキスト ボックス 11">
            <a:extLst>
              <a:ext uri="{FF2B5EF4-FFF2-40B4-BE49-F238E27FC236}">
                <a16:creationId xmlns:a16="http://schemas.microsoft.com/office/drawing/2014/main" xmlns=""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ここで記述された方程式は計算実行時に</a:t>
            </a:r>
            <a:endParaRPr lang="en-US" altLang="ja-JP" dirty="0"/>
          </a:p>
          <a:p>
            <a:r>
              <a:rPr lang="ja-JP" altLang="en-US" dirty="0"/>
              <a:t>連立方程式として認識され自動的に解が得られます。</a:t>
            </a:r>
            <a:endParaRPr lang="en-US" altLang="ja-JP" dirty="0"/>
          </a:p>
          <a:p>
            <a:r>
              <a:rPr lang="ja-JP" altLang="en-US" dirty="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a:t>「</a:t>
            </a:r>
            <a:r>
              <a:rPr lang="en-US" altLang="ja-JP" b="1" dirty="0"/>
              <a:t>Equation</a:t>
            </a:r>
            <a:r>
              <a:rPr lang="ja-JP" altLang="en-US" b="1" dirty="0"/>
              <a:t> 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xmlns=""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xmlns="" id="{C467322C-F1D8-4FC8-A541-57456C7E908F}"/>
              </a:ext>
            </a:extLst>
          </p:cNvPr>
          <p:cNvSpPr txBox="1"/>
          <p:nvPr/>
        </p:nvSpPr>
        <p:spPr>
          <a:xfrm>
            <a:off x="2214429" y="1866277"/>
            <a:ext cx="1800493" cy="369332"/>
          </a:xfrm>
          <a:prstGeom prst="rect">
            <a:avLst/>
          </a:prstGeom>
          <a:noFill/>
        </p:spPr>
        <p:txBody>
          <a:bodyPr wrap="none" rtlCol="0">
            <a:spAutoFit/>
          </a:bodyPr>
          <a:lstStyle/>
          <a:p>
            <a:r>
              <a:rPr kumimoji="1" lang="ja-JP" altLang="en-US" b="1" dirty="0"/>
              <a:t>宣言セクション</a:t>
            </a:r>
          </a:p>
        </p:txBody>
      </p:sp>
      <p:sp>
        <p:nvSpPr>
          <p:cNvPr id="21" name="正方形/長方形 20">
            <a:extLst>
              <a:ext uri="{FF2B5EF4-FFF2-40B4-BE49-F238E27FC236}">
                <a16:creationId xmlns:a16="http://schemas.microsoft.com/office/drawing/2014/main" xmlns=""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xmlns=""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xmlns=""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xmlns="" id="{41E0C152-BF26-436C-8603-03611C82F5E4}"/>
              </a:ext>
            </a:extLst>
          </p:cNvPr>
          <p:cNvCxnSpPr>
            <a:stCxn id="3" idx="1"/>
            <a:endCxn id="19" idx="3"/>
          </p:cNvCxnSpPr>
          <p:nvPr/>
        </p:nvCxnSpPr>
        <p:spPr>
          <a:xfrm flipH="1">
            <a:off x="5588000" y="2588914"/>
            <a:ext cx="594497" cy="5637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xmlns=""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E5EAAF71-9C56-4F86-B965-F86C0B066124}"/>
              </a:ext>
            </a:extLst>
          </p:cNvPr>
          <p:cNvCxnSpPr>
            <a:cxnSpLocks/>
          </p:cNvCxnSpPr>
          <p:nvPr/>
        </p:nvCxnSpPr>
        <p:spPr>
          <a:xfrm flipH="1">
            <a:off x="1735745" y="1543502"/>
            <a:ext cx="4446751" cy="5637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xmlns="" id="{C99A5196-31C7-482A-846F-CAD38A54C957}"/>
              </a:ext>
            </a:extLst>
          </p:cNvPr>
          <p:cNvSpPr txBox="1"/>
          <p:nvPr/>
        </p:nvSpPr>
        <p:spPr>
          <a:xfrm>
            <a:off x="6182496" y="1358836"/>
            <a:ext cx="5032147" cy="369332"/>
          </a:xfrm>
          <a:prstGeom prst="rect">
            <a:avLst/>
          </a:prstGeom>
          <a:noFill/>
        </p:spPr>
        <p:txBody>
          <a:bodyPr wrap="none" rtlCol="0">
            <a:spAutoFit/>
          </a:bodyPr>
          <a:lstStyle/>
          <a:p>
            <a:r>
              <a:rPr lang="ja-JP" altLang="en-US" dirty="0"/>
              <a:t>クラスの種類　クラス名　の順に記述します。</a:t>
            </a:r>
            <a:endParaRPr lang="en-US" altLang="ja-JP" dirty="0"/>
          </a:p>
        </p:txBody>
      </p:sp>
      <p:sp>
        <p:nvSpPr>
          <p:cNvPr id="24" name="テキスト ボックス 23">
            <a:extLst>
              <a:ext uri="{FF2B5EF4-FFF2-40B4-BE49-F238E27FC236}">
                <a16:creationId xmlns:a16="http://schemas.microsoft.com/office/drawing/2014/main" xmlns=""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Tree>
    <p:extLst>
      <p:ext uri="{BB962C8B-B14F-4D97-AF65-F5344CB8AC3E}">
        <p14:creationId xmlns:p14="http://schemas.microsoft.com/office/powerpoint/2010/main" val="12067357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TotalTime>
  <Words>1099</Words>
  <Application>Microsoft Office PowerPoint</Application>
  <PresentationFormat>ユーザー設定</PresentationFormat>
  <Paragraphs>172</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正規ユーザー</cp:lastModifiedBy>
  <cp:revision>221</cp:revision>
  <dcterms:created xsi:type="dcterms:W3CDTF">2017-07-29T00:52:37Z</dcterms:created>
  <dcterms:modified xsi:type="dcterms:W3CDTF">2018-03-13T08:13:30Z</dcterms:modified>
</cp:coreProperties>
</file>