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83" r:id="rId4"/>
    <p:sldId id="281" r:id="rId5"/>
    <p:sldId id="294" r:id="rId6"/>
    <p:sldId id="296" r:id="rId7"/>
    <p:sldId id="295" r:id="rId8"/>
    <p:sldId id="286" r:id="rId9"/>
    <p:sldId id="297" r:id="rId10"/>
    <p:sldId id="289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66"/>
    <a:srgbClr val="99CCFF"/>
    <a:srgbClr val="CCFF3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0A934-6052-47D7-9600-E017EFD51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567CB88-D2AC-4759-A0FB-979F04B4A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327D2F-D218-4DB3-A496-FC51084D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28B8-6A0E-40AF-8CFC-827A73FCDA81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CE8AFA-1A69-423A-AE33-53D4B86E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1D19D-2B03-4CD1-904A-35788E90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20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F8C32-40DD-4764-AA14-CA340E88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25EDB7-B389-43DE-88B0-2E43F12A7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50E22-4C4B-417A-8C48-347CB348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28B8-6A0E-40AF-8CFC-827A73FCDA81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19161E-7AEC-4345-BBC9-3BC233DE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A905A-EBB0-4E40-9913-3C0464FD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04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876662-0CE9-49E9-AC02-EE7ACC657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FE2065-03F0-48E5-82DF-EC7EEE020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9FF21-774F-48FE-A04C-9E8A7F64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28B8-6A0E-40AF-8CFC-827A73FCDA81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32535A-4B89-476F-B51B-EC1413A2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260F05-0529-4B2A-B354-E1AB043C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4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4AC56-2C6E-4FD6-AC2A-C0C7474C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4E7051-D2C1-4B63-BA62-A08EA433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25CE84-A884-4ACE-B6EE-7E97B747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28B8-6A0E-40AF-8CFC-827A73FCDA81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CBC0D2-F1DA-4C16-85D1-974CF48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1951C-19F9-4BB8-96D6-46797F90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3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0A678-F443-4FEA-93D6-3926EB7E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DD3B79-A0F7-4C8D-918D-88BDE6925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E71825-7DD8-4B80-96D1-977008B8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28B8-6A0E-40AF-8CFC-827A73FCDA81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ED311E-FAA6-4C7D-9FC2-BC675C72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D0E2E-8245-4907-96CA-10999815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06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D23ED-03EA-4F07-87E3-28D2640C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F3938E-99C2-4825-ABC3-D707D0C3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3DC81-B6AF-47A5-9EE9-0C3D54421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78BECE-026B-4F33-8924-AD8452F9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28B8-6A0E-40AF-8CFC-827A73FCDA81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783764-5DB0-4331-BA1F-9C2D17E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7F6C2E-6C8F-41C1-B48C-22929513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39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19687-F0F8-411B-B519-E0AE83C5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86F68B-292D-4F65-9707-BC2217D31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4F2048-6469-4F18-8B58-31750801B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6D5D63-E489-48AC-A362-55DB0289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8F1C4A-5767-4EC0-85C8-571505755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9ACD47-787F-4BE6-B29B-B3CFFDE5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28B8-6A0E-40AF-8CFC-827A73FCDA81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4D869A-6245-47EA-826A-11903CE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8A9AF0-6356-40A0-8941-4F93A45D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73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760D9-6747-4690-8F9A-C5AE1864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837AA8-1B7A-4F48-99C3-675552A1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28B8-6A0E-40AF-8CFC-827A73FCDA81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EAC055-ADBD-47BF-A7E2-EE031ABE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8EF311-DAB4-4685-91A4-BDE1EF3D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3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C283A7-F09B-44DA-AE34-70823E7F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28B8-6A0E-40AF-8CFC-827A73FCDA81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19F830-754F-4C18-8FE4-2F04D270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30F06F-B6C9-459E-9D53-161CC580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0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39C46-50B8-4DD5-BF93-3CBBC0EB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67650-298A-4F61-B23F-88F3E845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AF77E6-1E08-4613-B05D-57C5EDE23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6E41A3-42D9-4D44-A093-4D97E3D0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28B8-6A0E-40AF-8CFC-827A73FCDA81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791E1E-DDBA-44B3-9ED6-75CDC963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A0BBAC-041B-4530-8DE5-67BB03F9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9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2961A6-5FD9-4DD1-9399-79025E70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E8218E-30F7-4056-BD7E-9E862E2C6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A51302-49EB-4A71-8C42-03C06785F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2867D7-B298-4F34-BF60-7897C1D2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28B8-6A0E-40AF-8CFC-827A73FCDA81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40EFE-69CF-4922-A072-21BEA590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3CBFBD-4D74-4C68-B5BD-F1D021B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25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3DF858-0510-483E-A45F-3B550218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E53387-6A73-4453-AABC-8B3D4C31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7AD39-5B31-4CF5-81B8-8F59795EC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F28B8-6A0E-40AF-8CFC-827A73FCDA81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83D56-A9B3-4EDF-BFEA-EBC848414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CF5551-4BBA-4B6C-8390-6BC3D9EA8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73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licenses/mit-license.ph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0A6FEE-5F30-47CD-92B6-24311CE0EC92}"/>
              </a:ext>
            </a:extLst>
          </p:cNvPr>
          <p:cNvSpPr txBox="1"/>
          <p:nvPr/>
        </p:nvSpPr>
        <p:spPr>
          <a:xfrm>
            <a:off x="1042745" y="1837915"/>
            <a:ext cx="10676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u="sng" dirty="0" err="1"/>
              <a:t>OpenModelica</a:t>
            </a:r>
            <a:r>
              <a:rPr kumimoji="1" lang="ja-JP" altLang="en-US" sz="4800" b="1" u="sng" dirty="0"/>
              <a:t>超初級チュートリアル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3839584-586E-4BF7-B7D0-CF7E5BDF7807}"/>
              </a:ext>
            </a:extLst>
          </p:cNvPr>
          <p:cNvSpPr/>
          <p:nvPr/>
        </p:nvSpPr>
        <p:spPr>
          <a:xfrm>
            <a:off x="3076408" y="2835544"/>
            <a:ext cx="5109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800" b="1" dirty="0">
                <a:solidFill>
                  <a:srgbClr val="FF0000"/>
                </a:solidFill>
              </a:rPr>
              <a:t>２．コーディング</a:t>
            </a:r>
            <a:endParaRPr lang="en-US" altLang="ja-JP" sz="4800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08A42C2-E793-41DB-9A00-604AE173FDAE}"/>
              </a:ext>
            </a:extLst>
          </p:cNvPr>
          <p:cNvSpPr/>
          <p:nvPr/>
        </p:nvSpPr>
        <p:spPr>
          <a:xfrm>
            <a:off x="3230707" y="57960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ja-JP" dirty="0"/>
              <a:t>Copyright (C) 2017 Shigenori Ueda</a:t>
            </a:r>
          </a:p>
          <a:p>
            <a:pPr algn="ctr"/>
            <a:r>
              <a:rPr lang="en-US" altLang="ja-JP" dirty="0"/>
              <a:t>Released under the MIT license</a:t>
            </a:r>
          </a:p>
          <a:p>
            <a:pPr algn="ctr"/>
            <a:r>
              <a:rPr lang="en-US" altLang="ja-JP" dirty="0">
                <a:hlinkClick r:id="rId2"/>
              </a:rPr>
              <a:t>https://opensource.org/licenses/mit-license.php</a:t>
            </a:r>
            <a:endParaRPr lang="en-US" altLang="ja-JP" dirty="0"/>
          </a:p>
          <a:p>
            <a:pPr algn="ctr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423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0492580-EF1E-4F9E-8DCE-C2E1E7A8A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773" y="2044738"/>
            <a:ext cx="3623489" cy="4412765"/>
          </a:xfrm>
          <a:prstGeom prst="rect">
            <a:avLst/>
          </a:prstGeom>
        </p:spPr>
      </p:pic>
      <p:sp>
        <p:nvSpPr>
          <p:cNvPr id="3" name="Shape 130">
            <a:extLst>
              <a:ext uri="{FF2B5EF4-FFF2-40B4-BE49-F238E27FC236}">
                <a16:creationId xmlns:a16="http://schemas.microsoft.com/office/drawing/2014/main" id="{3DCD945E-8002-4AC3-8877-657FDFC98295}"/>
              </a:ext>
            </a:extLst>
          </p:cNvPr>
          <p:cNvSpPr/>
          <p:nvPr/>
        </p:nvSpPr>
        <p:spPr>
          <a:xfrm>
            <a:off x="179666" y="87415"/>
            <a:ext cx="82318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 err="1"/>
              <a:t>Modelica</a:t>
            </a:r>
            <a:r>
              <a:rPr lang="ja-JP" altLang="en-US" dirty="0"/>
              <a:t>言語の勉強 </a:t>
            </a:r>
            <a:r>
              <a:rPr lang="ja-JP" altLang="en-US" dirty="0" err="1"/>
              <a:t>ー</a:t>
            </a:r>
            <a:r>
              <a:rPr lang="ja-JP" altLang="en-US" dirty="0"/>
              <a:t> </a:t>
            </a:r>
            <a:r>
              <a:rPr lang="en-US" altLang="ja-JP" dirty="0" err="1"/>
              <a:t>OpenModelica</a:t>
            </a:r>
            <a:r>
              <a:rPr lang="en-US" altLang="ja-JP" dirty="0"/>
              <a:t> Notebook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D1B76A-39D5-4EBF-9F6F-9D91ED9353DA}"/>
              </a:ext>
            </a:extLst>
          </p:cNvPr>
          <p:cNvSpPr txBox="1"/>
          <p:nvPr/>
        </p:nvSpPr>
        <p:spPr>
          <a:xfrm>
            <a:off x="693868" y="1032734"/>
            <a:ext cx="8674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Modelica</a:t>
            </a:r>
            <a:r>
              <a:rPr kumimoji="1" lang="ja-JP" altLang="en-US" dirty="0"/>
              <a:t>言語の勉強には、</a:t>
            </a:r>
            <a:r>
              <a:rPr kumimoji="1" lang="en-US" altLang="ja-JP" dirty="0" err="1"/>
              <a:t>OpenModelica</a:t>
            </a:r>
            <a:r>
              <a:rPr kumimoji="1" lang="en-US" altLang="ja-JP" dirty="0"/>
              <a:t> Notebook(OM Notebook)</a:t>
            </a:r>
            <a:r>
              <a:rPr kumimoji="1" lang="ja-JP" altLang="en-US" dirty="0"/>
              <a:t>が便利です。</a:t>
            </a:r>
            <a:endParaRPr kumimoji="1" lang="en-US" altLang="ja-JP" dirty="0"/>
          </a:p>
          <a:p>
            <a:r>
              <a:rPr lang="en-US" altLang="ja-JP" dirty="0"/>
              <a:t>OM Notebook</a:t>
            </a:r>
            <a:r>
              <a:rPr lang="ja-JP" altLang="en-US" dirty="0"/>
              <a:t>は</a:t>
            </a:r>
            <a:r>
              <a:rPr lang="en-US" altLang="ja-JP" dirty="0" err="1"/>
              <a:t>Modelica</a:t>
            </a:r>
            <a:r>
              <a:rPr lang="ja-JP" altLang="en-US" dirty="0"/>
              <a:t>言語の学習のために作られた</a:t>
            </a:r>
            <a:r>
              <a:rPr lang="en-US" altLang="ja-JP" dirty="0"/>
              <a:t>PC</a:t>
            </a:r>
            <a:r>
              <a:rPr lang="ja-JP" altLang="en-US" dirty="0"/>
              <a:t>用学習教材です。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966B3AE-FC3A-4718-B581-57941926DE59}"/>
              </a:ext>
            </a:extLst>
          </p:cNvPr>
          <p:cNvSpPr/>
          <p:nvPr/>
        </p:nvSpPr>
        <p:spPr>
          <a:xfrm>
            <a:off x="437290" y="5875154"/>
            <a:ext cx="3144109" cy="5823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0A08AE8-B0F5-4DFB-9E13-C03EF7CC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00" y="3245102"/>
            <a:ext cx="5735949" cy="3325036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A54D56E-A037-449A-9F99-956376B491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581399" y="4907620"/>
            <a:ext cx="2120901" cy="125870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9360E6-1928-4500-B82B-52AEAF33CCE6}"/>
              </a:ext>
            </a:extLst>
          </p:cNvPr>
          <p:cNvSpPr txBox="1"/>
          <p:nvPr/>
        </p:nvSpPr>
        <p:spPr>
          <a:xfrm>
            <a:off x="4948368" y="1861919"/>
            <a:ext cx="7040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Getting Started Using </a:t>
            </a:r>
            <a:r>
              <a:rPr lang="en-US" altLang="ja-JP" dirty="0" err="1"/>
              <a:t>OMNotebook</a:t>
            </a:r>
            <a:r>
              <a:rPr lang="ja-JP" altLang="en-US" dirty="0"/>
              <a:t>」をよく読み</a:t>
            </a:r>
            <a:endParaRPr lang="en-US" altLang="ja-JP" dirty="0"/>
          </a:p>
          <a:p>
            <a:r>
              <a:rPr kumimoji="1" lang="ja-JP" altLang="en-US" dirty="0"/>
              <a:t>「</a:t>
            </a:r>
            <a:r>
              <a:rPr lang="en-US" altLang="ja-JP" dirty="0"/>
              <a:t>Exercise 1</a:t>
            </a:r>
            <a:r>
              <a:rPr kumimoji="1" lang="ja-JP" altLang="en-US" dirty="0"/>
              <a:t>」からトライしてみましょう。</a:t>
            </a:r>
            <a:endParaRPr kumimoji="1" lang="en-US" altLang="ja-JP" dirty="0"/>
          </a:p>
          <a:p>
            <a:r>
              <a:rPr lang="ja-JP" altLang="en-US" dirty="0"/>
              <a:t>本チュートリアルの「</a:t>
            </a:r>
            <a:r>
              <a:rPr lang="en-US" altLang="ja-JP" dirty="0"/>
              <a:t>HelloWorld</a:t>
            </a:r>
            <a:r>
              <a:rPr lang="ja-JP" altLang="en-US" dirty="0"/>
              <a:t>」も</a:t>
            </a:r>
            <a:r>
              <a:rPr lang="en-US" altLang="ja-JP" dirty="0"/>
              <a:t>First Basic Examples</a:t>
            </a:r>
            <a:r>
              <a:rPr lang="ja-JP" altLang="en-US" dirty="0"/>
              <a:t>として</a:t>
            </a:r>
            <a:endParaRPr lang="en-US" altLang="ja-JP" dirty="0"/>
          </a:p>
          <a:p>
            <a:r>
              <a:rPr kumimoji="1" lang="ja-JP" altLang="en-US" dirty="0"/>
              <a:t>紹介されています。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146984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ED29EE-AF3E-4341-969E-62CE8E0A3F31}"/>
              </a:ext>
            </a:extLst>
          </p:cNvPr>
          <p:cNvSpPr txBox="1"/>
          <p:nvPr/>
        </p:nvSpPr>
        <p:spPr>
          <a:xfrm>
            <a:off x="5016500" y="47625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u="sng" dirty="0"/>
              <a:t>注意事項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DCDFD7-929B-4DBF-BA2E-980EE71F8427}"/>
              </a:ext>
            </a:extLst>
          </p:cNvPr>
          <p:cNvSpPr txBox="1"/>
          <p:nvPr/>
        </p:nvSpPr>
        <p:spPr>
          <a:xfrm>
            <a:off x="1504950" y="1765300"/>
            <a:ext cx="97257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　本チュートリアルは「</a:t>
            </a:r>
            <a:r>
              <a:rPr kumimoji="1" lang="en-US" altLang="ja-JP" sz="2400" dirty="0" err="1"/>
              <a:t>OpenModelica</a:t>
            </a:r>
            <a:r>
              <a:rPr kumimoji="1" lang="ja-JP" altLang="en-US" sz="2400" dirty="0"/>
              <a:t>超初級チュートリアル </a:t>
            </a:r>
            <a:r>
              <a:rPr kumimoji="1" lang="en-US" altLang="ja-JP" sz="2400" dirty="0"/>
              <a:t>1.</a:t>
            </a:r>
          </a:p>
          <a:p>
            <a:r>
              <a:rPr lang="ja-JP" altLang="en-US" sz="2400" dirty="0"/>
              <a:t>　　</a:t>
            </a:r>
            <a:r>
              <a:rPr kumimoji="1" lang="ja-JP" altLang="en-US" sz="2400" dirty="0"/>
              <a:t>解析モデルの作成と実行」</a:t>
            </a:r>
            <a:r>
              <a:rPr lang="ja-JP" altLang="en-US" sz="2400" dirty="0"/>
              <a:t>の内容が理解できていることを前提と</a:t>
            </a:r>
            <a:endParaRPr lang="en-US" altLang="ja-JP" sz="2400" dirty="0"/>
          </a:p>
          <a:p>
            <a:r>
              <a:rPr lang="ja-JP" altLang="en-US" sz="2400" dirty="0"/>
              <a:t>　　しております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E72353-C904-4A0B-BA69-50B235C2EE8F}"/>
              </a:ext>
            </a:extLst>
          </p:cNvPr>
          <p:cNvSpPr txBox="1"/>
          <p:nvPr/>
        </p:nvSpPr>
        <p:spPr>
          <a:xfrm>
            <a:off x="1504950" y="3511550"/>
            <a:ext cx="8151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　</a:t>
            </a:r>
            <a:r>
              <a:rPr kumimoji="1" lang="en-US" altLang="ja-JP" sz="2400" dirty="0"/>
              <a:t>OpenModelica1.11.0 (64bit – windows</a:t>
            </a:r>
            <a:r>
              <a:rPr kumimoji="1" lang="ja-JP" altLang="en-US" sz="2400" dirty="0"/>
              <a:t>版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を利用して</a:t>
            </a:r>
            <a:endParaRPr kumimoji="1" lang="en-US" altLang="ja-JP" sz="2400" dirty="0"/>
          </a:p>
          <a:p>
            <a:r>
              <a:rPr lang="ja-JP" altLang="en-US" sz="2400" dirty="0"/>
              <a:t>　　本</a:t>
            </a:r>
            <a:r>
              <a:rPr kumimoji="1" lang="ja-JP" altLang="en-US" sz="2400" dirty="0"/>
              <a:t>チュートリアルは作成されています</a:t>
            </a:r>
          </a:p>
        </p:txBody>
      </p:sp>
    </p:spTree>
    <p:extLst>
      <p:ext uri="{BB962C8B-B14F-4D97-AF65-F5344CB8AC3E}">
        <p14:creationId xmlns:p14="http://schemas.microsoft.com/office/powerpoint/2010/main" val="276881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id="{925B04DB-30E4-42E2-80C9-D742CED3A8D8}"/>
              </a:ext>
            </a:extLst>
          </p:cNvPr>
          <p:cNvSpPr/>
          <p:nvPr/>
        </p:nvSpPr>
        <p:spPr>
          <a:xfrm>
            <a:off x="179666" y="87415"/>
            <a:ext cx="4078039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コーディングの始め方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88BD8E-6A91-46C2-B5AB-ECA329140DA9}"/>
              </a:ext>
            </a:extLst>
          </p:cNvPr>
          <p:cNvSpPr txBox="1"/>
          <p:nvPr/>
        </p:nvSpPr>
        <p:spPr>
          <a:xfrm>
            <a:off x="827563" y="679339"/>
            <a:ext cx="97626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Modelica</a:t>
            </a:r>
            <a:r>
              <a:rPr kumimoji="1" lang="en-US" altLang="ja-JP" sz="2400" dirty="0"/>
              <a:t>®</a:t>
            </a:r>
            <a:r>
              <a:rPr lang="ja-JP" altLang="en-US" sz="2400" dirty="0"/>
              <a:t>言語によるコーディングで最初に学ぶ一般的な対象は、</a:t>
            </a:r>
            <a:endParaRPr lang="en-US" altLang="ja-JP" sz="2400" dirty="0"/>
          </a:p>
          <a:p>
            <a:r>
              <a:rPr lang="ja-JP" altLang="en-US" sz="2400" dirty="0"/>
              <a:t>以下の微分方程式を解くモデルを作る事です。</a:t>
            </a:r>
            <a:endParaRPr lang="en-US" altLang="ja-JP" sz="2400" dirty="0"/>
          </a:p>
          <a:p>
            <a:r>
              <a:rPr lang="ja-JP" altLang="en-US" sz="2400" dirty="0"/>
              <a:t>このモデルは</a:t>
            </a:r>
            <a:r>
              <a:rPr lang="en-US" altLang="ja-JP" sz="2400" dirty="0" err="1"/>
              <a:t>Modelica</a:t>
            </a:r>
            <a:r>
              <a:rPr lang="ja-JP" altLang="en-US" sz="2400" dirty="0"/>
              <a:t>言語における</a:t>
            </a:r>
            <a:r>
              <a:rPr lang="en-US" altLang="ja-JP" sz="2400" dirty="0"/>
              <a:t>”HelloWorld”</a:t>
            </a:r>
            <a:r>
              <a:rPr lang="ja-JP" altLang="en-US" sz="2400" dirty="0"/>
              <a:t>と呼ばれています。</a:t>
            </a:r>
            <a:endParaRPr lang="en-US" altLang="ja-JP" sz="2400" dirty="0"/>
          </a:p>
          <a:p>
            <a:r>
              <a:rPr kumimoji="1" lang="ja-JP" altLang="en-US" sz="2400" dirty="0"/>
              <a:t>ここで、</a:t>
            </a:r>
            <a:r>
              <a:rPr kumimoji="1" lang="en-US" altLang="ja-JP" sz="2400" dirty="0"/>
              <a:t>t</a:t>
            </a:r>
            <a:r>
              <a:rPr kumimoji="1" lang="ja-JP" altLang="en-US" sz="2400" dirty="0"/>
              <a:t>は</a:t>
            </a:r>
            <a:r>
              <a:rPr kumimoji="1" lang="en-US" altLang="ja-JP" sz="2400" dirty="0"/>
              <a:t>time(</a:t>
            </a:r>
            <a:r>
              <a:rPr kumimoji="1" lang="ja-JP" altLang="en-US" sz="2400" dirty="0"/>
              <a:t>時間）です。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0195853-2D4F-44A2-96F7-756726D6A86A}"/>
                  </a:ext>
                </a:extLst>
              </p:cNvPr>
              <p:cNvSpPr txBox="1"/>
              <p:nvPr/>
            </p:nvSpPr>
            <p:spPr>
              <a:xfrm>
                <a:off x="2041520" y="2485416"/>
                <a:ext cx="3024172" cy="14024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4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ja-JP" sz="4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4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kumimoji="1" lang="en-US" altLang="ja-JP" sz="4800" b="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0195853-2D4F-44A2-96F7-756726D6A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520" y="2485416"/>
                <a:ext cx="3024172" cy="1402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EA949BE-A894-4C0A-B2D6-88B75567107B}"/>
                  </a:ext>
                </a:extLst>
              </p:cNvPr>
              <p:cNvSpPr/>
              <p:nvPr/>
            </p:nvSpPr>
            <p:spPr>
              <a:xfrm>
                <a:off x="2360243" y="5249077"/>
                <a:ext cx="38872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1 (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EA949BE-A894-4C0A-B2D6-88B755671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243" y="5249077"/>
                <a:ext cx="388728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507B50A-5837-4F32-AD15-C6B32A8BE821}"/>
                  </a:ext>
                </a:extLst>
              </p:cNvPr>
              <p:cNvSpPr/>
              <p:nvPr/>
            </p:nvSpPr>
            <p:spPr>
              <a:xfrm>
                <a:off x="2360243" y="4373230"/>
                <a:ext cx="196329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507B50A-5837-4F32-AD15-C6B32A8BE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243" y="4373230"/>
                <a:ext cx="196329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086C8B2-7BF5-4A2E-BB25-0999CE32ADC2}"/>
              </a:ext>
            </a:extLst>
          </p:cNvPr>
          <p:cNvSpPr/>
          <p:nvPr/>
        </p:nvSpPr>
        <p:spPr>
          <a:xfrm>
            <a:off x="6908800" y="2288764"/>
            <a:ext cx="5080000" cy="4190103"/>
          </a:xfrm>
          <a:prstGeom prst="roundRect">
            <a:avLst/>
          </a:prstGeom>
          <a:solidFill>
            <a:srgbClr val="FFFF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リボン: 下に曲がる 10">
            <a:extLst>
              <a:ext uri="{FF2B5EF4-FFF2-40B4-BE49-F238E27FC236}">
                <a16:creationId xmlns:a16="http://schemas.microsoft.com/office/drawing/2014/main" id="{C5382BFA-7208-42AB-9883-AFC4582FBD21}"/>
              </a:ext>
            </a:extLst>
          </p:cNvPr>
          <p:cNvSpPr/>
          <p:nvPr/>
        </p:nvSpPr>
        <p:spPr>
          <a:xfrm>
            <a:off x="7361817" y="1949898"/>
            <a:ext cx="4173967" cy="796066"/>
          </a:xfrm>
          <a:prstGeom prst="ribbon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解析的に解くと？</a:t>
            </a:r>
            <a:endParaRPr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075F2D3-C6F5-4A33-8501-2B1E0CB9E57D}"/>
                  </a:ext>
                </a:extLst>
              </p:cNvPr>
              <p:cNvSpPr txBox="1"/>
              <p:nvPr/>
            </p:nvSpPr>
            <p:spPr>
              <a:xfrm>
                <a:off x="7508560" y="2830710"/>
                <a:ext cx="1569980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075F2D3-C6F5-4A33-8501-2B1E0CB9E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560" y="2830710"/>
                <a:ext cx="1569980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A36839B-C54C-4779-A97B-2719AC88A6A2}"/>
                  </a:ext>
                </a:extLst>
              </p:cNvPr>
              <p:cNvSpPr txBox="1"/>
              <p:nvPr/>
            </p:nvSpPr>
            <p:spPr>
              <a:xfrm>
                <a:off x="7508560" y="3590600"/>
                <a:ext cx="1569980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A36839B-C54C-4779-A97B-2719AC88A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560" y="3590600"/>
                <a:ext cx="1569980" cy="52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5D5A55E-E82C-4671-A7E6-64031D81AAE6}"/>
                  </a:ext>
                </a:extLst>
              </p:cNvPr>
              <p:cNvSpPr txBox="1"/>
              <p:nvPr/>
            </p:nvSpPr>
            <p:spPr>
              <a:xfrm>
                <a:off x="7043133" y="4350490"/>
                <a:ext cx="2500835" cy="726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5D5A55E-E82C-4671-A7E6-64031D81A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133" y="4350490"/>
                <a:ext cx="2500835" cy="7265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F3D1291-46CE-4138-9D26-8020B3DD30D3}"/>
                  </a:ext>
                </a:extLst>
              </p:cNvPr>
              <p:cNvSpPr txBox="1"/>
              <p:nvPr/>
            </p:nvSpPr>
            <p:spPr>
              <a:xfrm>
                <a:off x="7337169" y="5300567"/>
                <a:ext cx="19127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F3D1291-46CE-4138-9D26-8020B3DD3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169" y="5300567"/>
                <a:ext cx="1912762" cy="276999"/>
              </a:xfrm>
              <a:prstGeom prst="rect">
                <a:avLst/>
              </a:prstGeom>
              <a:blipFill>
                <a:blip r:embed="rId8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794B5B2-AC5E-4C51-ABC1-582A9109603B}"/>
                  </a:ext>
                </a:extLst>
              </p:cNvPr>
              <p:cNvSpPr txBox="1"/>
              <p:nvPr/>
            </p:nvSpPr>
            <p:spPr>
              <a:xfrm>
                <a:off x="7525200" y="5894941"/>
                <a:ext cx="15367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794B5B2-AC5E-4C51-ABC1-582A91096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200" y="5894941"/>
                <a:ext cx="1536700" cy="276999"/>
              </a:xfrm>
              <a:prstGeom prst="rect">
                <a:avLst/>
              </a:prstGeom>
              <a:blipFill>
                <a:blip r:embed="rId9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C2D8908-0258-478E-BF47-39C68B9E8408}"/>
              </a:ext>
            </a:extLst>
          </p:cNvPr>
          <p:cNvCxnSpPr>
            <a:cxnSpLocks/>
            <a:stCxn id="11" idx="2"/>
            <a:endCxn id="9" idx="2"/>
          </p:cNvCxnSpPr>
          <p:nvPr/>
        </p:nvCxnSpPr>
        <p:spPr>
          <a:xfrm flipH="1">
            <a:off x="9448800" y="2745964"/>
            <a:ext cx="1" cy="373290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F5CF7AD-5DB3-4E5B-9AE3-2C250C83A5B3}"/>
                  </a:ext>
                </a:extLst>
              </p:cNvPr>
              <p:cNvSpPr txBox="1"/>
              <p:nvPr/>
            </p:nvSpPr>
            <p:spPr>
              <a:xfrm>
                <a:off x="9701696" y="2879921"/>
                <a:ext cx="216010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0" dirty="0"/>
                  <a:t>初期条件と与式より</a:t>
                </a:r>
                <a:endParaRPr kumimoji="1" lang="en-US" altLang="ja-JP" b="0" dirty="0"/>
              </a:p>
              <a:p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F5CF7AD-5DB3-4E5B-9AE3-2C250C83A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696" y="2879921"/>
                <a:ext cx="2160104" cy="830997"/>
              </a:xfrm>
              <a:prstGeom prst="rect">
                <a:avLst/>
              </a:prstGeom>
              <a:blipFill>
                <a:blip r:embed="rId10"/>
                <a:stretch>
                  <a:fillRect l="-6479" t="-9489" r="-2535" b="-14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4510192-C2BB-43D7-8245-AC84AF40D5E0}"/>
              </a:ext>
            </a:extLst>
          </p:cNvPr>
          <p:cNvGrpSpPr/>
          <p:nvPr/>
        </p:nvGrpSpPr>
        <p:grpSpPr>
          <a:xfrm>
            <a:off x="7063740" y="3732369"/>
            <a:ext cx="297022" cy="270460"/>
            <a:chOff x="7761644" y="973567"/>
            <a:chExt cx="857024" cy="780381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CB5EC224-8677-4EF8-8E80-06F97F3FC0F2}"/>
                </a:ext>
              </a:extLst>
            </p:cNvPr>
            <p:cNvCxnSpPr/>
            <p:nvPr/>
          </p:nvCxnSpPr>
          <p:spPr>
            <a:xfrm>
              <a:off x="7761644" y="1181137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9033E636-E431-4818-A331-828E6CC062BC}"/>
                </a:ext>
              </a:extLst>
            </p:cNvPr>
            <p:cNvCxnSpPr>
              <a:cxnSpLocks/>
            </p:cNvCxnSpPr>
            <p:nvPr/>
          </p:nvCxnSpPr>
          <p:spPr>
            <a:xfrm>
              <a:off x="8224221" y="973567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1F96F372-80C1-4385-8056-25C04C2EDF23}"/>
                </a:ext>
              </a:extLst>
            </p:cNvPr>
            <p:cNvCxnSpPr/>
            <p:nvPr/>
          </p:nvCxnSpPr>
          <p:spPr>
            <a:xfrm>
              <a:off x="7761644" y="1551304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D554D7DC-7894-41F9-9EA5-CB82E20AC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9768" y="1359501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886D6675-6B06-484B-87DC-7FC9862557A5}"/>
              </a:ext>
            </a:extLst>
          </p:cNvPr>
          <p:cNvGrpSpPr/>
          <p:nvPr/>
        </p:nvGrpSpPr>
        <p:grpSpPr>
          <a:xfrm>
            <a:off x="7063740" y="4537800"/>
            <a:ext cx="297022" cy="270460"/>
            <a:chOff x="7761644" y="973567"/>
            <a:chExt cx="857024" cy="780381"/>
          </a:xfrm>
        </p:grpSpPr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BF26CE3D-1BF7-4371-873E-A87F6BAB19C3}"/>
                </a:ext>
              </a:extLst>
            </p:cNvPr>
            <p:cNvCxnSpPr/>
            <p:nvPr/>
          </p:nvCxnSpPr>
          <p:spPr>
            <a:xfrm>
              <a:off x="7761644" y="1181137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441FE411-DB76-4D1C-827E-E33876729658}"/>
                </a:ext>
              </a:extLst>
            </p:cNvPr>
            <p:cNvCxnSpPr>
              <a:cxnSpLocks/>
            </p:cNvCxnSpPr>
            <p:nvPr/>
          </p:nvCxnSpPr>
          <p:spPr>
            <a:xfrm>
              <a:off x="8224221" y="973567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E8D3587F-56F4-4A6F-B704-CE7DC718A026}"/>
                </a:ext>
              </a:extLst>
            </p:cNvPr>
            <p:cNvCxnSpPr/>
            <p:nvPr/>
          </p:nvCxnSpPr>
          <p:spPr>
            <a:xfrm>
              <a:off x="7761644" y="1551304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40D0C32C-6F95-4564-B33D-31266664B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9768" y="1359501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29D4BDC2-5C72-4EFD-9F98-90F171A89399}"/>
              </a:ext>
            </a:extLst>
          </p:cNvPr>
          <p:cNvGrpSpPr/>
          <p:nvPr/>
        </p:nvGrpSpPr>
        <p:grpSpPr>
          <a:xfrm>
            <a:off x="7063740" y="5303836"/>
            <a:ext cx="297022" cy="270460"/>
            <a:chOff x="7761644" y="973567"/>
            <a:chExt cx="857024" cy="780381"/>
          </a:xfrm>
        </p:grpSpPr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D149C551-5F92-4073-860A-27BAC912DCCB}"/>
                </a:ext>
              </a:extLst>
            </p:cNvPr>
            <p:cNvCxnSpPr/>
            <p:nvPr/>
          </p:nvCxnSpPr>
          <p:spPr>
            <a:xfrm>
              <a:off x="7761644" y="1181137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7803F5AB-8FC8-4E4C-A187-62227ACE56AF}"/>
                </a:ext>
              </a:extLst>
            </p:cNvPr>
            <p:cNvCxnSpPr>
              <a:cxnSpLocks/>
            </p:cNvCxnSpPr>
            <p:nvPr/>
          </p:nvCxnSpPr>
          <p:spPr>
            <a:xfrm>
              <a:off x="8224221" y="973567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CB57131A-9787-4C22-9D7A-F6181B5C90C3}"/>
                </a:ext>
              </a:extLst>
            </p:cNvPr>
            <p:cNvCxnSpPr/>
            <p:nvPr/>
          </p:nvCxnSpPr>
          <p:spPr>
            <a:xfrm>
              <a:off x="7761644" y="1551304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10CDB78E-2691-468D-AF7B-F90DB236C0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9768" y="1359501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60F8A87-037F-42CD-B333-6D1394E177DC}"/>
              </a:ext>
            </a:extLst>
          </p:cNvPr>
          <p:cNvGrpSpPr/>
          <p:nvPr/>
        </p:nvGrpSpPr>
        <p:grpSpPr>
          <a:xfrm>
            <a:off x="7063740" y="5898210"/>
            <a:ext cx="297022" cy="270460"/>
            <a:chOff x="7761644" y="973567"/>
            <a:chExt cx="857024" cy="780381"/>
          </a:xfrm>
        </p:grpSpPr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F1E566FC-EEC5-415F-A0FF-23A320204834}"/>
                </a:ext>
              </a:extLst>
            </p:cNvPr>
            <p:cNvCxnSpPr/>
            <p:nvPr/>
          </p:nvCxnSpPr>
          <p:spPr>
            <a:xfrm>
              <a:off x="7761644" y="1181137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2E21D1F7-88A0-4ED0-8272-3D19392A2018}"/>
                </a:ext>
              </a:extLst>
            </p:cNvPr>
            <p:cNvCxnSpPr>
              <a:cxnSpLocks/>
            </p:cNvCxnSpPr>
            <p:nvPr/>
          </p:nvCxnSpPr>
          <p:spPr>
            <a:xfrm>
              <a:off x="8224221" y="973567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2EECCD56-8F5C-4414-BB26-AD7BC2C95798}"/>
                </a:ext>
              </a:extLst>
            </p:cNvPr>
            <p:cNvCxnSpPr/>
            <p:nvPr/>
          </p:nvCxnSpPr>
          <p:spPr>
            <a:xfrm>
              <a:off x="7761644" y="1551304"/>
              <a:ext cx="65534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E3614AEF-3C7A-4D97-BCA4-81EA9F0CFB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9768" y="1359501"/>
              <a:ext cx="394447" cy="39444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D6C53C36-EEC4-4B9B-B350-147239D59C57}"/>
                  </a:ext>
                </a:extLst>
              </p:cNvPr>
              <p:cNvSpPr txBox="1"/>
              <p:nvPr/>
            </p:nvSpPr>
            <p:spPr>
              <a:xfrm>
                <a:off x="9619267" y="4031881"/>
                <a:ext cx="15699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b="0" i="1" smtClean="0">
                        <a:latin typeface="Cambria Math" panose="02040503050406030204" pitchFamily="18" charset="0"/>
                      </a:rPr>
                      <m:t>よ</m:t>
                    </m:r>
                  </m:oMath>
                </a14:m>
                <a:r>
                  <a:rPr kumimoji="1" lang="ja-JP" altLang="en-US" b="0" dirty="0"/>
                  <a:t>って</a:t>
                </a:r>
                <a:endParaRPr kumimoji="1" lang="en-US" altLang="ja-JP" b="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D6C53C36-EEC4-4B9B-B350-147239D59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267" y="4031881"/>
                <a:ext cx="1569980" cy="276999"/>
              </a:xfrm>
              <a:prstGeom prst="rect">
                <a:avLst/>
              </a:prstGeom>
              <a:blipFill>
                <a:blip r:embed="rId11"/>
                <a:stretch>
                  <a:fillRect l="-6202" t="-26087" b="-5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0CDEF18D-3592-4E4C-AFA7-B2AE0C77CBB3}"/>
                  </a:ext>
                </a:extLst>
              </p:cNvPr>
              <p:cNvSpPr txBox="1"/>
              <p:nvPr/>
            </p:nvSpPr>
            <p:spPr>
              <a:xfrm>
                <a:off x="10006862" y="4508250"/>
                <a:ext cx="153029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0CDEF18D-3592-4E4C-AFA7-B2AE0C77C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862" y="4508250"/>
                <a:ext cx="1530295" cy="276999"/>
              </a:xfrm>
              <a:prstGeom prst="rect">
                <a:avLst/>
              </a:prstGeom>
              <a:blipFill>
                <a:blip r:embed="rId12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184E2F2-3D20-4914-8792-5563CBFA1EB9}"/>
              </a:ext>
            </a:extLst>
          </p:cNvPr>
          <p:cNvSpPr txBox="1"/>
          <p:nvPr/>
        </p:nvSpPr>
        <p:spPr>
          <a:xfrm>
            <a:off x="1068308" y="449226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定数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581E231-B3B0-430D-864A-57894E096B0E}"/>
              </a:ext>
            </a:extLst>
          </p:cNvPr>
          <p:cNvSpPr txBox="1"/>
          <p:nvPr/>
        </p:nvSpPr>
        <p:spPr>
          <a:xfrm>
            <a:off x="652344" y="53721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初期条件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CD9D5A1-F272-426F-A889-091E3CE68286}"/>
              </a:ext>
            </a:extLst>
          </p:cNvPr>
          <p:cNvSpPr/>
          <p:nvPr/>
        </p:nvSpPr>
        <p:spPr>
          <a:xfrm>
            <a:off x="550805" y="2401911"/>
            <a:ext cx="5695950" cy="40769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60120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0">
            <a:extLst>
              <a:ext uri="{FF2B5EF4-FFF2-40B4-BE49-F238E27FC236}">
                <a16:creationId xmlns:a16="http://schemas.microsoft.com/office/drawing/2014/main" id="{A6551EB4-F459-4E50-83D7-2A1C930077BE}"/>
              </a:ext>
            </a:extLst>
          </p:cNvPr>
          <p:cNvSpPr/>
          <p:nvPr/>
        </p:nvSpPr>
        <p:spPr>
          <a:xfrm>
            <a:off x="179666" y="87415"/>
            <a:ext cx="3282950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モデルを作成する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5CC2F2-823A-4C6A-90E8-F61FEC3BB6CF}"/>
              </a:ext>
            </a:extLst>
          </p:cNvPr>
          <p:cNvSpPr txBox="1"/>
          <p:nvPr/>
        </p:nvSpPr>
        <p:spPr>
          <a:xfrm>
            <a:off x="329978" y="805976"/>
            <a:ext cx="6338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OpenModelica</a:t>
            </a:r>
            <a:r>
              <a:rPr kumimoji="1" lang="ja-JP" altLang="en-US" dirty="0"/>
              <a:t>超初級チュートリアル１で作成したように、</a:t>
            </a:r>
            <a:endParaRPr kumimoji="1" lang="en-US" altLang="ja-JP" dirty="0"/>
          </a:p>
          <a:p>
            <a:r>
              <a:rPr kumimoji="1" lang="ja-JP" altLang="en-US" dirty="0"/>
              <a:t>名前を</a:t>
            </a:r>
            <a:r>
              <a:rPr kumimoji="1" lang="en-US" altLang="ja-JP" dirty="0"/>
              <a:t>”HelloWorld”</a:t>
            </a:r>
            <a:r>
              <a:rPr kumimoji="1" lang="ja-JP" altLang="en-US" dirty="0"/>
              <a:t>にして</a:t>
            </a:r>
            <a:endParaRPr kumimoji="1" lang="en-US" altLang="ja-JP" dirty="0"/>
          </a:p>
          <a:p>
            <a:r>
              <a:rPr lang="ja-JP" altLang="en-US" dirty="0"/>
              <a:t>モデルを作成してください。</a:t>
            </a:r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06DEBDF1-5CE7-47A0-9715-B44C278E88F4}"/>
              </a:ext>
            </a:extLst>
          </p:cNvPr>
          <p:cNvGrpSpPr/>
          <p:nvPr/>
        </p:nvGrpSpPr>
        <p:grpSpPr>
          <a:xfrm>
            <a:off x="329978" y="1729306"/>
            <a:ext cx="5738323" cy="3676650"/>
            <a:chOff x="568592" y="1771650"/>
            <a:chExt cx="4479658" cy="2870200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AE9BC234-14AA-42C0-B1AB-1CBDE3FCD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92" y="1771650"/>
              <a:ext cx="4479658" cy="2870200"/>
            </a:xfrm>
            <a:prstGeom prst="rect">
              <a:avLst/>
            </a:prstGeom>
          </p:spPr>
        </p:pic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8EB924AF-90FE-420C-A096-9CD5F9C74005}"/>
                </a:ext>
              </a:extLst>
            </p:cNvPr>
            <p:cNvSpPr/>
            <p:nvPr/>
          </p:nvSpPr>
          <p:spPr>
            <a:xfrm>
              <a:off x="2463800" y="2292350"/>
              <a:ext cx="869950" cy="23495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23231AE8-E073-4487-8568-99C244D4929E}"/>
                </a:ext>
              </a:extLst>
            </p:cNvPr>
            <p:cNvSpPr/>
            <p:nvPr/>
          </p:nvSpPr>
          <p:spPr>
            <a:xfrm>
              <a:off x="2770320" y="4095750"/>
              <a:ext cx="1046029" cy="4191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9" name="図 18">
            <a:extLst>
              <a:ext uri="{FF2B5EF4-FFF2-40B4-BE49-F238E27FC236}">
                <a16:creationId xmlns:a16="http://schemas.microsoft.com/office/drawing/2014/main" id="{2070DB77-E30B-4842-856B-41448331E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164" y="1498474"/>
            <a:ext cx="5552808" cy="4819776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41A6C61-1C09-4E01-B509-3B0ABDAF7E84}"/>
              </a:ext>
            </a:extLst>
          </p:cNvPr>
          <p:cNvSpPr txBox="1"/>
          <p:nvPr/>
        </p:nvSpPr>
        <p:spPr>
          <a:xfrm>
            <a:off x="6992728" y="112914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ダイアグラムビューが表示されます。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8365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id="{78B8FF42-9EFD-4FF9-B63B-6FE78BCE3F13}"/>
              </a:ext>
            </a:extLst>
          </p:cNvPr>
          <p:cNvSpPr/>
          <p:nvPr/>
        </p:nvSpPr>
        <p:spPr>
          <a:xfrm>
            <a:off x="179666" y="87415"/>
            <a:ext cx="368049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クラスのコード表示</a:t>
            </a:r>
            <a:endParaRPr lang="en-US" altLang="ja-JP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5924724-C48C-4237-B5D7-BAF0D17A41D2}"/>
              </a:ext>
            </a:extLst>
          </p:cNvPr>
          <p:cNvGrpSpPr/>
          <p:nvPr/>
        </p:nvGrpSpPr>
        <p:grpSpPr>
          <a:xfrm>
            <a:off x="179666" y="2457802"/>
            <a:ext cx="4953109" cy="2247949"/>
            <a:chOff x="1096068" y="1759275"/>
            <a:chExt cx="2939208" cy="1333948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AAACF098-FCFF-4D31-BF88-1465C71EF2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96068" y="1759275"/>
              <a:ext cx="2939208" cy="1333948"/>
            </a:xfrm>
            <a:prstGeom prst="rect">
              <a:avLst/>
            </a:prstGeom>
          </p:spPr>
        </p:pic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156192FF-C138-4790-AE55-78A6E07426B2}"/>
                </a:ext>
              </a:extLst>
            </p:cNvPr>
            <p:cNvSpPr/>
            <p:nvPr/>
          </p:nvSpPr>
          <p:spPr>
            <a:xfrm>
              <a:off x="1976194" y="2006949"/>
              <a:ext cx="390488" cy="40814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346825D-360B-4154-8F1E-DFB565079FA3}"/>
              </a:ext>
            </a:extLst>
          </p:cNvPr>
          <p:cNvSpPr txBox="1"/>
          <p:nvPr/>
        </p:nvSpPr>
        <p:spPr>
          <a:xfrm>
            <a:off x="283703" y="1146187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ダイヤグラムビュー左上にある</a:t>
            </a:r>
            <a:endParaRPr lang="en-US" altLang="ja-JP" dirty="0"/>
          </a:p>
          <a:p>
            <a:r>
              <a:rPr kumimoji="1" lang="ja-JP" altLang="en-US" dirty="0"/>
              <a:t>「テキストビュー」アイコンを</a:t>
            </a:r>
            <a:endParaRPr kumimoji="1" lang="en-US" altLang="ja-JP" dirty="0"/>
          </a:p>
          <a:p>
            <a:r>
              <a:rPr lang="ja-JP" altLang="en-US" dirty="0"/>
              <a:t>クリックしてください。</a:t>
            </a:r>
            <a:endParaRPr kumimoji="1"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3BA32AD-6AAD-4CCD-8174-C5E9E5000AAB}"/>
              </a:ext>
            </a:extLst>
          </p:cNvPr>
          <p:cNvSpPr txBox="1"/>
          <p:nvPr/>
        </p:nvSpPr>
        <p:spPr>
          <a:xfrm>
            <a:off x="6021441" y="961521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コードが表示されます。</a:t>
            </a:r>
            <a:endParaRPr lang="en-US" altLang="ja-JP" dirty="0"/>
          </a:p>
          <a:p>
            <a:r>
              <a:rPr kumimoji="1" lang="ja-JP" altLang="en-US" dirty="0"/>
              <a:t>以下を確認してください。</a:t>
            </a:r>
            <a:endParaRPr kumimoji="1" lang="en-US" altLang="ja-JP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1548532-3382-4FEE-80B4-FFB77D379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68" y="2615254"/>
            <a:ext cx="4282566" cy="912508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3D4DDB4-DA30-4FF6-86E4-8DB6B041979A}"/>
              </a:ext>
            </a:extLst>
          </p:cNvPr>
          <p:cNvCxnSpPr>
            <a:cxnSpLocks/>
          </p:cNvCxnSpPr>
          <p:nvPr/>
        </p:nvCxnSpPr>
        <p:spPr>
          <a:xfrm flipH="1">
            <a:off x="8458201" y="2300350"/>
            <a:ext cx="262239" cy="31490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4F9D1CA-EC39-41C8-9135-94852F26E0C9}"/>
              </a:ext>
            </a:extLst>
          </p:cNvPr>
          <p:cNvSpPr txBox="1"/>
          <p:nvPr/>
        </p:nvSpPr>
        <p:spPr>
          <a:xfrm>
            <a:off x="5934238" y="1931018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行目に「クラスの種類　クラス名」で宣言されています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12B6441-E38E-49A5-AECF-50525377E944}"/>
              </a:ext>
            </a:extLst>
          </p:cNvPr>
          <p:cNvSpPr txBox="1"/>
          <p:nvPr/>
        </p:nvSpPr>
        <p:spPr>
          <a:xfrm>
            <a:off x="5896138" y="3778868"/>
            <a:ext cx="638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ja-JP" altLang="en-US" dirty="0"/>
              <a:t>行目にクラスの終わりを表す「</a:t>
            </a:r>
            <a:r>
              <a:rPr kumimoji="1" lang="en-US" altLang="ja-JP" dirty="0"/>
              <a:t>end </a:t>
            </a:r>
            <a:r>
              <a:rPr kumimoji="1" lang="ja-JP" altLang="en-US" dirty="0"/>
              <a:t>クラス名</a:t>
            </a:r>
            <a:r>
              <a:rPr kumimoji="1" lang="en-US" altLang="ja-JP" dirty="0"/>
              <a:t>;</a:t>
            </a:r>
            <a:r>
              <a:rPr kumimoji="1" lang="ja-JP" altLang="en-US" dirty="0"/>
              <a:t>」コマンドが</a:t>
            </a:r>
            <a:endParaRPr kumimoji="1" lang="en-US" altLang="ja-JP" dirty="0"/>
          </a:p>
          <a:p>
            <a:r>
              <a:rPr lang="ja-JP" altLang="en-US" dirty="0"/>
              <a:t>記述されています。</a:t>
            </a:r>
            <a:endParaRPr kumimoji="1" lang="ja-JP" altLang="en-US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13DD97A-8D02-48F6-88EA-1C641A137797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458201" y="3378200"/>
            <a:ext cx="628074" cy="40066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24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EF0FEA-40C1-4F74-B00E-9B08BD33D6F8}"/>
              </a:ext>
            </a:extLst>
          </p:cNvPr>
          <p:cNvSpPr/>
          <p:nvPr/>
        </p:nvSpPr>
        <p:spPr>
          <a:xfrm>
            <a:off x="641350" y="1791732"/>
            <a:ext cx="4946650" cy="1707118"/>
          </a:xfrm>
          <a:prstGeom prst="rect">
            <a:avLst/>
          </a:prstGeom>
          <a:solidFill>
            <a:srgbClr val="CCFF33">
              <a:alpha val="30196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hape 130">
            <a:extLst>
              <a:ext uri="{FF2B5EF4-FFF2-40B4-BE49-F238E27FC236}">
                <a16:creationId xmlns:a16="http://schemas.microsoft.com/office/drawing/2014/main" id="{78B8FF42-9EFD-4FF9-B63B-6FE78BCE3F13}"/>
              </a:ext>
            </a:extLst>
          </p:cNvPr>
          <p:cNvSpPr/>
          <p:nvPr/>
        </p:nvSpPr>
        <p:spPr>
          <a:xfrm>
            <a:off x="179666" y="87415"/>
            <a:ext cx="2487861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コードの概要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22BF46-C42D-4730-8CDB-3D5DBA43BB63}"/>
              </a:ext>
            </a:extLst>
          </p:cNvPr>
          <p:cNvSpPr txBox="1"/>
          <p:nvPr/>
        </p:nvSpPr>
        <p:spPr>
          <a:xfrm>
            <a:off x="6182497" y="2127249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変数を宣言したり、継承関係を記述します。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この範囲を便宜的に</a:t>
            </a:r>
            <a:r>
              <a:rPr lang="ja-JP" altLang="en-US" b="1" dirty="0"/>
              <a:t>「宣言セクション」</a:t>
            </a:r>
            <a:r>
              <a:rPr lang="ja-JP" altLang="en-US" dirty="0"/>
              <a:t>と呼びます。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5676772-4012-4196-82FE-61A2C5C8A615}"/>
              </a:ext>
            </a:extLst>
          </p:cNvPr>
          <p:cNvSpPr txBox="1"/>
          <p:nvPr/>
        </p:nvSpPr>
        <p:spPr>
          <a:xfrm>
            <a:off x="333241" y="741885"/>
            <a:ext cx="761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Modelica</a:t>
            </a:r>
            <a:r>
              <a:rPr lang="ja-JP" altLang="en-US" dirty="0"/>
              <a:t>言語のコードは大きく以下の二つのセクションに分かれます。</a:t>
            </a:r>
            <a:endParaRPr kumimoji="1"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E67A571-2DAD-4C51-B2A5-0EEB7622AE91}"/>
              </a:ext>
            </a:extLst>
          </p:cNvPr>
          <p:cNvSpPr txBox="1"/>
          <p:nvPr/>
        </p:nvSpPr>
        <p:spPr>
          <a:xfrm>
            <a:off x="228600" y="1409700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A50021"/>
                </a:solidFill>
              </a:rPr>
              <a:t>m</a:t>
            </a:r>
            <a:r>
              <a:rPr kumimoji="1" lang="en-US" altLang="ja-JP" sz="2000" dirty="0">
                <a:solidFill>
                  <a:srgbClr val="A50021"/>
                </a:solidFill>
              </a:rPr>
              <a:t>odel</a:t>
            </a:r>
            <a:r>
              <a:rPr kumimoji="1" lang="en-US" altLang="ja-JP" sz="2000" dirty="0"/>
              <a:t> Test</a:t>
            </a:r>
            <a:endParaRPr kumimoji="1"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2BEA64-5814-45E8-ABF7-CEF0B5961DE4}"/>
              </a:ext>
            </a:extLst>
          </p:cNvPr>
          <p:cNvSpPr txBox="1"/>
          <p:nvPr/>
        </p:nvSpPr>
        <p:spPr>
          <a:xfrm>
            <a:off x="228600" y="3683000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A50021"/>
                </a:solidFill>
              </a:rPr>
              <a:t>equation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592D27-1D60-42AB-B04D-A843202798A8}"/>
              </a:ext>
            </a:extLst>
          </p:cNvPr>
          <p:cNvSpPr txBox="1"/>
          <p:nvPr/>
        </p:nvSpPr>
        <p:spPr>
          <a:xfrm>
            <a:off x="228600" y="6098903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A50021"/>
                </a:solidFill>
              </a:rPr>
              <a:t>end </a:t>
            </a:r>
            <a:r>
              <a:rPr lang="en-US" altLang="ja-JP" sz="2000" dirty="0"/>
              <a:t>Test;</a:t>
            </a:r>
            <a:endParaRPr kumimoji="1"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D1BBD88-AB92-4AC8-A8D1-479C6B0918B6}"/>
              </a:ext>
            </a:extLst>
          </p:cNvPr>
          <p:cNvSpPr txBox="1"/>
          <p:nvPr/>
        </p:nvSpPr>
        <p:spPr>
          <a:xfrm>
            <a:off x="6182496" y="3900551"/>
            <a:ext cx="59650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“equation”</a:t>
            </a:r>
            <a:r>
              <a:rPr lang="ja-JP" altLang="en-US" dirty="0"/>
              <a:t>以下に方程式やモデル間の接続関係を</a:t>
            </a:r>
            <a:endParaRPr lang="en-US" altLang="ja-JP" dirty="0"/>
          </a:p>
          <a:p>
            <a:r>
              <a:rPr lang="ja-JP" altLang="en-US" dirty="0"/>
              <a:t>記述します。</a:t>
            </a:r>
            <a:endParaRPr lang="en-US" altLang="ja-JP" dirty="0"/>
          </a:p>
          <a:p>
            <a:r>
              <a:rPr lang="ja-JP" altLang="en-US" dirty="0"/>
              <a:t>ここで記述された方程式は計算実行時に</a:t>
            </a:r>
            <a:endParaRPr lang="en-US" altLang="ja-JP" dirty="0"/>
          </a:p>
          <a:p>
            <a:r>
              <a:rPr lang="ja-JP" altLang="en-US" dirty="0"/>
              <a:t>連立方程式として認識され自動的に解が得られます。</a:t>
            </a:r>
            <a:endParaRPr lang="en-US" altLang="ja-JP" dirty="0"/>
          </a:p>
          <a:p>
            <a:r>
              <a:rPr lang="ja-JP" altLang="en-US" dirty="0"/>
              <a:t>これを</a:t>
            </a:r>
            <a:r>
              <a:rPr lang="ja-JP" altLang="en-US" b="1" dirty="0"/>
              <a:t>非因果的</a:t>
            </a:r>
            <a:r>
              <a:rPr lang="en-US" altLang="ja-JP" b="1" dirty="0"/>
              <a:t>(acausal)</a:t>
            </a:r>
            <a:r>
              <a:rPr lang="ja-JP" altLang="en-US" b="1" dirty="0"/>
              <a:t>モデリング</a:t>
            </a:r>
            <a:r>
              <a:rPr lang="ja-JP" altLang="en-US" dirty="0"/>
              <a:t>と呼びます。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この範囲を便宜的に</a:t>
            </a:r>
            <a:r>
              <a:rPr lang="ja-JP" altLang="en-US" b="1" dirty="0"/>
              <a:t>「</a:t>
            </a:r>
            <a:r>
              <a:rPr lang="en-US" altLang="ja-JP" b="1" dirty="0"/>
              <a:t>Equation</a:t>
            </a:r>
            <a:r>
              <a:rPr lang="ja-JP" altLang="en-US" b="1" dirty="0"/>
              <a:t> セクション」</a:t>
            </a:r>
            <a:r>
              <a:rPr lang="ja-JP" altLang="en-US" dirty="0"/>
              <a:t>と呼びます。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6E30EF1-2227-4CF5-80BB-CA64141E9089}"/>
              </a:ext>
            </a:extLst>
          </p:cNvPr>
          <p:cNvSpPr txBox="1"/>
          <p:nvPr/>
        </p:nvSpPr>
        <p:spPr>
          <a:xfrm>
            <a:off x="786605" y="2450415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parameter </a:t>
            </a:r>
            <a:r>
              <a:rPr kumimoji="1" lang="ja-JP" altLang="en-US" dirty="0"/>
              <a:t>・・・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467322C-F1D8-4FC8-A541-57456C7E908F}"/>
              </a:ext>
            </a:extLst>
          </p:cNvPr>
          <p:cNvSpPr txBox="1"/>
          <p:nvPr/>
        </p:nvSpPr>
        <p:spPr>
          <a:xfrm>
            <a:off x="2214429" y="186627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宣言セクション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12D110E-4F9C-4FDD-8D26-205E3853F2D1}"/>
              </a:ext>
            </a:extLst>
          </p:cNvPr>
          <p:cNvSpPr/>
          <p:nvPr/>
        </p:nvSpPr>
        <p:spPr>
          <a:xfrm>
            <a:off x="641350" y="4128896"/>
            <a:ext cx="4946650" cy="1707118"/>
          </a:xfrm>
          <a:prstGeom prst="rect">
            <a:avLst/>
          </a:prstGeom>
          <a:solidFill>
            <a:srgbClr val="99CCFF">
              <a:alpha val="29804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9BB9A1B-E56E-41A0-AEDD-E1B42E1EF169}"/>
              </a:ext>
            </a:extLst>
          </p:cNvPr>
          <p:cNvSpPr txBox="1"/>
          <p:nvPr/>
        </p:nvSpPr>
        <p:spPr>
          <a:xfrm>
            <a:off x="1951536" y="4190893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equation</a:t>
            </a:r>
            <a:r>
              <a:rPr kumimoji="1" lang="ja-JP" altLang="en-US" b="1" dirty="0"/>
              <a:t>セクション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81CC40B-D785-4636-845A-BB01AA701A6A}"/>
              </a:ext>
            </a:extLst>
          </p:cNvPr>
          <p:cNvSpPr/>
          <p:nvPr/>
        </p:nvSpPr>
        <p:spPr>
          <a:xfrm>
            <a:off x="822266" y="4901322"/>
            <a:ext cx="4848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der(x)=a*x;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019A084-732B-4381-9104-4DA42DDE5BB4}"/>
              </a:ext>
            </a:extLst>
          </p:cNvPr>
          <p:cNvSpPr/>
          <p:nvPr/>
        </p:nvSpPr>
        <p:spPr>
          <a:xfrm>
            <a:off x="179666" y="1295342"/>
            <a:ext cx="5738534" cy="53912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1E0C152-BF26-436C-8603-03611C82F5E4}"/>
              </a:ext>
            </a:extLst>
          </p:cNvPr>
          <p:cNvCxnSpPr>
            <a:stCxn id="3" idx="1"/>
            <a:endCxn id="19" idx="3"/>
          </p:cNvCxnSpPr>
          <p:nvPr/>
        </p:nvCxnSpPr>
        <p:spPr>
          <a:xfrm flipH="1">
            <a:off x="5588000" y="2588914"/>
            <a:ext cx="594497" cy="563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153F35A-E1C1-44EF-A869-4951B2130B41}"/>
              </a:ext>
            </a:extLst>
          </p:cNvPr>
          <p:cNvCxnSpPr>
            <a:cxnSpLocks/>
            <a:stCxn id="12" idx="1"/>
            <a:endCxn id="21" idx="3"/>
          </p:cNvCxnSpPr>
          <p:nvPr/>
        </p:nvCxnSpPr>
        <p:spPr>
          <a:xfrm flipH="1" flipV="1">
            <a:off x="5588000" y="4982455"/>
            <a:ext cx="594496" cy="7225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E5EAAF71-9C56-4F86-B965-F86C0B066124}"/>
              </a:ext>
            </a:extLst>
          </p:cNvPr>
          <p:cNvCxnSpPr>
            <a:cxnSpLocks/>
          </p:cNvCxnSpPr>
          <p:nvPr/>
        </p:nvCxnSpPr>
        <p:spPr>
          <a:xfrm flipH="1">
            <a:off x="1735745" y="1543502"/>
            <a:ext cx="4446751" cy="563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99A5196-31C7-482A-846F-CAD38A54C957}"/>
              </a:ext>
            </a:extLst>
          </p:cNvPr>
          <p:cNvSpPr txBox="1"/>
          <p:nvPr/>
        </p:nvSpPr>
        <p:spPr>
          <a:xfrm>
            <a:off x="6182496" y="135883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クラスの種類　クラス名　の順に記述します。</a:t>
            </a:r>
            <a:endParaRPr lang="en-US" altLang="ja-JP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F369B4-C6E6-4344-87FE-8971209AB67C}"/>
              </a:ext>
            </a:extLst>
          </p:cNvPr>
          <p:cNvSpPr txBox="1"/>
          <p:nvPr/>
        </p:nvSpPr>
        <p:spPr>
          <a:xfrm>
            <a:off x="786604" y="2758891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Real</a:t>
            </a:r>
            <a:r>
              <a:rPr kumimoji="1" lang="en-US" altLang="ja-JP" dirty="0"/>
              <a:t> </a:t>
            </a:r>
            <a:r>
              <a:rPr kumimoji="1" lang="ja-JP" altLang="en-US" dirty="0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120673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id="{78B8FF42-9EFD-4FF9-B63B-6FE78BCE3F13}"/>
              </a:ext>
            </a:extLst>
          </p:cNvPr>
          <p:cNvSpPr/>
          <p:nvPr/>
        </p:nvSpPr>
        <p:spPr>
          <a:xfrm>
            <a:off x="179666" y="87415"/>
            <a:ext cx="2487861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コードの記述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A34420-53B4-4A92-A5E1-9428766D7EA9}"/>
              </a:ext>
            </a:extLst>
          </p:cNvPr>
          <p:cNvSpPr txBox="1"/>
          <p:nvPr/>
        </p:nvSpPr>
        <p:spPr>
          <a:xfrm>
            <a:off x="774700" y="88265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以下のように記入してください。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B014BC6-5FE6-48D8-AC74-EB5DB76094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666" y="1611415"/>
            <a:ext cx="6443233" cy="2789135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D04AA68-70BF-401F-9674-CD5963779D79}"/>
              </a:ext>
            </a:extLst>
          </p:cNvPr>
          <p:cNvCxnSpPr>
            <a:cxnSpLocks/>
          </p:cNvCxnSpPr>
          <p:nvPr/>
        </p:nvCxnSpPr>
        <p:spPr>
          <a:xfrm flipH="1">
            <a:off x="4279749" y="3638550"/>
            <a:ext cx="234315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B6D21C16-C4AD-4E8F-B64B-8E2AA9319EB6}"/>
              </a:ext>
            </a:extLst>
          </p:cNvPr>
          <p:cNvSpPr/>
          <p:nvPr/>
        </p:nvSpPr>
        <p:spPr>
          <a:xfrm>
            <a:off x="6438900" y="2082800"/>
            <a:ext cx="292100" cy="857250"/>
          </a:xfrm>
          <a:prstGeom prst="rightBrac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E052BB-5F5B-46B7-A4F7-BA69C26EA9CD}"/>
              </a:ext>
            </a:extLst>
          </p:cNvPr>
          <p:cNvSpPr txBox="1"/>
          <p:nvPr/>
        </p:nvSpPr>
        <p:spPr>
          <a:xfrm>
            <a:off x="6997700" y="2014788"/>
            <a:ext cx="5272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パラメーター変数</a:t>
            </a:r>
            <a:r>
              <a:rPr kumimoji="1" lang="en-US" altLang="ja-JP" dirty="0"/>
              <a:t>a</a:t>
            </a:r>
            <a:r>
              <a:rPr kumimoji="1" lang="ja-JP" altLang="en-US" dirty="0"/>
              <a:t>と変数</a:t>
            </a:r>
            <a:r>
              <a:rPr kumimoji="1" lang="en-US" altLang="ja-JP" dirty="0"/>
              <a:t>x</a:t>
            </a:r>
            <a:r>
              <a:rPr kumimoji="1" lang="ja-JP" altLang="en-US" dirty="0"/>
              <a:t>が宣言されていま</a:t>
            </a:r>
            <a:r>
              <a:rPr lang="ja-JP" altLang="en-US" dirty="0"/>
              <a:t>す。</a:t>
            </a:r>
            <a:endParaRPr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dirty="0"/>
              <a:t>Real</a:t>
            </a:r>
            <a:r>
              <a:rPr kumimoji="1" lang="ja-JP" altLang="en-US" dirty="0"/>
              <a:t>」は実数型</a:t>
            </a:r>
            <a:endParaRPr kumimoji="1" lang="en-US" altLang="ja-JP" dirty="0"/>
          </a:p>
          <a:p>
            <a:r>
              <a:rPr lang="ja-JP" altLang="en-US" dirty="0"/>
              <a:t>「</a:t>
            </a:r>
            <a:r>
              <a:rPr lang="en-US" altLang="ja-JP" dirty="0"/>
              <a:t>parameter</a:t>
            </a:r>
            <a:r>
              <a:rPr lang="ja-JP" altLang="en-US" dirty="0"/>
              <a:t>」は未知数ではない与えられる値</a:t>
            </a:r>
            <a:endParaRPr lang="en-US" altLang="ja-JP" dirty="0"/>
          </a:p>
          <a:p>
            <a:r>
              <a:rPr kumimoji="1" lang="ja-JP" altLang="en-US" dirty="0"/>
              <a:t>という意味で</a:t>
            </a:r>
            <a:r>
              <a:rPr lang="ja-JP" altLang="en-US" dirty="0"/>
              <a:t>す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1FF25B0-BA2A-4EA5-AB07-9A75C124C56C}"/>
                  </a:ext>
                </a:extLst>
              </p:cNvPr>
              <p:cNvSpPr txBox="1"/>
              <p:nvPr/>
            </p:nvSpPr>
            <p:spPr>
              <a:xfrm>
                <a:off x="6997700" y="3453884"/>
                <a:ext cx="5262979" cy="2984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方程式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dirty="0"/>
                  <a:t>を解く、というコマンドです。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一般的な言語では</a:t>
                </a:r>
                <a:endParaRPr lang="en-US" altLang="ja-JP" dirty="0"/>
              </a:p>
              <a:p>
                <a:r>
                  <a:rPr lang="ja-JP" altLang="en-US" dirty="0"/>
                  <a:t>「左辺に右辺を代入する」という意味ですが</a:t>
                </a:r>
                <a:endParaRPr lang="en-US" altLang="ja-JP" dirty="0"/>
              </a:p>
              <a:p>
                <a:r>
                  <a:rPr lang="en-US" altLang="ja-JP" dirty="0" err="1"/>
                  <a:t>Modelica</a:t>
                </a:r>
                <a:r>
                  <a:rPr lang="ja-JP" altLang="en-US" dirty="0"/>
                  <a:t>言語では</a:t>
                </a:r>
                <a:endParaRPr lang="en-US" altLang="ja-JP" dirty="0"/>
              </a:p>
              <a:p>
                <a:r>
                  <a:rPr lang="ja-JP" altLang="en-US" dirty="0"/>
                  <a:t>「左辺と右辺が等しい」という意味になります。</a:t>
                </a:r>
                <a:endParaRPr lang="en-US" altLang="ja-JP" dirty="0"/>
              </a:p>
              <a:p>
                <a:r>
                  <a:rPr lang="ja-JP" altLang="en-US" dirty="0"/>
                  <a:t>左辺と右辺が等しくなるように</a:t>
                </a:r>
                <a:endParaRPr lang="en-US" altLang="ja-JP" dirty="0"/>
              </a:p>
              <a:p>
                <a:r>
                  <a:rPr lang="ja-JP" altLang="en-US" dirty="0"/>
                  <a:t>未知数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は自動的に求まります。</a:t>
                </a:r>
                <a:endParaRPr lang="en-US" altLang="ja-JP" dirty="0"/>
              </a:p>
              <a:p>
                <a:r>
                  <a:rPr lang="ja-JP" altLang="en-US" dirty="0"/>
                  <a:t>また、</a:t>
                </a:r>
                <a:r>
                  <a:rPr lang="en-US" altLang="ja-JP" dirty="0"/>
                  <a:t>der()</a:t>
                </a:r>
                <a:r>
                  <a:rPr lang="ja-JP" altLang="en-US" dirty="0"/>
                  <a:t>は時間微分オペレータで</a:t>
                </a:r>
                <a:endParaRPr lang="en-US" altLang="ja-JP" dirty="0"/>
              </a:p>
              <a:p>
                <a:r>
                  <a:rPr lang="en-US" altLang="ja-JP" dirty="0"/>
                  <a:t>()</a:t>
                </a:r>
                <a:r>
                  <a:rPr lang="ja-JP" altLang="en-US" dirty="0"/>
                  <a:t>内の変数の一階の時間微分項を表しています。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1FF25B0-BA2A-4EA5-AB07-9A75C124C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700" y="3453884"/>
                <a:ext cx="5262979" cy="2984278"/>
              </a:xfrm>
              <a:prstGeom prst="rect">
                <a:avLst/>
              </a:prstGeom>
              <a:blipFill>
                <a:blip r:embed="rId3"/>
                <a:stretch>
                  <a:fillRect l="-1043" r="-348" b="-2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23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0">
            <a:extLst>
              <a:ext uri="{FF2B5EF4-FFF2-40B4-BE49-F238E27FC236}">
                <a16:creationId xmlns:a16="http://schemas.microsoft.com/office/drawing/2014/main" id="{3E53CF06-ACC4-43D7-8B29-42060A7D8065}"/>
              </a:ext>
            </a:extLst>
          </p:cNvPr>
          <p:cNvSpPr/>
          <p:nvPr/>
        </p:nvSpPr>
        <p:spPr>
          <a:xfrm>
            <a:off x="179666" y="87415"/>
            <a:ext cx="3282950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モデルのチェック</a:t>
            </a:r>
            <a:endParaRPr lang="en-US" altLang="ja-JP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12B8969-DC62-457A-82E2-895BC79E6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850713"/>
            <a:ext cx="4767263" cy="690809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73D5128-CFF3-45D8-A9F3-FA7F76E6C006}"/>
              </a:ext>
            </a:extLst>
          </p:cNvPr>
          <p:cNvSpPr/>
          <p:nvPr/>
        </p:nvSpPr>
        <p:spPr>
          <a:xfrm>
            <a:off x="2714087" y="1874837"/>
            <a:ext cx="714913" cy="6714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4687F0-3C97-4D0F-A4E8-A5201AC0B377}"/>
              </a:ext>
            </a:extLst>
          </p:cNvPr>
          <p:cNvSpPr txBox="1"/>
          <p:nvPr/>
        </p:nvSpPr>
        <p:spPr>
          <a:xfrm>
            <a:off x="520700" y="1047750"/>
            <a:ext cx="941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モデルのエラーや方程式が解くことが可能かどうかを以下の「モデルチェック」によって</a:t>
            </a:r>
            <a:endParaRPr kumimoji="1" lang="en-US" altLang="ja-JP" dirty="0"/>
          </a:p>
          <a:p>
            <a:r>
              <a:rPr lang="ja-JP" altLang="en-US" dirty="0"/>
              <a:t>確認できます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4F1B80-FE28-4038-AC4E-A74DD4871F21}"/>
              </a:ext>
            </a:extLst>
          </p:cNvPr>
          <p:cNvSpPr txBox="1"/>
          <p:nvPr/>
        </p:nvSpPr>
        <p:spPr>
          <a:xfrm>
            <a:off x="641350" y="5397500"/>
            <a:ext cx="10341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Check of “</a:t>
            </a:r>
            <a:r>
              <a:rPr lang="ja-JP" altLang="en-US" dirty="0"/>
              <a:t>モデル名</a:t>
            </a:r>
            <a:r>
              <a:rPr lang="en-US" altLang="ja-JP" dirty="0"/>
              <a:t>” completed successfully.</a:t>
            </a:r>
            <a:r>
              <a:rPr lang="ja-JP" altLang="en-US" dirty="0"/>
              <a:t>」と表示されたら文法上のエラーはありません。</a:t>
            </a:r>
            <a:endParaRPr lang="en-US" altLang="ja-JP" dirty="0"/>
          </a:p>
          <a:p>
            <a:r>
              <a:rPr kumimoji="1" lang="ja-JP" altLang="en-US" dirty="0"/>
              <a:t>「</a:t>
            </a:r>
            <a:r>
              <a:rPr lang="en-US" altLang="ja-JP" dirty="0"/>
              <a:t>Class “</a:t>
            </a:r>
            <a:r>
              <a:rPr lang="ja-JP" altLang="en-US" dirty="0"/>
              <a:t>モデル名</a:t>
            </a:r>
            <a:r>
              <a:rPr lang="en-US" altLang="ja-JP" dirty="0"/>
              <a:t>” has 1 equation(s) and 1 variable(s).</a:t>
            </a:r>
            <a:r>
              <a:rPr kumimoji="1" lang="ja-JP" altLang="en-US" dirty="0"/>
              <a:t>」の表示の中の</a:t>
            </a:r>
            <a:r>
              <a:rPr lang="en-US" altLang="ja-JP" dirty="0"/>
              <a:t>equation</a:t>
            </a:r>
            <a:r>
              <a:rPr lang="ja-JP" altLang="en-US" dirty="0"/>
              <a:t>と</a:t>
            </a:r>
            <a:r>
              <a:rPr lang="en-US" altLang="ja-JP" dirty="0"/>
              <a:t>variable</a:t>
            </a:r>
            <a:r>
              <a:rPr lang="ja-JP" altLang="en-US" dirty="0"/>
              <a:t>の数が</a:t>
            </a:r>
            <a:endParaRPr lang="en-US" altLang="ja-JP" dirty="0"/>
          </a:p>
          <a:p>
            <a:r>
              <a:rPr kumimoji="1" lang="ja-JP" altLang="en-US" dirty="0"/>
              <a:t>等しいことを確認してください。等しくなければ方程式を解くことができずエラーが発生します。</a:t>
            </a:r>
            <a:endParaRPr kumimoji="1" lang="en-US" altLang="ja-JP" dirty="0"/>
          </a:p>
          <a:p>
            <a:r>
              <a:rPr lang="en-US" altLang="ja-JP" dirty="0"/>
              <a:t>Trivial equation</a:t>
            </a:r>
            <a:r>
              <a:rPr lang="ja-JP" altLang="en-US" dirty="0"/>
              <a:t>は自明な式という意味です。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A387613-0939-4E9F-8FE7-B5AB5567B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49" y="3205590"/>
            <a:ext cx="8142631" cy="1976010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3B8E875-2E29-44B5-9C9C-07D484D39D0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838450" y="2546285"/>
            <a:ext cx="233094" cy="6593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9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0">
            <a:extLst>
              <a:ext uri="{FF2B5EF4-FFF2-40B4-BE49-F238E27FC236}">
                <a16:creationId xmlns:a16="http://schemas.microsoft.com/office/drawing/2014/main" id="{3E53CF06-ACC4-43D7-8B29-42060A7D8065}"/>
              </a:ext>
            </a:extLst>
          </p:cNvPr>
          <p:cNvSpPr/>
          <p:nvPr/>
        </p:nvSpPr>
        <p:spPr>
          <a:xfrm>
            <a:off x="179666" y="87415"/>
            <a:ext cx="373339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解析実行 </a:t>
            </a:r>
            <a:r>
              <a:rPr lang="en-US" altLang="ja-JP" dirty="0"/>
              <a:t>&amp; </a:t>
            </a:r>
            <a:r>
              <a:rPr lang="ja-JP" altLang="en-US" dirty="0"/>
              <a:t>結果表示</a:t>
            </a:r>
            <a:endParaRPr lang="en-US" altLang="ja-JP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12B8969-DC62-457A-82E2-895BC79E6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158701"/>
            <a:ext cx="4767263" cy="690809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73D5128-CFF3-45D8-A9F3-FA7F76E6C006}"/>
              </a:ext>
            </a:extLst>
          </p:cNvPr>
          <p:cNvSpPr/>
          <p:nvPr/>
        </p:nvSpPr>
        <p:spPr>
          <a:xfrm>
            <a:off x="2987137" y="1217969"/>
            <a:ext cx="714913" cy="6714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4687F0-3C97-4D0F-A4E8-A5201AC0B377}"/>
              </a:ext>
            </a:extLst>
          </p:cNvPr>
          <p:cNvSpPr txBox="1"/>
          <p:nvPr/>
        </p:nvSpPr>
        <p:spPr>
          <a:xfrm>
            <a:off x="355600" y="667061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以下の「シミュレート」をクリックし、解析を実行してください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DEE8EF8-4D16-4DA6-9BB9-3A6BCD326F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26"/>
          <a:stretch/>
        </p:blipFill>
        <p:spPr>
          <a:xfrm>
            <a:off x="1755467" y="2116799"/>
            <a:ext cx="7077383" cy="4383841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23E9B1F-1420-4A47-918A-7AF811251EF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344594" y="1889417"/>
            <a:ext cx="154256" cy="22738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4CADBAE-49E9-480F-8A3F-19ADA9D77730}"/>
              </a:ext>
            </a:extLst>
          </p:cNvPr>
          <p:cNvSpPr/>
          <p:nvPr/>
        </p:nvSpPr>
        <p:spPr>
          <a:xfrm>
            <a:off x="6876949" y="3275369"/>
            <a:ext cx="1428851" cy="1939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B6E046F-C680-441A-8504-FFD7E911A7BE}"/>
              </a:ext>
            </a:extLst>
          </p:cNvPr>
          <p:cNvCxnSpPr>
            <a:cxnSpLocks/>
          </p:cNvCxnSpPr>
          <p:nvPr/>
        </p:nvCxnSpPr>
        <p:spPr>
          <a:xfrm flipH="1">
            <a:off x="8305800" y="3075636"/>
            <a:ext cx="963344" cy="29672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CAB41D6-E6C4-44BF-98D2-8090D3FADE46}"/>
              </a:ext>
            </a:extLst>
          </p:cNvPr>
          <p:cNvSpPr txBox="1"/>
          <p:nvPr/>
        </p:nvSpPr>
        <p:spPr>
          <a:xfrm>
            <a:off x="9321800" y="2890970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変数</a:t>
            </a:r>
            <a:r>
              <a:rPr kumimoji="1" lang="en-US" altLang="ja-JP" dirty="0"/>
              <a:t>x</a:t>
            </a:r>
            <a:r>
              <a:rPr kumimoji="1" lang="ja-JP" altLang="en-US" dirty="0"/>
              <a:t>にチェックを入れて</a:t>
            </a:r>
            <a:endParaRPr kumimoji="1" lang="en-US" altLang="ja-JP" dirty="0"/>
          </a:p>
          <a:p>
            <a:r>
              <a:rPr kumimoji="1" lang="ja-JP" altLang="en-US" dirty="0"/>
              <a:t>結果を表示してください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A74E1AC-58A0-490A-B8EC-1EF03833F6BD}"/>
                  </a:ext>
                </a:extLst>
              </p:cNvPr>
              <p:cNvSpPr txBox="1"/>
              <p:nvPr/>
            </p:nvSpPr>
            <p:spPr>
              <a:xfrm>
                <a:off x="9571194" y="4308719"/>
                <a:ext cx="2492990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ja-JP" altLang="en-US" dirty="0"/>
                  <a:t>であることを</a:t>
                </a:r>
                <a:endParaRPr lang="en-US" altLang="ja-JP" dirty="0"/>
              </a:p>
              <a:p>
                <a:r>
                  <a:rPr lang="ja-JP" altLang="en-US" dirty="0"/>
                  <a:t>確認してください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また、式を変形し</a:t>
                </a:r>
                <a:endParaRPr lang="en-US" altLang="ja-JP" dirty="0"/>
              </a:p>
              <a:p>
                <a:r>
                  <a:rPr lang="ja-JP" altLang="en-US" dirty="0"/>
                  <a:t>様々な式を解くことが</a:t>
                </a:r>
                <a:endParaRPr lang="en-US" altLang="ja-JP" dirty="0"/>
              </a:p>
              <a:p>
                <a:r>
                  <a:rPr lang="ja-JP" altLang="en-US" dirty="0"/>
                  <a:t>できることを確認して</a:t>
                </a:r>
                <a:endParaRPr lang="en-US" altLang="ja-JP" dirty="0"/>
              </a:p>
              <a:p>
                <a:r>
                  <a:rPr lang="ja-JP" altLang="en-US" dirty="0"/>
                  <a:t>ください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A74E1AC-58A0-490A-B8EC-1EF03833F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194" y="4308719"/>
                <a:ext cx="2492990" cy="2031325"/>
              </a:xfrm>
              <a:prstGeom prst="rect">
                <a:avLst/>
              </a:prstGeom>
              <a:blipFill>
                <a:blip r:embed="rId4"/>
                <a:stretch>
                  <a:fillRect l="-1956" t="-1502" r="-1956" b="-39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83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FF000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</TotalTime>
  <Words>722</Words>
  <Application>Microsoft Office PowerPoint</Application>
  <PresentationFormat>ワイド画面</PresentationFormat>
  <Paragraphs>108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YuMincho Medium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植田惠法</dc:creator>
  <cp:lastModifiedBy>植田惠法</cp:lastModifiedBy>
  <cp:revision>139</cp:revision>
  <dcterms:created xsi:type="dcterms:W3CDTF">2017-07-29T00:52:37Z</dcterms:created>
  <dcterms:modified xsi:type="dcterms:W3CDTF">2017-12-04T00:34:23Z</dcterms:modified>
</cp:coreProperties>
</file>