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93" r:id="rId3"/>
    <p:sldId id="290" r:id="rId4"/>
    <p:sldId id="297" r:id="rId5"/>
    <p:sldId id="331" r:id="rId6"/>
    <p:sldId id="330" r:id="rId7"/>
    <p:sldId id="281" r:id="rId8"/>
    <p:sldId id="304" r:id="rId9"/>
    <p:sldId id="329" r:id="rId10"/>
    <p:sldId id="302" r:id="rId11"/>
    <p:sldId id="308" r:id="rId12"/>
    <p:sldId id="305" r:id="rId13"/>
    <p:sldId id="315" r:id="rId14"/>
    <p:sldId id="316" r:id="rId15"/>
    <p:sldId id="317" r:id="rId16"/>
    <p:sldId id="318" r:id="rId17"/>
    <p:sldId id="313" r:id="rId18"/>
    <p:sldId id="310" r:id="rId19"/>
    <p:sldId id="319" r:id="rId20"/>
    <p:sldId id="323" r:id="rId21"/>
    <p:sldId id="332" r:id="rId22"/>
    <p:sldId id="324" r:id="rId23"/>
    <p:sldId id="325"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a:srgbClr val="CCFFFF"/>
    <a:srgbClr val="99CC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93" d="100"/>
          <a:sy n="93" d="100"/>
        </p:scale>
        <p:origin x="54" y="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D19556B-3207-412E-8521-16EA71108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50A2E03F-C175-44E3-98C9-D41A4FBD3C0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DAED4-8D25-43AD-8EF1-149C3264C00D}" type="datetimeFigureOut">
              <a:rPr kumimoji="1" lang="ja-JP" altLang="en-US" smtClean="0"/>
              <a:t>2017/12/4</a:t>
            </a:fld>
            <a:endParaRPr kumimoji="1" lang="ja-JP" altLang="en-US"/>
          </a:p>
        </p:txBody>
      </p:sp>
      <p:sp>
        <p:nvSpPr>
          <p:cNvPr id="4" name="スライド イメージ プレースホルダー 3">
            <a:extLst>
              <a:ext uri="{FF2B5EF4-FFF2-40B4-BE49-F238E27FC236}">
                <a16:creationId xmlns:a16="http://schemas.microsoft.com/office/drawing/2014/main" id="{32BFD7F7-A640-4D76-AC01-61039744C0CF}"/>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a:extLst>
              <a:ext uri="{FF2B5EF4-FFF2-40B4-BE49-F238E27FC236}">
                <a16:creationId xmlns:a16="http://schemas.microsoft.com/office/drawing/2014/main" id="{AC534A3E-CF0A-400D-B912-11D691CC4B4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a:extLst>
              <a:ext uri="{FF2B5EF4-FFF2-40B4-BE49-F238E27FC236}">
                <a16:creationId xmlns:a16="http://schemas.microsoft.com/office/drawing/2014/main" id="{3E4752AB-639F-4D77-B616-4DEB16AA2BA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a:extLst>
              <a:ext uri="{FF2B5EF4-FFF2-40B4-BE49-F238E27FC236}">
                <a16:creationId xmlns:a16="http://schemas.microsoft.com/office/drawing/2014/main" id="{6FA812B7-6FFC-4D91-B82A-9F4209A71810}"/>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91558-5BE1-4800-8AF9-D22401A97536}"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4BF116AF-D557-4F39-9FFB-27E038FB1090}" type="datetime1">
              <a:rPr kumimoji="1" lang="ja-JP" altLang="en-US" smtClean="0"/>
              <a:t>2017/12/4</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593F3817-63D9-43DC-A6B4-F38E7E22B334}" type="datetime1">
              <a:rPr kumimoji="1" lang="ja-JP" altLang="en-US" smtClean="0"/>
              <a:t>2017/12/4</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4B8AFDEF-C18E-4EED-9139-A18CEE1575B1}" type="datetime1">
              <a:rPr kumimoji="1" lang="ja-JP" altLang="en-US" smtClean="0"/>
              <a:t>2017/12/4</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F5B489AD-72A1-4847-9821-843F353584A4}" type="datetime1">
              <a:rPr kumimoji="1" lang="ja-JP" altLang="en-US" smtClean="0"/>
              <a:t>2017/12/4</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8F941BD6-9F86-4D2C-A2C8-918FE8A17ACD}" type="datetime1">
              <a:rPr kumimoji="1" lang="ja-JP" altLang="en-US" smtClean="0"/>
              <a:t>2017/12/4</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AA38B87E-EAC9-47F8-936F-712A38ACEEC0}" type="datetime1">
              <a:rPr kumimoji="1" lang="ja-JP" altLang="en-US" smtClean="0"/>
              <a:t>2017/12/4</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3BA45C1C-AE36-4B61-AE86-B22D986A54B4}" type="datetime1">
              <a:rPr kumimoji="1" lang="ja-JP" altLang="en-US" smtClean="0"/>
              <a:t>2017/12/4</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62A3CB3C-1835-46E7-8FFF-335DAFA2BABB}" type="datetime1">
              <a:rPr kumimoji="1" lang="ja-JP" altLang="en-US" smtClean="0"/>
              <a:t>2017/12/4</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289D324E-99C4-4D83-9165-0DF7EA0DDAED}" type="datetime1">
              <a:rPr kumimoji="1" lang="ja-JP" altLang="en-US" smtClean="0"/>
              <a:t>2017/12/4</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07081287-B7B6-4D06-92AC-65C5C199F8D4}" type="datetime1">
              <a:rPr kumimoji="1" lang="ja-JP" altLang="en-US" smtClean="0"/>
              <a:t>2017/12/4</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F6E40CD1-55DA-4072-86C4-A863BC58A941}" type="datetime1">
              <a:rPr kumimoji="1" lang="ja-JP" altLang="en-US" smtClean="0"/>
              <a:t>2017/12/4</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DA6C2B-08CB-4C9C-9AF4-BCD1DDC1A46D}" type="datetime1">
              <a:rPr kumimoji="1" lang="ja-JP" altLang="en-US" smtClean="0"/>
              <a:t>2017/12/4</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2458317" y="2932798"/>
            <a:ext cx="8186857" cy="830997"/>
          </a:xfrm>
          <a:prstGeom prst="rect">
            <a:avLst/>
          </a:prstGeom>
        </p:spPr>
        <p:txBody>
          <a:bodyPr wrap="none">
            <a:spAutoFit/>
          </a:bodyPr>
          <a:lstStyle/>
          <a:p>
            <a:r>
              <a:rPr lang="ja-JP" altLang="en-US" sz="4800" b="1" dirty="0">
                <a:solidFill>
                  <a:srgbClr val="FF0000"/>
                </a:solidFill>
              </a:rPr>
              <a:t>４．モデルのカスタマイズ２</a:t>
            </a:r>
            <a:endParaRPr lang="en-US" altLang="ja-JP" sz="4800" b="1" dirty="0">
              <a:solidFill>
                <a:srgbClr val="FF0000"/>
              </a:solidFill>
            </a:endParaRPr>
          </a:p>
        </p:txBody>
      </p:sp>
      <p:sp>
        <p:nvSpPr>
          <p:cNvPr id="5" name="スライド番号プレースホルダー 4">
            <a:extLst>
              <a:ext uri="{FF2B5EF4-FFF2-40B4-BE49-F238E27FC236}">
                <a16:creationId xmlns:a16="http://schemas.microsoft.com/office/drawing/2014/main" id="{74F80834-6ECE-4BE4-BFEB-0C8DB3022436}"/>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sp>
        <p:nvSpPr>
          <p:cNvPr id="7" name="正方形/長方形 6">
            <a:extLst>
              <a:ext uri="{FF2B5EF4-FFF2-40B4-BE49-F238E27FC236}">
                <a16:creationId xmlns:a16="http://schemas.microsoft.com/office/drawing/2014/main" id="{13A77C0C-D94F-40AE-B718-6F4E2F995363}"/>
              </a:ext>
            </a:extLst>
          </p:cNvPr>
          <p:cNvSpPr/>
          <p:nvPr/>
        </p:nvSpPr>
        <p:spPr>
          <a:xfrm>
            <a:off x="3230707" y="5796050"/>
            <a:ext cx="6096000" cy="1200329"/>
          </a:xfrm>
          <a:prstGeom prst="rect">
            <a:avLst/>
          </a:prstGeom>
        </p:spPr>
        <p:txBody>
          <a:bodyPr>
            <a:spAutoFit/>
          </a:bodyPr>
          <a:lstStyle/>
          <a:p>
            <a:pPr algn="ctr"/>
            <a:r>
              <a:rPr lang="en-US" altLang="ja-JP" dirty="0"/>
              <a:t>Copyright (C) 2017 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Tree>
    <p:extLst>
      <p:ext uri="{BB962C8B-B14F-4D97-AF65-F5344CB8AC3E}">
        <p14:creationId xmlns:p14="http://schemas.microsoft.com/office/powerpoint/2010/main" val="165423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10268067"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ポート　</a:t>
            </a:r>
            <a:r>
              <a:rPr lang="en-US" altLang="ja-JP" dirty="0"/>
              <a:t>connector</a:t>
            </a:r>
            <a:r>
              <a:rPr lang="ja-JP" altLang="en-US" dirty="0"/>
              <a:t>インスタンスの作成</a:t>
            </a:r>
            <a:r>
              <a:rPr lang="en-US" altLang="ja-JP" dirty="0"/>
              <a:t>1</a:t>
            </a:r>
          </a:p>
        </p:txBody>
      </p:sp>
      <p:pic>
        <p:nvPicPr>
          <p:cNvPr id="3" name="図 2">
            <a:extLst>
              <a:ext uri="{FF2B5EF4-FFF2-40B4-BE49-F238E27FC236}">
                <a16:creationId xmlns:a16="http://schemas.microsoft.com/office/drawing/2014/main" id="{9B9CA9C3-69FD-4986-96A5-97939ACB4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309" y="5350404"/>
            <a:ext cx="9801918" cy="1176542"/>
          </a:xfrm>
          <a:prstGeom prst="rect">
            <a:avLst/>
          </a:prstGeom>
        </p:spPr>
      </p:pic>
      <p:grpSp>
        <p:nvGrpSpPr>
          <p:cNvPr id="6" name="グループ化 5">
            <a:extLst>
              <a:ext uri="{FF2B5EF4-FFF2-40B4-BE49-F238E27FC236}">
                <a16:creationId xmlns:a16="http://schemas.microsoft.com/office/drawing/2014/main" id="{6F84EC2F-F836-42DD-9FBD-517DD49362A7}"/>
              </a:ext>
            </a:extLst>
          </p:cNvPr>
          <p:cNvGrpSpPr/>
          <p:nvPr/>
        </p:nvGrpSpPr>
        <p:grpSpPr>
          <a:xfrm>
            <a:off x="564292" y="736598"/>
            <a:ext cx="11184145" cy="395586"/>
            <a:chOff x="254945" y="903513"/>
            <a:chExt cx="11184145" cy="395586"/>
          </a:xfrm>
        </p:grpSpPr>
        <p:sp>
          <p:nvSpPr>
            <p:cNvPr id="7" name="テキスト ボックス 6">
              <a:extLst>
                <a:ext uri="{FF2B5EF4-FFF2-40B4-BE49-F238E27FC236}">
                  <a16:creationId xmlns:a16="http://schemas.microsoft.com/office/drawing/2014/main" id="{67AE9326-F786-46C2-861C-448B33CBDCBA}"/>
                </a:ext>
              </a:extLst>
            </p:cNvPr>
            <p:cNvSpPr txBox="1"/>
            <p:nvPr/>
          </p:nvSpPr>
          <p:spPr>
            <a:xfrm>
              <a:off x="620103" y="903513"/>
              <a:ext cx="10818987" cy="369332"/>
            </a:xfrm>
            <a:prstGeom prst="rect">
              <a:avLst/>
            </a:prstGeom>
            <a:noFill/>
          </p:spPr>
          <p:txBody>
            <a:bodyPr wrap="none" rtlCol="0">
              <a:spAutoFit/>
            </a:bodyPr>
            <a:lstStyle/>
            <a:p>
              <a:r>
                <a:rPr lang="en-US" altLang="ja-JP" dirty="0" err="1"/>
                <a:t>Modelica.Mechanics.Translational.Interfaces.Flange_a</a:t>
              </a:r>
              <a:r>
                <a:rPr lang="ja-JP" altLang="en-US" dirty="0"/>
                <a:t>をアイコンビュー左端中央に配置してください</a:t>
              </a:r>
            </a:p>
          </p:txBody>
        </p:sp>
        <p:sp>
          <p:nvSpPr>
            <p:cNvPr id="8" name="テキスト ボックス 7">
              <a:extLst>
                <a:ext uri="{FF2B5EF4-FFF2-40B4-BE49-F238E27FC236}">
                  <a16:creationId xmlns:a16="http://schemas.microsoft.com/office/drawing/2014/main" id="{DC09286D-2B5B-49AA-B5CB-18C85519606F}"/>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9" name="グループ化 8">
            <a:extLst>
              <a:ext uri="{FF2B5EF4-FFF2-40B4-BE49-F238E27FC236}">
                <a16:creationId xmlns:a16="http://schemas.microsoft.com/office/drawing/2014/main" id="{B86FED5F-B603-4FCA-B759-9A5AA9CF2CD6}"/>
              </a:ext>
            </a:extLst>
          </p:cNvPr>
          <p:cNvGrpSpPr/>
          <p:nvPr/>
        </p:nvGrpSpPr>
        <p:grpSpPr>
          <a:xfrm>
            <a:off x="557111" y="4981072"/>
            <a:ext cx="8608120" cy="395586"/>
            <a:chOff x="254945" y="903513"/>
            <a:chExt cx="8608120" cy="395586"/>
          </a:xfrm>
        </p:grpSpPr>
        <p:sp>
          <p:nvSpPr>
            <p:cNvPr id="10" name="テキスト ボックス 9">
              <a:extLst>
                <a:ext uri="{FF2B5EF4-FFF2-40B4-BE49-F238E27FC236}">
                  <a16:creationId xmlns:a16="http://schemas.microsoft.com/office/drawing/2014/main" id="{DC6F4582-271D-45FB-A5DD-314A34A012EA}"/>
                </a:ext>
              </a:extLst>
            </p:cNvPr>
            <p:cNvSpPr txBox="1"/>
            <p:nvPr/>
          </p:nvSpPr>
          <p:spPr>
            <a:xfrm>
              <a:off x="620103" y="903513"/>
              <a:ext cx="8242962" cy="369332"/>
            </a:xfrm>
            <a:prstGeom prst="rect">
              <a:avLst/>
            </a:prstGeom>
            <a:noFill/>
          </p:spPr>
          <p:txBody>
            <a:bodyPr wrap="none" rtlCol="0">
              <a:spAutoFit/>
            </a:bodyPr>
            <a:lstStyle/>
            <a:p>
              <a:r>
                <a:rPr lang="ja-JP" altLang="en-US" dirty="0"/>
                <a:t>ソースコードを確認すると、</a:t>
              </a:r>
              <a:r>
                <a:rPr lang="en-US" altLang="ja-JP" dirty="0" err="1"/>
                <a:t>flange_a</a:t>
              </a:r>
              <a:r>
                <a:rPr lang="ja-JP" altLang="en-US" dirty="0"/>
                <a:t>というインスタンスが作成されています</a:t>
              </a:r>
            </a:p>
          </p:txBody>
        </p:sp>
        <p:sp>
          <p:nvSpPr>
            <p:cNvPr id="11" name="テキスト ボックス 10">
              <a:extLst>
                <a:ext uri="{FF2B5EF4-FFF2-40B4-BE49-F238E27FC236}">
                  <a16:creationId xmlns:a16="http://schemas.microsoft.com/office/drawing/2014/main" id="{86BD7177-49E9-4B25-8755-04EA05903387}"/>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sp>
        <p:nvSpPr>
          <p:cNvPr id="12" name="四角形: 角を丸くする 11">
            <a:extLst>
              <a:ext uri="{FF2B5EF4-FFF2-40B4-BE49-F238E27FC236}">
                <a16:creationId xmlns:a16="http://schemas.microsoft.com/office/drawing/2014/main" id="{5763BFFB-2033-4515-BBA7-7752EFD4157B}"/>
              </a:ext>
            </a:extLst>
          </p:cNvPr>
          <p:cNvSpPr/>
          <p:nvPr/>
        </p:nvSpPr>
        <p:spPr>
          <a:xfrm>
            <a:off x="1280574" y="6156903"/>
            <a:ext cx="10214741" cy="39629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1">
            <a:extLst>
              <a:ext uri="{FF2B5EF4-FFF2-40B4-BE49-F238E27FC236}">
                <a16:creationId xmlns:a16="http://schemas.microsoft.com/office/drawing/2014/main" id="{9D6CFF3B-6013-4497-B8BC-63BA07D55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569" y="1132184"/>
            <a:ext cx="6001659" cy="3602014"/>
          </a:xfrm>
          <a:prstGeom prst="rect">
            <a:avLst/>
          </a:prstGeom>
        </p:spPr>
      </p:pic>
      <p:sp>
        <p:nvSpPr>
          <p:cNvPr id="13" name="四角形: 角を丸くする 12">
            <a:extLst>
              <a:ext uri="{FF2B5EF4-FFF2-40B4-BE49-F238E27FC236}">
                <a16:creationId xmlns:a16="http://schemas.microsoft.com/office/drawing/2014/main" id="{C1FDBAAF-FA3B-445B-98B6-E17047FF16CD}"/>
              </a:ext>
            </a:extLst>
          </p:cNvPr>
          <p:cNvSpPr/>
          <p:nvPr/>
        </p:nvSpPr>
        <p:spPr>
          <a:xfrm>
            <a:off x="1596569" y="4230309"/>
            <a:ext cx="1393269" cy="21007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54311BD0-83AC-45C7-AA8D-22A0745E1EB1}"/>
              </a:ext>
            </a:extLst>
          </p:cNvPr>
          <p:cNvCxnSpPr>
            <a:cxnSpLocks/>
            <a:endCxn id="13" idx="3"/>
          </p:cNvCxnSpPr>
          <p:nvPr/>
        </p:nvCxnSpPr>
        <p:spPr>
          <a:xfrm flipH="1">
            <a:off x="2989838" y="3163635"/>
            <a:ext cx="630475" cy="1171713"/>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スライド番号プレースホルダー 16">
            <a:extLst>
              <a:ext uri="{FF2B5EF4-FFF2-40B4-BE49-F238E27FC236}">
                <a16:creationId xmlns:a16="http://schemas.microsoft.com/office/drawing/2014/main" id="{E31FFEAF-A325-4EC2-886C-F2CC12EB108D}"/>
              </a:ext>
            </a:extLst>
          </p:cNvPr>
          <p:cNvSpPr>
            <a:spLocks noGrp="1"/>
          </p:cNvSpPr>
          <p:nvPr>
            <p:ph type="sldNum" sz="quarter" idx="12"/>
          </p:nvPr>
        </p:nvSpPr>
        <p:spPr>
          <a:xfrm>
            <a:off x="9150350" y="6356350"/>
            <a:ext cx="2743200" cy="365125"/>
          </a:xfrm>
        </p:spPr>
        <p:txBody>
          <a:bodyPr/>
          <a:lstStyle/>
          <a:p>
            <a:fld id="{D836F367-8F14-4921-8441-15DE2D973248}" type="slidenum">
              <a:rPr kumimoji="1" lang="ja-JP" altLang="en-US" smtClean="0"/>
              <a:t>10</a:t>
            </a:fld>
            <a:endParaRPr kumimoji="1" lang="ja-JP" altLang="en-US"/>
          </a:p>
        </p:txBody>
      </p:sp>
      <p:sp>
        <p:nvSpPr>
          <p:cNvPr id="4" name="正方形/長方形 3">
            <a:extLst>
              <a:ext uri="{FF2B5EF4-FFF2-40B4-BE49-F238E27FC236}">
                <a16:creationId xmlns:a16="http://schemas.microsoft.com/office/drawing/2014/main" id="{58E206A3-2358-46FC-A27F-62C288D6AD23}"/>
              </a:ext>
            </a:extLst>
          </p:cNvPr>
          <p:cNvSpPr/>
          <p:nvPr/>
        </p:nvSpPr>
        <p:spPr>
          <a:xfrm>
            <a:off x="7884807" y="2142966"/>
            <a:ext cx="4075155" cy="646331"/>
          </a:xfrm>
          <a:prstGeom prst="rect">
            <a:avLst/>
          </a:prstGeom>
        </p:spPr>
        <p:txBody>
          <a:bodyPr wrap="none">
            <a:spAutoFit/>
          </a:bodyPr>
          <a:lstStyle/>
          <a:p>
            <a:r>
              <a:rPr lang="en-US" altLang="ja-JP" dirty="0" err="1"/>
              <a:t>Flange_a,b</a:t>
            </a:r>
            <a:r>
              <a:rPr lang="ja-JP" altLang="en-US" dirty="0"/>
              <a:t>コネクターは</a:t>
            </a:r>
            <a:endParaRPr lang="en-US" altLang="ja-JP" dirty="0"/>
          </a:p>
          <a:p>
            <a:r>
              <a:rPr lang="ja-JP" altLang="en-US" dirty="0"/>
              <a:t>位置</a:t>
            </a:r>
            <a:r>
              <a:rPr lang="en-US" altLang="ja-JP" dirty="0"/>
              <a:t>s</a:t>
            </a:r>
            <a:r>
              <a:rPr lang="ja-JP" altLang="en-US" dirty="0"/>
              <a:t>と力</a:t>
            </a:r>
            <a:r>
              <a:rPr lang="en-US" altLang="ja-JP" dirty="0"/>
              <a:t>f</a:t>
            </a:r>
            <a:r>
              <a:rPr lang="ja-JP" altLang="en-US" dirty="0"/>
              <a:t>のやり取りを可能にします</a:t>
            </a:r>
          </a:p>
        </p:txBody>
      </p:sp>
    </p:spTree>
    <p:extLst>
      <p:ext uri="{BB962C8B-B14F-4D97-AF65-F5344CB8AC3E}">
        <p14:creationId xmlns:p14="http://schemas.microsoft.com/office/powerpoint/2010/main" val="3818585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10268067"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ポート　</a:t>
            </a:r>
            <a:r>
              <a:rPr lang="en-US" altLang="ja-JP" dirty="0"/>
              <a:t>connector</a:t>
            </a:r>
            <a:r>
              <a:rPr lang="ja-JP" altLang="en-US" dirty="0"/>
              <a:t>インスタンスの作成</a:t>
            </a:r>
            <a:r>
              <a:rPr lang="en-US" altLang="ja-JP" dirty="0"/>
              <a:t>2</a:t>
            </a:r>
          </a:p>
        </p:txBody>
      </p:sp>
      <p:pic>
        <p:nvPicPr>
          <p:cNvPr id="4" name="図 3">
            <a:extLst>
              <a:ext uri="{FF2B5EF4-FFF2-40B4-BE49-F238E27FC236}">
                <a16:creationId xmlns:a16="http://schemas.microsoft.com/office/drawing/2014/main" id="{EA6F2121-1C1D-45BD-B501-A58040ECF1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77" y="1429657"/>
            <a:ext cx="8940245" cy="4915354"/>
          </a:xfrm>
          <a:prstGeom prst="rect">
            <a:avLst/>
          </a:prstGeom>
        </p:spPr>
      </p:pic>
      <p:grpSp>
        <p:nvGrpSpPr>
          <p:cNvPr id="6" name="グループ化 5">
            <a:extLst>
              <a:ext uri="{FF2B5EF4-FFF2-40B4-BE49-F238E27FC236}">
                <a16:creationId xmlns:a16="http://schemas.microsoft.com/office/drawing/2014/main" id="{445C4387-A8D3-4FC2-BC8E-95BFDF2A4677}"/>
              </a:ext>
            </a:extLst>
          </p:cNvPr>
          <p:cNvGrpSpPr/>
          <p:nvPr/>
        </p:nvGrpSpPr>
        <p:grpSpPr>
          <a:xfrm>
            <a:off x="476577" y="765628"/>
            <a:ext cx="7290452" cy="395586"/>
            <a:chOff x="254945" y="903513"/>
            <a:chExt cx="7290452" cy="395586"/>
          </a:xfrm>
        </p:grpSpPr>
        <p:sp>
          <p:nvSpPr>
            <p:cNvPr id="7" name="テキスト ボックス 6">
              <a:extLst>
                <a:ext uri="{FF2B5EF4-FFF2-40B4-BE49-F238E27FC236}">
                  <a16:creationId xmlns:a16="http://schemas.microsoft.com/office/drawing/2014/main" id="{D95B215A-84BC-4F52-ACF2-73C1B8EF1C3D}"/>
                </a:ext>
              </a:extLst>
            </p:cNvPr>
            <p:cNvSpPr txBox="1"/>
            <p:nvPr/>
          </p:nvSpPr>
          <p:spPr>
            <a:xfrm>
              <a:off x="620103" y="903513"/>
              <a:ext cx="6925294" cy="369332"/>
            </a:xfrm>
            <a:prstGeom prst="rect">
              <a:avLst/>
            </a:prstGeom>
            <a:noFill/>
          </p:spPr>
          <p:txBody>
            <a:bodyPr wrap="none" rtlCol="0">
              <a:spAutoFit/>
            </a:bodyPr>
            <a:lstStyle/>
            <a:p>
              <a:r>
                <a:rPr lang="ja-JP" altLang="en-US" dirty="0"/>
                <a:t>同様に</a:t>
              </a:r>
              <a:r>
                <a:rPr lang="en-US" altLang="ja-JP" dirty="0" err="1"/>
                <a:t>Flange_b</a:t>
              </a:r>
              <a:r>
                <a:rPr lang="ja-JP" altLang="en-US" dirty="0"/>
                <a:t>のインスタンスを右端中央部に作成してください</a:t>
              </a:r>
            </a:p>
          </p:txBody>
        </p:sp>
        <p:sp>
          <p:nvSpPr>
            <p:cNvPr id="8" name="テキスト ボックス 7">
              <a:extLst>
                <a:ext uri="{FF2B5EF4-FFF2-40B4-BE49-F238E27FC236}">
                  <a16:creationId xmlns:a16="http://schemas.microsoft.com/office/drawing/2014/main" id="{8B09DBF2-66F5-4F29-9999-092CB5C885EE}"/>
                </a:ext>
              </a:extLst>
            </p:cNvPr>
            <p:cNvSpPr txBox="1"/>
            <p:nvPr/>
          </p:nvSpPr>
          <p:spPr>
            <a:xfrm>
              <a:off x="254945" y="929767"/>
              <a:ext cx="184731" cy="369332"/>
            </a:xfrm>
            <a:prstGeom prst="rect">
              <a:avLst/>
            </a:prstGeom>
            <a:noFill/>
          </p:spPr>
          <p:txBody>
            <a:bodyPr wrap="none" rtlCol="0">
              <a:spAutoFit/>
            </a:bodyPr>
            <a:lstStyle/>
            <a:p>
              <a:endParaRPr kumimoji="1" lang="ja-JP" altLang="en-US" dirty="0"/>
            </a:p>
          </p:txBody>
        </p:sp>
      </p:grpSp>
      <p:sp>
        <p:nvSpPr>
          <p:cNvPr id="9" name="四角形: 角を丸くする 8">
            <a:extLst>
              <a:ext uri="{FF2B5EF4-FFF2-40B4-BE49-F238E27FC236}">
                <a16:creationId xmlns:a16="http://schemas.microsoft.com/office/drawing/2014/main" id="{4FD7D87D-A621-47D9-9D2D-4DC87F460DB8}"/>
              </a:ext>
            </a:extLst>
          </p:cNvPr>
          <p:cNvSpPr/>
          <p:nvPr/>
        </p:nvSpPr>
        <p:spPr>
          <a:xfrm>
            <a:off x="841735" y="6044595"/>
            <a:ext cx="1531351" cy="30041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CBF9C8E6-B67E-4699-A5D9-3A0FBD795F18}"/>
              </a:ext>
            </a:extLst>
          </p:cNvPr>
          <p:cNvCxnSpPr>
            <a:cxnSpLocks/>
            <a:endCxn id="9" idx="3"/>
          </p:cNvCxnSpPr>
          <p:nvPr/>
        </p:nvCxnSpPr>
        <p:spPr>
          <a:xfrm flipH="1">
            <a:off x="2373086" y="4114800"/>
            <a:ext cx="6342743" cy="2080003"/>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スライド番号プレースホルダー 12">
            <a:extLst>
              <a:ext uri="{FF2B5EF4-FFF2-40B4-BE49-F238E27FC236}">
                <a16:creationId xmlns:a16="http://schemas.microsoft.com/office/drawing/2014/main" id="{E13DA7B2-9032-4C37-9AFA-D2AB1A819A78}"/>
              </a:ext>
            </a:extLst>
          </p:cNvPr>
          <p:cNvSpPr>
            <a:spLocks noGrp="1"/>
          </p:cNvSpPr>
          <p:nvPr>
            <p:ph type="sldNum" sz="quarter" idx="12"/>
          </p:nvPr>
        </p:nvSpPr>
        <p:spPr/>
        <p:txBody>
          <a:bodyPr/>
          <a:lstStyle/>
          <a:p>
            <a:fld id="{D836F367-8F14-4921-8441-15DE2D973248}" type="slidenum">
              <a:rPr kumimoji="1" lang="ja-JP" altLang="en-US" smtClean="0"/>
              <a:t>11</a:t>
            </a:fld>
            <a:endParaRPr kumimoji="1" lang="ja-JP" altLang="en-US"/>
          </a:p>
        </p:txBody>
      </p:sp>
    </p:spTree>
    <p:extLst>
      <p:ext uri="{BB962C8B-B14F-4D97-AF65-F5344CB8AC3E}">
        <p14:creationId xmlns:p14="http://schemas.microsoft.com/office/powerpoint/2010/main" val="2882719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426078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外枠</a:t>
            </a:r>
            <a:r>
              <a:rPr lang="en-US" altLang="ja-JP" dirty="0"/>
              <a:t>1</a:t>
            </a:r>
          </a:p>
        </p:txBody>
      </p:sp>
      <p:pic>
        <p:nvPicPr>
          <p:cNvPr id="2" name="図 1">
            <a:extLst>
              <a:ext uri="{FF2B5EF4-FFF2-40B4-BE49-F238E27FC236}">
                <a16:creationId xmlns:a16="http://schemas.microsoft.com/office/drawing/2014/main" id="{7C4AC2DE-0324-44EA-995F-099F4534B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342" y="1441634"/>
            <a:ext cx="4682464" cy="5118822"/>
          </a:xfrm>
          <a:prstGeom prst="rect">
            <a:avLst/>
          </a:prstGeom>
        </p:spPr>
      </p:pic>
      <p:grpSp>
        <p:nvGrpSpPr>
          <p:cNvPr id="6" name="グループ化 5">
            <a:extLst>
              <a:ext uri="{FF2B5EF4-FFF2-40B4-BE49-F238E27FC236}">
                <a16:creationId xmlns:a16="http://schemas.microsoft.com/office/drawing/2014/main" id="{943C2C8B-F6E3-42B9-82A9-EAF4154E803F}"/>
              </a:ext>
            </a:extLst>
          </p:cNvPr>
          <p:cNvGrpSpPr/>
          <p:nvPr/>
        </p:nvGrpSpPr>
        <p:grpSpPr>
          <a:xfrm>
            <a:off x="557035" y="902941"/>
            <a:ext cx="6551467" cy="395586"/>
            <a:chOff x="254945" y="903513"/>
            <a:chExt cx="6551467" cy="395586"/>
          </a:xfrm>
        </p:grpSpPr>
        <p:sp>
          <p:nvSpPr>
            <p:cNvPr id="7" name="テキスト ボックス 6">
              <a:extLst>
                <a:ext uri="{FF2B5EF4-FFF2-40B4-BE49-F238E27FC236}">
                  <a16:creationId xmlns:a16="http://schemas.microsoft.com/office/drawing/2014/main" id="{1C5D8D82-CA7B-4385-B95F-E5BB4251EB69}"/>
                </a:ext>
              </a:extLst>
            </p:cNvPr>
            <p:cNvSpPr txBox="1"/>
            <p:nvPr/>
          </p:nvSpPr>
          <p:spPr>
            <a:xfrm>
              <a:off x="620103" y="903513"/>
              <a:ext cx="6186309" cy="369332"/>
            </a:xfrm>
            <a:prstGeom prst="rect">
              <a:avLst/>
            </a:prstGeom>
            <a:noFill/>
          </p:spPr>
          <p:txBody>
            <a:bodyPr wrap="none" rtlCol="0">
              <a:spAutoFit/>
            </a:bodyPr>
            <a:lstStyle/>
            <a:p>
              <a:r>
                <a:rPr lang="ja-JP" altLang="en-US" dirty="0"/>
                <a:t>画面上部にある長方形アイコンをクリックしてください</a:t>
              </a:r>
            </a:p>
          </p:txBody>
        </p:sp>
        <p:sp>
          <p:nvSpPr>
            <p:cNvPr id="8" name="テキスト ボックス 7">
              <a:extLst>
                <a:ext uri="{FF2B5EF4-FFF2-40B4-BE49-F238E27FC236}">
                  <a16:creationId xmlns:a16="http://schemas.microsoft.com/office/drawing/2014/main" id="{259BB4CA-83D3-478A-AA82-ED2DE7631B4B}"/>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sp>
        <p:nvSpPr>
          <p:cNvPr id="4" name="四角形: 角を丸くする 3">
            <a:extLst>
              <a:ext uri="{FF2B5EF4-FFF2-40B4-BE49-F238E27FC236}">
                <a16:creationId xmlns:a16="http://schemas.microsoft.com/office/drawing/2014/main" id="{56D9F661-7B32-47FD-AF1B-0CD3575AD2F7}"/>
              </a:ext>
            </a:extLst>
          </p:cNvPr>
          <p:cNvSpPr/>
          <p:nvPr/>
        </p:nvSpPr>
        <p:spPr>
          <a:xfrm>
            <a:off x="2982686" y="1441634"/>
            <a:ext cx="529771" cy="53230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86D82EFD-4ACD-44BF-B3D2-B8507B69F61C}"/>
              </a:ext>
            </a:extLst>
          </p:cNvPr>
          <p:cNvGrpSpPr/>
          <p:nvPr/>
        </p:nvGrpSpPr>
        <p:grpSpPr>
          <a:xfrm>
            <a:off x="6661622" y="2898656"/>
            <a:ext cx="4704808" cy="923330"/>
            <a:chOff x="254945" y="903513"/>
            <a:chExt cx="4704808" cy="923330"/>
          </a:xfrm>
        </p:grpSpPr>
        <p:sp>
          <p:nvSpPr>
            <p:cNvPr id="10" name="テキスト ボックス 9">
              <a:extLst>
                <a:ext uri="{FF2B5EF4-FFF2-40B4-BE49-F238E27FC236}">
                  <a16:creationId xmlns:a16="http://schemas.microsoft.com/office/drawing/2014/main" id="{463D7975-6A96-4A74-BC0F-53A33FAD28C4}"/>
                </a:ext>
              </a:extLst>
            </p:cNvPr>
            <p:cNvSpPr txBox="1"/>
            <p:nvPr/>
          </p:nvSpPr>
          <p:spPr>
            <a:xfrm>
              <a:off x="620103" y="903513"/>
              <a:ext cx="4339650" cy="923330"/>
            </a:xfrm>
            <a:prstGeom prst="rect">
              <a:avLst/>
            </a:prstGeom>
            <a:noFill/>
          </p:spPr>
          <p:txBody>
            <a:bodyPr wrap="none" rtlCol="0">
              <a:spAutoFit/>
            </a:bodyPr>
            <a:lstStyle/>
            <a:p>
              <a:r>
                <a:rPr lang="ja-JP" altLang="en-US" dirty="0"/>
                <a:t>アイコンビューの左上から右下へ</a:t>
              </a:r>
              <a:endParaRPr lang="en-US" altLang="ja-JP" dirty="0"/>
            </a:p>
            <a:p>
              <a:r>
                <a:rPr lang="ja-JP" altLang="en-US" dirty="0"/>
                <a:t>ドラッグして長方形を作成してください</a:t>
              </a:r>
              <a:endParaRPr lang="en-US" altLang="ja-JP" dirty="0"/>
            </a:p>
            <a:p>
              <a:r>
                <a:rPr lang="ja-JP" altLang="en-US" dirty="0"/>
                <a:t>左クリックで終点を指定できます</a:t>
              </a:r>
            </a:p>
          </p:txBody>
        </p:sp>
        <p:sp>
          <p:nvSpPr>
            <p:cNvPr id="11" name="テキスト ボックス 10">
              <a:extLst>
                <a:ext uri="{FF2B5EF4-FFF2-40B4-BE49-F238E27FC236}">
                  <a16:creationId xmlns:a16="http://schemas.microsoft.com/office/drawing/2014/main" id="{F0656FB8-B375-452A-AEA2-B20541A9DA89}"/>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cxnSp>
        <p:nvCxnSpPr>
          <p:cNvPr id="12" name="直線矢印コネクタ 11">
            <a:extLst>
              <a:ext uri="{FF2B5EF4-FFF2-40B4-BE49-F238E27FC236}">
                <a16:creationId xmlns:a16="http://schemas.microsoft.com/office/drawing/2014/main" id="{BAD52477-7B70-4E4E-A2A1-88E82CE16318}"/>
              </a:ext>
            </a:extLst>
          </p:cNvPr>
          <p:cNvCxnSpPr>
            <a:cxnSpLocks/>
            <a:endCxn id="4" idx="0"/>
          </p:cNvCxnSpPr>
          <p:nvPr/>
        </p:nvCxnSpPr>
        <p:spPr>
          <a:xfrm flipH="1">
            <a:off x="3247572" y="1182914"/>
            <a:ext cx="141514" cy="25872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四角形: 角を丸くする 14">
            <a:extLst>
              <a:ext uri="{FF2B5EF4-FFF2-40B4-BE49-F238E27FC236}">
                <a16:creationId xmlns:a16="http://schemas.microsoft.com/office/drawing/2014/main" id="{CAED68F2-06BF-4534-B5F1-A1ACB6D2155C}"/>
              </a:ext>
            </a:extLst>
          </p:cNvPr>
          <p:cNvSpPr/>
          <p:nvPr/>
        </p:nvSpPr>
        <p:spPr>
          <a:xfrm>
            <a:off x="1538515" y="2271486"/>
            <a:ext cx="4376056" cy="436879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F762077A-7EE7-463F-B283-D137523F1444}"/>
              </a:ext>
            </a:extLst>
          </p:cNvPr>
          <p:cNvCxnSpPr>
            <a:cxnSpLocks/>
            <a:stCxn id="11" idx="2"/>
            <a:endCxn id="15" idx="3"/>
          </p:cNvCxnSpPr>
          <p:nvPr/>
        </p:nvCxnSpPr>
        <p:spPr>
          <a:xfrm flipH="1">
            <a:off x="5914571" y="3294242"/>
            <a:ext cx="954800" cy="1161644"/>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スライド番号プレースホルダー 22">
            <a:extLst>
              <a:ext uri="{FF2B5EF4-FFF2-40B4-BE49-F238E27FC236}">
                <a16:creationId xmlns:a16="http://schemas.microsoft.com/office/drawing/2014/main" id="{EA63AD32-A5FD-4470-BDD3-56BE194EEB88}"/>
              </a:ext>
            </a:extLst>
          </p:cNvPr>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Tree>
    <p:extLst>
      <p:ext uri="{BB962C8B-B14F-4D97-AF65-F5344CB8AC3E}">
        <p14:creationId xmlns:p14="http://schemas.microsoft.com/office/powerpoint/2010/main" val="2990616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CF36090-09B8-4167-A6FB-226D56F9D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64" y="1947068"/>
            <a:ext cx="6054494" cy="4332625"/>
          </a:xfrm>
          <a:prstGeom prst="rect">
            <a:avLst/>
          </a:prstGeom>
        </p:spPr>
      </p:pic>
      <p:pic>
        <p:nvPicPr>
          <p:cNvPr id="4" name="図 3">
            <a:extLst>
              <a:ext uri="{FF2B5EF4-FFF2-40B4-BE49-F238E27FC236}">
                <a16:creationId xmlns:a16="http://schemas.microsoft.com/office/drawing/2014/main" id="{277977C4-F465-4C23-851A-05EE6875DC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504" y="754495"/>
            <a:ext cx="3979812" cy="3589406"/>
          </a:xfrm>
          <a:prstGeom prst="rect">
            <a:avLst/>
          </a:prstGeom>
        </p:spPr>
      </p:pic>
      <p:sp>
        <p:nvSpPr>
          <p:cNvPr id="2" name="テキスト ボックス 1">
            <a:extLst>
              <a:ext uri="{FF2B5EF4-FFF2-40B4-BE49-F238E27FC236}">
                <a16:creationId xmlns:a16="http://schemas.microsoft.com/office/drawing/2014/main" id="{E5BCDB82-5D70-477B-9645-6FC3B72BB936}"/>
              </a:ext>
            </a:extLst>
          </p:cNvPr>
          <p:cNvSpPr txBox="1"/>
          <p:nvPr/>
        </p:nvSpPr>
        <p:spPr>
          <a:xfrm>
            <a:off x="328728" y="637699"/>
            <a:ext cx="7109639" cy="646331"/>
          </a:xfrm>
          <a:prstGeom prst="rect">
            <a:avLst/>
          </a:prstGeom>
          <a:noFill/>
        </p:spPr>
        <p:txBody>
          <a:bodyPr wrap="none" rtlCol="0">
            <a:spAutoFit/>
          </a:bodyPr>
          <a:lstStyle/>
          <a:p>
            <a:r>
              <a:rPr kumimoji="1" lang="ja-JP" altLang="en-US" dirty="0"/>
              <a:t>右クリックから「特性」をクリックすると</a:t>
            </a:r>
            <a:endParaRPr kumimoji="1" lang="en-US" altLang="ja-JP" dirty="0"/>
          </a:p>
          <a:p>
            <a:r>
              <a:rPr lang="ja-JP" altLang="en-US" dirty="0"/>
              <a:t>特性</a:t>
            </a:r>
            <a:r>
              <a:rPr kumimoji="1" lang="ja-JP" altLang="en-US" dirty="0"/>
              <a:t>ウィンドウが表示され長方形アイコン</a:t>
            </a:r>
            <a:r>
              <a:rPr lang="ja-JP" altLang="en-US" dirty="0"/>
              <a:t>の色や線を指定できます</a:t>
            </a:r>
            <a:endParaRPr lang="en-US" altLang="ja-JP" dirty="0"/>
          </a:p>
        </p:txBody>
      </p:sp>
      <p:sp>
        <p:nvSpPr>
          <p:cNvPr id="7" name="Shape 130">
            <a:extLst>
              <a:ext uri="{FF2B5EF4-FFF2-40B4-BE49-F238E27FC236}">
                <a16:creationId xmlns:a16="http://schemas.microsoft.com/office/drawing/2014/main" id="{A59EE6D5-2F3B-4EA0-940C-84CF6F287A3E}"/>
              </a:ext>
            </a:extLst>
          </p:cNvPr>
          <p:cNvSpPr/>
          <p:nvPr/>
        </p:nvSpPr>
        <p:spPr>
          <a:xfrm>
            <a:off x="179666" y="87415"/>
            <a:ext cx="426078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外枠</a:t>
            </a:r>
            <a:r>
              <a:rPr lang="en-US" altLang="ja-JP" dirty="0"/>
              <a:t>2</a:t>
            </a:r>
          </a:p>
        </p:txBody>
      </p:sp>
      <p:grpSp>
        <p:nvGrpSpPr>
          <p:cNvPr id="8" name="グループ化 7">
            <a:extLst>
              <a:ext uri="{FF2B5EF4-FFF2-40B4-BE49-F238E27FC236}">
                <a16:creationId xmlns:a16="http://schemas.microsoft.com/office/drawing/2014/main" id="{00AA2A0D-417E-4930-AAB8-363B5066A43D}"/>
              </a:ext>
            </a:extLst>
          </p:cNvPr>
          <p:cNvGrpSpPr/>
          <p:nvPr/>
        </p:nvGrpSpPr>
        <p:grpSpPr>
          <a:xfrm>
            <a:off x="179666" y="1410941"/>
            <a:ext cx="6551467" cy="395586"/>
            <a:chOff x="254945" y="903513"/>
            <a:chExt cx="6551467" cy="395586"/>
          </a:xfrm>
        </p:grpSpPr>
        <p:sp>
          <p:nvSpPr>
            <p:cNvPr id="9" name="テキスト ボックス 8">
              <a:extLst>
                <a:ext uri="{FF2B5EF4-FFF2-40B4-BE49-F238E27FC236}">
                  <a16:creationId xmlns:a16="http://schemas.microsoft.com/office/drawing/2014/main" id="{3776994F-1B87-472E-891D-2299AD5F8676}"/>
                </a:ext>
              </a:extLst>
            </p:cNvPr>
            <p:cNvSpPr txBox="1"/>
            <p:nvPr/>
          </p:nvSpPr>
          <p:spPr>
            <a:xfrm>
              <a:off x="620103" y="903513"/>
              <a:ext cx="6186309" cy="369332"/>
            </a:xfrm>
            <a:prstGeom prst="rect">
              <a:avLst/>
            </a:prstGeom>
            <a:noFill/>
          </p:spPr>
          <p:txBody>
            <a:bodyPr wrap="none" rtlCol="0">
              <a:spAutoFit/>
            </a:bodyPr>
            <a:lstStyle/>
            <a:p>
              <a:r>
                <a:rPr lang="ja-JP" altLang="en-US" dirty="0"/>
                <a:t>今回は「塗りつぶしタイプ」の「色」を選択してください</a:t>
              </a:r>
            </a:p>
          </p:txBody>
        </p:sp>
        <p:sp>
          <p:nvSpPr>
            <p:cNvPr id="10" name="テキスト ボックス 9">
              <a:extLst>
                <a:ext uri="{FF2B5EF4-FFF2-40B4-BE49-F238E27FC236}">
                  <a16:creationId xmlns:a16="http://schemas.microsoft.com/office/drawing/2014/main" id="{B3F979FA-F14C-49F1-977E-12376CAC4FEA}"/>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sp>
        <p:nvSpPr>
          <p:cNvPr id="11" name="四角形: 角を丸くする 10">
            <a:extLst>
              <a:ext uri="{FF2B5EF4-FFF2-40B4-BE49-F238E27FC236}">
                <a16:creationId xmlns:a16="http://schemas.microsoft.com/office/drawing/2014/main" id="{D03466A5-C6BE-4146-8E80-9C0DF314E27D}"/>
              </a:ext>
            </a:extLst>
          </p:cNvPr>
          <p:cNvSpPr/>
          <p:nvPr/>
        </p:nvSpPr>
        <p:spPr>
          <a:xfrm>
            <a:off x="3687353" y="4963722"/>
            <a:ext cx="2823030" cy="27722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77D5BD6B-C06C-4A0F-92CA-965A568D67D6}"/>
              </a:ext>
            </a:extLst>
          </p:cNvPr>
          <p:cNvCxnSpPr>
            <a:cxnSpLocks/>
            <a:endCxn id="11" idx="3"/>
          </p:cNvCxnSpPr>
          <p:nvPr/>
        </p:nvCxnSpPr>
        <p:spPr>
          <a:xfrm flipH="1">
            <a:off x="6510383" y="1859562"/>
            <a:ext cx="2119086" cy="3242772"/>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 name="グループ化 15">
            <a:extLst>
              <a:ext uri="{FF2B5EF4-FFF2-40B4-BE49-F238E27FC236}">
                <a16:creationId xmlns:a16="http://schemas.microsoft.com/office/drawing/2014/main" id="{B6D950E1-3A5D-46A9-B6BD-2395911E4167}"/>
              </a:ext>
            </a:extLst>
          </p:cNvPr>
          <p:cNvGrpSpPr/>
          <p:nvPr/>
        </p:nvGrpSpPr>
        <p:grpSpPr>
          <a:xfrm>
            <a:off x="7162365" y="242778"/>
            <a:ext cx="3550645" cy="395586"/>
            <a:chOff x="254945" y="903513"/>
            <a:chExt cx="3550645" cy="395586"/>
          </a:xfrm>
        </p:grpSpPr>
        <p:sp>
          <p:nvSpPr>
            <p:cNvPr id="17" name="テキスト ボックス 16">
              <a:extLst>
                <a:ext uri="{FF2B5EF4-FFF2-40B4-BE49-F238E27FC236}">
                  <a16:creationId xmlns:a16="http://schemas.microsoft.com/office/drawing/2014/main" id="{6AD1F360-119E-4355-9497-399FBBD0CE01}"/>
                </a:ext>
              </a:extLst>
            </p:cNvPr>
            <p:cNvSpPr txBox="1"/>
            <p:nvPr/>
          </p:nvSpPr>
          <p:spPr>
            <a:xfrm>
              <a:off x="620103" y="903513"/>
              <a:ext cx="3185487" cy="369332"/>
            </a:xfrm>
            <a:prstGeom prst="rect">
              <a:avLst/>
            </a:prstGeom>
            <a:noFill/>
          </p:spPr>
          <p:txBody>
            <a:bodyPr wrap="none" rtlCol="0">
              <a:spAutoFit/>
            </a:bodyPr>
            <a:lstStyle/>
            <a:p>
              <a:r>
                <a:rPr lang="ja-JP" altLang="en-US" dirty="0"/>
                <a:t>好みの色を選択してください</a:t>
              </a:r>
            </a:p>
          </p:txBody>
        </p:sp>
        <p:sp>
          <p:nvSpPr>
            <p:cNvPr id="18" name="テキスト ボックス 17">
              <a:extLst>
                <a:ext uri="{FF2B5EF4-FFF2-40B4-BE49-F238E27FC236}">
                  <a16:creationId xmlns:a16="http://schemas.microsoft.com/office/drawing/2014/main" id="{62F63424-D254-4114-B643-B6B148657173}"/>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sp>
        <p:nvSpPr>
          <p:cNvPr id="21" name="四角形: 角を丸くする 20">
            <a:extLst>
              <a:ext uri="{FF2B5EF4-FFF2-40B4-BE49-F238E27FC236}">
                <a16:creationId xmlns:a16="http://schemas.microsoft.com/office/drawing/2014/main" id="{814BABFB-91FD-4E0C-A262-D85CAEE2833D}"/>
              </a:ext>
            </a:extLst>
          </p:cNvPr>
          <p:cNvSpPr/>
          <p:nvPr/>
        </p:nvSpPr>
        <p:spPr>
          <a:xfrm>
            <a:off x="3687353" y="5314130"/>
            <a:ext cx="2823030" cy="27722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81830030-7BCB-47CC-81AD-589706D10541}"/>
              </a:ext>
            </a:extLst>
          </p:cNvPr>
          <p:cNvCxnSpPr>
            <a:cxnSpLocks/>
            <a:stCxn id="27" idx="1"/>
            <a:endCxn id="21" idx="3"/>
          </p:cNvCxnSpPr>
          <p:nvPr/>
        </p:nvCxnSpPr>
        <p:spPr>
          <a:xfrm flipH="1">
            <a:off x="6510383" y="5086742"/>
            <a:ext cx="1227727" cy="366000"/>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5" name="グループ化 24">
            <a:extLst>
              <a:ext uri="{FF2B5EF4-FFF2-40B4-BE49-F238E27FC236}">
                <a16:creationId xmlns:a16="http://schemas.microsoft.com/office/drawing/2014/main" id="{9BDC4EDC-BE37-473B-BD21-D1054495A807}"/>
              </a:ext>
            </a:extLst>
          </p:cNvPr>
          <p:cNvGrpSpPr/>
          <p:nvPr/>
        </p:nvGrpSpPr>
        <p:grpSpPr>
          <a:xfrm>
            <a:off x="7738110" y="4875822"/>
            <a:ext cx="4329705" cy="646331"/>
            <a:chOff x="254945" y="903513"/>
            <a:chExt cx="4329705" cy="646331"/>
          </a:xfrm>
        </p:grpSpPr>
        <p:sp>
          <p:nvSpPr>
            <p:cNvPr id="26" name="テキスト ボックス 25">
              <a:extLst>
                <a:ext uri="{FF2B5EF4-FFF2-40B4-BE49-F238E27FC236}">
                  <a16:creationId xmlns:a16="http://schemas.microsoft.com/office/drawing/2014/main" id="{FE569874-6542-4949-B1E7-AA72B79F4A07}"/>
                </a:ext>
              </a:extLst>
            </p:cNvPr>
            <p:cNvSpPr txBox="1"/>
            <p:nvPr/>
          </p:nvSpPr>
          <p:spPr>
            <a:xfrm>
              <a:off x="620103" y="903513"/>
              <a:ext cx="3964547" cy="646331"/>
            </a:xfrm>
            <a:prstGeom prst="rect">
              <a:avLst/>
            </a:prstGeom>
            <a:noFill/>
          </p:spPr>
          <p:txBody>
            <a:bodyPr wrap="none" rtlCol="0">
              <a:spAutoFit/>
            </a:bodyPr>
            <a:lstStyle/>
            <a:p>
              <a:r>
                <a:rPr lang="ja-JP" altLang="en-US" dirty="0"/>
                <a:t>パターンを</a:t>
              </a:r>
              <a:endParaRPr lang="en-US" altLang="ja-JP" dirty="0"/>
            </a:p>
            <a:p>
              <a:r>
                <a:rPr lang="ja-JP" altLang="en-US" dirty="0"/>
                <a:t>「</a:t>
              </a:r>
              <a:r>
                <a:rPr lang="en-US" altLang="ja-JP" dirty="0" err="1"/>
                <a:t>FillPattern.Solid</a:t>
              </a:r>
              <a:r>
                <a:rPr lang="ja-JP" altLang="en-US" dirty="0"/>
                <a:t>」にしてください</a:t>
              </a:r>
            </a:p>
          </p:txBody>
        </p:sp>
        <p:sp>
          <p:nvSpPr>
            <p:cNvPr id="27" name="テキスト ボックス 26">
              <a:extLst>
                <a:ext uri="{FF2B5EF4-FFF2-40B4-BE49-F238E27FC236}">
                  <a16:creationId xmlns:a16="http://schemas.microsoft.com/office/drawing/2014/main" id="{B238350C-537A-45DC-AF0E-2530CA5057DE}"/>
                </a:ext>
              </a:extLst>
            </p:cNvPr>
            <p:cNvSpPr txBox="1"/>
            <p:nvPr/>
          </p:nvSpPr>
          <p:spPr>
            <a:xfrm>
              <a:off x="254945" y="929767"/>
              <a:ext cx="415498" cy="369332"/>
            </a:xfrm>
            <a:prstGeom prst="rect">
              <a:avLst/>
            </a:prstGeom>
            <a:noFill/>
          </p:spPr>
          <p:txBody>
            <a:bodyPr wrap="none" rtlCol="0">
              <a:spAutoFit/>
            </a:bodyPr>
            <a:lstStyle/>
            <a:p>
              <a:r>
                <a:rPr kumimoji="1" lang="ja-JP" altLang="en-US" dirty="0"/>
                <a:t>③</a:t>
              </a:r>
            </a:p>
          </p:txBody>
        </p:sp>
      </p:grpSp>
      <p:sp>
        <p:nvSpPr>
          <p:cNvPr id="30" name="四角形: 角を丸くする 29">
            <a:extLst>
              <a:ext uri="{FF2B5EF4-FFF2-40B4-BE49-F238E27FC236}">
                <a16:creationId xmlns:a16="http://schemas.microsoft.com/office/drawing/2014/main" id="{BED0B226-8049-430C-BA43-91CA525638AC}"/>
              </a:ext>
            </a:extLst>
          </p:cNvPr>
          <p:cNvSpPr/>
          <p:nvPr/>
        </p:nvSpPr>
        <p:spPr>
          <a:xfrm>
            <a:off x="3725471" y="5835331"/>
            <a:ext cx="1049729" cy="34775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矢印コネクタ 30">
            <a:extLst>
              <a:ext uri="{FF2B5EF4-FFF2-40B4-BE49-F238E27FC236}">
                <a16:creationId xmlns:a16="http://schemas.microsoft.com/office/drawing/2014/main" id="{9AEACFDC-A308-49E5-9751-ACD43A989775}"/>
              </a:ext>
            </a:extLst>
          </p:cNvPr>
          <p:cNvCxnSpPr>
            <a:cxnSpLocks/>
            <a:endCxn id="30" idx="3"/>
          </p:cNvCxnSpPr>
          <p:nvPr/>
        </p:nvCxnSpPr>
        <p:spPr>
          <a:xfrm flipH="1">
            <a:off x="4775200" y="5845175"/>
            <a:ext cx="2962910" cy="164034"/>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 name="グループ化 32">
            <a:extLst>
              <a:ext uri="{FF2B5EF4-FFF2-40B4-BE49-F238E27FC236}">
                <a16:creationId xmlns:a16="http://schemas.microsoft.com/office/drawing/2014/main" id="{FD1C0E5B-D80D-4ACE-91CE-F9F501F5BA4A}"/>
              </a:ext>
            </a:extLst>
          </p:cNvPr>
          <p:cNvGrpSpPr/>
          <p:nvPr/>
        </p:nvGrpSpPr>
        <p:grpSpPr>
          <a:xfrm>
            <a:off x="7738110" y="5635263"/>
            <a:ext cx="3738197" cy="395586"/>
            <a:chOff x="254945" y="903513"/>
            <a:chExt cx="3738197" cy="395586"/>
          </a:xfrm>
        </p:grpSpPr>
        <p:sp>
          <p:nvSpPr>
            <p:cNvPr id="34" name="テキスト ボックス 33">
              <a:extLst>
                <a:ext uri="{FF2B5EF4-FFF2-40B4-BE49-F238E27FC236}">
                  <a16:creationId xmlns:a16="http://schemas.microsoft.com/office/drawing/2014/main" id="{59D84F3F-DE66-410E-BFE8-6611F2B86139}"/>
                </a:ext>
              </a:extLst>
            </p:cNvPr>
            <p:cNvSpPr txBox="1"/>
            <p:nvPr/>
          </p:nvSpPr>
          <p:spPr>
            <a:xfrm>
              <a:off x="620103" y="903513"/>
              <a:ext cx="3373039" cy="369332"/>
            </a:xfrm>
            <a:prstGeom prst="rect">
              <a:avLst/>
            </a:prstGeom>
            <a:noFill/>
          </p:spPr>
          <p:txBody>
            <a:bodyPr wrap="none" rtlCol="0">
              <a:spAutoFit/>
            </a:bodyPr>
            <a:lstStyle/>
            <a:p>
              <a:r>
                <a:rPr lang="ja-JP" altLang="en-US" dirty="0"/>
                <a:t>「</a:t>
              </a:r>
              <a:r>
                <a:rPr lang="en-US" altLang="ja-JP" dirty="0"/>
                <a:t>OK]</a:t>
              </a:r>
              <a:r>
                <a:rPr lang="ja-JP" altLang="en-US" dirty="0"/>
                <a:t>をクリックしてください</a:t>
              </a:r>
            </a:p>
          </p:txBody>
        </p:sp>
        <p:sp>
          <p:nvSpPr>
            <p:cNvPr id="35" name="テキスト ボックス 34">
              <a:extLst>
                <a:ext uri="{FF2B5EF4-FFF2-40B4-BE49-F238E27FC236}">
                  <a16:creationId xmlns:a16="http://schemas.microsoft.com/office/drawing/2014/main" id="{7A008B59-B9EA-4764-845F-7E1DC5798E74}"/>
                </a:ext>
              </a:extLst>
            </p:cNvPr>
            <p:cNvSpPr txBox="1"/>
            <p:nvPr/>
          </p:nvSpPr>
          <p:spPr>
            <a:xfrm>
              <a:off x="254945" y="929767"/>
              <a:ext cx="415498" cy="369332"/>
            </a:xfrm>
            <a:prstGeom prst="rect">
              <a:avLst/>
            </a:prstGeom>
            <a:noFill/>
          </p:spPr>
          <p:txBody>
            <a:bodyPr wrap="none" rtlCol="0">
              <a:spAutoFit/>
            </a:bodyPr>
            <a:lstStyle/>
            <a:p>
              <a:r>
                <a:rPr kumimoji="1" lang="ja-JP" altLang="en-US" dirty="0"/>
                <a:t>④</a:t>
              </a:r>
            </a:p>
          </p:txBody>
        </p:sp>
      </p:grpSp>
      <p:sp>
        <p:nvSpPr>
          <p:cNvPr id="36" name="スライド番号プレースホルダー 35">
            <a:extLst>
              <a:ext uri="{FF2B5EF4-FFF2-40B4-BE49-F238E27FC236}">
                <a16:creationId xmlns:a16="http://schemas.microsoft.com/office/drawing/2014/main" id="{CC5434F5-E11B-48B4-954C-A767BA1631CB}"/>
              </a:ext>
            </a:extLst>
          </p:cNvPr>
          <p:cNvSpPr>
            <a:spLocks noGrp="1"/>
          </p:cNvSpPr>
          <p:nvPr>
            <p:ph type="sldNum" sz="quarter" idx="12"/>
          </p:nvPr>
        </p:nvSpPr>
        <p:spPr/>
        <p:txBody>
          <a:bodyPr/>
          <a:lstStyle/>
          <a:p>
            <a:fld id="{D836F367-8F14-4921-8441-15DE2D973248}" type="slidenum">
              <a:rPr kumimoji="1" lang="ja-JP" altLang="en-US" smtClean="0"/>
              <a:t>13</a:t>
            </a:fld>
            <a:endParaRPr kumimoji="1" lang="ja-JP" altLang="en-US"/>
          </a:p>
        </p:txBody>
      </p:sp>
    </p:spTree>
    <p:extLst>
      <p:ext uri="{BB962C8B-B14F-4D97-AF65-F5344CB8AC3E}">
        <p14:creationId xmlns:p14="http://schemas.microsoft.com/office/powerpoint/2010/main" val="2597469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D7B786B-4F71-4DEC-89F5-C89B77AA0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058" y="1284288"/>
            <a:ext cx="6008146" cy="5065417"/>
          </a:xfrm>
          <a:prstGeom prst="rect">
            <a:avLst/>
          </a:prstGeom>
        </p:spPr>
      </p:pic>
      <p:grpSp>
        <p:nvGrpSpPr>
          <p:cNvPr id="6" name="グループ化 5">
            <a:extLst>
              <a:ext uri="{FF2B5EF4-FFF2-40B4-BE49-F238E27FC236}">
                <a16:creationId xmlns:a16="http://schemas.microsoft.com/office/drawing/2014/main" id="{F1062F67-F82D-401A-A845-DBE94F38239C}"/>
              </a:ext>
            </a:extLst>
          </p:cNvPr>
          <p:cNvGrpSpPr/>
          <p:nvPr/>
        </p:nvGrpSpPr>
        <p:grpSpPr>
          <a:xfrm>
            <a:off x="1544009" y="796024"/>
            <a:ext cx="4935640" cy="395586"/>
            <a:chOff x="254945" y="903513"/>
            <a:chExt cx="4935640" cy="395586"/>
          </a:xfrm>
        </p:grpSpPr>
        <p:sp>
          <p:nvSpPr>
            <p:cNvPr id="7" name="テキスト ボックス 6">
              <a:extLst>
                <a:ext uri="{FF2B5EF4-FFF2-40B4-BE49-F238E27FC236}">
                  <a16:creationId xmlns:a16="http://schemas.microsoft.com/office/drawing/2014/main" id="{B1864617-DF6C-48DF-9C41-1901A56DE4A4}"/>
                </a:ext>
              </a:extLst>
            </p:cNvPr>
            <p:cNvSpPr txBox="1"/>
            <p:nvPr/>
          </p:nvSpPr>
          <p:spPr>
            <a:xfrm>
              <a:off x="620103" y="903513"/>
              <a:ext cx="4570482" cy="369332"/>
            </a:xfrm>
            <a:prstGeom prst="rect">
              <a:avLst/>
            </a:prstGeom>
            <a:noFill/>
          </p:spPr>
          <p:txBody>
            <a:bodyPr wrap="none" rtlCol="0">
              <a:spAutoFit/>
            </a:bodyPr>
            <a:lstStyle/>
            <a:p>
              <a:r>
                <a:rPr lang="ja-JP" altLang="en-US" dirty="0"/>
                <a:t>以下のようになることを確認してください</a:t>
              </a:r>
            </a:p>
          </p:txBody>
        </p:sp>
        <p:sp>
          <p:nvSpPr>
            <p:cNvPr id="8" name="テキスト ボックス 7">
              <a:extLst>
                <a:ext uri="{FF2B5EF4-FFF2-40B4-BE49-F238E27FC236}">
                  <a16:creationId xmlns:a16="http://schemas.microsoft.com/office/drawing/2014/main" id="{281C8CF4-2EC1-4D24-84DF-610C2400386F}"/>
                </a:ext>
              </a:extLst>
            </p:cNvPr>
            <p:cNvSpPr txBox="1"/>
            <p:nvPr/>
          </p:nvSpPr>
          <p:spPr>
            <a:xfrm>
              <a:off x="254945" y="929767"/>
              <a:ext cx="184731" cy="369332"/>
            </a:xfrm>
            <a:prstGeom prst="rect">
              <a:avLst/>
            </a:prstGeom>
            <a:noFill/>
          </p:spPr>
          <p:txBody>
            <a:bodyPr wrap="none" rtlCol="0">
              <a:spAutoFit/>
            </a:bodyPr>
            <a:lstStyle/>
            <a:p>
              <a:endParaRPr kumimoji="1" lang="ja-JP" altLang="en-US" dirty="0"/>
            </a:p>
          </p:txBody>
        </p:sp>
      </p:grpSp>
      <p:sp>
        <p:nvSpPr>
          <p:cNvPr id="9" name="Shape 130">
            <a:extLst>
              <a:ext uri="{FF2B5EF4-FFF2-40B4-BE49-F238E27FC236}">
                <a16:creationId xmlns:a16="http://schemas.microsoft.com/office/drawing/2014/main" id="{47D633A0-656A-4365-B325-85502D8921CC}"/>
              </a:ext>
            </a:extLst>
          </p:cNvPr>
          <p:cNvSpPr/>
          <p:nvPr/>
        </p:nvSpPr>
        <p:spPr>
          <a:xfrm>
            <a:off x="179666" y="87415"/>
            <a:ext cx="426078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外枠</a:t>
            </a:r>
            <a:r>
              <a:rPr lang="en-US" altLang="ja-JP" dirty="0"/>
              <a:t>3</a:t>
            </a:r>
          </a:p>
        </p:txBody>
      </p:sp>
      <p:sp>
        <p:nvSpPr>
          <p:cNvPr id="3" name="スライド番号プレースホルダー 2">
            <a:extLst>
              <a:ext uri="{FF2B5EF4-FFF2-40B4-BE49-F238E27FC236}">
                <a16:creationId xmlns:a16="http://schemas.microsoft.com/office/drawing/2014/main" id="{46BFD4E3-F3D2-4DB9-A404-4AB7C07B5D00}"/>
              </a:ext>
            </a:extLst>
          </p:cNvPr>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spTree>
    <p:extLst>
      <p:ext uri="{BB962C8B-B14F-4D97-AF65-F5344CB8AC3E}">
        <p14:creationId xmlns:p14="http://schemas.microsoft.com/office/powerpoint/2010/main" val="3797093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505587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テキスト</a:t>
            </a:r>
            <a:r>
              <a:rPr lang="en-US" altLang="ja-JP" dirty="0"/>
              <a:t>1</a:t>
            </a:r>
          </a:p>
        </p:txBody>
      </p:sp>
      <p:pic>
        <p:nvPicPr>
          <p:cNvPr id="2" name="図 1">
            <a:extLst>
              <a:ext uri="{FF2B5EF4-FFF2-40B4-BE49-F238E27FC236}">
                <a16:creationId xmlns:a16="http://schemas.microsoft.com/office/drawing/2014/main" id="{EFBAD8FC-B0CC-4462-A9E7-02958168FDA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297214" y="1594225"/>
            <a:ext cx="4420172" cy="4742776"/>
          </a:xfrm>
          <a:prstGeom prst="rect">
            <a:avLst/>
          </a:prstGeom>
        </p:spPr>
      </p:pic>
      <p:pic>
        <p:nvPicPr>
          <p:cNvPr id="4" name="図 3">
            <a:extLst>
              <a:ext uri="{FF2B5EF4-FFF2-40B4-BE49-F238E27FC236}">
                <a16:creationId xmlns:a16="http://schemas.microsoft.com/office/drawing/2014/main" id="{9257C906-57A5-4933-B33A-838E1099E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844" y="1594224"/>
            <a:ext cx="5447319" cy="4622425"/>
          </a:xfrm>
          <a:prstGeom prst="rect">
            <a:avLst/>
          </a:prstGeom>
        </p:spPr>
      </p:pic>
      <p:grpSp>
        <p:nvGrpSpPr>
          <p:cNvPr id="6" name="グループ化 5">
            <a:extLst>
              <a:ext uri="{FF2B5EF4-FFF2-40B4-BE49-F238E27FC236}">
                <a16:creationId xmlns:a16="http://schemas.microsoft.com/office/drawing/2014/main" id="{9DAA7C01-D0D7-4E88-82AC-8C8F6F08FE26}"/>
              </a:ext>
            </a:extLst>
          </p:cNvPr>
          <p:cNvGrpSpPr/>
          <p:nvPr/>
        </p:nvGrpSpPr>
        <p:grpSpPr>
          <a:xfrm>
            <a:off x="388309" y="815981"/>
            <a:ext cx="5564017" cy="646331"/>
            <a:chOff x="254945" y="903513"/>
            <a:chExt cx="5564017" cy="646331"/>
          </a:xfrm>
        </p:grpSpPr>
        <p:sp>
          <p:nvSpPr>
            <p:cNvPr id="7" name="テキスト ボックス 6">
              <a:extLst>
                <a:ext uri="{FF2B5EF4-FFF2-40B4-BE49-F238E27FC236}">
                  <a16:creationId xmlns:a16="http://schemas.microsoft.com/office/drawing/2014/main" id="{3C446414-93EC-423A-A0CE-C478C38E0B55}"/>
                </a:ext>
              </a:extLst>
            </p:cNvPr>
            <p:cNvSpPr txBox="1"/>
            <p:nvPr/>
          </p:nvSpPr>
          <p:spPr>
            <a:xfrm>
              <a:off x="620103" y="903513"/>
              <a:ext cx="5198859" cy="646331"/>
            </a:xfrm>
            <a:prstGeom prst="rect">
              <a:avLst/>
            </a:prstGeom>
            <a:noFill/>
          </p:spPr>
          <p:txBody>
            <a:bodyPr wrap="none" rtlCol="0">
              <a:spAutoFit/>
            </a:bodyPr>
            <a:lstStyle/>
            <a:p>
              <a:r>
                <a:rPr lang="ja-JP" altLang="en-US" dirty="0"/>
                <a:t>テキストアイコンをクリックし</a:t>
              </a:r>
              <a:endParaRPr lang="en-US" altLang="ja-JP" dirty="0"/>
            </a:p>
            <a:p>
              <a:r>
                <a:rPr lang="ja-JP" altLang="en-US" dirty="0"/>
                <a:t>以下のように</a:t>
              </a:r>
              <a:r>
                <a:rPr lang="ja-JP" altLang="en-US" dirty="0" err="1"/>
                <a:t>で</a:t>
              </a:r>
              <a:r>
                <a:rPr lang="ja-JP" altLang="en-US" dirty="0"/>
                <a:t>ドラッグ</a:t>
              </a:r>
              <a:r>
                <a:rPr lang="en-US" altLang="ja-JP" dirty="0"/>
                <a:t>&amp;</a:t>
              </a:r>
              <a:r>
                <a:rPr lang="ja-JP" altLang="en-US" dirty="0"/>
                <a:t>ドロップしてください</a:t>
              </a:r>
            </a:p>
          </p:txBody>
        </p:sp>
        <p:sp>
          <p:nvSpPr>
            <p:cNvPr id="8" name="テキスト ボックス 7">
              <a:extLst>
                <a:ext uri="{FF2B5EF4-FFF2-40B4-BE49-F238E27FC236}">
                  <a16:creationId xmlns:a16="http://schemas.microsoft.com/office/drawing/2014/main" id="{C2B10088-5074-453A-A99F-0B031A9AAACF}"/>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9" name="グループ化 8">
            <a:extLst>
              <a:ext uri="{FF2B5EF4-FFF2-40B4-BE49-F238E27FC236}">
                <a16:creationId xmlns:a16="http://schemas.microsoft.com/office/drawing/2014/main" id="{3C768F35-B4B6-4B5F-8FEE-38BBEAE2B08D}"/>
              </a:ext>
            </a:extLst>
          </p:cNvPr>
          <p:cNvGrpSpPr/>
          <p:nvPr/>
        </p:nvGrpSpPr>
        <p:grpSpPr>
          <a:xfrm>
            <a:off x="5976756" y="815981"/>
            <a:ext cx="6309414" cy="646331"/>
            <a:chOff x="254945" y="903513"/>
            <a:chExt cx="6309414" cy="646331"/>
          </a:xfrm>
        </p:grpSpPr>
        <p:sp>
          <p:nvSpPr>
            <p:cNvPr id="10" name="テキスト ボックス 9">
              <a:extLst>
                <a:ext uri="{FF2B5EF4-FFF2-40B4-BE49-F238E27FC236}">
                  <a16:creationId xmlns:a16="http://schemas.microsoft.com/office/drawing/2014/main" id="{951D3E96-7659-4340-B300-31DCA2345BF0}"/>
                </a:ext>
              </a:extLst>
            </p:cNvPr>
            <p:cNvSpPr txBox="1"/>
            <p:nvPr/>
          </p:nvSpPr>
          <p:spPr>
            <a:xfrm>
              <a:off x="620103" y="903513"/>
              <a:ext cx="5944256" cy="646331"/>
            </a:xfrm>
            <a:prstGeom prst="rect">
              <a:avLst/>
            </a:prstGeom>
            <a:noFill/>
          </p:spPr>
          <p:txBody>
            <a:bodyPr wrap="none" rtlCol="0">
              <a:spAutoFit/>
            </a:bodyPr>
            <a:lstStyle/>
            <a:p>
              <a:r>
                <a:rPr lang="en-US" altLang="ja-JP" dirty="0"/>
                <a:t>Text</a:t>
              </a:r>
              <a:r>
                <a:rPr lang="ja-JP" altLang="en-US" dirty="0"/>
                <a:t>特性ウィンドウが開くので</a:t>
              </a:r>
              <a:endParaRPr lang="en-US" altLang="ja-JP" dirty="0"/>
            </a:p>
            <a:p>
              <a:r>
                <a:rPr lang="ja-JP" altLang="en-US" dirty="0"/>
                <a:t>「テキスト」に「</a:t>
              </a:r>
              <a:r>
                <a:rPr lang="en-US" altLang="ja-JP" dirty="0" err="1"/>
                <a:t>ParallelSprings</a:t>
              </a:r>
              <a:r>
                <a:rPr lang="ja-JP" altLang="en-US" dirty="0"/>
                <a:t>」と入力してください</a:t>
              </a:r>
            </a:p>
          </p:txBody>
        </p:sp>
        <p:sp>
          <p:nvSpPr>
            <p:cNvPr id="11" name="テキスト ボックス 10">
              <a:extLst>
                <a:ext uri="{FF2B5EF4-FFF2-40B4-BE49-F238E27FC236}">
                  <a16:creationId xmlns:a16="http://schemas.microsoft.com/office/drawing/2014/main" id="{9344769E-9967-4C01-AD52-2D9DE66914EB}"/>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sp>
        <p:nvSpPr>
          <p:cNvPr id="14" name="四角形: 角を丸くする 13">
            <a:extLst>
              <a:ext uri="{FF2B5EF4-FFF2-40B4-BE49-F238E27FC236}">
                <a16:creationId xmlns:a16="http://schemas.microsoft.com/office/drawing/2014/main" id="{1DADF61F-EF1D-4843-8C48-B0C640E98936}"/>
              </a:ext>
            </a:extLst>
          </p:cNvPr>
          <p:cNvSpPr/>
          <p:nvPr/>
        </p:nvSpPr>
        <p:spPr>
          <a:xfrm>
            <a:off x="6656451" y="3815327"/>
            <a:ext cx="1052510" cy="18021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BB2E1406-A862-4840-B645-28723CAD0EB8}"/>
              </a:ext>
            </a:extLst>
          </p:cNvPr>
          <p:cNvCxnSpPr>
            <a:cxnSpLocks/>
            <a:stCxn id="10" idx="2"/>
            <a:endCxn id="14" idx="0"/>
          </p:cNvCxnSpPr>
          <p:nvPr/>
        </p:nvCxnSpPr>
        <p:spPr>
          <a:xfrm flipH="1">
            <a:off x="7182706" y="1462312"/>
            <a:ext cx="2131336" cy="2353015"/>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スライド番号プレースホルダー 19">
            <a:extLst>
              <a:ext uri="{FF2B5EF4-FFF2-40B4-BE49-F238E27FC236}">
                <a16:creationId xmlns:a16="http://schemas.microsoft.com/office/drawing/2014/main" id="{BFA87586-8B90-429A-88B4-5B36887B8D70}"/>
              </a:ext>
            </a:extLst>
          </p:cNvPr>
          <p:cNvSpPr>
            <a:spLocks noGrp="1"/>
          </p:cNvSpPr>
          <p:nvPr>
            <p:ph type="sldNum" sz="quarter" idx="12"/>
          </p:nvPr>
        </p:nvSpPr>
        <p:spPr/>
        <p:txBody>
          <a:bodyPr/>
          <a:lstStyle/>
          <a:p>
            <a:fld id="{D836F367-8F14-4921-8441-15DE2D973248}" type="slidenum">
              <a:rPr kumimoji="1" lang="ja-JP" altLang="en-US" smtClean="0"/>
              <a:t>15</a:t>
            </a:fld>
            <a:endParaRPr kumimoji="1" lang="ja-JP" altLang="en-US"/>
          </a:p>
        </p:txBody>
      </p:sp>
    </p:spTree>
    <p:extLst>
      <p:ext uri="{BB962C8B-B14F-4D97-AF65-F5344CB8AC3E}">
        <p14:creationId xmlns:p14="http://schemas.microsoft.com/office/powerpoint/2010/main" val="3361487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505587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テキスト</a:t>
            </a:r>
            <a:r>
              <a:rPr lang="en-US" altLang="ja-JP" dirty="0"/>
              <a:t>2</a:t>
            </a:r>
          </a:p>
        </p:txBody>
      </p:sp>
      <p:pic>
        <p:nvPicPr>
          <p:cNvPr id="2" name="図 1">
            <a:extLst>
              <a:ext uri="{FF2B5EF4-FFF2-40B4-BE49-F238E27FC236}">
                <a16:creationId xmlns:a16="http://schemas.microsoft.com/office/drawing/2014/main" id="{B99D0D7F-5B98-4B46-BFC1-71B561812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5551" y="1372204"/>
            <a:ext cx="5928701" cy="4896441"/>
          </a:xfrm>
          <a:prstGeom prst="rect">
            <a:avLst/>
          </a:prstGeom>
        </p:spPr>
      </p:pic>
      <p:grpSp>
        <p:nvGrpSpPr>
          <p:cNvPr id="4" name="グループ化 3">
            <a:extLst>
              <a:ext uri="{FF2B5EF4-FFF2-40B4-BE49-F238E27FC236}">
                <a16:creationId xmlns:a16="http://schemas.microsoft.com/office/drawing/2014/main" id="{5AF349BC-B25B-4B39-9DB4-9D479A9464E1}"/>
              </a:ext>
            </a:extLst>
          </p:cNvPr>
          <p:cNvGrpSpPr/>
          <p:nvPr/>
        </p:nvGrpSpPr>
        <p:grpSpPr>
          <a:xfrm>
            <a:off x="2153609" y="882164"/>
            <a:ext cx="4935640" cy="395586"/>
            <a:chOff x="254945" y="903513"/>
            <a:chExt cx="4935640" cy="395586"/>
          </a:xfrm>
        </p:grpSpPr>
        <p:sp>
          <p:nvSpPr>
            <p:cNvPr id="6" name="テキスト ボックス 5">
              <a:extLst>
                <a:ext uri="{FF2B5EF4-FFF2-40B4-BE49-F238E27FC236}">
                  <a16:creationId xmlns:a16="http://schemas.microsoft.com/office/drawing/2014/main" id="{153EB5CC-41D2-4CEC-ABC5-D248FBDFA36E}"/>
                </a:ext>
              </a:extLst>
            </p:cNvPr>
            <p:cNvSpPr txBox="1"/>
            <p:nvPr/>
          </p:nvSpPr>
          <p:spPr>
            <a:xfrm>
              <a:off x="620103" y="903513"/>
              <a:ext cx="4570482" cy="369332"/>
            </a:xfrm>
            <a:prstGeom prst="rect">
              <a:avLst/>
            </a:prstGeom>
            <a:noFill/>
          </p:spPr>
          <p:txBody>
            <a:bodyPr wrap="none" rtlCol="0">
              <a:spAutoFit/>
            </a:bodyPr>
            <a:lstStyle/>
            <a:p>
              <a:r>
                <a:rPr lang="ja-JP" altLang="en-US" dirty="0"/>
                <a:t>以下のようになることを確認してください</a:t>
              </a:r>
            </a:p>
          </p:txBody>
        </p:sp>
        <p:sp>
          <p:nvSpPr>
            <p:cNvPr id="7" name="テキスト ボックス 6">
              <a:extLst>
                <a:ext uri="{FF2B5EF4-FFF2-40B4-BE49-F238E27FC236}">
                  <a16:creationId xmlns:a16="http://schemas.microsoft.com/office/drawing/2014/main" id="{116EC938-F95F-484C-9793-2913118A1122}"/>
                </a:ext>
              </a:extLst>
            </p:cNvPr>
            <p:cNvSpPr txBox="1"/>
            <p:nvPr/>
          </p:nvSpPr>
          <p:spPr>
            <a:xfrm>
              <a:off x="254945" y="929767"/>
              <a:ext cx="184731" cy="369332"/>
            </a:xfrm>
            <a:prstGeom prst="rect">
              <a:avLst/>
            </a:prstGeom>
            <a:noFill/>
          </p:spPr>
          <p:txBody>
            <a:bodyPr wrap="none" rtlCol="0">
              <a:spAutoFit/>
            </a:bodyPr>
            <a:lstStyle/>
            <a:p>
              <a:endParaRPr kumimoji="1" lang="ja-JP" altLang="en-US" dirty="0"/>
            </a:p>
          </p:txBody>
        </p:sp>
      </p:grpSp>
      <p:sp>
        <p:nvSpPr>
          <p:cNvPr id="3" name="スライド番号プレースホルダー 2">
            <a:extLst>
              <a:ext uri="{FF2B5EF4-FFF2-40B4-BE49-F238E27FC236}">
                <a16:creationId xmlns:a16="http://schemas.microsoft.com/office/drawing/2014/main" id="{7F981417-709B-4BE6-A171-63D6529E58B6}"/>
              </a:ext>
            </a:extLst>
          </p:cNvPr>
          <p:cNvSpPr>
            <a:spLocks noGrp="1"/>
          </p:cNvSpPr>
          <p:nvPr>
            <p:ph type="sldNum" sz="quarter" idx="12"/>
          </p:nvPr>
        </p:nvSpPr>
        <p:spPr/>
        <p:txBody>
          <a:bodyPr/>
          <a:lstStyle/>
          <a:p>
            <a:fld id="{D836F367-8F14-4921-8441-15DE2D973248}" type="slidenum">
              <a:rPr kumimoji="1" lang="ja-JP" altLang="en-US" smtClean="0"/>
              <a:t>16</a:t>
            </a:fld>
            <a:endParaRPr kumimoji="1" lang="ja-JP" altLang="en-US"/>
          </a:p>
        </p:txBody>
      </p:sp>
    </p:spTree>
    <p:extLst>
      <p:ext uri="{BB962C8B-B14F-4D97-AF65-F5344CB8AC3E}">
        <p14:creationId xmlns:p14="http://schemas.microsoft.com/office/powerpoint/2010/main" val="3678923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308738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ポート間の接続</a:t>
            </a:r>
            <a:r>
              <a:rPr lang="en-US" altLang="ja-JP" dirty="0"/>
              <a:t>1</a:t>
            </a:r>
          </a:p>
        </p:txBody>
      </p:sp>
      <p:pic>
        <p:nvPicPr>
          <p:cNvPr id="4" name="図 3">
            <a:extLst>
              <a:ext uri="{FF2B5EF4-FFF2-40B4-BE49-F238E27FC236}">
                <a16:creationId xmlns:a16="http://schemas.microsoft.com/office/drawing/2014/main" id="{4B06470B-9DC7-48A7-874E-561BB9037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97" y="1133125"/>
            <a:ext cx="9126069" cy="2666740"/>
          </a:xfrm>
          <a:prstGeom prst="rect">
            <a:avLst/>
          </a:prstGeom>
        </p:spPr>
      </p:pic>
      <p:sp>
        <p:nvSpPr>
          <p:cNvPr id="6" name="テキスト ボックス 5">
            <a:extLst>
              <a:ext uri="{FF2B5EF4-FFF2-40B4-BE49-F238E27FC236}">
                <a16:creationId xmlns:a16="http://schemas.microsoft.com/office/drawing/2014/main" id="{C8C1B181-6ACA-481D-ABDD-B3E8D7C9B1A7}"/>
              </a:ext>
            </a:extLst>
          </p:cNvPr>
          <p:cNvSpPr txBox="1"/>
          <p:nvPr/>
        </p:nvSpPr>
        <p:spPr>
          <a:xfrm>
            <a:off x="225910" y="745806"/>
            <a:ext cx="9879628" cy="369332"/>
          </a:xfrm>
          <a:prstGeom prst="rect">
            <a:avLst/>
          </a:prstGeom>
          <a:noFill/>
        </p:spPr>
        <p:txBody>
          <a:bodyPr wrap="none" rtlCol="0">
            <a:spAutoFit/>
          </a:bodyPr>
          <a:lstStyle/>
          <a:p>
            <a:r>
              <a:rPr kumimoji="1" lang="ja-JP" altLang="en-US" dirty="0"/>
              <a:t>①　ダイアグラムビューを表示させて以下のような表示になっていることを確認してください</a:t>
            </a:r>
          </a:p>
        </p:txBody>
      </p:sp>
      <p:pic>
        <p:nvPicPr>
          <p:cNvPr id="7" name="図 6">
            <a:extLst>
              <a:ext uri="{FF2B5EF4-FFF2-40B4-BE49-F238E27FC236}">
                <a16:creationId xmlns:a16="http://schemas.microsoft.com/office/drawing/2014/main" id="{D6149C17-8AA6-4C81-8A3B-AF5007B332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093" y="4616455"/>
            <a:ext cx="7347536" cy="2013123"/>
          </a:xfrm>
          <a:prstGeom prst="rect">
            <a:avLst/>
          </a:prstGeom>
        </p:spPr>
      </p:pic>
      <p:sp>
        <p:nvSpPr>
          <p:cNvPr id="9" name="スライド番号プレースホルダー 8">
            <a:extLst>
              <a:ext uri="{FF2B5EF4-FFF2-40B4-BE49-F238E27FC236}">
                <a16:creationId xmlns:a16="http://schemas.microsoft.com/office/drawing/2014/main" id="{657F670C-D0A9-4B76-A7F7-C5A7CAD03C77}"/>
              </a:ext>
            </a:extLst>
          </p:cNvPr>
          <p:cNvSpPr>
            <a:spLocks noGrp="1"/>
          </p:cNvSpPr>
          <p:nvPr>
            <p:ph type="sldNum" sz="quarter" idx="12"/>
          </p:nvPr>
        </p:nvSpPr>
        <p:spPr/>
        <p:txBody>
          <a:bodyPr/>
          <a:lstStyle/>
          <a:p>
            <a:fld id="{D836F367-8F14-4921-8441-15DE2D973248}" type="slidenum">
              <a:rPr kumimoji="1" lang="ja-JP" altLang="en-US" smtClean="0"/>
              <a:t>17</a:t>
            </a:fld>
            <a:endParaRPr kumimoji="1" lang="ja-JP" altLang="en-US"/>
          </a:p>
        </p:txBody>
      </p:sp>
      <p:grpSp>
        <p:nvGrpSpPr>
          <p:cNvPr id="10" name="グループ化 9">
            <a:extLst>
              <a:ext uri="{FF2B5EF4-FFF2-40B4-BE49-F238E27FC236}">
                <a16:creationId xmlns:a16="http://schemas.microsoft.com/office/drawing/2014/main" id="{40614598-A609-4C5C-93C9-150523280BAA}"/>
              </a:ext>
            </a:extLst>
          </p:cNvPr>
          <p:cNvGrpSpPr/>
          <p:nvPr/>
        </p:nvGrpSpPr>
        <p:grpSpPr>
          <a:xfrm>
            <a:off x="225910" y="3944852"/>
            <a:ext cx="9552288" cy="646331"/>
            <a:chOff x="254945" y="903513"/>
            <a:chExt cx="9552288" cy="646331"/>
          </a:xfrm>
        </p:grpSpPr>
        <p:sp>
          <p:nvSpPr>
            <p:cNvPr id="11" name="テキスト ボックス 10">
              <a:extLst>
                <a:ext uri="{FF2B5EF4-FFF2-40B4-BE49-F238E27FC236}">
                  <a16:creationId xmlns:a16="http://schemas.microsoft.com/office/drawing/2014/main" id="{A497D643-5944-4E64-BD27-FA344FFBA628}"/>
                </a:ext>
              </a:extLst>
            </p:cNvPr>
            <p:cNvSpPr txBox="1"/>
            <p:nvPr/>
          </p:nvSpPr>
          <p:spPr>
            <a:xfrm>
              <a:off x="620103" y="903513"/>
              <a:ext cx="9187130" cy="646331"/>
            </a:xfrm>
            <a:prstGeom prst="rect">
              <a:avLst/>
            </a:prstGeom>
            <a:noFill/>
          </p:spPr>
          <p:txBody>
            <a:bodyPr wrap="none" rtlCol="0">
              <a:spAutoFit/>
            </a:bodyPr>
            <a:lstStyle/>
            <a:p>
              <a:r>
                <a:rPr lang="en-US" altLang="ja-JP" dirty="0"/>
                <a:t>Spring1</a:t>
              </a:r>
              <a:r>
                <a:rPr lang="ja-JP" altLang="en-US" dirty="0"/>
                <a:t>の左ポートと</a:t>
              </a:r>
              <a:r>
                <a:rPr lang="en-US" altLang="ja-JP" dirty="0" err="1"/>
                <a:t>flange_a</a:t>
              </a:r>
              <a:r>
                <a:rPr lang="ja-JP" altLang="en-US" dirty="0"/>
                <a:t>を接続してください</a:t>
              </a:r>
              <a:endParaRPr lang="en-US" altLang="ja-JP" dirty="0"/>
            </a:p>
            <a:p>
              <a:r>
                <a:rPr lang="ja-JP" altLang="en-US" dirty="0"/>
                <a:t>接続線をつなげる前に左クリックすることで途中で接続線を折り曲げることが出来ます</a:t>
              </a:r>
            </a:p>
          </p:txBody>
        </p:sp>
        <p:sp>
          <p:nvSpPr>
            <p:cNvPr id="12" name="テキスト ボックス 11">
              <a:extLst>
                <a:ext uri="{FF2B5EF4-FFF2-40B4-BE49-F238E27FC236}">
                  <a16:creationId xmlns:a16="http://schemas.microsoft.com/office/drawing/2014/main" id="{437A27E9-886C-453B-BA97-10F07B2D0A72}"/>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spTree>
    <p:extLst>
      <p:ext uri="{BB962C8B-B14F-4D97-AF65-F5344CB8AC3E}">
        <p14:creationId xmlns:p14="http://schemas.microsoft.com/office/powerpoint/2010/main" val="2008236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E07E7280-131B-4877-82CB-57436851B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690" y="1682450"/>
            <a:ext cx="11465859" cy="2888637"/>
          </a:xfrm>
          <a:prstGeom prst="rect">
            <a:avLst/>
          </a:prstGeom>
        </p:spPr>
      </p:pic>
      <p:sp>
        <p:nvSpPr>
          <p:cNvPr id="6" name="テキスト ボックス 5">
            <a:extLst>
              <a:ext uri="{FF2B5EF4-FFF2-40B4-BE49-F238E27FC236}">
                <a16:creationId xmlns:a16="http://schemas.microsoft.com/office/drawing/2014/main" id="{B1E7D2DF-E2A6-4A83-93EB-F1174CD7136D}"/>
              </a:ext>
            </a:extLst>
          </p:cNvPr>
          <p:cNvSpPr txBox="1"/>
          <p:nvPr/>
        </p:nvSpPr>
        <p:spPr>
          <a:xfrm>
            <a:off x="726141" y="903642"/>
            <a:ext cx="3416320" cy="369332"/>
          </a:xfrm>
          <a:prstGeom prst="rect">
            <a:avLst/>
          </a:prstGeom>
          <a:noFill/>
        </p:spPr>
        <p:txBody>
          <a:bodyPr wrap="none" rtlCol="0">
            <a:spAutoFit/>
          </a:bodyPr>
          <a:lstStyle/>
          <a:p>
            <a:r>
              <a:rPr kumimoji="1" lang="ja-JP" altLang="en-US" dirty="0"/>
              <a:t>以下のように接続してください</a:t>
            </a:r>
          </a:p>
        </p:txBody>
      </p:sp>
      <p:sp>
        <p:nvSpPr>
          <p:cNvPr id="7" name="スライド番号プレースホルダー 6">
            <a:extLst>
              <a:ext uri="{FF2B5EF4-FFF2-40B4-BE49-F238E27FC236}">
                <a16:creationId xmlns:a16="http://schemas.microsoft.com/office/drawing/2014/main" id="{57C001DB-2C19-44B2-8982-D6CE08BEABE1}"/>
              </a:ext>
            </a:extLst>
          </p:cNvPr>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sp>
        <p:nvSpPr>
          <p:cNvPr id="9" name="Shape 130">
            <a:extLst>
              <a:ext uri="{FF2B5EF4-FFF2-40B4-BE49-F238E27FC236}">
                <a16:creationId xmlns:a16="http://schemas.microsoft.com/office/drawing/2014/main" id="{5F5D2529-935D-4ADD-B91E-5A6C3A88C451}"/>
              </a:ext>
            </a:extLst>
          </p:cNvPr>
          <p:cNvSpPr/>
          <p:nvPr/>
        </p:nvSpPr>
        <p:spPr>
          <a:xfrm>
            <a:off x="179666" y="87415"/>
            <a:ext cx="308738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ポート間の接続</a:t>
            </a:r>
            <a:r>
              <a:rPr lang="en-US" altLang="ja-JP" dirty="0"/>
              <a:t>2</a:t>
            </a:r>
          </a:p>
        </p:txBody>
      </p:sp>
    </p:spTree>
    <p:extLst>
      <p:ext uri="{BB962C8B-B14F-4D97-AF65-F5344CB8AC3E}">
        <p14:creationId xmlns:p14="http://schemas.microsoft.com/office/powerpoint/2010/main" val="2702707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328295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パラメータの設定</a:t>
            </a:r>
            <a:endParaRPr lang="en-US" altLang="ja-JP" dirty="0"/>
          </a:p>
        </p:txBody>
      </p:sp>
      <p:pic>
        <p:nvPicPr>
          <p:cNvPr id="3" name="図 2">
            <a:extLst>
              <a:ext uri="{FF2B5EF4-FFF2-40B4-BE49-F238E27FC236}">
                <a16:creationId xmlns:a16="http://schemas.microsoft.com/office/drawing/2014/main" id="{B80197E1-002C-4B5B-8CAD-22A619C6B68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630679" y="1520287"/>
            <a:ext cx="4849007" cy="856859"/>
          </a:xfrm>
          <a:prstGeom prst="rect">
            <a:avLst/>
          </a:prstGeom>
        </p:spPr>
      </p:pic>
      <p:sp>
        <p:nvSpPr>
          <p:cNvPr id="6" name="スライド番号プレースホルダー 5">
            <a:extLst>
              <a:ext uri="{FF2B5EF4-FFF2-40B4-BE49-F238E27FC236}">
                <a16:creationId xmlns:a16="http://schemas.microsoft.com/office/drawing/2014/main" id="{2CD8CDDC-2309-46AA-8941-A43B0ECD0551}"/>
              </a:ext>
            </a:extLst>
          </p:cNvPr>
          <p:cNvSpPr>
            <a:spLocks noGrp="1"/>
          </p:cNvSpPr>
          <p:nvPr>
            <p:ph type="sldNum" sz="quarter" idx="12"/>
          </p:nvPr>
        </p:nvSpPr>
        <p:spPr/>
        <p:txBody>
          <a:bodyPr/>
          <a:lstStyle/>
          <a:p>
            <a:fld id="{D836F367-8F14-4921-8441-15DE2D973248}" type="slidenum">
              <a:rPr kumimoji="1" lang="ja-JP" altLang="en-US" smtClean="0"/>
              <a:t>19</a:t>
            </a:fld>
            <a:endParaRPr kumimoji="1" lang="ja-JP" altLang="en-US"/>
          </a:p>
        </p:txBody>
      </p:sp>
      <p:grpSp>
        <p:nvGrpSpPr>
          <p:cNvPr id="7" name="グループ化 6">
            <a:extLst>
              <a:ext uri="{FF2B5EF4-FFF2-40B4-BE49-F238E27FC236}">
                <a16:creationId xmlns:a16="http://schemas.microsoft.com/office/drawing/2014/main" id="{757DCA3C-601F-4827-9474-FBF53A1D94E6}"/>
              </a:ext>
            </a:extLst>
          </p:cNvPr>
          <p:cNvGrpSpPr/>
          <p:nvPr/>
        </p:nvGrpSpPr>
        <p:grpSpPr>
          <a:xfrm>
            <a:off x="290830" y="763369"/>
            <a:ext cx="9618012" cy="646331"/>
            <a:chOff x="254945" y="903513"/>
            <a:chExt cx="9618012" cy="646331"/>
          </a:xfrm>
        </p:grpSpPr>
        <p:sp>
          <p:nvSpPr>
            <p:cNvPr id="8" name="テキスト ボックス 7">
              <a:extLst>
                <a:ext uri="{FF2B5EF4-FFF2-40B4-BE49-F238E27FC236}">
                  <a16:creationId xmlns:a16="http://schemas.microsoft.com/office/drawing/2014/main" id="{4312921B-5336-47D0-8729-5756022FF4A8}"/>
                </a:ext>
              </a:extLst>
            </p:cNvPr>
            <p:cNvSpPr txBox="1"/>
            <p:nvPr/>
          </p:nvSpPr>
          <p:spPr>
            <a:xfrm>
              <a:off x="620103" y="903513"/>
              <a:ext cx="9252854" cy="646331"/>
            </a:xfrm>
            <a:prstGeom prst="rect">
              <a:avLst/>
            </a:prstGeom>
            <a:noFill/>
          </p:spPr>
          <p:txBody>
            <a:bodyPr wrap="none" rtlCol="0">
              <a:spAutoFit/>
            </a:bodyPr>
            <a:lstStyle/>
            <a:p>
              <a:r>
                <a:rPr lang="en-US" altLang="ja-JP" dirty="0"/>
                <a:t>Spring1,2</a:t>
              </a:r>
              <a:r>
                <a:rPr lang="ja-JP" altLang="en-US" dirty="0"/>
                <a:t>の各パラメータをウィンドウから設定できるように</a:t>
              </a:r>
              <a:r>
                <a:rPr lang="en-US" altLang="ja-JP" dirty="0" err="1"/>
                <a:t>ParallelSprings</a:t>
              </a:r>
              <a:r>
                <a:rPr lang="ja-JP" altLang="en-US" dirty="0"/>
                <a:t>のコードへ</a:t>
              </a:r>
              <a:endParaRPr lang="en-US" altLang="ja-JP" dirty="0"/>
            </a:p>
            <a:p>
              <a:r>
                <a:rPr lang="ja-JP" altLang="en-US" dirty="0"/>
                <a:t>以下のようにパラメータを宣言してください</a:t>
              </a:r>
            </a:p>
          </p:txBody>
        </p:sp>
        <p:sp>
          <p:nvSpPr>
            <p:cNvPr id="9" name="テキスト ボックス 8">
              <a:extLst>
                <a:ext uri="{FF2B5EF4-FFF2-40B4-BE49-F238E27FC236}">
                  <a16:creationId xmlns:a16="http://schemas.microsoft.com/office/drawing/2014/main" id="{1BDC3E10-1771-4B0B-AC33-73F0EA10BF59}"/>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pic>
        <p:nvPicPr>
          <p:cNvPr id="10" name="図 9">
            <a:extLst>
              <a:ext uri="{FF2B5EF4-FFF2-40B4-BE49-F238E27FC236}">
                <a16:creationId xmlns:a16="http://schemas.microsoft.com/office/drawing/2014/main" id="{1ECD4A91-438B-495E-B122-2B36AAB9E7E7}"/>
              </a:ext>
            </a:extLst>
          </p:cNvPr>
          <p:cNvPicPr>
            <a:picLocks noChangeAspect="1"/>
          </p:cNvPicPr>
          <p:nvPr/>
        </p:nvPicPr>
        <p:blipFill rotWithShape="1">
          <a:blip r:embed="rId3">
            <a:extLst>
              <a:ext uri="{28A0092B-C50C-407E-A947-70E740481C1C}">
                <a14:useLocalDpi xmlns:a14="http://schemas.microsoft.com/office/drawing/2010/main" val="0"/>
              </a:ext>
            </a:extLst>
          </a:blip>
          <a:srcRect b="-3"/>
          <a:stretch/>
        </p:blipFill>
        <p:spPr>
          <a:xfrm>
            <a:off x="163302" y="3699943"/>
            <a:ext cx="11653520" cy="407921"/>
          </a:xfrm>
          <a:prstGeom prst="rect">
            <a:avLst/>
          </a:prstGeom>
        </p:spPr>
      </p:pic>
      <p:grpSp>
        <p:nvGrpSpPr>
          <p:cNvPr id="11" name="グループ化 10">
            <a:extLst>
              <a:ext uri="{FF2B5EF4-FFF2-40B4-BE49-F238E27FC236}">
                <a16:creationId xmlns:a16="http://schemas.microsoft.com/office/drawing/2014/main" id="{0FC0D26F-BCD4-4C64-AC17-8A478246A5B6}"/>
              </a:ext>
            </a:extLst>
          </p:cNvPr>
          <p:cNvGrpSpPr/>
          <p:nvPr/>
        </p:nvGrpSpPr>
        <p:grpSpPr>
          <a:xfrm>
            <a:off x="290830" y="2968442"/>
            <a:ext cx="11910306" cy="395586"/>
            <a:chOff x="254945" y="903513"/>
            <a:chExt cx="11910306" cy="395586"/>
          </a:xfrm>
        </p:grpSpPr>
        <p:sp>
          <p:nvSpPr>
            <p:cNvPr id="12" name="テキスト ボックス 11">
              <a:extLst>
                <a:ext uri="{FF2B5EF4-FFF2-40B4-BE49-F238E27FC236}">
                  <a16:creationId xmlns:a16="http://schemas.microsoft.com/office/drawing/2014/main" id="{6C7AE161-80AD-4C45-B387-3D78C056FE00}"/>
                </a:ext>
              </a:extLst>
            </p:cNvPr>
            <p:cNvSpPr txBox="1"/>
            <p:nvPr/>
          </p:nvSpPr>
          <p:spPr>
            <a:xfrm>
              <a:off x="620103" y="903513"/>
              <a:ext cx="11545148" cy="369332"/>
            </a:xfrm>
            <a:prstGeom prst="rect">
              <a:avLst/>
            </a:prstGeom>
            <a:noFill/>
          </p:spPr>
          <p:txBody>
            <a:bodyPr wrap="none" rtlCol="0">
              <a:spAutoFit/>
            </a:bodyPr>
            <a:lstStyle/>
            <a:p>
              <a:r>
                <a:rPr lang="ja-JP" altLang="en-US" dirty="0"/>
                <a:t>以下のように、宣言したパラメータを</a:t>
              </a:r>
              <a:r>
                <a:rPr lang="en-US" altLang="ja-JP" dirty="0"/>
                <a:t>spring1,2</a:t>
              </a:r>
              <a:r>
                <a:rPr lang="ja-JP" altLang="en-US" dirty="0"/>
                <a:t>のインスタンスのモディフィケーションに記入してください。</a:t>
              </a:r>
            </a:p>
          </p:txBody>
        </p:sp>
        <p:sp>
          <p:nvSpPr>
            <p:cNvPr id="13" name="テキスト ボックス 12">
              <a:extLst>
                <a:ext uri="{FF2B5EF4-FFF2-40B4-BE49-F238E27FC236}">
                  <a16:creationId xmlns:a16="http://schemas.microsoft.com/office/drawing/2014/main" id="{9A0EB87F-9E15-457D-AF28-D2DD89584F29}"/>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sp>
        <p:nvSpPr>
          <p:cNvPr id="14" name="四角形: 角を丸くする 13">
            <a:extLst>
              <a:ext uri="{FF2B5EF4-FFF2-40B4-BE49-F238E27FC236}">
                <a16:creationId xmlns:a16="http://schemas.microsoft.com/office/drawing/2014/main" id="{CA627236-342C-446E-837F-F02F74BAA4D3}"/>
              </a:ext>
            </a:extLst>
          </p:cNvPr>
          <p:cNvSpPr/>
          <p:nvPr/>
        </p:nvSpPr>
        <p:spPr>
          <a:xfrm>
            <a:off x="6438901" y="3609975"/>
            <a:ext cx="5414962" cy="60483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F076A1E6-C367-4C35-8D9D-7C463E748F32}"/>
              </a:ext>
            </a:extLst>
          </p:cNvPr>
          <p:cNvGrpSpPr/>
          <p:nvPr/>
        </p:nvGrpSpPr>
        <p:grpSpPr>
          <a:xfrm>
            <a:off x="2751416" y="5232431"/>
            <a:ext cx="6089802" cy="830997"/>
            <a:chOff x="254945" y="903513"/>
            <a:chExt cx="6089802" cy="830997"/>
          </a:xfrm>
        </p:grpSpPr>
        <p:sp>
          <p:nvSpPr>
            <p:cNvPr id="16" name="テキスト ボックス 15">
              <a:extLst>
                <a:ext uri="{FF2B5EF4-FFF2-40B4-BE49-F238E27FC236}">
                  <a16:creationId xmlns:a16="http://schemas.microsoft.com/office/drawing/2014/main" id="{9FE51C4B-1B88-4A47-AA79-34D858A545DC}"/>
                </a:ext>
              </a:extLst>
            </p:cNvPr>
            <p:cNvSpPr txBox="1"/>
            <p:nvPr/>
          </p:nvSpPr>
          <p:spPr>
            <a:xfrm>
              <a:off x="620103" y="903513"/>
              <a:ext cx="5724644" cy="830997"/>
            </a:xfrm>
            <a:prstGeom prst="rect">
              <a:avLst/>
            </a:prstGeom>
            <a:noFill/>
          </p:spPr>
          <p:txBody>
            <a:bodyPr wrap="none" rtlCol="0">
              <a:spAutoFit/>
            </a:bodyPr>
            <a:lstStyle/>
            <a:p>
              <a:r>
                <a:rPr lang="ja-JP" altLang="en-US" sz="2400" dirty="0"/>
                <a:t>以上でカスタマイズモデルは完成です</a:t>
              </a:r>
              <a:endParaRPr lang="en-US" altLang="ja-JP" sz="2400" dirty="0"/>
            </a:p>
            <a:p>
              <a:r>
                <a:rPr lang="ja-JP" altLang="en-US" sz="2400" dirty="0"/>
                <a:t>接続図を作成して動作を確認しましょう</a:t>
              </a:r>
              <a:endParaRPr lang="en-US" altLang="ja-JP" sz="2400" dirty="0"/>
            </a:p>
          </p:txBody>
        </p:sp>
        <p:sp>
          <p:nvSpPr>
            <p:cNvPr id="17" name="テキスト ボックス 16">
              <a:extLst>
                <a:ext uri="{FF2B5EF4-FFF2-40B4-BE49-F238E27FC236}">
                  <a16:creationId xmlns:a16="http://schemas.microsoft.com/office/drawing/2014/main" id="{7F70B54D-E4DB-4B7F-856E-9C04605D764F}"/>
                </a:ext>
              </a:extLst>
            </p:cNvPr>
            <p:cNvSpPr txBox="1"/>
            <p:nvPr/>
          </p:nvSpPr>
          <p:spPr>
            <a:xfrm>
              <a:off x="254945" y="929767"/>
              <a:ext cx="184731" cy="461665"/>
            </a:xfrm>
            <a:prstGeom prst="rect">
              <a:avLst/>
            </a:prstGeom>
            <a:noFill/>
          </p:spPr>
          <p:txBody>
            <a:bodyPr wrap="none" rtlCol="0">
              <a:spAutoFit/>
            </a:bodyPr>
            <a:lstStyle/>
            <a:p>
              <a:endParaRPr kumimoji="1" lang="ja-JP" altLang="en-US" sz="2400" dirty="0"/>
            </a:p>
          </p:txBody>
        </p:sp>
      </p:grpSp>
    </p:spTree>
    <p:extLst>
      <p:ext uri="{BB962C8B-B14F-4D97-AF65-F5344CB8AC3E}">
        <p14:creationId xmlns:p14="http://schemas.microsoft.com/office/powerpoint/2010/main" val="417900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505512" y="325643"/>
            <a:ext cx="1826141" cy="584775"/>
          </a:xfrm>
          <a:prstGeom prst="rect">
            <a:avLst/>
          </a:prstGeom>
          <a:noFill/>
        </p:spPr>
        <p:txBody>
          <a:bodyPr wrap="none" rtlCol="0">
            <a:spAutoFit/>
          </a:bodyPr>
          <a:lstStyle/>
          <a:p>
            <a:r>
              <a:rPr kumimoji="1" lang="ja-JP" altLang="en-US" sz="3200" u="sng" dirty="0"/>
              <a:t>注意事項</a:t>
            </a:r>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3931098"/>
            <a:ext cx="8151590" cy="830997"/>
          </a:xfrm>
          <a:prstGeom prst="rect">
            <a:avLst/>
          </a:prstGeom>
          <a:noFill/>
        </p:spPr>
        <p:txBody>
          <a:bodyPr wrap="none" rtlCol="0">
            <a:spAutoFit/>
          </a:bodyPr>
          <a:lstStyle/>
          <a:p>
            <a:r>
              <a:rPr kumimoji="1" lang="ja-JP" altLang="en-US" sz="2400" dirty="0"/>
              <a:t>・　</a:t>
            </a:r>
            <a:r>
              <a:rPr kumimoji="1" lang="en-US" altLang="ja-JP" sz="2400" dirty="0"/>
              <a:t>OpenModelica1.11.0 (64bit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チュートリアルは作成されています</a:t>
            </a:r>
          </a:p>
        </p:txBody>
      </p:sp>
      <p:sp>
        <p:nvSpPr>
          <p:cNvPr id="6" name="テキスト ボックス 5">
            <a:extLst>
              <a:ext uri="{FF2B5EF4-FFF2-40B4-BE49-F238E27FC236}">
                <a16:creationId xmlns:a16="http://schemas.microsoft.com/office/drawing/2014/main" id="{3D28E84A-0A42-4576-A660-C29DA2E3FF19}"/>
              </a:ext>
            </a:extLst>
          </p:cNvPr>
          <p:cNvSpPr txBox="1"/>
          <p:nvPr/>
        </p:nvSpPr>
        <p:spPr>
          <a:xfrm>
            <a:off x="794946" y="1539389"/>
            <a:ext cx="10179390" cy="1938992"/>
          </a:xfrm>
          <a:prstGeom prst="rect">
            <a:avLst/>
          </a:prstGeom>
          <a:noFill/>
        </p:spPr>
        <p:txBody>
          <a:bodyPr wrap="none" rtlCol="0">
            <a:spAutoFit/>
          </a:bodyPr>
          <a:lstStyle/>
          <a:p>
            <a:r>
              <a:rPr kumimoji="1" lang="ja-JP" altLang="en-US" sz="2400" dirty="0"/>
              <a:t>・　本チュートリアルは以下</a:t>
            </a:r>
            <a:r>
              <a:rPr lang="ja-JP" altLang="en-US" sz="2400" dirty="0"/>
              <a:t>の内容が理解できていることを前提と</a:t>
            </a:r>
            <a:endParaRPr lang="en-US" altLang="ja-JP" sz="2400" dirty="0"/>
          </a:p>
          <a:p>
            <a:r>
              <a:rPr lang="ja-JP" altLang="en-US" sz="2400" dirty="0"/>
              <a:t>　　しております</a:t>
            </a:r>
            <a:endParaRPr kumimoji="1" lang="en-US" altLang="ja-JP" sz="2400" dirty="0"/>
          </a:p>
          <a:p>
            <a:r>
              <a:rPr lang="ja-JP" altLang="en-US" sz="2400" dirty="0"/>
              <a:t>　　</a:t>
            </a:r>
            <a:r>
              <a:rPr kumimoji="1" lang="ja-JP" altLang="en-US" sz="2400" dirty="0"/>
              <a:t>「</a:t>
            </a:r>
            <a:r>
              <a:rPr kumimoji="1" lang="en-US" altLang="ja-JP" sz="2400" dirty="0" err="1"/>
              <a:t>OpenModelica</a:t>
            </a:r>
            <a:r>
              <a:rPr kumimoji="1" lang="ja-JP" altLang="en-US" sz="2400" dirty="0"/>
              <a:t>超初級チュートリアル</a:t>
            </a:r>
            <a:r>
              <a:rPr kumimoji="1" lang="en-US" altLang="ja-JP" sz="2400" dirty="0"/>
              <a:t>1.</a:t>
            </a:r>
            <a:r>
              <a:rPr kumimoji="1" lang="ja-JP" altLang="en-US" sz="2400" dirty="0"/>
              <a:t>解析モデルの作成と実行</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2.</a:t>
            </a:r>
            <a:r>
              <a:rPr lang="ja-JP" altLang="en-US" sz="2400" dirty="0"/>
              <a:t>コーディング」</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3.</a:t>
            </a:r>
            <a:r>
              <a:rPr lang="ja-JP" altLang="en-US" sz="2400" dirty="0"/>
              <a:t>モデルのカスタマイズ」</a:t>
            </a:r>
            <a:endParaRPr kumimoji="1" lang="ja-JP" altLang="en-US" sz="2400" dirty="0"/>
          </a:p>
        </p:txBody>
      </p:sp>
      <p:sp>
        <p:nvSpPr>
          <p:cNvPr id="2" name="スライド番号プレースホルダー 1">
            <a:extLst>
              <a:ext uri="{FF2B5EF4-FFF2-40B4-BE49-F238E27FC236}">
                <a16:creationId xmlns:a16="http://schemas.microsoft.com/office/drawing/2014/main" id="{BCF3A9ED-B42D-4BFB-B427-5F7D437CC1F8}"/>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Tree>
    <p:extLst>
      <p:ext uri="{BB962C8B-B14F-4D97-AF65-F5344CB8AC3E}">
        <p14:creationId xmlns:p14="http://schemas.microsoft.com/office/powerpoint/2010/main" val="2768812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268983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接続図の作成</a:t>
            </a:r>
            <a:r>
              <a:rPr lang="en-US" altLang="ja-JP" dirty="0"/>
              <a:t>1</a:t>
            </a:r>
          </a:p>
        </p:txBody>
      </p:sp>
      <p:pic>
        <p:nvPicPr>
          <p:cNvPr id="4" name="図 3">
            <a:extLst>
              <a:ext uri="{FF2B5EF4-FFF2-40B4-BE49-F238E27FC236}">
                <a16:creationId xmlns:a16="http://schemas.microsoft.com/office/drawing/2014/main" id="{BB868450-2D9A-41F1-9B7D-EF9174132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656" y="1772865"/>
            <a:ext cx="8153400" cy="3009900"/>
          </a:xfrm>
          <a:prstGeom prst="rect">
            <a:avLst/>
          </a:prstGeom>
        </p:spPr>
      </p:pic>
      <p:pic>
        <p:nvPicPr>
          <p:cNvPr id="6" name="図 5">
            <a:extLst>
              <a:ext uri="{FF2B5EF4-FFF2-40B4-BE49-F238E27FC236}">
                <a16:creationId xmlns:a16="http://schemas.microsoft.com/office/drawing/2014/main" id="{F24DFC6E-E490-4614-AF51-8BB4E418E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243" y="5315541"/>
            <a:ext cx="6367184" cy="1393144"/>
          </a:xfrm>
          <a:prstGeom prst="rect">
            <a:avLst/>
          </a:prstGeom>
        </p:spPr>
      </p:pic>
      <p:sp>
        <p:nvSpPr>
          <p:cNvPr id="7" name="スライド番号プレースホルダー 6">
            <a:extLst>
              <a:ext uri="{FF2B5EF4-FFF2-40B4-BE49-F238E27FC236}">
                <a16:creationId xmlns:a16="http://schemas.microsoft.com/office/drawing/2014/main" id="{38A12E08-BE2B-45B9-A02E-19915D293BB0}"/>
              </a:ext>
            </a:extLst>
          </p:cNvPr>
          <p:cNvSpPr>
            <a:spLocks noGrp="1"/>
          </p:cNvSpPr>
          <p:nvPr>
            <p:ph type="sldNum" sz="quarter" idx="12"/>
          </p:nvPr>
        </p:nvSpPr>
        <p:spPr/>
        <p:txBody>
          <a:bodyPr/>
          <a:lstStyle/>
          <a:p>
            <a:fld id="{D836F367-8F14-4921-8441-15DE2D973248}" type="slidenum">
              <a:rPr kumimoji="1" lang="ja-JP" altLang="en-US" smtClean="0"/>
              <a:t>20</a:t>
            </a:fld>
            <a:endParaRPr kumimoji="1" lang="ja-JP" altLang="en-US"/>
          </a:p>
        </p:txBody>
      </p:sp>
      <p:grpSp>
        <p:nvGrpSpPr>
          <p:cNvPr id="8" name="グループ化 7">
            <a:extLst>
              <a:ext uri="{FF2B5EF4-FFF2-40B4-BE49-F238E27FC236}">
                <a16:creationId xmlns:a16="http://schemas.microsoft.com/office/drawing/2014/main" id="{E0FF3421-D931-432A-99B2-A2BAD4499487}"/>
              </a:ext>
            </a:extLst>
          </p:cNvPr>
          <p:cNvGrpSpPr/>
          <p:nvPr/>
        </p:nvGrpSpPr>
        <p:grpSpPr>
          <a:xfrm>
            <a:off x="299894" y="706619"/>
            <a:ext cx="4735265" cy="395586"/>
            <a:chOff x="254945" y="903513"/>
            <a:chExt cx="4735265" cy="395586"/>
          </a:xfrm>
        </p:grpSpPr>
        <p:sp>
          <p:nvSpPr>
            <p:cNvPr id="9" name="テキスト ボックス 8">
              <a:extLst>
                <a:ext uri="{FF2B5EF4-FFF2-40B4-BE49-F238E27FC236}">
                  <a16:creationId xmlns:a16="http://schemas.microsoft.com/office/drawing/2014/main" id="{7B0C900D-4BA3-4086-8290-AE81BE8C54C9}"/>
                </a:ext>
              </a:extLst>
            </p:cNvPr>
            <p:cNvSpPr txBox="1"/>
            <p:nvPr/>
          </p:nvSpPr>
          <p:spPr>
            <a:xfrm>
              <a:off x="620103" y="903513"/>
              <a:ext cx="4370107" cy="369332"/>
            </a:xfrm>
            <a:prstGeom prst="rect">
              <a:avLst/>
            </a:prstGeom>
            <a:noFill/>
          </p:spPr>
          <p:txBody>
            <a:bodyPr wrap="none" rtlCol="0">
              <a:spAutoFit/>
            </a:bodyPr>
            <a:lstStyle/>
            <a:p>
              <a:r>
                <a:rPr lang="ja-JP" altLang="en-US" dirty="0"/>
                <a:t>モデル「</a:t>
              </a:r>
              <a:r>
                <a:rPr lang="en-US" altLang="ja-JP" dirty="0"/>
                <a:t>Tutorial4</a:t>
              </a:r>
              <a:r>
                <a:rPr lang="ja-JP" altLang="en-US" dirty="0"/>
                <a:t>」を作成してください</a:t>
              </a:r>
            </a:p>
          </p:txBody>
        </p:sp>
        <p:sp>
          <p:nvSpPr>
            <p:cNvPr id="10" name="テキスト ボックス 9">
              <a:extLst>
                <a:ext uri="{FF2B5EF4-FFF2-40B4-BE49-F238E27FC236}">
                  <a16:creationId xmlns:a16="http://schemas.microsoft.com/office/drawing/2014/main" id="{F9B5DFA2-740E-4806-8835-B24DD2C918EF}"/>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11" name="グループ化 10">
            <a:extLst>
              <a:ext uri="{FF2B5EF4-FFF2-40B4-BE49-F238E27FC236}">
                <a16:creationId xmlns:a16="http://schemas.microsoft.com/office/drawing/2014/main" id="{6EC52DB8-7228-43C5-8DF2-47888B2FFBA4}"/>
              </a:ext>
            </a:extLst>
          </p:cNvPr>
          <p:cNvGrpSpPr/>
          <p:nvPr/>
        </p:nvGrpSpPr>
        <p:grpSpPr>
          <a:xfrm>
            <a:off x="299894" y="1214120"/>
            <a:ext cx="10201505" cy="395586"/>
            <a:chOff x="254945" y="903513"/>
            <a:chExt cx="10201505" cy="395586"/>
          </a:xfrm>
        </p:grpSpPr>
        <p:sp>
          <p:nvSpPr>
            <p:cNvPr id="12" name="テキスト ボックス 11">
              <a:extLst>
                <a:ext uri="{FF2B5EF4-FFF2-40B4-BE49-F238E27FC236}">
                  <a16:creationId xmlns:a16="http://schemas.microsoft.com/office/drawing/2014/main" id="{B64779DF-4724-4C26-B1BD-CE72A6CA5B6E}"/>
                </a:ext>
              </a:extLst>
            </p:cNvPr>
            <p:cNvSpPr txBox="1"/>
            <p:nvPr/>
          </p:nvSpPr>
          <p:spPr>
            <a:xfrm>
              <a:off x="620103" y="903513"/>
              <a:ext cx="9836347" cy="369332"/>
            </a:xfrm>
            <a:prstGeom prst="rect">
              <a:avLst/>
            </a:prstGeom>
            <a:noFill/>
          </p:spPr>
          <p:txBody>
            <a:bodyPr wrap="none" rtlCol="0">
              <a:spAutoFit/>
            </a:bodyPr>
            <a:lstStyle/>
            <a:p>
              <a:r>
                <a:rPr lang="ja-JP" altLang="en-US" dirty="0"/>
                <a:t>「</a:t>
              </a:r>
              <a:r>
                <a:rPr lang="en-US" altLang="ja-JP" dirty="0" err="1"/>
                <a:t>ParallelSprings</a:t>
              </a:r>
              <a:r>
                <a:rPr lang="ja-JP" altLang="en-US" dirty="0"/>
                <a:t>」を「</a:t>
              </a:r>
              <a:r>
                <a:rPr lang="en-US" altLang="ja-JP" dirty="0"/>
                <a:t>Turorial4</a:t>
              </a:r>
              <a:r>
                <a:rPr lang="ja-JP" altLang="en-US" dirty="0"/>
                <a:t>」のダイアグラムビューへドラッグ</a:t>
              </a:r>
              <a:r>
                <a:rPr lang="en-US" altLang="ja-JP" dirty="0"/>
                <a:t>&amp;</a:t>
              </a:r>
              <a:r>
                <a:rPr lang="ja-JP" altLang="en-US" dirty="0"/>
                <a:t>ドロップしてください</a:t>
              </a:r>
            </a:p>
          </p:txBody>
        </p:sp>
        <p:sp>
          <p:nvSpPr>
            <p:cNvPr id="13" name="テキスト ボックス 12">
              <a:extLst>
                <a:ext uri="{FF2B5EF4-FFF2-40B4-BE49-F238E27FC236}">
                  <a16:creationId xmlns:a16="http://schemas.microsoft.com/office/drawing/2014/main" id="{F3BD0150-0AF8-49C8-BB88-B7509B7AD47A}"/>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cxnSp>
        <p:nvCxnSpPr>
          <p:cNvPr id="14" name="直線矢印コネクタ 13">
            <a:extLst>
              <a:ext uri="{FF2B5EF4-FFF2-40B4-BE49-F238E27FC236}">
                <a16:creationId xmlns:a16="http://schemas.microsoft.com/office/drawing/2014/main" id="{D1FF1141-398A-4D21-B38F-3A1154F93C1E}"/>
              </a:ext>
            </a:extLst>
          </p:cNvPr>
          <p:cNvCxnSpPr>
            <a:cxnSpLocks/>
          </p:cNvCxnSpPr>
          <p:nvPr/>
        </p:nvCxnSpPr>
        <p:spPr>
          <a:xfrm flipV="1">
            <a:off x="3393444" y="3987047"/>
            <a:ext cx="4645656" cy="207465"/>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48407B91-B9EF-4851-9CE5-8DA205EDA5F6}"/>
              </a:ext>
            </a:extLst>
          </p:cNvPr>
          <p:cNvGrpSpPr/>
          <p:nvPr/>
        </p:nvGrpSpPr>
        <p:grpSpPr>
          <a:xfrm>
            <a:off x="299894" y="5104621"/>
            <a:ext cx="10270434" cy="395586"/>
            <a:chOff x="254945" y="903513"/>
            <a:chExt cx="10270434" cy="395586"/>
          </a:xfrm>
        </p:grpSpPr>
        <p:sp>
          <p:nvSpPr>
            <p:cNvPr id="18" name="テキスト ボックス 17">
              <a:extLst>
                <a:ext uri="{FF2B5EF4-FFF2-40B4-BE49-F238E27FC236}">
                  <a16:creationId xmlns:a16="http://schemas.microsoft.com/office/drawing/2014/main" id="{9D43168F-5E5F-4F59-9C40-3B55B7D2BCD8}"/>
                </a:ext>
              </a:extLst>
            </p:cNvPr>
            <p:cNvSpPr txBox="1"/>
            <p:nvPr/>
          </p:nvSpPr>
          <p:spPr>
            <a:xfrm>
              <a:off x="620103" y="903513"/>
              <a:ext cx="9905276" cy="369332"/>
            </a:xfrm>
            <a:prstGeom prst="rect">
              <a:avLst/>
            </a:prstGeom>
            <a:noFill/>
          </p:spPr>
          <p:txBody>
            <a:bodyPr wrap="none" rtlCol="0">
              <a:spAutoFit/>
            </a:bodyPr>
            <a:lstStyle/>
            <a:p>
              <a:r>
                <a:rPr lang="en-US" altLang="ja-JP" dirty="0"/>
                <a:t>Tutorial1</a:t>
              </a:r>
              <a:r>
                <a:rPr lang="ja-JP" altLang="en-US" dirty="0"/>
                <a:t>と同様に、</a:t>
              </a:r>
              <a:r>
                <a:rPr lang="en-US" altLang="ja-JP" dirty="0"/>
                <a:t>Fixed</a:t>
              </a:r>
              <a:r>
                <a:rPr lang="ja-JP" altLang="en-US" dirty="0"/>
                <a:t>と</a:t>
              </a:r>
              <a:r>
                <a:rPr lang="en-US" altLang="ja-JP" dirty="0"/>
                <a:t>Mass</a:t>
              </a:r>
              <a:r>
                <a:rPr lang="ja-JP" altLang="en-US" dirty="0"/>
                <a:t>をインスタンス化して同様のパラメータを入力してください</a:t>
              </a:r>
            </a:p>
          </p:txBody>
        </p:sp>
        <p:sp>
          <p:nvSpPr>
            <p:cNvPr id="19" name="テキスト ボックス 18">
              <a:extLst>
                <a:ext uri="{FF2B5EF4-FFF2-40B4-BE49-F238E27FC236}">
                  <a16:creationId xmlns:a16="http://schemas.microsoft.com/office/drawing/2014/main" id="{7C2F8BDB-23A4-4FA5-88C4-8546D02EEE7A}"/>
                </a:ext>
              </a:extLst>
            </p:cNvPr>
            <p:cNvSpPr txBox="1"/>
            <p:nvPr/>
          </p:nvSpPr>
          <p:spPr>
            <a:xfrm>
              <a:off x="254945" y="929767"/>
              <a:ext cx="415498" cy="369332"/>
            </a:xfrm>
            <a:prstGeom prst="rect">
              <a:avLst/>
            </a:prstGeom>
            <a:noFill/>
          </p:spPr>
          <p:txBody>
            <a:bodyPr wrap="none" rtlCol="0">
              <a:spAutoFit/>
            </a:bodyPr>
            <a:lstStyle/>
            <a:p>
              <a:r>
                <a:rPr kumimoji="1" lang="ja-JP" altLang="en-US" dirty="0"/>
                <a:t>③</a:t>
              </a:r>
            </a:p>
          </p:txBody>
        </p:sp>
      </p:grpSp>
    </p:spTree>
    <p:extLst>
      <p:ext uri="{BB962C8B-B14F-4D97-AF65-F5344CB8AC3E}">
        <p14:creationId xmlns:p14="http://schemas.microsoft.com/office/powerpoint/2010/main" val="119645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268983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接続図の作成</a:t>
            </a:r>
            <a:r>
              <a:rPr lang="en-US" altLang="ja-JP" dirty="0"/>
              <a:t>2</a:t>
            </a:r>
          </a:p>
        </p:txBody>
      </p:sp>
      <p:sp>
        <p:nvSpPr>
          <p:cNvPr id="7" name="スライド番号プレースホルダー 6">
            <a:extLst>
              <a:ext uri="{FF2B5EF4-FFF2-40B4-BE49-F238E27FC236}">
                <a16:creationId xmlns:a16="http://schemas.microsoft.com/office/drawing/2014/main" id="{38A12E08-BE2B-45B9-A02E-19915D293BB0}"/>
              </a:ext>
            </a:extLst>
          </p:cNvPr>
          <p:cNvSpPr>
            <a:spLocks noGrp="1"/>
          </p:cNvSpPr>
          <p:nvPr>
            <p:ph type="sldNum" sz="quarter" idx="12"/>
          </p:nvPr>
        </p:nvSpPr>
        <p:spPr/>
        <p:txBody>
          <a:bodyPr/>
          <a:lstStyle/>
          <a:p>
            <a:fld id="{D836F367-8F14-4921-8441-15DE2D973248}" type="slidenum">
              <a:rPr kumimoji="1" lang="ja-JP" altLang="en-US" smtClean="0"/>
              <a:t>21</a:t>
            </a:fld>
            <a:endParaRPr kumimoji="1" lang="ja-JP" altLang="en-US"/>
          </a:p>
        </p:txBody>
      </p:sp>
      <p:grpSp>
        <p:nvGrpSpPr>
          <p:cNvPr id="16" name="グループ化 15">
            <a:extLst>
              <a:ext uri="{FF2B5EF4-FFF2-40B4-BE49-F238E27FC236}">
                <a16:creationId xmlns:a16="http://schemas.microsoft.com/office/drawing/2014/main" id="{F4B30176-9E99-4704-B0BB-F9FF941FF579}"/>
              </a:ext>
            </a:extLst>
          </p:cNvPr>
          <p:cNvGrpSpPr/>
          <p:nvPr/>
        </p:nvGrpSpPr>
        <p:grpSpPr>
          <a:xfrm>
            <a:off x="299894" y="706619"/>
            <a:ext cx="10233565" cy="395586"/>
            <a:chOff x="254945" y="903513"/>
            <a:chExt cx="10233565" cy="395586"/>
          </a:xfrm>
        </p:grpSpPr>
        <p:sp>
          <p:nvSpPr>
            <p:cNvPr id="20" name="テキスト ボックス 19">
              <a:extLst>
                <a:ext uri="{FF2B5EF4-FFF2-40B4-BE49-F238E27FC236}">
                  <a16:creationId xmlns:a16="http://schemas.microsoft.com/office/drawing/2014/main" id="{1EE542A8-19E9-4FF2-9481-BBEA8F922F61}"/>
                </a:ext>
              </a:extLst>
            </p:cNvPr>
            <p:cNvSpPr txBox="1"/>
            <p:nvPr/>
          </p:nvSpPr>
          <p:spPr>
            <a:xfrm>
              <a:off x="620103" y="903513"/>
              <a:ext cx="9868407" cy="369332"/>
            </a:xfrm>
            <a:prstGeom prst="rect">
              <a:avLst/>
            </a:prstGeom>
            <a:noFill/>
          </p:spPr>
          <p:txBody>
            <a:bodyPr wrap="none" rtlCol="0">
              <a:spAutoFit/>
            </a:bodyPr>
            <a:lstStyle/>
            <a:p>
              <a:r>
                <a:rPr lang="ja-JP" altLang="en-US" dirty="0"/>
                <a:t>「</a:t>
              </a:r>
              <a:r>
                <a:rPr lang="en-US" altLang="ja-JP" dirty="0" err="1"/>
                <a:t>ParallelSprings</a:t>
              </a:r>
              <a:r>
                <a:rPr lang="ja-JP" altLang="en-US" dirty="0"/>
                <a:t>」インスタンスをダブルクリックしてパラメータ画面を表示させてください</a:t>
              </a:r>
            </a:p>
          </p:txBody>
        </p:sp>
        <p:sp>
          <p:nvSpPr>
            <p:cNvPr id="21" name="テキスト ボックス 20">
              <a:extLst>
                <a:ext uri="{FF2B5EF4-FFF2-40B4-BE49-F238E27FC236}">
                  <a16:creationId xmlns:a16="http://schemas.microsoft.com/office/drawing/2014/main" id="{EDE76C1F-2880-49F9-ACDD-A289DE569650}"/>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22" name="グループ化 21">
            <a:extLst>
              <a:ext uri="{FF2B5EF4-FFF2-40B4-BE49-F238E27FC236}">
                <a16:creationId xmlns:a16="http://schemas.microsoft.com/office/drawing/2014/main" id="{4423123C-03BD-46A1-A9D9-AD6818746D2A}"/>
              </a:ext>
            </a:extLst>
          </p:cNvPr>
          <p:cNvGrpSpPr/>
          <p:nvPr/>
        </p:nvGrpSpPr>
        <p:grpSpPr>
          <a:xfrm>
            <a:off x="299894" y="1551169"/>
            <a:ext cx="5397305" cy="395586"/>
            <a:chOff x="254945" y="903513"/>
            <a:chExt cx="5397305" cy="395586"/>
          </a:xfrm>
        </p:grpSpPr>
        <p:sp>
          <p:nvSpPr>
            <p:cNvPr id="23" name="テキスト ボックス 22">
              <a:extLst>
                <a:ext uri="{FF2B5EF4-FFF2-40B4-BE49-F238E27FC236}">
                  <a16:creationId xmlns:a16="http://schemas.microsoft.com/office/drawing/2014/main" id="{17C531AB-0852-43FE-AD76-71C58028071E}"/>
                </a:ext>
              </a:extLst>
            </p:cNvPr>
            <p:cNvSpPr txBox="1"/>
            <p:nvPr/>
          </p:nvSpPr>
          <p:spPr>
            <a:xfrm>
              <a:off x="620103" y="903513"/>
              <a:ext cx="5032147" cy="369332"/>
            </a:xfrm>
            <a:prstGeom prst="rect">
              <a:avLst/>
            </a:prstGeom>
            <a:noFill/>
          </p:spPr>
          <p:txBody>
            <a:bodyPr wrap="none" rtlCol="0">
              <a:spAutoFit/>
            </a:bodyPr>
            <a:lstStyle/>
            <a:p>
              <a:r>
                <a:rPr lang="ja-JP" altLang="en-US" dirty="0"/>
                <a:t>以下のように、パラメータを設定してください</a:t>
              </a:r>
            </a:p>
          </p:txBody>
        </p:sp>
        <p:sp>
          <p:nvSpPr>
            <p:cNvPr id="24" name="テキスト ボックス 23">
              <a:extLst>
                <a:ext uri="{FF2B5EF4-FFF2-40B4-BE49-F238E27FC236}">
                  <a16:creationId xmlns:a16="http://schemas.microsoft.com/office/drawing/2014/main" id="{F493BFDC-9DF3-4279-AF67-70DB40C9E162}"/>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pic>
        <p:nvPicPr>
          <p:cNvPr id="25" name="図 24">
            <a:extLst>
              <a:ext uri="{FF2B5EF4-FFF2-40B4-BE49-F238E27FC236}">
                <a16:creationId xmlns:a16="http://schemas.microsoft.com/office/drawing/2014/main" id="{9E519B0A-6AD3-4CFB-B107-02FE9DDBC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042" y="2031214"/>
            <a:ext cx="2764608" cy="4690261"/>
          </a:xfrm>
          <a:prstGeom prst="rect">
            <a:avLst/>
          </a:prstGeom>
        </p:spPr>
      </p:pic>
    </p:spTree>
    <p:extLst>
      <p:ext uri="{BB962C8B-B14F-4D97-AF65-F5344CB8AC3E}">
        <p14:creationId xmlns:p14="http://schemas.microsoft.com/office/powerpoint/2010/main" val="1282740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169277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解析結果</a:t>
            </a:r>
            <a:endParaRPr lang="en-US" altLang="ja-JP" dirty="0"/>
          </a:p>
        </p:txBody>
      </p:sp>
      <p:pic>
        <p:nvPicPr>
          <p:cNvPr id="2" name="図 1">
            <a:extLst>
              <a:ext uri="{FF2B5EF4-FFF2-40B4-BE49-F238E27FC236}">
                <a16:creationId xmlns:a16="http://schemas.microsoft.com/office/drawing/2014/main" id="{962E0DB9-4817-4711-8997-8686A3BDA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800" y="2067496"/>
            <a:ext cx="9890892" cy="3952303"/>
          </a:xfrm>
          <a:prstGeom prst="rect">
            <a:avLst/>
          </a:prstGeom>
        </p:spPr>
      </p:pic>
      <p:sp>
        <p:nvSpPr>
          <p:cNvPr id="3" name="スライド番号プレースホルダー 2">
            <a:extLst>
              <a:ext uri="{FF2B5EF4-FFF2-40B4-BE49-F238E27FC236}">
                <a16:creationId xmlns:a16="http://schemas.microsoft.com/office/drawing/2014/main" id="{3A36A27A-07D1-4CD4-BA08-00C821629A6C}"/>
              </a:ext>
            </a:extLst>
          </p:cNvPr>
          <p:cNvSpPr>
            <a:spLocks noGrp="1"/>
          </p:cNvSpPr>
          <p:nvPr>
            <p:ph type="sldNum" sz="quarter" idx="12"/>
          </p:nvPr>
        </p:nvSpPr>
        <p:spPr/>
        <p:txBody>
          <a:bodyPr/>
          <a:lstStyle/>
          <a:p>
            <a:fld id="{D836F367-8F14-4921-8441-15DE2D973248}" type="slidenum">
              <a:rPr kumimoji="1" lang="ja-JP" altLang="en-US" smtClean="0"/>
              <a:t>22</a:t>
            </a:fld>
            <a:endParaRPr kumimoji="1" lang="ja-JP" altLang="en-US"/>
          </a:p>
        </p:txBody>
      </p:sp>
      <p:grpSp>
        <p:nvGrpSpPr>
          <p:cNvPr id="6" name="グループ化 5">
            <a:extLst>
              <a:ext uri="{FF2B5EF4-FFF2-40B4-BE49-F238E27FC236}">
                <a16:creationId xmlns:a16="http://schemas.microsoft.com/office/drawing/2014/main" id="{66458901-F2F5-4A27-AFA2-0350422D4DBF}"/>
              </a:ext>
            </a:extLst>
          </p:cNvPr>
          <p:cNvGrpSpPr/>
          <p:nvPr/>
        </p:nvGrpSpPr>
        <p:grpSpPr>
          <a:xfrm>
            <a:off x="299894" y="706619"/>
            <a:ext cx="9710986" cy="395586"/>
            <a:chOff x="254945" y="903513"/>
            <a:chExt cx="9710986" cy="395586"/>
          </a:xfrm>
        </p:grpSpPr>
        <p:sp>
          <p:nvSpPr>
            <p:cNvPr id="7" name="テキスト ボックス 6">
              <a:extLst>
                <a:ext uri="{FF2B5EF4-FFF2-40B4-BE49-F238E27FC236}">
                  <a16:creationId xmlns:a16="http://schemas.microsoft.com/office/drawing/2014/main" id="{405BCF47-34BB-4CE3-B4BD-BE7DD3B64B56}"/>
                </a:ext>
              </a:extLst>
            </p:cNvPr>
            <p:cNvSpPr txBox="1"/>
            <p:nvPr/>
          </p:nvSpPr>
          <p:spPr>
            <a:xfrm>
              <a:off x="620103" y="903513"/>
              <a:ext cx="9345828" cy="369332"/>
            </a:xfrm>
            <a:prstGeom prst="rect">
              <a:avLst/>
            </a:prstGeom>
            <a:noFill/>
          </p:spPr>
          <p:txBody>
            <a:bodyPr wrap="none" rtlCol="0">
              <a:spAutoFit/>
            </a:bodyPr>
            <a:lstStyle/>
            <a:p>
              <a:r>
                <a:rPr lang="ja-JP" altLang="en-US" dirty="0"/>
                <a:t>シミュレーションのセットアップから、終了時刻を</a:t>
              </a:r>
              <a:r>
                <a:rPr lang="en-US" altLang="ja-JP" dirty="0"/>
                <a:t>10sec</a:t>
              </a:r>
              <a:r>
                <a:rPr lang="ja-JP" altLang="en-US" dirty="0"/>
                <a:t>にして解析を実行してください</a:t>
              </a:r>
            </a:p>
          </p:txBody>
        </p:sp>
        <p:sp>
          <p:nvSpPr>
            <p:cNvPr id="8" name="テキスト ボックス 7">
              <a:extLst>
                <a:ext uri="{FF2B5EF4-FFF2-40B4-BE49-F238E27FC236}">
                  <a16:creationId xmlns:a16="http://schemas.microsoft.com/office/drawing/2014/main" id="{8EFD6340-A8AD-44EB-B1A6-19373FEAF0F9}"/>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9" name="グループ化 8">
            <a:extLst>
              <a:ext uri="{FF2B5EF4-FFF2-40B4-BE49-F238E27FC236}">
                <a16:creationId xmlns:a16="http://schemas.microsoft.com/office/drawing/2014/main" id="{E623A0B7-CB37-4F62-86E2-3B72A7829D3C}"/>
              </a:ext>
            </a:extLst>
          </p:cNvPr>
          <p:cNvGrpSpPr/>
          <p:nvPr/>
        </p:nvGrpSpPr>
        <p:grpSpPr>
          <a:xfrm>
            <a:off x="271214" y="1570005"/>
            <a:ext cx="8510336" cy="395586"/>
            <a:chOff x="254945" y="903513"/>
            <a:chExt cx="8510336" cy="395586"/>
          </a:xfrm>
        </p:grpSpPr>
        <p:sp>
          <p:nvSpPr>
            <p:cNvPr id="10" name="テキスト ボックス 9">
              <a:extLst>
                <a:ext uri="{FF2B5EF4-FFF2-40B4-BE49-F238E27FC236}">
                  <a16:creationId xmlns:a16="http://schemas.microsoft.com/office/drawing/2014/main" id="{42FBFA94-6D8B-4154-8D1E-92F2CCE5C2AE}"/>
                </a:ext>
              </a:extLst>
            </p:cNvPr>
            <p:cNvSpPr txBox="1"/>
            <p:nvPr/>
          </p:nvSpPr>
          <p:spPr>
            <a:xfrm>
              <a:off x="620103" y="903513"/>
              <a:ext cx="8145178" cy="369332"/>
            </a:xfrm>
            <a:prstGeom prst="rect">
              <a:avLst/>
            </a:prstGeom>
            <a:noFill/>
          </p:spPr>
          <p:txBody>
            <a:bodyPr wrap="none" rtlCol="0">
              <a:spAutoFit/>
            </a:bodyPr>
            <a:lstStyle/>
            <a:p>
              <a:r>
                <a:rPr lang="en-US" altLang="ja-JP" dirty="0"/>
                <a:t>Mass1</a:t>
              </a:r>
              <a:r>
                <a:rPr lang="ja-JP" altLang="en-US" dirty="0"/>
                <a:t>の</a:t>
              </a:r>
              <a:r>
                <a:rPr lang="en-US" altLang="ja-JP" dirty="0" err="1"/>
                <a:t>flange_b</a:t>
              </a:r>
              <a:r>
                <a:rPr lang="ja-JP" altLang="en-US" dirty="0"/>
                <a:t>の変位</a:t>
              </a:r>
              <a:r>
                <a:rPr lang="en-US" altLang="ja-JP" dirty="0"/>
                <a:t>s</a:t>
              </a:r>
              <a:r>
                <a:rPr lang="ja-JP" altLang="en-US" dirty="0"/>
                <a:t>が以下のようになっていることを確認してください</a:t>
              </a:r>
            </a:p>
          </p:txBody>
        </p:sp>
        <p:sp>
          <p:nvSpPr>
            <p:cNvPr id="11" name="テキスト ボックス 10">
              <a:extLst>
                <a:ext uri="{FF2B5EF4-FFF2-40B4-BE49-F238E27FC236}">
                  <a16:creationId xmlns:a16="http://schemas.microsoft.com/office/drawing/2014/main" id="{699535E3-23E1-4B96-8B5B-F0EC59224610}"/>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spTree>
    <p:extLst>
      <p:ext uri="{BB962C8B-B14F-4D97-AF65-F5344CB8AC3E}">
        <p14:creationId xmlns:p14="http://schemas.microsoft.com/office/powerpoint/2010/main" val="3955858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139916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Exercise</a:t>
            </a:r>
          </a:p>
        </p:txBody>
      </p:sp>
      <p:sp>
        <p:nvSpPr>
          <p:cNvPr id="2" name="テキスト ボックス 1">
            <a:extLst>
              <a:ext uri="{FF2B5EF4-FFF2-40B4-BE49-F238E27FC236}">
                <a16:creationId xmlns:a16="http://schemas.microsoft.com/office/drawing/2014/main" id="{13BF6981-F9E6-4F88-9388-C45999E02726}"/>
              </a:ext>
            </a:extLst>
          </p:cNvPr>
          <p:cNvSpPr txBox="1"/>
          <p:nvPr/>
        </p:nvSpPr>
        <p:spPr>
          <a:xfrm>
            <a:off x="1308100" y="1352550"/>
            <a:ext cx="7109639" cy="923330"/>
          </a:xfrm>
          <a:prstGeom prst="rect">
            <a:avLst/>
          </a:prstGeom>
          <a:noFill/>
        </p:spPr>
        <p:txBody>
          <a:bodyPr wrap="none" rtlCol="0">
            <a:spAutoFit/>
          </a:bodyPr>
          <a:lstStyle/>
          <a:p>
            <a:r>
              <a:rPr kumimoji="1" lang="ja-JP" altLang="en-US" dirty="0"/>
              <a:t>・パラメータを変更し、どのような結果になるか確認してください</a:t>
            </a:r>
            <a:endParaRPr kumimoji="1" lang="en-US" altLang="ja-JP" dirty="0"/>
          </a:p>
          <a:p>
            <a:r>
              <a:rPr lang="ja-JP" altLang="en-US" dirty="0"/>
              <a:t>　ある条件では解析エラーが発生します</a:t>
            </a:r>
            <a:endParaRPr lang="en-US" altLang="ja-JP" dirty="0"/>
          </a:p>
          <a:p>
            <a:r>
              <a:rPr kumimoji="1" lang="ja-JP" altLang="en-US" dirty="0"/>
              <a:t>　原因を突き止めてみてください</a:t>
            </a:r>
          </a:p>
        </p:txBody>
      </p:sp>
      <p:sp>
        <p:nvSpPr>
          <p:cNvPr id="4" name="テキスト ボックス 3">
            <a:extLst>
              <a:ext uri="{FF2B5EF4-FFF2-40B4-BE49-F238E27FC236}">
                <a16:creationId xmlns:a16="http://schemas.microsoft.com/office/drawing/2014/main" id="{4E34B5B8-148B-4744-8AA6-8DBD56971BC6}"/>
              </a:ext>
            </a:extLst>
          </p:cNvPr>
          <p:cNvSpPr txBox="1"/>
          <p:nvPr/>
        </p:nvSpPr>
        <p:spPr>
          <a:xfrm>
            <a:off x="1308100" y="2826266"/>
            <a:ext cx="7691529" cy="369332"/>
          </a:xfrm>
          <a:prstGeom prst="rect">
            <a:avLst/>
          </a:prstGeom>
          <a:noFill/>
        </p:spPr>
        <p:txBody>
          <a:bodyPr wrap="none" rtlCol="0">
            <a:spAutoFit/>
          </a:bodyPr>
          <a:lstStyle/>
          <a:p>
            <a:r>
              <a:rPr kumimoji="1" lang="ja-JP" altLang="en-US" dirty="0"/>
              <a:t>・</a:t>
            </a:r>
            <a:r>
              <a:rPr kumimoji="1" lang="en-US" altLang="ja-JP" dirty="0"/>
              <a:t>Spring</a:t>
            </a:r>
            <a:r>
              <a:rPr kumimoji="1" lang="ja-JP" altLang="en-US" dirty="0"/>
              <a:t>が</a:t>
            </a:r>
            <a:r>
              <a:rPr kumimoji="1" lang="en-US" altLang="ja-JP" dirty="0"/>
              <a:t>3</a:t>
            </a:r>
            <a:r>
              <a:rPr kumimoji="1" lang="ja-JP" altLang="en-US" dirty="0"/>
              <a:t>並列の場合や、直列の場合のモデルを作成してみてください</a:t>
            </a:r>
          </a:p>
        </p:txBody>
      </p:sp>
      <p:sp>
        <p:nvSpPr>
          <p:cNvPr id="3" name="スライド番号プレースホルダー 2">
            <a:extLst>
              <a:ext uri="{FF2B5EF4-FFF2-40B4-BE49-F238E27FC236}">
                <a16:creationId xmlns:a16="http://schemas.microsoft.com/office/drawing/2014/main" id="{94936D4F-379D-40B9-AC4D-09D42B6E3930}"/>
              </a:ext>
            </a:extLst>
          </p:cNvPr>
          <p:cNvSpPr>
            <a:spLocks noGrp="1"/>
          </p:cNvSpPr>
          <p:nvPr>
            <p:ph type="sldNum" sz="quarter" idx="12"/>
          </p:nvPr>
        </p:nvSpPr>
        <p:spPr/>
        <p:txBody>
          <a:bodyPr/>
          <a:lstStyle/>
          <a:p>
            <a:fld id="{D836F367-8F14-4921-8441-15DE2D973248}" type="slidenum">
              <a:rPr kumimoji="1" lang="ja-JP" altLang="en-US" smtClean="0"/>
              <a:t>23</a:t>
            </a:fld>
            <a:endParaRPr kumimoji="1" lang="ja-JP" altLang="en-US"/>
          </a:p>
        </p:txBody>
      </p:sp>
    </p:spTree>
    <p:extLst>
      <p:ext uri="{BB962C8B-B14F-4D97-AF65-F5344CB8AC3E}">
        <p14:creationId xmlns:p14="http://schemas.microsoft.com/office/powerpoint/2010/main" val="932186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48786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モデルの種類</a:t>
            </a:r>
            <a:endParaRPr lang="en-US" altLang="ja-JP" dirty="0"/>
          </a:p>
        </p:txBody>
      </p:sp>
      <p:sp>
        <p:nvSpPr>
          <p:cNvPr id="2" name="テキスト ボックス 1">
            <a:extLst>
              <a:ext uri="{FF2B5EF4-FFF2-40B4-BE49-F238E27FC236}">
                <a16:creationId xmlns:a16="http://schemas.microsoft.com/office/drawing/2014/main" id="{47B09A49-C95A-4D4B-9B00-B59A111014CE}"/>
              </a:ext>
            </a:extLst>
          </p:cNvPr>
          <p:cNvSpPr txBox="1"/>
          <p:nvPr/>
        </p:nvSpPr>
        <p:spPr>
          <a:xfrm>
            <a:off x="518813" y="763357"/>
            <a:ext cx="10310836" cy="2246769"/>
          </a:xfrm>
          <a:prstGeom prst="rect">
            <a:avLst/>
          </a:prstGeom>
          <a:noFill/>
        </p:spPr>
        <p:txBody>
          <a:bodyPr wrap="none" rtlCol="0">
            <a:spAutoFit/>
          </a:bodyPr>
          <a:lstStyle/>
          <a:p>
            <a:r>
              <a:rPr kumimoji="1" lang="ja-JP" altLang="en-US" sz="2800" dirty="0"/>
              <a:t>モデルは用途に応じて</a:t>
            </a:r>
            <a:r>
              <a:rPr lang="ja-JP" altLang="en-US" sz="2800" dirty="0"/>
              <a:t>大きく</a:t>
            </a:r>
            <a:r>
              <a:rPr kumimoji="1" lang="ja-JP" altLang="en-US" sz="2800" dirty="0"/>
              <a:t>以下に分類されます</a:t>
            </a:r>
            <a:r>
              <a:rPr lang="en-US" altLang="ja-JP" sz="2800" dirty="0"/>
              <a:t>*</a:t>
            </a:r>
            <a:endParaRPr kumimoji="1" lang="en-US" altLang="ja-JP" sz="2800" dirty="0"/>
          </a:p>
          <a:p>
            <a:endParaRPr kumimoji="1" lang="en-US" altLang="ja-JP" sz="2800" dirty="0"/>
          </a:p>
          <a:p>
            <a:r>
              <a:rPr lang="ja-JP" altLang="en-US" sz="2800" dirty="0"/>
              <a:t>　・モデル同士の接続関係を表す接続図</a:t>
            </a:r>
            <a:r>
              <a:rPr lang="en-US" altLang="ja-JP" sz="2800" dirty="0"/>
              <a:t>(Connection Diagram)</a:t>
            </a:r>
            <a:endParaRPr kumimoji="1" lang="en-US" altLang="ja-JP" sz="2800" dirty="0"/>
          </a:p>
          <a:p>
            <a:r>
              <a:rPr kumimoji="1" lang="ja-JP" altLang="en-US" sz="2800" dirty="0"/>
              <a:t>　</a:t>
            </a:r>
            <a:endParaRPr kumimoji="1" lang="en-US" altLang="ja-JP" sz="2800" dirty="0"/>
          </a:p>
          <a:p>
            <a:r>
              <a:rPr lang="ja-JP" altLang="en-US" sz="2800" dirty="0"/>
              <a:t>　</a:t>
            </a:r>
            <a:r>
              <a:rPr kumimoji="1" lang="ja-JP" altLang="en-US" sz="2800" dirty="0"/>
              <a:t>・モデルの構造を表す部品図</a:t>
            </a:r>
          </a:p>
        </p:txBody>
      </p:sp>
      <p:sp>
        <p:nvSpPr>
          <p:cNvPr id="5" name="テキスト ボックス 4">
            <a:extLst>
              <a:ext uri="{FF2B5EF4-FFF2-40B4-BE49-F238E27FC236}">
                <a16:creationId xmlns:a16="http://schemas.microsoft.com/office/drawing/2014/main" id="{0DEE16CD-0F0A-48BE-B9FE-79118042DF53}"/>
              </a:ext>
            </a:extLst>
          </p:cNvPr>
          <p:cNvSpPr txBox="1"/>
          <p:nvPr/>
        </p:nvSpPr>
        <p:spPr>
          <a:xfrm>
            <a:off x="1195647" y="3863813"/>
            <a:ext cx="8392041" cy="1077218"/>
          </a:xfrm>
          <a:prstGeom prst="rect">
            <a:avLst/>
          </a:prstGeom>
          <a:noFill/>
        </p:spPr>
        <p:txBody>
          <a:bodyPr wrap="none" rtlCol="0">
            <a:spAutoFit/>
          </a:bodyPr>
          <a:lstStyle/>
          <a:p>
            <a:r>
              <a:rPr lang="ja-JP" altLang="en-US" sz="3200" b="1" dirty="0"/>
              <a:t>既存の部品図</a:t>
            </a:r>
            <a:r>
              <a:rPr kumimoji="1" lang="ja-JP" altLang="en-US" sz="3200" b="1" dirty="0"/>
              <a:t>をつないで</a:t>
            </a:r>
            <a:r>
              <a:rPr lang="ja-JP" altLang="en-US" sz="3200" b="1" dirty="0"/>
              <a:t>新しい部品図を作成</a:t>
            </a:r>
            <a:endParaRPr lang="en-US" altLang="ja-JP" sz="3200" b="1" dirty="0"/>
          </a:p>
          <a:p>
            <a:r>
              <a:rPr lang="ja-JP" altLang="en-US" sz="3200" dirty="0"/>
              <a:t>してみましょう</a:t>
            </a:r>
            <a:endParaRPr lang="en-US" altLang="ja-JP" sz="3200" dirty="0"/>
          </a:p>
        </p:txBody>
      </p:sp>
      <p:sp>
        <p:nvSpPr>
          <p:cNvPr id="3" name="テキスト ボックス 2">
            <a:extLst>
              <a:ext uri="{FF2B5EF4-FFF2-40B4-BE49-F238E27FC236}">
                <a16:creationId xmlns:a16="http://schemas.microsoft.com/office/drawing/2014/main" id="{5A4BAE0E-E883-40EC-83AE-73A9B5C0F534}"/>
              </a:ext>
            </a:extLst>
          </p:cNvPr>
          <p:cNvSpPr txBox="1"/>
          <p:nvPr/>
        </p:nvSpPr>
        <p:spPr>
          <a:xfrm>
            <a:off x="1997091" y="5604734"/>
            <a:ext cx="7981672" cy="1107996"/>
          </a:xfrm>
          <a:prstGeom prst="rect">
            <a:avLst/>
          </a:prstGeom>
          <a:noFill/>
        </p:spPr>
        <p:txBody>
          <a:bodyPr wrap="none" rtlCol="0">
            <a:spAutoFit/>
          </a:bodyPr>
          <a:lstStyle/>
          <a:p>
            <a:r>
              <a:rPr kumimoji="1" lang="ja-JP" altLang="en-US" sz="1600" dirty="0"/>
              <a:t>＊接続図を使ってモデルの構造を表現する場合もあるため</a:t>
            </a:r>
            <a:endParaRPr kumimoji="1" lang="en-US" altLang="ja-JP" sz="1600" dirty="0"/>
          </a:p>
          <a:p>
            <a:r>
              <a:rPr lang="ja-JP" altLang="en-US" sz="1600" dirty="0"/>
              <a:t>　あくまで便宜上の分類です。</a:t>
            </a:r>
            <a:endParaRPr lang="en-US" altLang="ja-JP" sz="1600" dirty="0"/>
          </a:p>
          <a:p>
            <a:r>
              <a:rPr kumimoji="1" lang="ja-JP" altLang="en-US" sz="1600" dirty="0"/>
              <a:t>　ただ業務などで、部品図</a:t>
            </a:r>
            <a:r>
              <a:rPr lang="ja-JP" altLang="en-US" sz="1600" dirty="0"/>
              <a:t>のことを話しているのか、接続図のことを話しているのか</a:t>
            </a:r>
            <a:endParaRPr lang="en-US" altLang="ja-JP" sz="1600" dirty="0"/>
          </a:p>
          <a:p>
            <a:r>
              <a:rPr kumimoji="1" lang="ja-JP" altLang="en-US" sz="1600" dirty="0"/>
              <a:t>　</a:t>
            </a:r>
            <a:r>
              <a:rPr lang="ja-JP" altLang="en-US" sz="1600" dirty="0"/>
              <a:t>混乱を生じる場合があるため分類しました。</a:t>
            </a:r>
            <a:endParaRPr kumimoji="1" lang="ja-JP" altLang="en-US" sz="1600" dirty="0"/>
          </a:p>
        </p:txBody>
      </p:sp>
      <p:sp>
        <p:nvSpPr>
          <p:cNvPr id="6" name="スライド番号プレースホルダー 5">
            <a:extLst>
              <a:ext uri="{FF2B5EF4-FFF2-40B4-BE49-F238E27FC236}">
                <a16:creationId xmlns:a16="http://schemas.microsoft.com/office/drawing/2014/main" id="{7860792B-91CB-4ED5-B7C0-F0BB8D1637FC}"/>
              </a:ext>
            </a:extLst>
          </p:cNvPr>
          <p:cNvSpPr>
            <a:spLocks noGrp="1"/>
          </p:cNvSpPr>
          <p:nvPr>
            <p:ph type="sldNum" sz="quarter" idx="12"/>
          </p:nvPr>
        </p:nvSpPr>
        <p:spPr/>
        <p:txBody>
          <a:bodyPr/>
          <a:lstStyle/>
          <a:p>
            <a:fld id="{D836F367-8F14-4921-8441-15DE2D973248}" type="slidenum">
              <a:rPr kumimoji="1" lang="ja-JP" altLang="en-US" smtClean="0"/>
              <a:t>3</a:t>
            </a:fld>
            <a:endParaRPr kumimoji="1" lang="ja-JP" altLang="en-US"/>
          </a:p>
        </p:txBody>
      </p:sp>
    </p:spTree>
    <p:extLst>
      <p:ext uri="{BB962C8B-B14F-4D97-AF65-F5344CB8AC3E}">
        <p14:creationId xmlns:p14="http://schemas.microsoft.com/office/powerpoint/2010/main" val="1608233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328295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カスタマイズ内容</a:t>
            </a:r>
            <a:endParaRPr lang="en-US" altLang="ja-JP" dirty="0"/>
          </a:p>
        </p:txBody>
      </p:sp>
      <p:sp>
        <p:nvSpPr>
          <p:cNvPr id="7" name="テキスト ボックス 6">
            <a:extLst>
              <a:ext uri="{FF2B5EF4-FFF2-40B4-BE49-F238E27FC236}">
                <a16:creationId xmlns:a16="http://schemas.microsoft.com/office/drawing/2014/main" id="{58A4BB3B-BC94-46DC-97C4-4B803B7FB633}"/>
              </a:ext>
            </a:extLst>
          </p:cNvPr>
          <p:cNvSpPr txBox="1"/>
          <p:nvPr/>
        </p:nvSpPr>
        <p:spPr>
          <a:xfrm>
            <a:off x="609091" y="767957"/>
            <a:ext cx="8351966" cy="707886"/>
          </a:xfrm>
          <a:prstGeom prst="rect">
            <a:avLst/>
          </a:prstGeom>
          <a:noFill/>
        </p:spPr>
        <p:txBody>
          <a:bodyPr wrap="none" rtlCol="0">
            <a:spAutoFit/>
          </a:bodyPr>
          <a:lstStyle/>
          <a:p>
            <a:r>
              <a:rPr kumimoji="1" lang="ja-JP" altLang="en-US" sz="2000" dirty="0"/>
              <a:t>バネマスモデルの</a:t>
            </a:r>
            <a:r>
              <a:rPr lang="en-US" altLang="ja-JP" sz="2000" dirty="0"/>
              <a:t>spring</a:t>
            </a:r>
            <a:r>
              <a:rPr lang="ja-JP" altLang="en-US" sz="2000" dirty="0"/>
              <a:t>を並列につなげたモデルを作ってみましょう。</a:t>
            </a:r>
            <a:endParaRPr lang="en-US" altLang="ja-JP" sz="2000" dirty="0"/>
          </a:p>
          <a:p>
            <a:r>
              <a:rPr lang="en-US" altLang="ja-JP" sz="2000" dirty="0"/>
              <a:t>spring</a:t>
            </a:r>
            <a:r>
              <a:rPr lang="ja-JP" altLang="en-US" sz="2000" dirty="0"/>
              <a:t>部分は一つのモデルにします。</a:t>
            </a:r>
            <a:endParaRPr kumimoji="1" lang="ja-JP" altLang="en-US" sz="2000" dirty="0"/>
          </a:p>
        </p:txBody>
      </p:sp>
      <p:sp>
        <p:nvSpPr>
          <p:cNvPr id="2" name="テキスト ボックス 1">
            <a:extLst>
              <a:ext uri="{FF2B5EF4-FFF2-40B4-BE49-F238E27FC236}">
                <a16:creationId xmlns:a16="http://schemas.microsoft.com/office/drawing/2014/main" id="{2880DA32-0968-405B-A5FF-EA33B9449781}"/>
              </a:ext>
            </a:extLst>
          </p:cNvPr>
          <p:cNvSpPr txBox="1"/>
          <p:nvPr/>
        </p:nvSpPr>
        <p:spPr>
          <a:xfrm>
            <a:off x="179666" y="2028422"/>
            <a:ext cx="2262158" cy="369332"/>
          </a:xfrm>
          <a:prstGeom prst="rect">
            <a:avLst/>
          </a:prstGeom>
          <a:noFill/>
        </p:spPr>
        <p:txBody>
          <a:bodyPr wrap="none" rtlCol="0">
            <a:spAutoFit/>
          </a:bodyPr>
          <a:lstStyle/>
          <a:p>
            <a:r>
              <a:rPr kumimoji="1" lang="ja-JP" altLang="en-US" b="1" u="sng" dirty="0"/>
              <a:t>並列接続されたバネ</a:t>
            </a:r>
          </a:p>
        </p:txBody>
      </p:sp>
      <p:pic>
        <p:nvPicPr>
          <p:cNvPr id="11" name="図 10">
            <a:extLst>
              <a:ext uri="{FF2B5EF4-FFF2-40B4-BE49-F238E27FC236}">
                <a16:creationId xmlns:a16="http://schemas.microsoft.com/office/drawing/2014/main" id="{03A9DFE3-80E7-4BA5-A03A-C7687E6A7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13" y="2832635"/>
            <a:ext cx="5524765" cy="2917810"/>
          </a:xfrm>
          <a:prstGeom prst="rect">
            <a:avLst/>
          </a:prstGeom>
        </p:spPr>
      </p:pic>
      <p:pic>
        <p:nvPicPr>
          <p:cNvPr id="12" name="図 11">
            <a:extLst>
              <a:ext uri="{FF2B5EF4-FFF2-40B4-BE49-F238E27FC236}">
                <a16:creationId xmlns:a16="http://schemas.microsoft.com/office/drawing/2014/main" id="{3FB4F31C-BD0B-4F87-9489-8621387A4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3375" y="3757330"/>
            <a:ext cx="5801517" cy="1185167"/>
          </a:xfrm>
          <a:prstGeom prst="rect">
            <a:avLst/>
          </a:prstGeom>
        </p:spPr>
      </p:pic>
      <p:sp>
        <p:nvSpPr>
          <p:cNvPr id="46" name="テキスト ボックス 45">
            <a:extLst>
              <a:ext uri="{FF2B5EF4-FFF2-40B4-BE49-F238E27FC236}">
                <a16:creationId xmlns:a16="http://schemas.microsoft.com/office/drawing/2014/main" id="{25AA9269-AF39-47F9-94B0-6F308F4BD143}"/>
              </a:ext>
            </a:extLst>
          </p:cNvPr>
          <p:cNvSpPr txBox="1"/>
          <p:nvPr/>
        </p:nvSpPr>
        <p:spPr>
          <a:xfrm>
            <a:off x="4454874" y="2949665"/>
            <a:ext cx="3318537" cy="369332"/>
          </a:xfrm>
          <a:prstGeom prst="rect">
            <a:avLst/>
          </a:prstGeom>
          <a:noFill/>
        </p:spPr>
        <p:txBody>
          <a:bodyPr wrap="none" rtlCol="0">
            <a:spAutoFit/>
          </a:bodyPr>
          <a:lstStyle/>
          <a:p>
            <a:r>
              <a:rPr lang="ja-JP" altLang="en-US" b="1" dirty="0"/>
              <a:t>並列部分を</a:t>
            </a:r>
            <a:r>
              <a:rPr lang="en-US" altLang="ja-JP" b="1" dirty="0"/>
              <a:t>1</a:t>
            </a:r>
            <a:r>
              <a:rPr lang="ja-JP" altLang="en-US" b="1" dirty="0" err="1"/>
              <a:t>つの</a:t>
            </a:r>
            <a:r>
              <a:rPr lang="ja-JP" altLang="en-US" b="1" dirty="0"/>
              <a:t>モデルに統一</a:t>
            </a:r>
            <a:endParaRPr kumimoji="1" lang="ja-JP" altLang="en-US" b="1" dirty="0"/>
          </a:p>
        </p:txBody>
      </p:sp>
      <p:cxnSp>
        <p:nvCxnSpPr>
          <p:cNvPr id="9" name="直線矢印コネクタ 8">
            <a:extLst>
              <a:ext uri="{FF2B5EF4-FFF2-40B4-BE49-F238E27FC236}">
                <a16:creationId xmlns:a16="http://schemas.microsoft.com/office/drawing/2014/main" id="{E5824E3B-5A9E-4FB7-B232-80CE676EF0D4}"/>
              </a:ext>
            </a:extLst>
          </p:cNvPr>
          <p:cNvCxnSpPr>
            <a:cxnSpLocks/>
          </p:cNvCxnSpPr>
          <p:nvPr/>
        </p:nvCxnSpPr>
        <p:spPr>
          <a:xfrm flipH="1" flipV="1">
            <a:off x="4386835" y="3360058"/>
            <a:ext cx="3809831" cy="566057"/>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四角形: 角を丸くする 7">
            <a:extLst>
              <a:ext uri="{FF2B5EF4-FFF2-40B4-BE49-F238E27FC236}">
                <a16:creationId xmlns:a16="http://schemas.microsoft.com/office/drawing/2014/main" id="{64EA7896-3E4A-4CF1-A2B0-6EB3063ACC37}"/>
              </a:ext>
            </a:extLst>
          </p:cNvPr>
          <p:cNvSpPr/>
          <p:nvPr/>
        </p:nvSpPr>
        <p:spPr>
          <a:xfrm>
            <a:off x="1244288" y="2832635"/>
            <a:ext cx="3098835" cy="301662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17">
            <a:extLst>
              <a:ext uri="{FF2B5EF4-FFF2-40B4-BE49-F238E27FC236}">
                <a16:creationId xmlns:a16="http://schemas.microsoft.com/office/drawing/2014/main" id="{38F9DD60-03DA-4B3C-A884-C2549EE6387B}"/>
              </a:ext>
            </a:extLst>
          </p:cNvPr>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Tree>
    <p:extLst>
      <p:ext uri="{BB962C8B-B14F-4D97-AF65-F5344CB8AC3E}">
        <p14:creationId xmlns:p14="http://schemas.microsoft.com/office/powerpoint/2010/main" val="3987833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87312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カスタマイズモデルの概要</a:t>
            </a:r>
            <a:endParaRPr lang="en-US" altLang="ja-JP" dirty="0"/>
          </a:p>
        </p:txBody>
      </p:sp>
      <p:sp>
        <p:nvSpPr>
          <p:cNvPr id="18" name="スライド番号プレースホルダー 17">
            <a:extLst>
              <a:ext uri="{FF2B5EF4-FFF2-40B4-BE49-F238E27FC236}">
                <a16:creationId xmlns:a16="http://schemas.microsoft.com/office/drawing/2014/main" id="{38F9DD60-03DA-4B3C-A884-C2549EE6387B}"/>
              </a:ext>
            </a:extLst>
          </p:cNvPr>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pic>
        <p:nvPicPr>
          <p:cNvPr id="13" name="図 12">
            <a:extLst>
              <a:ext uri="{FF2B5EF4-FFF2-40B4-BE49-F238E27FC236}">
                <a16:creationId xmlns:a16="http://schemas.microsoft.com/office/drawing/2014/main" id="{6FD93217-6FE9-435E-B265-D1C68DBA6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43" y="2133600"/>
            <a:ext cx="3656905" cy="3160200"/>
          </a:xfrm>
          <a:prstGeom prst="rect">
            <a:avLst/>
          </a:prstGeom>
        </p:spPr>
      </p:pic>
      <p:sp>
        <p:nvSpPr>
          <p:cNvPr id="14" name="テキスト ボックス 13">
            <a:extLst>
              <a:ext uri="{FF2B5EF4-FFF2-40B4-BE49-F238E27FC236}">
                <a16:creationId xmlns:a16="http://schemas.microsoft.com/office/drawing/2014/main" id="{55CED313-8089-4551-9847-3191FC917F49}"/>
              </a:ext>
            </a:extLst>
          </p:cNvPr>
          <p:cNvSpPr txBox="1"/>
          <p:nvPr/>
        </p:nvSpPr>
        <p:spPr>
          <a:xfrm>
            <a:off x="422194" y="704828"/>
            <a:ext cx="3775393" cy="400110"/>
          </a:xfrm>
          <a:prstGeom prst="rect">
            <a:avLst/>
          </a:prstGeom>
          <a:noFill/>
        </p:spPr>
        <p:txBody>
          <a:bodyPr wrap="none" rtlCol="0">
            <a:spAutoFit/>
          </a:bodyPr>
          <a:lstStyle/>
          <a:p>
            <a:r>
              <a:rPr kumimoji="1" lang="ja-JP" altLang="en-US" sz="2000" dirty="0"/>
              <a:t>以下のようなモデル</a:t>
            </a:r>
            <a:r>
              <a:rPr lang="ja-JP" altLang="en-US" sz="2000" dirty="0"/>
              <a:t>を作ります</a:t>
            </a:r>
            <a:endParaRPr lang="en-US" altLang="ja-JP" sz="2000" dirty="0"/>
          </a:p>
        </p:txBody>
      </p:sp>
      <p:pic>
        <p:nvPicPr>
          <p:cNvPr id="3" name="図 2">
            <a:extLst>
              <a:ext uri="{FF2B5EF4-FFF2-40B4-BE49-F238E27FC236}">
                <a16:creationId xmlns:a16="http://schemas.microsoft.com/office/drawing/2014/main" id="{D5CBDD76-BFF4-4783-9C96-0EB5080C54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2265" y="1104938"/>
            <a:ext cx="7501743" cy="1924531"/>
          </a:xfrm>
          <a:prstGeom prst="rect">
            <a:avLst/>
          </a:prstGeom>
        </p:spPr>
      </p:pic>
      <p:pic>
        <p:nvPicPr>
          <p:cNvPr id="5" name="図 4">
            <a:extLst>
              <a:ext uri="{FF2B5EF4-FFF2-40B4-BE49-F238E27FC236}">
                <a16:creationId xmlns:a16="http://schemas.microsoft.com/office/drawing/2014/main" id="{428E1DBA-5490-4E2A-9DC0-98342138C4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6043" y="3643646"/>
            <a:ext cx="1945320" cy="3300308"/>
          </a:xfrm>
          <a:prstGeom prst="rect">
            <a:avLst/>
          </a:prstGeom>
        </p:spPr>
      </p:pic>
      <p:cxnSp>
        <p:nvCxnSpPr>
          <p:cNvPr id="10" name="直線矢印コネクタ 9">
            <a:extLst>
              <a:ext uri="{FF2B5EF4-FFF2-40B4-BE49-F238E27FC236}">
                <a16:creationId xmlns:a16="http://schemas.microsoft.com/office/drawing/2014/main" id="{05409D9F-2EB4-49B7-9D6D-0DE80846E2EA}"/>
              </a:ext>
            </a:extLst>
          </p:cNvPr>
          <p:cNvCxnSpPr>
            <a:cxnSpLocks/>
            <a:stCxn id="13" idx="3"/>
            <a:endCxn id="3" idx="1"/>
          </p:cNvCxnSpPr>
          <p:nvPr/>
        </p:nvCxnSpPr>
        <p:spPr>
          <a:xfrm flipV="1">
            <a:off x="3762948" y="2067204"/>
            <a:ext cx="709317" cy="164649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241C7B4-3BBB-4BFB-9CD1-D7950FE613E1}"/>
              </a:ext>
            </a:extLst>
          </p:cNvPr>
          <p:cNvCxnSpPr>
            <a:cxnSpLocks/>
            <a:stCxn id="13" idx="3"/>
            <a:endCxn id="5" idx="1"/>
          </p:cNvCxnSpPr>
          <p:nvPr/>
        </p:nvCxnSpPr>
        <p:spPr>
          <a:xfrm>
            <a:off x="3762948" y="3713700"/>
            <a:ext cx="2483095" cy="158010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08C3414D-3CC7-4BE4-8FD8-0F6BA71F1BB0}"/>
              </a:ext>
            </a:extLst>
          </p:cNvPr>
          <p:cNvSpPr txBox="1"/>
          <p:nvPr/>
        </p:nvSpPr>
        <p:spPr>
          <a:xfrm>
            <a:off x="3248770" y="1539786"/>
            <a:ext cx="1210588" cy="707886"/>
          </a:xfrm>
          <a:prstGeom prst="rect">
            <a:avLst/>
          </a:prstGeom>
          <a:noFill/>
        </p:spPr>
        <p:txBody>
          <a:bodyPr wrap="none" rtlCol="0">
            <a:spAutoFit/>
          </a:bodyPr>
          <a:lstStyle/>
          <a:p>
            <a:r>
              <a:rPr kumimoji="1" lang="ja-JP" altLang="en-US" sz="2000" dirty="0"/>
              <a:t>モデルの</a:t>
            </a:r>
            <a:endParaRPr kumimoji="1" lang="en-US" altLang="ja-JP" sz="2000" dirty="0"/>
          </a:p>
          <a:p>
            <a:r>
              <a:rPr kumimoji="1" lang="ja-JP" altLang="en-US" sz="2000" dirty="0"/>
              <a:t>中身</a:t>
            </a:r>
            <a:endParaRPr lang="en-US" altLang="ja-JP" sz="2000" dirty="0"/>
          </a:p>
        </p:txBody>
      </p:sp>
      <p:sp>
        <p:nvSpPr>
          <p:cNvPr id="9" name="テキスト ボックス 8">
            <a:extLst>
              <a:ext uri="{FF2B5EF4-FFF2-40B4-BE49-F238E27FC236}">
                <a16:creationId xmlns:a16="http://schemas.microsoft.com/office/drawing/2014/main" id="{BF9E0597-0C56-4006-BF5C-2524B19B93D3}"/>
              </a:ext>
            </a:extLst>
          </p:cNvPr>
          <p:cNvSpPr txBox="1"/>
          <p:nvPr/>
        </p:nvSpPr>
        <p:spPr>
          <a:xfrm rot="2032428">
            <a:off x="3784600" y="4508242"/>
            <a:ext cx="2031325" cy="369332"/>
          </a:xfrm>
          <a:prstGeom prst="rect">
            <a:avLst/>
          </a:prstGeom>
          <a:noFill/>
        </p:spPr>
        <p:txBody>
          <a:bodyPr wrap="none" rtlCol="0">
            <a:spAutoFit/>
          </a:bodyPr>
          <a:lstStyle/>
          <a:p>
            <a:r>
              <a:rPr kumimoji="1" lang="ja-JP" altLang="en-US" dirty="0"/>
              <a:t>パラメータの設定</a:t>
            </a:r>
          </a:p>
        </p:txBody>
      </p:sp>
    </p:spTree>
    <p:extLst>
      <p:ext uri="{BB962C8B-B14F-4D97-AF65-F5344CB8AC3E}">
        <p14:creationId xmlns:p14="http://schemas.microsoft.com/office/powerpoint/2010/main" val="3869071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924612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既存モデルを用いたカスタマイズモデル作成の流れ</a:t>
            </a:r>
            <a:endParaRPr lang="en-US" altLang="ja-JP" dirty="0"/>
          </a:p>
        </p:txBody>
      </p:sp>
      <p:sp>
        <p:nvSpPr>
          <p:cNvPr id="18" name="スライド番号プレースホルダー 17">
            <a:extLst>
              <a:ext uri="{FF2B5EF4-FFF2-40B4-BE49-F238E27FC236}">
                <a16:creationId xmlns:a16="http://schemas.microsoft.com/office/drawing/2014/main" id="{38F9DD60-03DA-4B3C-A884-C2549EE6387B}"/>
              </a:ext>
            </a:extLst>
          </p:cNvPr>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sp>
        <p:nvSpPr>
          <p:cNvPr id="3" name="四角形: 角を丸くする 2">
            <a:extLst>
              <a:ext uri="{FF2B5EF4-FFF2-40B4-BE49-F238E27FC236}">
                <a16:creationId xmlns:a16="http://schemas.microsoft.com/office/drawing/2014/main" id="{65D54BEB-D652-4A99-9B8D-7A84E540C3D1}"/>
              </a:ext>
            </a:extLst>
          </p:cNvPr>
          <p:cNvSpPr/>
          <p:nvPr/>
        </p:nvSpPr>
        <p:spPr>
          <a:xfrm>
            <a:off x="2065698" y="2126167"/>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600" dirty="0">
                <a:solidFill>
                  <a:schemeClr val="tx1"/>
                </a:solidFill>
              </a:rPr>
              <a:t>必要なモデルの</a:t>
            </a:r>
            <a:endParaRPr kumimoji="1" lang="en-US" altLang="ja-JP" sz="1600" dirty="0">
              <a:solidFill>
                <a:schemeClr val="tx1"/>
              </a:solidFill>
            </a:endParaRPr>
          </a:p>
          <a:p>
            <a:pPr algn="ctr"/>
            <a:r>
              <a:rPr kumimoji="1" lang="ja-JP" altLang="en-US" sz="1600" dirty="0">
                <a:solidFill>
                  <a:schemeClr val="tx1"/>
                </a:solidFill>
              </a:rPr>
              <a:t>インスタンス化</a:t>
            </a:r>
          </a:p>
        </p:txBody>
      </p:sp>
      <p:sp>
        <p:nvSpPr>
          <p:cNvPr id="13" name="四角形: 角を丸くする 12">
            <a:extLst>
              <a:ext uri="{FF2B5EF4-FFF2-40B4-BE49-F238E27FC236}">
                <a16:creationId xmlns:a16="http://schemas.microsoft.com/office/drawing/2014/main" id="{DE5D8352-F071-49A8-BD39-6FB4904156BD}"/>
              </a:ext>
            </a:extLst>
          </p:cNvPr>
          <p:cNvSpPr/>
          <p:nvPr/>
        </p:nvSpPr>
        <p:spPr>
          <a:xfrm>
            <a:off x="2065698" y="4022029"/>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600" dirty="0">
                <a:solidFill>
                  <a:schemeClr val="tx1"/>
                </a:solidFill>
              </a:rPr>
              <a:t>アイコンの作成</a:t>
            </a:r>
            <a:endParaRPr kumimoji="1" lang="en-US" altLang="ja-JP" sz="1600" dirty="0">
              <a:solidFill>
                <a:schemeClr val="tx1"/>
              </a:solidFill>
            </a:endParaRPr>
          </a:p>
          <a:p>
            <a:pPr algn="ctr"/>
            <a:r>
              <a:rPr lang="ja-JP" altLang="en-US" sz="1600" dirty="0">
                <a:solidFill>
                  <a:schemeClr val="tx1"/>
                </a:solidFill>
              </a:rPr>
              <a:t>外枠</a:t>
            </a:r>
            <a:r>
              <a:rPr lang="en-US" altLang="ja-JP" sz="1600" dirty="0">
                <a:solidFill>
                  <a:schemeClr val="tx1"/>
                </a:solidFill>
              </a:rPr>
              <a:t>&amp;</a:t>
            </a:r>
            <a:r>
              <a:rPr lang="ja-JP" altLang="en-US" sz="1600" dirty="0">
                <a:solidFill>
                  <a:schemeClr val="tx1"/>
                </a:solidFill>
              </a:rPr>
              <a:t>テキスト</a:t>
            </a:r>
            <a:endParaRPr kumimoji="1" lang="ja-JP" altLang="en-US" sz="1600" dirty="0">
              <a:solidFill>
                <a:schemeClr val="tx1"/>
              </a:solidFill>
            </a:endParaRPr>
          </a:p>
        </p:txBody>
      </p:sp>
      <p:sp>
        <p:nvSpPr>
          <p:cNvPr id="14" name="四角形: 角を丸くする 13">
            <a:extLst>
              <a:ext uri="{FF2B5EF4-FFF2-40B4-BE49-F238E27FC236}">
                <a16:creationId xmlns:a16="http://schemas.microsoft.com/office/drawing/2014/main" id="{7F20ED16-C979-443F-8E84-C3DC74B309EF}"/>
              </a:ext>
            </a:extLst>
          </p:cNvPr>
          <p:cNvSpPr/>
          <p:nvPr/>
        </p:nvSpPr>
        <p:spPr>
          <a:xfrm>
            <a:off x="2065698" y="5042985"/>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a:solidFill>
                  <a:schemeClr val="tx1"/>
                </a:solidFill>
              </a:rPr>
              <a:t>ポート間の接続</a:t>
            </a:r>
          </a:p>
        </p:txBody>
      </p:sp>
      <p:sp>
        <p:nvSpPr>
          <p:cNvPr id="15" name="四角形: 角を丸くする 14">
            <a:extLst>
              <a:ext uri="{FF2B5EF4-FFF2-40B4-BE49-F238E27FC236}">
                <a16:creationId xmlns:a16="http://schemas.microsoft.com/office/drawing/2014/main" id="{FBF79948-F868-4D2F-952E-8DF38BF9A190}"/>
              </a:ext>
            </a:extLst>
          </p:cNvPr>
          <p:cNvSpPr/>
          <p:nvPr/>
        </p:nvSpPr>
        <p:spPr>
          <a:xfrm>
            <a:off x="2065698" y="6038539"/>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a:solidFill>
                  <a:schemeClr val="tx1"/>
                </a:solidFill>
              </a:rPr>
              <a:t>パラメータの設定</a:t>
            </a:r>
          </a:p>
        </p:txBody>
      </p:sp>
      <p:cxnSp>
        <p:nvCxnSpPr>
          <p:cNvPr id="16" name="直線矢印コネクタ 15">
            <a:extLst>
              <a:ext uri="{FF2B5EF4-FFF2-40B4-BE49-F238E27FC236}">
                <a16:creationId xmlns:a16="http://schemas.microsoft.com/office/drawing/2014/main" id="{6471EE3B-D066-4758-92B6-70F7450DD12E}"/>
              </a:ext>
            </a:extLst>
          </p:cNvPr>
          <p:cNvCxnSpPr>
            <a:cxnSpLocks/>
            <a:stCxn id="3" idx="2"/>
            <a:endCxn id="40" idx="0"/>
          </p:cNvCxnSpPr>
          <p:nvPr/>
        </p:nvCxnSpPr>
        <p:spPr>
          <a:xfrm>
            <a:off x="3313473" y="2647178"/>
            <a:ext cx="0" cy="42591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B1E9209E-7C6F-42E4-BC96-8F78F250018E}"/>
              </a:ext>
            </a:extLst>
          </p:cNvPr>
          <p:cNvCxnSpPr>
            <a:cxnSpLocks/>
            <a:stCxn id="13" idx="2"/>
            <a:endCxn id="14" idx="0"/>
          </p:cNvCxnSpPr>
          <p:nvPr/>
        </p:nvCxnSpPr>
        <p:spPr>
          <a:xfrm>
            <a:off x="3313473" y="4543040"/>
            <a:ext cx="0" cy="49994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8634485-7BF8-4208-A28C-E753BED99ED4}"/>
              </a:ext>
            </a:extLst>
          </p:cNvPr>
          <p:cNvCxnSpPr>
            <a:cxnSpLocks/>
            <a:stCxn id="14" idx="2"/>
            <a:endCxn id="15" idx="0"/>
          </p:cNvCxnSpPr>
          <p:nvPr/>
        </p:nvCxnSpPr>
        <p:spPr>
          <a:xfrm>
            <a:off x="3313473" y="5563996"/>
            <a:ext cx="0" cy="474543"/>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E5D16DF-E407-42E8-9CC1-1597AA68F7BD}"/>
              </a:ext>
            </a:extLst>
          </p:cNvPr>
          <p:cNvSpPr txBox="1"/>
          <p:nvPr/>
        </p:nvSpPr>
        <p:spPr>
          <a:xfrm>
            <a:off x="4759361" y="2202006"/>
            <a:ext cx="5955476" cy="369332"/>
          </a:xfrm>
          <a:prstGeom prst="rect">
            <a:avLst/>
          </a:prstGeom>
          <a:noFill/>
        </p:spPr>
        <p:txBody>
          <a:bodyPr wrap="none" rtlCol="0">
            <a:spAutoFit/>
          </a:bodyPr>
          <a:lstStyle/>
          <a:p>
            <a:r>
              <a:rPr kumimoji="1" lang="ja-JP" altLang="en-US" dirty="0"/>
              <a:t>既存のモデルから必要なパーツをインスタンス化します</a:t>
            </a:r>
          </a:p>
        </p:txBody>
      </p:sp>
      <p:sp>
        <p:nvSpPr>
          <p:cNvPr id="29" name="四角形: 角を丸くする 28">
            <a:extLst>
              <a:ext uri="{FF2B5EF4-FFF2-40B4-BE49-F238E27FC236}">
                <a16:creationId xmlns:a16="http://schemas.microsoft.com/office/drawing/2014/main" id="{9F10CFC5-1A7B-4900-BB11-D4A6BFDE19F7}"/>
              </a:ext>
            </a:extLst>
          </p:cNvPr>
          <p:cNvSpPr/>
          <p:nvPr/>
        </p:nvSpPr>
        <p:spPr>
          <a:xfrm>
            <a:off x="2065698" y="1213161"/>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a:solidFill>
                  <a:schemeClr val="tx1"/>
                </a:solidFill>
              </a:rPr>
              <a:t>クラスの新規作成</a:t>
            </a:r>
          </a:p>
        </p:txBody>
      </p:sp>
      <p:cxnSp>
        <p:nvCxnSpPr>
          <p:cNvPr id="33" name="直線矢印コネクタ 32">
            <a:extLst>
              <a:ext uri="{FF2B5EF4-FFF2-40B4-BE49-F238E27FC236}">
                <a16:creationId xmlns:a16="http://schemas.microsoft.com/office/drawing/2014/main" id="{3C8E64A5-0CFA-471C-A5DB-FDBEDC46A901}"/>
              </a:ext>
            </a:extLst>
          </p:cNvPr>
          <p:cNvCxnSpPr>
            <a:cxnSpLocks/>
            <a:stCxn id="29" idx="2"/>
            <a:endCxn id="3" idx="0"/>
          </p:cNvCxnSpPr>
          <p:nvPr/>
        </p:nvCxnSpPr>
        <p:spPr>
          <a:xfrm>
            <a:off x="3313473" y="1734172"/>
            <a:ext cx="0" cy="39199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40EF380F-9F69-4078-903A-4ACC2EEBBC8F}"/>
              </a:ext>
            </a:extLst>
          </p:cNvPr>
          <p:cNvSpPr txBox="1"/>
          <p:nvPr/>
        </p:nvSpPr>
        <p:spPr>
          <a:xfrm>
            <a:off x="4759361" y="4120526"/>
            <a:ext cx="3185487" cy="369332"/>
          </a:xfrm>
          <a:prstGeom prst="rect">
            <a:avLst/>
          </a:prstGeom>
          <a:noFill/>
        </p:spPr>
        <p:txBody>
          <a:bodyPr wrap="none" rtlCol="0">
            <a:spAutoFit/>
          </a:bodyPr>
          <a:lstStyle/>
          <a:p>
            <a:r>
              <a:rPr kumimoji="1" lang="ja-JP" altLang="en-US" dirty="0"/>
              <a:t>アイコンの外観を作成します</a:t>
            </a:r>
          </a:p>
        </p:txBody>
      </p:sp>
      <p:sp>
        <p:nvSpPr>
          <p:cNvPr id="37" name="テキスト ボックス 36">
            <a:extLst>
              <a:ext uri="{FF2B5EF4-FFF2-40B4-BE49-F238E27FC236}">
                <a16:creationId xmlns:a16="http://schemas.microsoft.com/office/drawing/2014/main" id="{1DC4709D-83CD-4620-8C48-F922725D63FF}"/>
              </a:ext>
            </a:extLst>
          </p:cNvPr>
          <p:cNvSpPr txBox="1"/>
          <p:nvPr/>
        </p:nvSpPr>
        <p:spPr>
          <a:xfrm>
            <a:off x="4759361" y="5118824"/>
            <a:ext cx="5724644" cy="369332"/>
          </a:xfrm>
          <a:prstGeom prst="rect">
            <a:avLst/>
          </a:prstGeom>
          <a:noFill/>
        </p:spPr>
        <p:txBody>
          <a:bodyPr wrap="none" rtlCol="0">
            <a:spAutoFit/>
          </a:bodyPr>
          <a:lstStyle/>
          <a:p>
            <a:r>
              <a:rPr kumimoji="1" lang="ja-JP" altLang="en-US" dirty="0"/>
              <a:t>必要なモデルのポートと作成したポートを接続します</a:t>
            </a:r>
          </a:p>
        </p:txBody>
      </p:sp>
      <p:sp>
        <p:nvSpPr>
          <p:cNvPr id="40" name="四角形: 角を丸くする 39">
            <a:extLst>
              <a:ext uri="{FF2B5EF4-FFF2-40B4-BE49-F238E27FC236}">
                <a16:creationId xmlns:a16="http://schemas.microsoft.com/office/drawing/2014/main" id="{4D0F023E-2844-44C6-91DB-AA9B78AD9580}"/>
              </a:ext>
            </a:extLst>
          </p:cNvPr>
          <p:cNvSpPr/>
          <p:nvPr/>
        </p:nvSpPr>
        <p:spPr>
          <a:xfrm>
            <a:off x="2065698" y="3073088"/>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600" dirty="0">
                <a:solidFill>
                  <a:schemeClr val="tx1"/>
                </a:solidFill>
              </a:rPr>
              <a:t>アイコンの作成</a:t>
            </a:r>
            <a:endParaRPr kumimoji="1" lang="en-US" altLang="ja-JP" sz="1600" dirty="0">
              <a:solidFill>
                <a:schemeClr val="tx1"/>
              </a:solidFill>
            </a:endParaRPr>
          </a:p>
          <a:p>
            <a:pPr algn="ctr"/>
            <a:r>
              <a:rPr kumimoji="1" lang="ja-JP" altLang="en-US" sz="1600" dirty="0">
                <a:solidFill>
                  <a:schemeClr val="tx1"/>
                </a:solidFill>
              </a:rPr>
              <a:t>ポート</a:t>
            </a:r>
          </a:p>
        </p:txBody>
      </p:sp>
      <p:sp>
        <p:nvSpPr>
          <p:cNvPr id="45" name="テキスト ボックス 44">
            <a:extLst>
              <a:ext uri="{FF2B5EF4-FFF2-40B4-BE49-F238E27FC236}">
                <a16:creationId xmlns:a16="http://schemas.microsoft.com/office/drawing/2014/main" id="{ACD7FBA1-C368-47BD-8094-A1D2DE7E39AA}"/>
              </a:ext>
            </a:extLst>
          </p:cNvPr>
          <p:cNvSpPr txBox="1"/>
          <p:nvPr/>
        </p:nvSpPr>
        <p:spPr>
          <a:xfrm>
            <a:off x="4759361" y="3148927"/>
            <a:ext cx="7571303" cy="369332"/>
          </a:xfrm>
          <a:prstGeom prst="rect">
            <a:avLst/>
          </a:prstGeom>
          <a:noFill/>
        </p:spPr>
        <p:txBody>
          <a:bodyPr wrap="none" rtlCol="0">
            <a:spAutoFit/>
          </a:bodyPr>
          <a:lstStyle/>
          <a:p>
            <a:r>
              <a:rPr kumimoji="1" lang="ja-JP" altLang="en-US" dirty="0"/>
              <a:t>必要なポートをインスタンス化し、ポート部分のアイコンを作成しま</a:t>
            </a:r>
            <a:r>
              <a:rPr lang="ja-JP" altLang="en-US" dirty="0"/>
              <a:t>す</a:t>
            </a:r>
            <a:endParaRPr kumimoji="1" lang="ja-JP" altLang="en-US" dirty="0"/>
          </a:p>
        </p:txBody>
      </p:sp>
      <p:cxnSp>
        <p:nvCxnSpPr>
          <p:cNvPr id="47" name="直線矢印コネクタ 46">
            <a:extLst>
              <a:ext uri="{FF2B5EF4-FFF2-40B4-BE49-F238E27FC236}">
                <a16:creationId xmlns:a16="http://schemas.microsoft.com/office/drawing/2014/main" id="{7E54663F-6F65-4115-9AA4-521B86553D4B}"/>
              </a:ext>
            </a:extLst>
          </p:cNvPr>
          <p:cNvCxnSpPr>
            <a:cxnSpLocks/>
            <a:stCxn id="40" idx="2"/>
            <a:endCxn id="13" idx="0"/>
          </p:cNvCxnSpPr>
          <p:nvPr/>
        </p:nvCxnSpPr>
        <p:spPr>
          <a:xfrm>
            <a:off x="3313473" y="3594099"/>
            <a:ext cx="0" cy="42793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359B9FBB-0191-43FA-AEAC-CE2A3547FDF6}"/>
              </a:ext>
            </a:extLst>
          </p:cNvPr>
          <p:cNvSpPr txBox="1"/>
          <p:nvPr/>
        </p:nvSpPr>
        <p:spPr>
          <a:xfrm>
            <a:off x="377861" y="702535"/>
            <a:ext cx="6186309" cy="369332"/>
          </a:xfrm>
          <a:prstGeom prst="rect">
            <a:avLst/>
          </a:prstGeom>
          <a:noFill/>
        </p:spPr>
        <p:txBody>
          <a:bodyPr wrap="none" rtlCol="0">
            <a:spAutoFit/>
          </a:bodyPr>
          <a:lstStyle/>
          <a:p>
            <a:r>
              <a:rPr kumimoji="1" lang="ja-JP" altLang="en-US" dirty="0"/>
              <a:t>今回は以下のステップでカスタマイズモデルを作成します</a:t>
            </a:r>
          </a:p>
        </p:txBody>
      </p:sp>
      <p:sp>
        <p:nvSpPr>
          <p:cNvPr id="53" name="テキスト ボックス 52">
            <a:extLst>
              <a:ext uri="{FF2B5EF4-FFF2-40B4-BE49-F238E27FC236}">
                <a16:creationId xmlns:a16="http://schemas.microsoft.com/office/drawing/2014/main" id="{3471819B-5627-4F3F-B634-210F0B3AF394}"/>
              </a:ext>
            </a:extLst>
          </p:cNvPr>
          <p:cNvSpPr txBox="1"/>
          <p:nvPr/>
        </p:nvSpPr>
        <p:spPr>
          <a:xfrm>
            <a:off x="4759361" y="6118518"/>
            <a:ext cx="5032147" cy="369332"/>
          </a:xfrm>
          <a:prstGeom prst="rect">
            <a:avLst/>
          </a:prstGeom>
          <a:noFill/>
        </p:spPr>
        <p:txBody>
          <a:bodyPr wrap="none" rtlCol="0">
            <a:spAutoFit/>
          </a:bodyPr>
          <a:lstStyle/>
          <a:p>
            <a:r>
              <a:rPr kumimoji="1" lang="ja-JP" altLang="en-US" dirty="0"/>
              <a:t>カスタマイズモデルのパラメータを設定します</a:t>
            </a:r>
          </a:p>
        </p:txBody>
      </p:sp>
    </p:spTree>
    <p:extLst>
      <p:ext uri="{BB962C8B-B14F-4D97-AF65-F5344CB8AC3E}">
        <p14:creationId xmlns:p14="http://schemas.microsoft.com/office/powerpoint/2010/main" val="4150836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924612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クラスの新規作成、必要なモデルのインスタンス化</a:t>
            </a:r>
            <a:endParaRPr lang="en-US" altLang="ja-JP" dirty="0"/>
          </a:p>
        </p:txBody>
      </p:sp>
      <p:pic>
        <p:nvPicPr>
          <p:cNvPr id="6" name="図 5">
            <a:extLst>
              <a:ext uri="{FF2B5EF4-FFF2-40B4-BE49-F238E27FC236}">
                <a16:creationId xmlns:a16="http://schemas.microsoft.com/office/drawing/2014/main" id="{8A9CAE8D-78D7-4BD8-8676-26EA93A20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0159" y="3011715"/>
            <a:ext cx="1619318" cy="3632324"/>
          </a:xfrm>
          <a:prstGeom prst="rect">
            <a:avLst/>
          </a:prstGeom>
        </p:spPr>
      </p:pic>
      <p:grpSp>
        <p:nvGrpSpPr>
          <p:cNvPr id="10" name="グループ化 9">
            <a:extLst>
              <a:ext uri="{FF2B5EF4-FFF2-40B4-BE49-F238E27FC236}">
                <a16:creationId xmlns:a16="http://schemas.microsoft.com/office/drawing/2014/main" id="{CA4A8AAB-0E97-4AE6-835F-F2E8FDD9FFD0}"/>
              </a:ext>
            </a:extLst>
          </p:cNvPr>
          <p:cNvGrpSpPr/>
          <p:nvPr/>
        </p:nvGrpSpPr>
        <p:grpSpPr>
          <a:xfrm>
            <a:off x="477207" y="903513"/>
            <a:ext cx="10945298" cy="646331"/>
            <a:chOff x="254945" y="903513"/>
            <a:chExt cx="10945298" cy="646331"/>
          </a:xfrm>
        </p:grpSpPr>
        <p:sp>
          <p:nvSpPr>
            <p:cNvPr id="8" name="テキスト ボックス 7">
              <a:extLst>
                <a:ext uri="{FF2B5EF4-FFF2-40B4-BE49-F238E27FC236}">
                  <a16:creationId xmlns:a16="http://schemas.microsoft.com/office/drawing/2014/main" id="{5753B1E7-0D9B-4E25-92E5-8AF70EE2A48B}"/>
                </a:ext>
              </a:extLst>
            </p:cNvPr>
            <p:cNvSpPr txBox="1"/>
            <p:nvPr/>
          </p:nvSpPr>
          <p:spPr>
            <a:xfrm>
              <a:off x="620103" y="903513"/>
              <a:ext cx="10580140" cy="646331"/>
            </a:xfrm>
            <a:prstGeom prst="rect">
              <a:avLst/>
            </a:prstGeom>
            <a:noFill/>
          </p:spPr>
          <p:txBody>
            <a:bodyPr wrap="none" rtlCol="0">
              <a:spAutoFit/>
            </a:bodyPr>
            <a:lstStyle/>
            <a:p>
              <a:r>
                <a:rPr lang="ja-JP" altLang="en-US" dirty="0"/>
                <a:t>「</a:t>
              </a:r>
              <a:r>
                <a:rPr lang="en-US" altLang="ja-JP" dirty="0" err="1"/>
                <a:t>Modelica</a:t>
              </a:r>
              <a:r>
                <a:rPr lang="ja-JP" altLang="en-US" dirty="0"/>
                <a:t>クラス新規作成」から、名前を「</a:t>
              </a:r>
              <a:r>
                <a:rPr lang="en-US" altLang="ja-JP" dirty="0" err="1"/>
                <a:t>ParallelSprings</a:t>
              </a:r>
              <a:r>
                <a:rPr lang="ja-JP" altLang="en-US" dirty="0"/>
                <a:t>」、クラス・タイプを「</a:t>
              </a:r>
              <a:r>
                <a:rPr lang="en-US" altLang="ja-JP" dirty="0"/>
                <a:t>Model</a:t>
              </a:r>
              <a:r>
                <a:rPr lang="ja-JP" altLang="en-US" dirty="0"/>
                <a:t>」にして</a:t>
              </a:r>
              <a:endParaRPr lang="en-US" altLang="ja-JP" dirty="0"/>
            </a:p>
            <a:p>
              <a:r>
                <a:rPr lang="ja-JP" altLang="en-US" dirty="0"/>
                <a:t>モデルを作成してください</a:t>
              </a:r>
            </a:p>
          </p:txBody>
        </p:sp>
        <p:sp>
          <p:nvSpPr>
            <p:cNvPr id="9" name="テキスト ボックス 8">
              <a:extLst>
                <a:ext uri="{FF2B5EF4-FFF2-40B4-BE49-F238E27FC236}">
                  <a16:creationId xmlns:a16="http://schemas.microsoft.com/office/drawing/2014/main" id="{062C70D9-2810-47C3-A405-EC152BFE665A}"/>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11" name="グループ化 10">
            <a:extLst>
              <a:ext uri="{FF2B5EF4-FFF2-40B4-BE49-F238E27FC236}">
                <a16:creationId xmlns:a16="http://schemas.microsoft.com/office/drawing/2014/main" id="{12754AD9-FBDC-4292-8F1A-D9B538417EF4}"/>
              </a:ext>
            </a:extLst>
          </p:cNvPr>
          <p:cNvGrpSpPr/>
          <p:nvPr/>
        </p:nvGrpSpPr>
        <p:grpSpPr>
          <a:xfrm>
            <a:off x="477207" y="2035627"/>
            <a:ext cx="11812523" cy="646331"/>
            <a:chOff x="254945" y="903513"/>
            <a:chExt cx="11812523" cy="646331"/>
          </a:xfrm>
        </p:grpSpPr>
        <p:sp>
          <p:nvSpPr>
            <p:cNvPr id="12" name="テキスト ボックス 11">
              <a:extLst>
                <a:ext uri="{FF2B5EF4-FFF2-40B4-BE49-F238E27FC236}">
                  <a16:creationId xmlns:a16="http://schemas.microsoft.com/office/drawing/2014/main" id="{8F2ECD8C-C03E-470A-AAE9-5B0D5039544D}"/>
                </a:ext>
              </a:extLst>
            </p:cNvPr>
            <p:cNvSpPr txBox="1"/>
            <p:nvPr/>
          </p:nvSpPr>
          <p:spPr>
            <a:xfrm>
              <a:off x="620103" y="903513"/>
              <a:ext cx="11447365" cy="646331"/>
            </a:xfrm>
            <a:prstGeom prst="rect">
              <a:avLst/>
            </a:prstGeom>
            <a:noFill/>
          </p:spPr>
          <p:txBody>
            <a:bodyPr wrap="none" rtlCol="0">
              <a:spAutoFit/>
            </a:bodyPr>
            <a:lstStyle/>
            <a:p>
              <a:r>
                <a:rPr lang="en-US" altLang="ja-JP" dirty="0" err="1"/>
                <a:t>Modelica.Mechanics.Translational.Components.Spring</a:t>
              </a:r>
              <a:r>
                <a:rPr lang="ja-JP" altLang="en-US" dirty="0"/>
                <a:t>を</a:t>
              </a:r>
              <a:r>
                <a:rPr lang="en-US" altLang="ja-JP" dirty="0"/>
                <a:t>2</a:t>
              </a:r>
              <a:r>
                <a:rPr lang="ja-JP" altLang="en-US" dirty="0"/>
                <a:t>個ダイアグラムビューへドラッグ</a:t>
              </a:r>
              <a:r>
                <a:rPr lang="en-US" altLang="ja-JP" dirty="0"/>
                <a:t>&amp;</a:t>
              </a:r>
              <a:r>
                <a:rPr lang="ja-JP" altLang="en-US" dirty="0"/>
                <a:t>ドロップして</a:t>
              </a:r>
              <a:endParaRPr lang="en-US" altLang="ja-JP" dirty="0"/>
            </a:p>
            <a:p>
              <a:r>
                <a:rPr lang="ja-JP" altLang="en-US" dirty="0"/>
                <a:t>インスタンスを作成してください</a:t>
              </a:r>
            </a:p>
          </p:txBody>
        </p:sp>
        <p:sp>
          <p:nvSpPr>
            <p:cNvPr id="13" name="テキスト ボックス 12">
              <a:extLst>
                <a:ext uri="{FF2B5EF4-FFF2-40B4-BE49-F238E27FC236}">
                  <a16:creationId xmlns:a16="http://schemas.microsoft.com/office/drawing/2014/main" id="{8B0E9923-FF9E-4968-AA69-0AEAEFAB3B7D}"/>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sp>
        <p:nvSpPr>
          <p:cNvPr id="14" name="スライド番号プレースホルダー 13">
            <a:extLst>
              <a:ext uri="{FF2B5EF4-FFF2-40B4-BE49-F238E27FC236}">
                <a16:creationId xmlns:a16="http://schemas.microsoft.com/office/drawing/2014/main" id="{2F357E1C-FBF5-499E-9B95-E2411AA15159}"/>
              </a:ext>
            </a:extLst>
          </p:cNvPr>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spTree>
    <p:extLst>
      <p:ext uri="{BB962C8B-B14F-4D97-AF65-F5344CB8AC3E}">
        <p14:creationId xmlns:p14="http://schemas.microsoft.com/office/powerpoint/2010/main" val="3483654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4456348"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ポート</a:t>
            </a:r>
            <a:endParaRPr lang="en-US" altLang="ja-JP" dirty="0"/>
          </a:p>
        </p:txBody>
      </p:sp>
      <p:grpSp>
        <p:nvGrpSpPr>
          <p:cNvPr id="11" name="グループ化 10">
            <a:extLst>
              <a:ext uri="{FF2B5EF4-FFF2-40B4-BE49-F238E27FC236}">
                <a16:creationId xmlns:a16="http://schemas.microsoft.com/office/drawing/2014/main" id="{B4E2F169-03F3-4680-BA1F-45A5838757EF}"/>
              </a:ext>
            </a:extLst>
          </p:cNvPr>
          <p:cNvGrpSpPr/>
          <p:nvPr/>
        </p:nvGrpSpPr>
        <p:grpSpPr>
          <a:xfrm>
            <a:off x="1678266" y="1314855"/>
            <a:ext cx="5166472" cy="830997"/>
            <a:chOff x="254945" y="903513"/>
            <a:chExt cx="5166472" cy="830997"/>
          </a:xfrm>
        </p:grpSpPr>
        <p:sp>
          <p:nvSpPr>
            <p:cNvPr id="12" name="テキスト ボックス 11">
              <a:extLst>
                <a:ext uri="{FF2B5EF4-FFF2-40B4-BE49-F238E27FC236}">
                  <a16:creationId xmlns:a16="http://schemas.microsoft.com/office/drawing/2014/main" id="{0D11EFDA-27C4-40BD-8626-636B84B8DEE1}"/>
                </a:ext>
              </a:extLst>
            </p:cNvPr>
            <p:cNvSpPr txBox="1"/>
            <p:nvPr/>
          </p:nvSpPr>
          <p:spPr>
            <a:xfrm>
              <a:off x="620103" y="903513"/>
              <a:ext cx="4801314" cy="830997"/>
            </a:xfrm>
            <a:prstGeom prst="rect">
              <a:avLst/>
            </a:prstGeom>
            <a:noFill/>
          </p:spPr>
          <p:txBody>
            <a:bodyPr wrap="none" rtlCol="0">
              <a:spAutoFit/>
            </a:bodyPr>
            <a:lstStyle/>
            <a:p>
              <a:r>
                <a:rPr lang="ja-JP" altLang="en-US" sz="2400" dirty="0"/>
                <a:t>以下のアイコンを作成してます。</a:t>
              </a:r>
              <a:endParaRPr lang="en-US" altLang="ja-JP" sz="2400" dirty="0"/>
            </a:p>
            <a:p>
              <a:r>
                <a:rPr lang="ja-JP" altLang="en-US" sz="2400" dirty="0"/>
                <a:t>最初にポートを作成します。</a:t>
              </a:r>
            </a:p>
          </p:txBody>
        </p:sp>
        <p:sp>
          <p:nvSpPr>
            <p:cNvPr id="13" name="テキスト ボックス 12">
              <a:extLst>
                <a:ext uri="{FF2B5EF4-FFF2-40B4-BE49-F238E27FC236}">
                  <a16:creationId xmlns:a16="http://schemas.microsoft.com/office/drawing/2014/main" id="{4E69986D-F807-4D87-B340-459EDA276EEB}"/>
                </a:ext>
              </a:extLst>
            </p:cNvPr>
            <p:cNvSpPr txBox="1"/>
            <p:nvPr/>
          </p:nvSpPr>
          <p:spPr>
            <a:xfrm>
              <a:off x="254945" y="929767"/>
              <a:ext cx="184731" cy="461665"/>
            </a:xfrm>
            <a:prstGeom prst="rect">
              <a:avLst/>
            </a:prstGeom>
            <a:noFill/>
          </p:spPr>
          <p:txBody>
            <a:bodyPr wrap="none" rtlCol="0">
              <a:spAutoFit/>
            </a:bodyPr>
            <a:lstStyle/>
            <a:p>
              <a:endParaRPr kumimoji="1" lang="ja-JP" altLang="en-US" sz="2400" dirty="0"/>
            </a:p>
          </p:txBody>
        </p:sp>
      </p:grpSp>
      <p:grpSp>
        <p:nvGrpSpPr>
          <p:cNvPr id="21" name="グループ化 20">
            <a:extLst>
              <a:ext uri="{FF2B5EF4-FFF2-40B4-BE49-F238E27FC236}">
                <a16:creationId xmlns:a16="http://schemas.microsoft.com/office/drawing/2014/main" id="{E7C1D530-A73D-44B0-98B6-EBDAFB3EF7DE}"/>
              </a:ext>
            </a:extLst>
          </p:cNvPr>
          <p:cNvGrpSpPr/>
          <p:nvPr/>
        </p:nvGrpSpPr>
        <p:grpSpPr>
          <a:xfrm>
            <a:off x="2001499" y="2456518"/>
            <a:ext cx="9888685" cy="3569632"/>
            <a:chOff x="3325982" y="2456518"/>
            <a:chExt cx="8535998" cy="3081337"/>
          </a:xfrm>
        </p:grpSpPr>
        <p:pic>
          <p:nvPicPr>
            <p:cNvPr id="10" name="図 9">
              <a:extLst>
                <a:ext uri="{FF2B5EF4-FFF2-40B4-BE49-F238E27FC236}">
                  <a16:creationId xmlns:a16="http://schemas.microsoft.com/office/drawing/2014/main" id="{76F9C89F-A568-41C6-BA60-343AC9553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982" y="2456518"/>
              <a:ext cx="3565647" cy="3081337"/>
            </a:xfrm>
            <a:prstGeom prst="rect">
              <a:avLst/>
            </a:prstGeom>
          </p:spPr>
        </p:pic>
        <p:sp>
          <p:nvSpPr>
            <p:cNvPr id="17" name="正方形/長方形 16">
              <a:extLst>
                <a:ext uri="{FF2B5EF4-FFF2-40B4-BE49-F238E27FC236}">
                  <a16:creationId xmlns:a16="http://schemas.microsoft.com/office/drawing/2014/main" id="{89751642-74ED-4D93-BA23-F060D1FB16AA}"/>
                </a:ext>
              </a:extLst>
            </p:cNvPr>
            <p:cNvSpPr/>
            <p:nvPr/>
          </p:nvSpPr>
          <p:spPr>
            <a:xfrm>
              <a:off x="6768133" y="2679061"/>
              <a:ext cx="5093847" cy="1036134"/>
            </a:xfrm>
            <a:prstGeom prst="rect">
              <a:avLst/>
            </a:prstGeom>
          </p:spPr>
          <p:txBody>
            <a:bodyPr wrap="square">
              <a:spAutoFit/>
            </a:bodyPr>
            <a:lstStyle/>
            <a:p>
              <a:r>
                <a:rPr lang="ja-JP" altLang="en-US" sz="2400" dirty="0"/>
                <a:t>ポート</a:t>
              </a:r>
              <a:endParaRPr lang="en-US" altLang="ja-JP" sz="2400" dirty="0"/>
            </a:p>
            <a:p>
              <a:r>
                <a:rPr lang="ja-JP" altLang="en-US" sz="2400" dirty="0"/>
                <a:t>　今回使用するポート</a:t>
              </a:r>
              <a:r>
                <a:rPr lang="en-US" altLang="ja-JP" sz="2400" dirty="0"/>
                <a:t>(</a:t>
              </a:r>
              <a:r>
                <a:rPr lang="en-US" altLang="ja-JP" sz="2400" dirty="0" err="1"/>
                <a:t>Flange_a,b</a:t>
              </a:r>
              <a:r>
                <a:rPr lang="en-US" altLang="ja-JP" sz="2400" dirty="0"/>
                <a:t>)</a:t>
              </a:r>
              <a:r>
                <a:rPr lang="ja-JP" altLang="en-US" sz="2400" dirty="0"/>
                <a:t>は</a:t>
              </a:r>
              <a:endParaRPr lang="en-US" altLang="ja-JP" sz="2400" dirty="0"/>
            </a:p>
            <a:p>
              <a:r>
                <a:rPr lang="ja-JP" altLang="en-US" sz="2400" dirty="0"/>
                <a:t>　位置</a:t>
              </a:r>
              <a:r>
                <a:rPr lang="en-US" altLang="ja-JP" sz="2400" dirty="0"/>
                <a:t>s</a:t>
              </a:r>
              <a:r>
                <a:rPr lang="ja-JP" altLang="en-US" sz="2400" dirty="0"/>
                <a:t>と力</a:t>
              </a:r>
              <a:r>
                <a:rPr lang="en-US" altLang="ja-JP" sz="2400" dirty="0"/>
                <a:t>f</a:t>
              </a:r>
              <a:r>
                <a:rPr lang="ja-JP" altLang="en-US" sz="2400" dirty="0"/>
                <a:t>のやり取りを可能にします</a:t>
              </a:r>
            </a:p>
          </p:txBody>
        </p:sp>
        <p:cxnSp>
          <p:nvCxnSpPr>
            <p:cNvPr id="18" name="直線矢印コネクタ 17">
              <a:extLst>
                <a:ext uri="{FF2B5EF4-FFF2-40B4-BE49-F238E27FC236}">
                  <a16:creationId xmlns:a16="http://schemas.microsoft.com/office/drawing/2014/main" id="{2A3B55D7-0BE8-433C-ADE2-23B0A2893AC6}"/>
                </a:ext>
              </a:extLst>
            </p:cNvPr>
            <p:cNvCxnSpPr>
              <a:cxnSpLocks/>
              <a:stCxn id="17" idx="1"/>
              <a:endCxn id="20" idx="0"/>
            </p:cNvCxnSpPr>
            <p:nvPr/>
          </p:nvCxnSpPr>
          <p:spPr>
            <a:xfrm flipH="1">
              <a:off x="6483429" y="3197129"/>
              <a:ext cx="284704" cy="518067"/>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四角形: 角を丸くする 18">
              <a:extLst>
                <a:ext uri="{FF2B5EF4-FFF2-40B4-BE49-F238E27FC236}">
                  <a16:creationId xmlns:a16="http://schemas.microsoft.com/office/drawing/2014/main" id="{1B5CACDA-9100-445D-A15F-C76DFAE082EB}"/>
                </a:ext>
              </a:extLst>
            </p:cNvPr>
            <p:cNvSpPr/>
            <p:nvPr/>
          </p:nvSpPr>
          <p:spPr>
            <a:xfrm>
              <a:off x="3355308" y="3733023"/>
              <a:ext cx="569409" cy="54428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20" name="四角形: 角を丸くする 19">
              <a:extLst>
                <a:ext uri="{FF2B5EF4-FFF2-40B4-BE49-F238E27FC236}">
                  <a16:creationId xmlns:a16="http://schemas.microsoft.com/office/drawing/2014/main" id="{1ABA28C1-1CCE-48F9-A04D-253C06954D12}"/>
                </a:ext>
              </a:extLst>
            </p:cNvPr>
            <p:cNvSpPr/>
            <p:nvPr/>
          </p:nvSpPr>
          <p:spPr>
            <a:xfrm>
              <a:off x="6198725" y="3715195"/>
              <a:ext cx="569409" cy="54428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23" name="直線矢印コネクタ 22">
              <a:extLst>
                <a:ext uri="{FF2B5EF4-FFF2-40B4-BE49-F238E27FC236}">
                  <a16:creationId xmlns:a16="http://schemas.microsoft.com/office/drawing/2014/main" id="{B3CCB0E6-3521-47B6-B047-C6AA1E22894B}"/>
                </a:ext>
              </a:extLst>
            </p:cNvPr>
            <p:cNvCxnSpPr>
              <a:cxnSpLocks/>
              <a:stCxn id="17" idx="1"/>
              <a:endCxn id="19" idx="0"/>
            </p:cNvCxnSpPr>
            <p:nvPr/>
          </p:nvCxnSpPr>
          <p:spPr>
            <a:xfrm flipH="1">
              <a:off x="3640012" y="3197129"/>
              <a:ext cx="3128121" cy="535895"/>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6" name="スライド番号プレースホルダー 25">
            <a:extLst>
              <a:ext uri="{FF2B5EF4-FFF2-40B4-BE49-F238E27FC236}">
                <a16:creationId xmlns:a16="http://schemas.microsoft.com/office/drawing/2014/main" id="{FAC3224A-507B-4454-96D0-7D0105C5947A}"/>
              </a:ext>
            </a:extLst>
          </p:cNvPr>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spTree>
    <p:extLst>
      <p:ext uri="{BB962C8B-B14F-4D97-AF65-F5344CB8AC3E}">
        <p14:creationId xmlns:p14="http://schemas.microsoft.com/office/powerpoint/2010/main" val="3538008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8322984" cy="5796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ポート　グリッド線の表示</a:t>
            </a:r>
            <a:endParaRPr lang="en-US" altLang="ja-JP" dirty="0"/>
          </a:p>
        </p:txBody>
      </p:sp>
      <p:grpSp>
        <p:nvGrpSpPr>
          <p:cNvPr id="11" name="グループ化 10">
            <a:extLst>
              <a:ext uri="{FF2B5EF4-FFF2-40B4-BE49-F238E27FC236}">
                <a16:creationId xmlns:a16="http://schemas.microsoft.com/office/drawing/2014/main" id="{B4E2F169-03F3-4680-BA1F-45A5838757EF}"/>
              </a:ext>
            </a:extLst>
          </p:cNvPr>
          <p:cNvGrpSpPr/>
          <p:nvPr/>
        </p:nvGrpSpPr>
        <p:grpSpPr>
          <a:xfrm>
            <a:off x="792892" y="2527364"/>
            <a:ext cx="5166472" cy="395586"/>
            <a:chOff x="254945" y="903513"/>
            <a:chExt cx="5166472" cy="395586"/>
          </a:xfrm>
        </p:grpSpPr>
        <p:sp>
          <p:nvSpPr>
            <p:cNvPr id="12" name="テキスト ボックス 11">
              <a:extLst>
                <a:ext uri="{FF2B5EF4-FFF2-40B4-BE49-F238E27FC236}">
                  <a16:creationId xmlns:a16="http://schemas.microsoft.com/office/drawing/2014/main" id="{0D11EFDA-27C4-40BD-8626-636B84B8DEE1}"/>
                </a:ext>
              </a:extLst>
            </p:cNvPr>
            <p:cNvSpPr txBox="1"/>
            <p:nvPr/>
          </p:nvSpPr>
          <p:spPr>
            <a:xfrm>
              <a:off x="620103" y="903513"/>
              <a:ext cx="4801314" cy="369332"/>
            </a:xfrm>
            <a:prstGeom prst="rect">
              <a:avLst/>
            </a:prstGeom>
            <a:noFill/>
          </p:spPr>
          <p:txBody>
            <a:bodyPr wrap="none" rtlCol="0">
              <a:spAutoFit/>
            </a:bodyPr>
            <a:lstStyle/>
            <a:p>
              <a:r>
                <a:rPr lang="ja-JP" altLang="en-US" dirty="0"/>
                <a:t>グリッド線を表示させて配置しやすくします</a:t>
              </a:r>
            </a:p>
          </p:txBody>
        </p:sp>
        <p:sp>
          <p:nvSpPr>
            <p:cNvPr id="13" name="テキスト ボックス 12">
              <a:extLst>
                <a:ext uri="{FF2B5EF4-FFF2-40B4-BE49-F238E27FC236}">
                  <a16:creationId xmlns:a16="http://schemas.microsoft.com/office/drawing/2014/main" id="{4E69986D-F807-4D87-B340-459EDA276EEB}"/>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grpSp>
        <p:nvGrpSpPr>
          <p:cNvPr id="2" name="グループ化 1">
            <a:extLst>
              <a:ext uri="{FF2B5EF4-FFF2-40B4-BE49-F238E27FC236}">
                <a16:creationId xmlns:a16="http://schemas.microsoft.com/office/drawing/2014/main" id="{BDB04426-35FB-4250-BFB1-BB0C7F6722A7}"/>
              </a:ext>
            </a:extLst>
          </p:cNvPr>
          <p:cNvGrpSpPr/>
          <p:nvPr/>
        </p:nvGrpSpPr>
        <p:grpSpPr>
          <a:xfrm>
            <a:off x="1760417" y="2973353"/>
            <a:ext cx="4981574" cy="3884647"/>
            <a:chOff x="2232658" y="1277329"/>
            <a:chExt cx="6901816" cy="5382058"/>
          </a:xfrm>
        </p:grpSpPr>
        <p:pic>
          <p:nvPicPr>
            <p:cNvPr id="8" name="図 7">
              <a:extLst>
                <a:ext uri="{FF2B5EF4-FFF2-40B4-BE49-F238E27FC236}">
                  <a16:creationId xmlns:a16="http://schemas.microsoft.com/office/drawing/2014/main" id="{C05D2F57-AFD8-4EB0-89F3-2209FA00122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232658" y="1487526"/>
              <a:ext cx="6901816" cy="1345154"/>
            </a:xfrm>
            <a:prstGeom prst="rect">
              <a:avLst/>
            </a:prstGeom>
          </p:spPr>
        </p:pic>
        <p:pic>
          <p:nvPicPr>
            <p:cNvPr id="9" name="図 8">
              <a:extLst>
                <a:ext uri="{FF2B5EF4-FFF2-40B4-BE49-F238E27FC236}">
                  <a16:creationId xmlns:a16="http://schemas.microsoft.com/office/drawing/2014/main" id="{105F8564-ACD4-49A1-80CB-7929F5C3F342}"/>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139801" y="3139500"/>
              <a:ext cx="3544028" cy="3519887"/>
            </a:xfrm>
            <a:prstGeom prst="rect">
              <a:avLst/>
            </a:prstGeom>
          </p:spPr>
        </p:pic>
        <p:cxnSp>
          <p:nvCxnSpPr>
            <p:cNvPr id="17" name="直線矢印コネクタ 16">
              <a:extLst>
                <a:ext uri="{FF2B5EF4-FFF2-40B4-BE49-F238E27FC236}">
                  <a16:creationId xmlns:a16="http://schemas.microsoft.com/office/drawing/2014/main" id="{9DD38C90-B990-4CEB-B0D5-0114A7E300B0}"/>
                </a:ext>
              </a:extLst>
            </p:cNvPr>
            <p:cNvCxnSpPr>
              <a:cxnSpLocks/>
              <a:stCxn id="9" idx="0"/>
              <a:endCxn id="18" idx="2"/>
            </p:cNvCxnSpPr>
            <p:nvPr/>
          </p:nvCxnSpPr>
          <p:spPr>
            <a:xfrm flipH="1" flipV="1">
              <a:off x="4446659" y="2832681"/>
              <a:ext cx="465156" cy="306819"/>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四角形: 角を丸くする 17">
              <a:extLst>
                <a:ext uri="{FF2B5EF4-FFF2-40B4-BE49-F238E27FC236}">
                  <a16:creationId xmlns:a16="http://schemas.microsoft.com/office/drawing/2014/main" id="{2AD8E54A-001B-4D58-9C4A-170D9DA8D902}"/>
                </a:ext>
              </a:extLst>
            </p:cNvPr>
            <p:cNvSpPr/>
            <p:nvPr/>
          </p:nvSpPr>
          <p:spPr>
            <a:xfrm>
              <a:off x="3718974" y="1277329"/>
              <a:ext cx="1455369" cy="15553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スライド番号プレースホルダー 6">
            <a:extLst>
              <a:ext uri="{FF2B5EF4-FFF2-40B4-BE49-F238E27FC236}">
                <a16:creationId xmlns:a16="http://schemas.microsoft.com/office/drawing/2014/main" id="{7B73F269-FAEF-4A56-818E-4FDE979D9718}"/>
              </a:ext>
            </a:extLst>
          </p:cNvPr>
          <p:cNvSpPr>
            <a:spLocks noGrp="1"/>
          </p:cNvSpPr>
          <p:nvPr>
            <p:ph type="sldNum" sz="quarter" idx="12"/>
          </p:nvPr>
        </p:nvSpPr>
        <p:spPr/>
        <p:txBody>
          <a:bodyPr/>
          <a:lstStyle/>
          <a:p>
            <a:fld id="{D836F367-8F14-4921-8441-15DE2D973248}" type="slidenum">
              <a:rPr kumimoji="1" lang="ja-JP" altLang="en-US" smtClean="0"/>
              <a:t>9</a:t>
            </a:fld>
            <a:endParaRPr kumimoji="1" lang="ja-JP" altLang="en-US"/>
          </a:p>
        </p:txBody>
      </p:sp>
      <p:pic>
        <p:nvPicPr>
          <p:cNvPr id="14" name="図 13">
            <a:extLst>
              <a:ext uri="{FF2B5EF4-FFF2-40B4-BE49-F238E27FC236}">
                <a16:creationId xmlns:a16="http://schemas.microsoft.com/office/drawing/2014/main" id="{3930A7CB-6395-4AC1-9969-7FE43FB63EA6}"/>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7249950" y="884272"/>
            <a:ext cx="2721299" cy="1280160"/>
          </a:xfrm>
          <a:prstGeom prst="rect">
            <a:avLst/>
          </a:prstGeom>
        </p:spPr>
      </p:pic>
      <p:grpSp>
        <p:nvGrpSpPr>
          <p:cNvPr id="15" name="グループ化 14">
            <a:extLst>
              <a:ext uri="{FF2B5EF4-FFF2-40B4-BE49-F238E27FC236}">
                <a16:creationId xmlns:a16="http://schemas.microsoft.com/office/drawing/2014/main" id="{AC8C9B13-8E91-4D5E-95C8-DE61288A0081}"/>
              </a:ext>
            </a:extLst>
          </p:cNvPr>
          <p:cNvGrpSpPr/>
          <p:nvPr/>
        </p:nvGrpSpPr>
        <p:grpSpPr>
          <a:xfrm>
            <a:off x="792892" y="772541"/>
            <a:ext cx="6551467" cy="646331"/>
            <a:chOff x="254945" y="903513"/>
            <a:chExt cx="6551467" cy="646331"/>
          </a:xfrm>
        </p:grpSpPr>
        <p:sp>
          <p:nvSpPr>
            <p:cNvPr id="16" name="テキスト ボックス 15">
              <a:extLst>
                <a:ext uri="{FF2B5EF4-FFF2-40B4-BE49-F238E27FC236}">
                  <a16:creationId xmlns:a16="http://schemas.microsoft.com/office/drawing/2014/main" id="{2F613B5F-EC4A-4843-8FDD-CC2844C6CA4D}"/>
                </a:ext>
              </a:extLst>
            </p:cNvPr>
            <p:cNvSpPr txBox="1"/>
            <p:nvPr/>
          </p:nvSpPr>
          <p:spPr>
            <a:xfrm>
              <a:off x="620103" y="903513"/>
              <a:ext cx="6186309" cy="646331"/>
            </a:xfrm>
            <a:prstGeom prst="rect">
              <a:avLst/>
            </a:prstGeom>
            <a:noFill/>
          </p:spPr>
          <p:txBody>
            <a:bodyPr wrap="none" rtlCol="0">
              <a:spAutoFit/>
            </a:bodyPr>
            <a:lstStyle/>
            <a:p>
              <a:r>
                <a:rPr lang="ja-JP" altLang="en-US" dirty="0"/>
                <a:t>アイコンの作成はアイコンビューから行います</a:t>
              </a:r>
              <a:endParaRPr lang="en-US" altLang="ja-JP" dirty="0"/>
            </a:p>
            <a:p>
              <a:r>
                <a:rPr lang="ja-JP" altLang="en-US" dirty="0"/>
                <a:t>画面左上にあるアイコンビューをクリックしてください</a:t>
              </a:r>
            </a:p>
          </p:txBody>
        </p:sp>
        <p:sp>
          <p:nvSpPr>
            <p:cNvPr id="19" name="テキスト ボックス 18">
              <a:extLst>
                <a:ext uri="{FF2B5EF4-FFF2-40B4-BE49-F238E27FC236}">
                  <a16:creationId xmlns:a16="http://schemas.microsoft.com/office/drawing/2014/main" id="{89143030-FC50-4FE3-BEB3-0B48240B954C}"/>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sp>
        <p:nvSpPr>
          <p:cNvPr id="21" name="四角形: 角を丸くする 20">
            <a:extLst>
              <a:ext uri="{FF2B5EF4-FFF2-40B4-BE49-F238E27FC236}">
                <a16:creationId xmlns:a16="http://schemas.microsoft.com/office/drawing/2014/main" id="{935EDAA2-F0D3-4A1D-9ED1-B14399E908C4}"/>
              </a:ext>
            </a:extLst>
          </p:cNvPr>
          <p:cNvSpPr/>
          <p:nvPr/>
        </p:nvSpPr>
        <p:spPr>
          <a:xfrm>
            <a:off x="7249950" y="884271"/>
            <a:ext cx="720621" cy="75181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35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rgbClr val="FF0000"/>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1"/>
          </a:solidFill>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3731</TotalTime>
  <Words>877</Words>
  <Application>Microsoft Office PowerPoint</Application>
  <PresentationFormat>ワイド画面</PresentationFormat>
  <Paragraphs>169</Paragraphs>
  <Slides>23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23</vt:i4>
      </vt:variant>
    </vt:vector>
  </HeadingPairs>
  <TitlesOfParts>
    <vt:vector size="28" baseType="lpstr">
      <vt:lpstr>YuMincho Medium</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植田惠法</cp:lastModifiedBy>
  <cp:revision>339</cp:revision>
  <dcterms:created xsi:type="dcterms:W3CDTF">2017-07-29T00:52:37Z</dcterms:created>
  <dcterms:modified xsi:type="dcterms:W3CDTF">2017-12-04T00:36:00Z</dcterms:modified>
</cp:coreProperties>
</file>