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93" r:id="rId3"/>
    <p:sldId id="400" r:id="rId4"/>
    <p:sldId id="283" r:id="rId5"/>
    <p:sldId id="405" r:id="rId6"/>
    <p:sldId id="413" r:id="rId7"/>
    <p:sldId id="414" r:id="rId8"/>
    <p:sldId id="416" r:id="rId9"/>
    <p:sldId id="417" r:id="rId10"/>
    <p:sldId id="418" r:id="rId11"/>
    <p:sldId id="419" r:id="rId12"/>
    <p:sldId id="421" r:id="rId13"/>
    <p:sldId id="415" r:id="rId14"/>
    <p:sldId id="422" r:id="rId15"/>
    <p:sldId id="441" r:id="rId16"/>
    <p:sldId id="437" r:id="rId17"/>
    <p:sldId id="440" r:id="rId18"/>
    <p:sldId id="423" r:id="rId19"/>
    <p:sldId id="404" r:id="rId20"/>
    <p:sldId id="325" r:id="rId21"/>
    <p:sldId id="407" r:id="rId22"/>
    <p:sldId id="438" r:id="rId23"/>
    <p:sldId id="431" r:id="rId24"/>
    <p:sldId id="435" r:id="rId25"/>
    <p:sldId id="436" r:id="rId26"/>
    <p:sldId id="408" r:id="rId27"/>
    <p:sldId id="388" r:id="rId28"/>
    <p:sldId id="392" r:id="rId29"/>
    <p:sldId id="327" r:id="rId30"/>
    <p:sldId id="329" r:id="rId31"/>
    <p:sldId id="397" r:id="rId32"/>
    <p:sldId id="334" r:id="rId33"/>
    <p:sldId id="442" r:id="rId34"/>
    <p:sldId id="429" r:id="rId35"/>
    <p:sldId id="398" r:id="rId36"/>
    <p:sldId id="427" r:id="rId37"/>
    <p:sldId id="432" r:id="rId3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FFFF99"/>
    <a:srgbClr val="99CCFF"/>
    <a:srgbClr val="CCFFCC"/>
    <a:srgbClr val="00CC00"/>
    <a:srgbClr val="CCFFFF"/>
    <a:srgbClr val="CCFF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8" d="100"/>
          <a:sy n="118" d="100"/>
        </p:scale>
        <p:origin x="318" y="57"/>
      </p:cViewPr>
      <p:guideLst>
        <p:guide orient="horz" pos="2160"/>
        <p:guide pos="3840"/>
      </p:guideLst>
    </p:cSldViewPr>
  </p:slideViewPr>
  <p:notesTextViewPr>
    <p:cViewPr>
      <p:scale>
        <a:sx n="3" d="2"/>
        <a:sy n="3" d="2"/>
      </p:scale>
      <p:origin x="0" y="0"/>
    </p:cViewPr>
  </p:notesTextViewPr>
  <p:sorterViewPr>
    <p:cViewPr>
      <p:scale>
        <a:sx n="100" d="100"/>
        <a:sy n="100" d="100"/>
      </p:scale>
      <p:origin x="0" y="-409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70700-DA66-4BAD-8F9F-A4A758D36ABA}" type="datetimeFigureOut">
              <a:rPr kumimoji="1" lang="ja-JP" altLang="en-US" smtClean="0"/>
              <a:t>2020/9/2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297E9-C6BE-4C79-AE8A-01C8A877B6AC}" type="slidenum">
              <a:rPr kumimoji="1" lang="ja-JP" altLang="en-US" smtClean="0"/>
              <a:t>‹#›</a:t>
            </a:fld>
            <a:endParaRPr kumimoji="1" lang="ja-JP" altLang="en-US"/>
          </a:p>
        </p:txBody>
      </p:sp>
    </p:spTree>
    <p:extLst>
      <p:ext uri="{BB962C8B-B14F-4D97-AF65-F5344CB8AC3E}">
        <p14:creationId xmlns:p14="http://schemas.microsoft.com/office/powerpoint/2010/main" val="22913733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327D2F-D218-4DB3-A496-FC51084D5390}"/>
              </a:ext>
            </a:extLst>
          </p:cNvPr>
          <p:cNvSpPr>
            <a:spLocks noGrp="1"/>
          </p:cNvSpPr>
          <p:nvPr>
            <p:ph type="dt" sz="half" idx="10"/>
          </p:nvPr>
        </p:nvSpPr>
        <p:spPr/>
        <p:txBody>
          <a:bodyPr/>
          <a:lstStyle/>
          <a:p>
            <a:fld id="{8C7CD75D-5D39-4864-BA19-483584E59DC6}" type="datetime1">
              <a:rPr kumimoji="1" lang="ja-JP" altLang="en-US" smtClean="0"/>
              <a:t>2020/9/2</a:t>
            </a:fld>
            <a:endParaRPr kumimoji="1" lang="ja-JP" altLang="en-US"/>
          </a:p>
        </p:txBody>
      </p:sp>
      <p:sp>
        <p:nvSpPr>
          <p:cNvPr id="5" name="フッター プレースホルダー 4">
            <a:extLst>
              <a:ext uri="{FF2B5EF4-FFF2-40B4-BE49-F238E27FC236}">
                <a16:creationId xmlns:a16="http://schemas.microsoft.com/office/drawing/2014/main"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750E22-4C4B-417A-8C48-347CB348ECFB}"/>
              </a:ext>
            </a:extLst>
          </p:cNvPr>
          <p:cNvSpPr>
            <a:spLocks noGrp="1"/>
          </p:cNvSpPr>
          <p:nvPr>
            <p:ph type="dt" sz="half" idx="10"/>
          </p:nvPr>
        </p:nvSpPr>
        <p:spPr/>
        <p:txBody>
          <a:bodyPr/>
          <a:lstStyle/>
          <a:p>
            <a:fld id="{1C307E19-2163-42CA-82DC-48CC766E044B}" type="datetime1">
              <a:rPr kumimoji="1" lang="ja-JP" altLang="en-US" smtClean="0"/>
              <a:t>2020/9/2</a:t>
            </a:fld>
            <a:endParaRPr kumimoji="1" lang="ja-JP" altLang="en-US"/>
          </a:p>
        </p:txBody>
      </p:sp>
      <p:sp>
        <p:nvSpPr>
          <p:cNvPr id="5" name="フッター プレースホルダー 4">
            <a:extLst>
              <a:ext uri="{FF2B5EF4-FFF2-40B4-BE49-F238E27FC236}">
                <a16:creationId xmlns:a16="http://schemas.microsoft.com/office/drawing/2014/main"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9FF21-774F-48FE-A04C-9E8A7F644356}"/>
              </a:ext>
            </a:extLst>
          </p:cNvPr>
          <p:cNvSpPr>
            <a:spLocks noGrp="1"/>
          </p:cNvSpPr>
          <p:nvPr>
            <p:ph type="dt" sz="half" idx="10"/>
          </p:nvPr>
        </p:nvSpPr>
        <p:spPr/>
        <p:txBody>
          <a:bodyPr/>
          <a:lstStyle/>
          <a:p>
            <a:fld id="{0C48A713-F20E-46DB-BBA7-BA87B95082A3}" type="datetime1">
              <a:rPr kumimoji="1" lang="ja-JP" altLang="en-US" smtClean="0"/>
              <a:t>2020/9/2</a:t>
            </a:fld>
            <a:endParaRPr kumimoji="1" lang="ja-JP" altLang="en-US"/>
          </a:p>
        </p:txBody>
      </p:sp>
      <p:sp>
        <p:nvSpPr>
          <p:cNvPr id="5" name="フッター プレースホルダー 4">
            <a:extLst>
              <a:ext uri="{FF2B5EF4-FFF2-40B4-BE49-F238E27FC236}">
                <a16:creationId xmlns:a16="http://schemas.microsoft.com/office/drawing/2014/main"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5CE84-A884-4ACE-B6EE-7E97B7475653}"/>
              </a:ext>
            </a:extLst>
          </p:cNvPr>
          <p:cNvSpPr>
            <a:spLocks noGrp="1"/>
          </p:cNvSpPr>
          <p:nvPr>
            <p:ph type="dt" sz="half" idx="10"/>
          </p:nvPr>
        </p:nvSpPr>
        <p:spPr/>
        <p:txBody>
          <a:bodyPr/>
          <a:lstStyle/>
          <a:p>
            <a:fld id="{FFE92058-C063-4892-89E0-629CA4ED9E07}" type="datetime1">
              <a:rPr kumimoji="1" lang="ja-JP" altLang="en-US" smtClean="0"/>
              <a:t>2020/9/2</a:t>
            </a:fld>
            <a:endParaRPr kumimoji="1" lang="ja-JP" altLang="en-US"/>
          </a:p>
        </p:txBody>
      </p:sp>
      <p:sp>
        <p:nvSpPr>
          <p:cNvPr id="5" name="フッター プレースホルダー 4">
            <a:extLst>
              <a:ext uri="{FF2B5EF4-FFF2-40B4-BE49-F238E27FC236}">
                <a16:creationId xmlns:a16="http://schemas.microsoft.com/office/drawing/2014/main"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E71825-7DD8-4B80-96D1-977008B856B9}"/>
              </a:ext>
            </a:extLst>
          </p:cNvPr>
          <p:cNvSpPr>
            <a:spLocks noGrp="1"/>
          </p:cNvSpPr>
          <p:nvPr>
            <p:ph type="dt" sz="half" idx="10"/>
          </p:nvPr>
        </p:nvSpPr>
        <p:spPr/>
        <p:txBody>
          <a:bodyPr/>
          <a:lstStyle/>
          <a:p>
            <a:fld id="{130C667B-2598-4471-9768-C5333B4E3B3A}" type="datetime1">
              <a:rPr kumimoji="1" lang="ja-JP" altLang="en-US" smtClean="0"/>
              <a:t>2020/9/2</a:t>
            </a:fld>
            <a:endParaRPr kumimoji="1" lang="ja-JP" altLang="en-US"/>
          </a:p>
        </p:txBody>
      </p:sp>
      <p:sp>
        <p:nvSpPr>
          <p:cNvPr id="5" name="フッター プレースホルダー 4">
            <a:extLst>
              <a:ext uri="{FF2B5EF4-FFF2-40B4-BE49-F238E27FC236}">
                <a16:creationId xmlns:a16="http://schemas.microsoft.com/office/drawing/2014/main"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8BECE-026B-4F33-8924-AD8452F95547}"/>
              </a:ext>
            </a:extLst>
          </p:cNvPr>
          <p:cNvSpPr>
            <a:spLocks noGrp="1"/>
          </p:cNvSpPr>
          <p:nvPr>
            <p:ph type="dt" sz="half" idx="10"/>
          </p:nvPr>
        </p:nvSpPr>
        <p:spPr/>
        <p:txBody>
          <a:bodyPr/>
          <a:lstStyle/>
          <a:p>
            <a:fld id="{0FDAB949-15F5-4ABF-BB00-18FEF780E713}" type="datetime1">
              <a:rPr kumimoji="1" lang="ja-JP" altLang="en-US" smtClean="0"/>
              <a:t>2020/9/2</a:t>
            </a:fld>
            <a:endParaRPr kumimoji="1" lang="ja-JP" altLang="en-US"/>
          </a:p>
        </p:txBody>
      </p:sp>
      <p:sp>
        <p:nvSpPr>
          <p:cNvPr id="6" name="フッター プレースホルダー 5">
            <a:extLst>
              <a:ext uri="{FF2B5EF4-FFF2-40B4-BE49-F238E27FC236}">
                <a16:creationId xmlns:a16="http://schemas.microsoft.com/office/drawing/2014/main"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9ACD47-787F-4BE6-B29B-B3CFFDE55A9C}"/>
              </a:ext>
            </a:extLst>
          </p:cNvPr>
          <p:cNvSpPr>
            <a:spLocks noGrp="1"/>
          </p:cNvSpPr>
          <p:nvPr>
            <p:ph type="dt" sz="half" idx="10"/>
          </p:nvPr>
        </p:nvSpPr>
        <p:spPr/>
        <p:txBody>
          <a:bodyPr/>
          <a:lstStyle/>
          <a:p>
            <a:fld id="{BFA3EF9D-1463-4821-9ADE-47DF05549453}" type="datetime1">
              <a:rPr kumimoji="1" lang="ja-JP" altLang="en-US" smtClean="0"/>
              <a:t>2020/9/2</a:t>
            </a:fld>
            <a:endParaRPr kumimoji="1" lang="ja-JP" altLang="en-US"/>
          </a:p>
        </p:txBody>
      </p:sp>
      <p:sp>
        <p:nvSpPr>
          <p:cNvPr id="8" name="フッター プレースホルダー 7">
            <a:extLst>
              <a:ext uri="{FF2B5EF4-FFF2-40B4-BE49-F238E27FC236}">
                <a16:creationId xmlns:a16="http://schemas.microsoft.com/office/drawing/2014/main"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37AA8-1B7A-4F48-99C3-675552A1621E}"/>
              </a:ext>
            </a:extLst>
          </p:cNvPr>
          <p:cNvSpPr>
            <a:spLocks noGrp="1"/>
          </p:cNvSpPr>
          <p:nvPr>
            <p:ph type="dt" sz="half" idx="10"/>
          </p:nvPr>
        </p:nvSpPr>
        <p:spPr/>
        <p:txBody>
          <a:bodyPr/>
          <a:lstStyle/>
          <a:p>
            <a:fld id="{4586F5B6-9586-4E05-85A5-BC7C32648190}" type="datetime1">
              <a:rPr kumimoji="1" lang="ja-JP" altLang="en-US" smtClean="0"/>
              <a:t>2020/9/2</a:t>
            </a:fld>
            <a:endParaRPr kumimoji="1" lang="ja-JP" altLang="en-US"/>
          </a:p>
        </p:txBody>
      </p:sp>
      <p:sp>
        <p:nvSpPr>
          <p:cNvPr id="4" name="フッター プレースホルダー 3">
            <a:extLst>
              <a:ext uri="{FF2B5EF4-FFF2-40B4-BE49-F238E27FC236}">
                <a16:creationId xmlns:a16="http://schemas.microsoft.com/office/drawing/2014/main"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C283A7-F09B-44DA-AE34-70823E7FCA2A}"/>
              </a:ext>
            </a:extLst>
          </p:cNvPr>
          <p:cNvSpPr>
            <a:spLocks noGrp="1"/>
          </p:cNvSpPr>
          <p:nvPr>
            <p:ph type="dt" sz="half" idx="10"/>
          </p:nvPr>
        </p:nvSpPr>
        <p:spPr/>
        <p:txBody>
          <a:bodyPr/>
          <a:lstStyle/>
          <a:p>
            <a:fld id="{76504571-7FEB-4311-BB38-1994795B53A0}" type="datetime1">
              <a:rPr kumimoji="1" lang="ja-JP" altLang="en-US" smtClean="0"/>
              <a:t>2020/9/2</a:t>
            </a:fld>
            <a:endParaRPr kumimoji="1" lang="ja-JP" altLang="en-US"/>
          </a:p>
        </p:txBody>
      </p:sp>
      <p:sp>
        <p:nvSpPr>
          <p:cNvPr id="3" name="フッター プレースホルダー 2">
            <a:extLst>
              <a:ext uri="{FF2B5EF4-FFF2-40B4-BE49-F238E27FC236}">
                <a16:creationId xmlns:a16="http://schemas.microsoft.com/office/drawing/2014/main"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6E41A3-42D9-4D44-A093-4D97E3D0DEDF}"/>
              </a:ext>
            </a:extLst>
          </p:cNvPr>
          <p:cNvSpPr>
            <a:spLocks noGrp="1"/>
          </p:cNvSpPr>
          <p:nvPr>
            <p:ph type="dt" sz="half" idx="10"/>
          </p:nvPr>
        </p:nvSpPr>
        <p:spPr/>
        <p:txBody>
          <a:bodyPr/>
          <a:lstStyle/>
          <a:p>
            <a:fld id="{F5C721FD-BC0F-4FE9-9E95-F806C64C8B82}" type="datetime1">
              <a:rPr kumimoji="1" lang="ja-JP" altLang="en-US" smtClean="0"/>
              <a:t>2020/9/2</a:t>
            </a:fld>
            <a:endParaRPr kumimoji="1" lang="ja-JP" altLang="en-US"/>
          </a:p>
        </p:txBody>
      </p:sp>
      <p:sp>
        <p:nvSpPr>
          <p:cNvPr id="6" name="フッター プレースホルダー 5">
            <a:extLst>
              <a:ext uri="{FF2B5EF4-FFF2-40B4-BE49-F238E27FC236}">
                <a16:creationId xmlns:a16="http://schemas.microsoft.com/office/drawing/2014/main"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867D7-B298-4F34-BF60-7897C1D26B0C}"/>
              </a:ext>
            </a:extLst>
          </p:cNvPr>
          <p:cNvSpPr>
            <a:spLocks noGrp="1"/>
          </p:cNvSpPr>
          <p:nvPr>
            <p:ph type="dt" sz="half" idx="10"/>
          </p:nvPr>
        </p:nvSpPr>
        <p:spPr/>
        <p:txBody>
          <a:bodyPr/>
          <a:lstStyle/>
          <a:p>
            <a:fld id="{77542B22-E5B0-40C6-9DA2-3A5D4E7B0D80}" type="datetime1">
              <a:rPr kumimoji="1" lang="ja-JP" altLang="en-US" smtClean="0"/>
              <a:t>2020/9/2</a:t>
            </a:fld>
            <a:endParaRPr kumimoji="1" lang="ja-JP" altLang="en-US"/>
          </a:p>
        </p:txBody>
      </p:sp>
      <p:sp>
        <p:nvSpPr>
          <p:cNvPr id="6" name="フッター プレースホルダー 5">
            <a:extLst>
              <a:ext uri="{FF2B5EF4-FFF2-40B4-BE49-F238E27FC236}">
                <a16:creationId xmlns:a16="http://schemas.microsoft.com/office/drawing/2014/main"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00500-5C7E-429C-8088-58F3D6003A7E}" type="datetime1">
              <a:rPr kumimoji="1" lang="ja-JP" altLang="en-US" smtClean="0"/>
              <a:t>2020/9/2</a:t>
            </a:fld>
            <a:endParaRPr kumimoji="1" lang="ja-JP" altLang="en-US"/>
          </a:p>
        </p:txBody>
      </p:sp>
      <p:sp>
        <p:nvSpPr>
          <p:cNvPr id="5" name="フッター プレースホルダー 4">
            <a:extLst>
              <a:ext uri="{FF2B5EF4-FFF2-40B4-BE49-F238E27FC236}">
                <a16:creationId xmlns:a16="http://schemas.microsoft.com/office/drawing/2014/main"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pensource.org/licenses/mit-license.ph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hyperlink" Target="https://mbe.modelica.university/components/connector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1F0A6FEE-5F30-47CD-92B6-24311CE0EC92}"/>
              </a:ext>
            </a:extLst>
          </p:cNvPr>
          <p:cNvSpPr txBox="1"/>
          <p:nvPr/>
        </p:nvSpPr>
        <p:spPr>
          <a:xfrm>
            <a:off x="905809" y="1748268"/>
            <a:ext cx="10676321" cy="830997"/>
          </a:xfrm>
          <a:prstGeom prst="rect">
            <a:avLst/>
          </a:prstGeom>
          <a:noFill/>
        </p:spPr>
        <p:txBody>
          <a:bodyPr wrap="none" rtlCol="0">
            <a:spAutoFit/>
          </a:bodyPr>
          <a:lstStyle/>
          <a:p>
            <a:r>
              <a:rPr kumimoji="1" lang="en-US" altLang="ja-JP" sz="4800" b="1" u="sng" dirty="0" err="1"/>
              <a:t>OpenModelica</a:t>
            </a:r>
            <a:r>
              <a:rPr kumimoji="1" lang="ja-JP" altLang="en-US" sz="4800" b="1" u="sng" dirty="0"/>
              <a:t>超初級チュートリアル</a:t>
            </a:r>
          </a:p>
        </p:txBody>
      </p:sp>
      <p:sp>
        <p:nvSpPr>
          <p:cNvPr id="2" name="正方形/長方形 1">
            <a:extLst>
              <a:ext uri="{FF2B5EF4-FFF2-40B4-BE49-F238E27FC236}">
                <a16:creationId xmlns:a16="http://schemas.microsoft.com/office/drawing/2014/main" id="{A3839584-586E-4BF7-B7D0-CF7E5BDF7807}"/>
              </a:ext>
            </a:extLst>
          </p:cNvPr>
          <p:cNvSpPr/>
          <p:nvPr/>
        </p:nvSpPr>
        <p:spPr>
          <a:xfrm>
            <a:off x="3365124" y="2941162"/>
            <a:ext cx="5461752" cy="830997"/>
          </a:xfrm>
          <a:prstGeom prst="rect">
            <a:avLst/>
          </a:prstGeom>
        </p:spPr>
        <p:txBody>
          <a:bodyPr wrap="none">
            <a:spAutoFit/>
          </a:bodyPr>
          <a:lstStyle/>
          <a:p>
            <a:r>
              <a:rPr lang="en-US" altLang="ja-JP" sz="4800" b="1" dirty="0">
                <a:solidFill>
                  <a:srgbClr val="FF0000"/>
                </a:solidFill>
              </a:rPr>
              <a:t>7</a:t>
            </a:r>
            <a:r>
              <a:rPr lang="ja-JP" altLang="en-US" sz="4800" b="1" dirty="0" err="1">
                <a:solidFill>
                  <a:srgbClr val="FF0000"/>
                </a:solidFill>
              </a:rPr>
              <a:t>．</a:t>
            </a:r>
            <a:r>
              <a:rPr lang="ja-JP" altLang="en-US" sz="4800" b="1" dirty="0">
                <a:solidFill>
                  <a:srgbClr val="FF0000"/>
                </a:solidFill>
              </a:rPr>
              <a:t>プラントモデル</a:t>
            </a:r>
            <a:endParaRPr lang="en-US" altLang="ja-JP" sz="4800" b="1" dirty="0">
              <a:solidFill>
                <a:srgbClr val="FF0000"/>
              </a:solidFill>
            </a:endParaRPr>
          </a:p>
        </p:txBody>
      </p:sp>
      <p:sp>
        <p:nvSpPr>
          <p:cNvPr id="5" name="スライド番号プレースホルダー 4">
            <a:extLst>
              <a:ext uri="{FF2B5EF4-FFF2-40B4-BE49-F238E27FC236}">
                <a16:creationId xmlns:a16="http://schemas.microsoft.com/office/drawing/2014/main" id="{C270AC0B-4708-4A2D-90BF-07CDBA702A3C}"/>
              </a:ext>
            </a:extLst>
          </p:cNvPr>
          <p:cNvSpPr>
            <a:spLocks noGrp="1"/>
          </p:cNvSpPr>
          <p:nvPr>
            <p:ph type="sldNum" sz="quarter" idx="12"/>
          </p:nvPr>
        </p:nvSpPr>
        <p:spPr/>
        <p:txBody>
          <a:bodyPr/>
          <a:lstStyle/>
          <a:p>
            <a:fld id="{D836F367-8F14-4921-8441-15DE2D973248}" type="slidenum">
              <a:rPr kumimoji="1" lang="ja-JP" altLang="en-US" smtClean="0"/>
              <a:t>1</a:t>
            </a:fld>
            <a:endParaRPr kumimoji="1" lang="ja-JP" altLang="en-US"/>
          </a:p>
        </p:txBody>
      </p:sp>
      <p:sp>
        <p:nvSpPr>
          <p:cNvPr id="7" name="正方形/長方形 6">
            <a:extLst>
              <a:ext uri="{FF2B5EF4-FFF2-40B4-BE49-F238E27FC236}">
                <a16:creationId xmlns:a16="http://schemas.microsoft.com/office/drawing/2014/main" id="{7AA58E1A-71F5-4213-BA60-B3FBF0C5484F}"/>
              </a:ext>
            </a:extLst>
          </p:cNvPr>
          <p:cNvSpPr/>
          <p:nvPr/>
        </p:nvSpPr>
        <p:spPr>
          <a:xfrm>
            <a:off x="3230707" y="5796050"/>
            <a:ext cx="6096000" cy="1200329"/>
          </a:xfrm>
          <a:prstGeom prst="rect">
            <a:avLst/>
          </a:prstGeom>
        </p:spPr>
        <p:txBody>
          <a:bodyPr>
            <a:spAutoFit/>
          </a:bodyPr>
          <a:lstStyle/>
          <a:p>
            <a:pPr algn="ctr"/>
            <a:r>
              <a:rPr lang="en-US" altLang="ja-JP" dirty="0"/>
              <a:t>Copyright (C) </a:t>
            </a:r>
            <a:r>
              <a:rPr lang="en-US" altLang="ja-JP" dirty="0" smtClean="0"/>
              <a:t>2020 </a:t>
            </a:r>
            <a:r>
              <a:rPr lang="en-US" altLang="ja-JP" dirty="0"/>
              <a:t>Shigenori Ueda</a:t>
            </a:r>
          </a:p>
          <a:p>
            <a:pPr algn="ctr"/>
            <a:r>
              <a:rPr lang="en-US" altLang="ja-JP" dirty="0"/>
              <a:t>Released under the MIT license</a:t>
            </a:r>
          </a:p>
          <a:p>
            <a:pPr algn="ctr"/>
            <a:r>
              <a:rPr lang="en-US" altLang="ja-JP" dirty="0">
                <a:hlinkClick r:id="rId2"/>
              </a:rPr>
              <a:t>https://opensource.org/licenses/mit-license.php</a:t>
            </a:r>
            <a:endParaRPr lang="en-US" altLang="ja-JP" dirty="0"/>
          </a:p>
          <a:p>
            <a:pPr algn="ctr"/>
            <a:endParaRPr lang="en-US" altLang="ja-JP" dirty="0"/>
          </a:p>
        </p:txBody>
      </p:sp>
    </p:spTree>
    <p:extLst>
      <p:ext uri="{BB962C8B-B14F-4D97-AF65-F5344CB8AC3E}">
        <p14:creationId xmlns:p14="http://schemas.microsoft.com/office/powerpoint/2010/main" val="16542364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84AF7C20-A221-44D8-8426-7149EE55095C}"/>
              </a:ext>
            </a:extLst>
          </p:cNvPr>
          <p:cNvSpPr/>
          <p:nvPr/>
        </p:nvSpPr>
        <p:spPr>
          <a:xfrm>
            <a:off x="531341" y="766119"/>
            <a:ext cx="11355859" cy="127274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10</a:t>
            </a:fld>
            <a:endParaRPr kumimoji="1" lang="ja-JP" altLang="en-US"/>
          </a:p>
        </p:txBody>
      </p:sp>
      <p:sp>
        <p:nvSpPr>
          <p:cNvPr id="7" name="テキスト ボックス 6">
            <a:extLst>
              <a:ext uri="{FF2B5EF4-FFF2-40B4-BE49-F238E27FC236}">
                <a16:creationId xmlns:a16="http://schemas.microsoft.com/office/drawing/2014/main" id="{5388EE03-3769-48B5-BAE6-17FC39F69438}"/>
              </a:ext>
            </a:extLst>
          </p:cNvPr>
          <p:cNvSpPr txBox="1"/>
          <p:nvPr/>
        </p:nvSpPr>
        <p:spPr>
          <a:xfrm>
            <a:off x="708452" y="2323070"/>
            <a:ext cx="10387916" cy="830997"/>
          </a:xfrm>
          <a:prstGeom prst="rect">
            <a:avLst/>
          </a:prstGeom>
          <a:noFill/>
        </p:spPr>
        <p:txBody>
          <a:bodyPr wrap="square" rtlCol="0">
            <a:spAutoFit/>
          </a:bodyPr>
          <a:lstStyle/>
          <a:p>
            <a:pPr algn="l"/>
            <a:r>
              <a:rPr kumimoji="1" lang="ja-JP" altLang="en-US" sz="2400" dirty="0"/>
              <a:t>電圧、温度などはアクロス変数、電流、熱流量など</a:t>
            </a:r>
            <a:r>
              <a:rPr kumimoji="1" lang="ja-JP" altLang="en-US" sz="2400" dirty="0" smtClean="0"/>
              <a:t>はフロー変数</a:t>
            </a:r>
            <a:r>
              <a:rPr kumimoji="1" lang="ja-JP" altLang="en-US" sz="2400" dirty="0"/>
              <a:t>として宣言することでモデルの接続関係から自動的に方程式を組み立てます</a:t>
            </a:r>
          </a:p>
        </p:txBody>
      </p:sp>
      <p:sp>
        <p:nvSpPr>
          <p:cNvPr id="22" name="テキスト ボックス 21">
            <a:extLst>
              <a:ext uri="{FF2B5EF4-FFF2-40B4-BE49-F238E27FC236}">
                <a16:creationId xmlns:a16="http://schemas.microsoft.com/office/drawing/2014/main" id="{EA5C7FF4-EFE0-4B26-9894-32084324BF24}"/>
              </a:ext>
            </a:extLst>
          </p:cNvPr>
          <p:cNvSpPr txBox="1"/>
          <p:nvPr/>
        </p:nvSpPr>
        <p:spPr>
          <a:xfrm>
            <a:off x="683735" y="722099"/>
            <a:ext cx="1723549" cy="461665"/>
          </a:xfrm>
          <a:prstGeom prst="rect">
            <a:avLst/>
          </a:prstGeom>
          <a:noFill/>
        </p:spPr>
        <p:txBody>
          <a:bodyPr wrap="none" rtlCol="0">
            <a:spAutoFit/>
          </a:bodyPr>
          <a:lstStyle/>
          <a:p>
            <a:pPr algn="l"/>
            <a:r>
              <a:rPr kumimoji="1" lang="ja-JP" altLang="en-US" sz="2400" u="sng" dirty="0"/>
              <a:t>メリット③</a:t>
            </a:r>
          </a:p>
        </p:txBody>
      </p:sp>
      <p:sp>
        <p:nvSpPr>
          <p:cNvPr id="27" name="テキスト ボックス 26">
            <a:extLst>
              <a:ext uri="{FF2B5EF4-FFF2-40B4-BE49-F238E27FC236}">
                <a16:creationId xmlns:a16="http://schemas.microsoft.com/office/drawing/2014/main" id="{06765A10-9E43-4E64-80C4-CB855027B3B0}"/>
              </a:ext>
            </a:extLst>
          </p:cNvPr>
          <p:cNvSpPr txBox="1"/>
          <p:nvPr/>
        </p:nvSpPr>
        <p:spPr>
          <a:xfrm>
            <a:off x="1250574" y="1229630"/>
            <a:ext cx="4956632" cy="830997"/>
          </a:xfrm>
          <a:prstGeom prst="rect">
            <a:avLst/>
          </a:prstGeom>
          <a:noFill/>
        </p:spPr>
        <p:txBody>
          <a:bodyPr wrap="square" rtlCol="0">
            <a:spAutoFit/>
          </a:bodyPr>
          <a:lstStyle/>
          <a:p>
            <a:pPr algn="l"/>
            <a:r>
              <a:rPr kumimoji="1" lang="ja-JP" altLang="en-US" sz="2400" dirty="0"/>
              <a:t>物理現象を表すための変数、オペレータが数多く存在する</a:t>
            </a:r>
          </a:p>
        </p:txBody>
      </p:sp>
      <p:sp>
        <p:nvSpPr>
          <p:cNvPr id="28" name="矢印: 右 27">
            <a:extLst>
              <a:ext uri="{FF2B5EF4-FFF2-40B4-BE49-F238E27FC236}">
                <a16:creationId xmlns:a16="http://schemas.microsoft.com/office/drawing/2014/main" id="{BE644425-3702-492D-8765-486E6174C31C}"/>
              </a:ext>
            </a:extLst>
          </p:cNvPr>
          <p:cNvSpPr/>
          <p:nvPr/>
        </p:nvSpPr>
        <p:spPr>
          <a:xfrm>
            <a:off x="6474185" y="1414296"/>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B25DA395-7BA6-4B5A-A5AC-7A5220EE2CDF}"/>
              </a:ext>
            </a:extLst>
          </p:cNvPr>
          <p:cNvSpPr txBox="1"/>
          <p:nvPr/>
        </p:nvSpPr>
        <p:spPr>
          <a:xfrm>
            <a:off x="7113811" y="1291185"/>
            <a:ext cx="4546845" cy="707886"/>
          </a:xfrm>
          <a:prstGeom prst="rect">
            <a:avLst/>
          </a:prstGeom>
          <a:noFill/>
        </p:spPr>
        <p:txBody>
          <a:bodyPr wrap="square" rtlCol="0">
            <a:spAutoFit/>
          </a:bodyPr>
          <a:lstStyle/>
          <a:p>
            <a:pPr algn="l"/>
            <a:r>
              <a:rPr kumimoji="1" lang="ja-JP" altLang="en-US" sz="2000" dirty="0"/>
              <a:t>アクロス変数、フロー変数、ストリーム変数、時間微分オペレータ</a:t>
            </a:r>
            <a:r>
              <a:rPr kumimoji="1" lang="en-US" altLang="ja-JP" sz="2000" dirty="0"/>
              <a:t>der</a:t>
            </a:r>
            <a:endParaRPr kumimoji="1" lang="ja-JP" altLang="en-US" sz="2000" dirty="0"/>
          </a:p>
        </p:txBody>
      </p:sp>
      <p:sp>
        <p:nvSpPr>
          <p:cNvPr id="32" name="四角形: 角を丸くする 31">
            <a:extLst>
              <a:ext uri="{FF2B5EF4-FFF2-40B4-BE49-F238E27FC236}">
                <a16:creationId xmlns:a16="http://schemas.microsoft.com/office/drawing/2014/main" id="{36166C94-AFB7-4EB4-BAA5-BE4673C6A538}"/>
              </a:ext>
            </a:extLst>
          </p:cNvPr>
          <p:cNvSpPr/>
          <p:nvPr/>
        </p:nvSpPr>
        <p:spPr>
          <a:xfrm>
            <a:off x="7221408" y="3317229"/>
            <a:ext cx="3042186" cy="2672755"/>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3" name="グループ化 32">
            <a:extLst>
              <a:ext uri="{FF2B5EF4-FFF2-40B4-BE49-F238E27FC236}">
                <a16:creationId xmlns:a16="http://schemas.microsoft.com/office/drawing/2014/main" id="{E8A9729A-B252-4E45-9C87-57C6EEA83F7D}"/>
              </a:ext>
            </a:extLst>
          </p:cNvPr>
          <p:cNvGrpSpPr/>
          <p:nvPr/>
        </p:nvGrpSpPr>
        <p:grpSpPr>
          <a:xfrm>
            <a:off x="2171651" y="3895571"/>
            <a:ext cx="4302534" cy="1605678"/>
            <a:chOff x="3190498" y="3730289"/>
            <a:chExt cx="3024900" cy="1106530"/>
          </a:xfrm>
        </p:grpSpPr>
        <p:sp>
          <p:nvSpPr>
            <p:cNvPr id="34" name="正方形/長方形 33">
              <a:extLst>
                <a:ext uri="{FF2B5EF4-FFF2-40B4-BE49-F238E27FC236}">
                  <a16:creationId xmlns:a16="http://schemas.microsoft.com/office/drawing/2014/main" id="{BAF69BC2-ED5D-4C76-BC42-482CB215DB72}"/>
                </a:ext>
              </a:extLst>
            </p:cNvPr>
            <p:cNvSpPr/>
            <p:nvPr/>
          </p:nvSpPr>
          <p:spPr>
            <a:xfrm>
              <a:off x="5075268" y="3730289"/>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7559B583-47F8-4E00-BE20-D310F3D734EB}"/>
                </a:ext>
              </a:extLst>
            </p:cNvPr>
            <p:cNvSpPr/>
            <p:nvPr/>
          </p:nvSpPr>
          <p:spPr>
            <a:xfrm>
              <a:off x="5075268" y="4629677"/>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13049F14-6CC1-4983-9941-67CDF6210F23}"/>
                </a:ext>
              </a:extLst>
            </p:cNvPr>
            <p:cNvSpPr/>
            <p:nvPr/>
          </p:nvSpPr>
          <p:spPr>
            <a:xfrm>
              <a:off x="3510393" y="4154188"/>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コネクタ: カギ線 36">
              <a:extLst>
                <a:ext uri="{FF2B5EF4-FFF2-40B4-BE49-F238E27FC236}">
                  <a16:creationId xmlns:a16="http://schemas.microsoft.com/office/drawing/2014/main" id="{D220BBE5-8131-4B27-8629-98E955BC2398}"/>
                </a:ext>
              </a:extLst>
            </p:cNvPr>
            <p:cNvCxnSpPr>
              <a:stCxn id="36" idx="3"/>
              <a:endCxn id="34" idx="1"/>
            </p:cNvCxnSpPr>
            <p:nvPr/>
          </p:nvCxnSpPr>
          <p:spPr>
            <a:xfrm flipV="1">
              <a:off x="4426670" y="3833860"/>
              <a:ext cx="648598" cy="423899"/>
            </a:xfrm>
            <a:prstGeom prst="bentConnector3">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コネクタ: カギ線 37">
              <a:extLst>
                <a:ext uri="{FF2B5EF4-FFF2-40B4-BE49-F238E27FC236}">
                  <a16:creationId xmlns:a16="http://schemas.microsoft.com/office/drawing/2014/main" id="{384489BA-D9D3-4FE8-B8FE-307D7FD06088}"/>
                </a:ext>
              </a:extLst>
            </p:cNvPr>
            <p:cNvCxnSpPr>
              <a:cxnSpLocks/>
              <a:stCxn id="36" idx="3"/>
              <a:endCxn id="35" idx="1"/>
            </p:cNvCxnSpPr>
            <p:nvPr/>
          </p:nvCxnSpPr>
          <p:spPr>
            <a:xfrm>
              <a:off x="4426670" y="4257759"/>
              <a:ext cx="648598" cy="475489"/>
            </a:xfrm>
            <a:prstGeom prst="bentConnector3">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260AB8F0-6BDC-49D3-80F4-864BA68F1008}"/>
                </a:ext>
              </a:extLst>
            </p:cNvPr>
            <p:cNvCxnSpPr>
              <a:cxnSpLocks/>
              <a:stCxn id="36" idx="1"/>
            </p:cNvCxnSpPr>
            <p:nvPr/>
          </p:nvCxnSpPr>
          <p:spPr>
            <a:xfrm flipH="1">
              <a:off x="3190498" y="4257759"/>
              <a:ext cx="319895"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884107D-ADFC-41F9-81F1-15D41F2F69DB}"/>
                </a:ext>
              </a:extLst>
            </p:cNvPr>
            <p:cNvCxnSpPr/>
            <p:nvPr/>
          </p:nvCxnSpPr>
          <p:spPr>
            <a:xfrm flipH="1">
              <a:off x="5991545" y="3845038"/>
              <a:ext cx="21564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A68D729E-262F-40BD-96AC-EE0DE9F56B65}"/>
                </a:ext>
              </a:extLst>
            </p:cNvPr>
            <p:cNvCxnSpPr/>
            <p:nvPr/>
          </p:nvCxnSpPr>
          <p:spPr>
            <a:xfrm flipH="1">
              <a:off x="5999752" y="4718860"/>
              <a:ext cx="21564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2" name="テキスト ボックス 41">
            <a:extLst>
              <a:ext uri="{FF2B5EF4-FFF2-40B4-BE49-F238E27FC236}">
                <a16:creationId xmlns:a16="http://schemas.microsoft.com/office/drawing/2014/main" id="{F398FBED-1AF4-4CD6-ABEC-8D0CD880D18B}"/>
              </a:ext>
            </a:extLst>
          </p:cNvPr>
          <p:cNvSpPr txBox="1"/>
          <p:nvPr/>
        </p:nvSpPr>
        <p:spPr>
          <a:xfrm>
            <a:off x="2861583" y="5747207"/>
            <a:ext cx="3570208" cy="461665"/>
          </a:xfrm>
          <a:prstGeom prst="rect">
            <a:avLst/>
          </a:prstGeom>
          <a:noFill/>
        </p:spPr>
        <p:txBody>
          <a:bodyPr wrap="none" rtlCol="0">
            <a:spAutoFit/>
          </a:bodyPr>
          <a:lstStyle/>
          <a:p>
            <a:pPr algn="l"/>
            <a:r>
              <a:rPr kumimoji="1" lang="ja-JP" altLang="en-US" sz="2400" u="sng" dirty="0"/>
              <a:t>並列接続された電気抵抗</a:t>
            </a:r>
          </a:p>
        </p:txBody>
      </p:sp>
      <p:sp>
        <p:nvSpPr>
          <p:cNvPr id="43" name="テキスト ボックス 42">
            <a:extLst>
              <a:ext uri="{FF2B5EF4-FFF2-40B4-BE49-F238E27FC236}">
                <a16:creationId xmlns:a16="http://schemas.microsoft.com/office/drawing/2014/main" id="{35897ED6-6838-43F2-810E-CEEF03CC030B}"/>
              </a:ext>
            </a:extLst>
          </p:cNvPr>
          <p:cNvSpPr txBox="1"/>
          <p:nvPr/>
        </p:nvSpPr>
        <p:spPr>
          <a:xfrm>
            <a:off x="7835436" y="3964588"/>
            <a:ext cx="1800493" cy="523220"/>
          </a:xfrm>
          <a:prstGeom prst="rect">
            <a:avLst/>
          </a:prstGeom>
          <a:noFill/>
        </p:spPr>
        <p:txBody>
          <a:bodyPr wrap="none" rtlCol="0">
            <a:spAutoFit/>
          </a:bodyPr>
          <a:lstStyle/>
          <a:p>
            <a:pPr algn="l"/>
            <a:r>
              <a:rPr kumimoji="1" lang="en-US" altLang="ja-JP" sz="2800" dirty="0"/>
              <a:t>V</a:t>
            </a:r>
            <a:r>
              <a:rPr kumimoji="1" lang="en-US" altLang="ja-JP" sz="2800" baseline="-25000" dirty="0"/>
              <a:t>1</a:t>
            </a:r>
            <a:r>
              <a:rPr kumimoji="1" lang="en-US" altLang="ja-JP" sz="2800" dirty="0"/>
              <a:t>=V</a:t>
            </a:r>
            <a:r>
              <a:rPr kumimoji="1" lang="en-US" altLang="ja-JP" sz="2800" baseline="-25000" dirty="0"/>
              <a:t>2</a:t>
            </a:r>
            <a:r>
              <a:rPr kumimoji="1" lang="en-US" altLang="ja-JP" sz="2800" dirty="0"/>
              <a:t>=V</a:t>
            </a:r>
            <a:r>
              <a:rPr kumimoji="1" lang="en-US" altLang="ja-JP" sz="2800" baseline="-25000" dirty="0"/>
              <a:t>3</a:t>
            </a:r>
            <a:endParaRPr kumimoji="1" lang="ja-JP" altLang="en-US" sz="2800" baseline="-25000" dirty="0"/>
          </a:p>
        </p:txBody>
      </p:sp>
      <p:sp>
        <p:nvSpPr>
          <p:cNvPr id="47" name="テキスト ボックス 46">
            <a:extLst>
              <a:ext uri="{FF2B5EF4-FFF2-40B4-BE49-F238E27FC236}">
                <a16:creationId xmlns:a16="http://schemas.microsoft.com/office/drawing/2014/main" id="{C12C9DC7-95AB-4CFF-B6B4-45B8E8A9122A}"/>
              </a:ext>
            </a:extLst>
          </p:cNvPr>
          <p:cNvSpPr txBox="1"/>
          <p:nvPr/>
        </p:nvSpPr>
        <p:spPr>
          <a:xfrm>
            <a:off x="7554872" y="5147297"/>
            <a:ext cx="2108269" cy="584775"/>
          </a:xfrm>
          <a:prstGeom prst="rect">
            <a:avLst/>
          </a:prstGeom>
          <a:noFill/>
        </p:spPr>
        <p:txBody>
          <a:bodyPr wrap="square" rtlCol="0">
            <a:spAutoFit/>
          </a:bodyPr>
          <a:lstStyle/>
          <a:p>
            <a:pPr algn="ctr"/>
            <a:r>
              <a:rPr kumimoji="1" lang="en-US" altLang="ja-JP" sz="3200" dirty="0"/>
              <a:t>i</a:t>
            </a:r>
            <a:r>
              <a:rPr kumimoji="1" lang="en-US" altLang="ja-JP" sz="3200" baseline="-25000" dirty="0"/>
              <a:t>1</a:t>
            </a:r>
            <a:r>
              <a:rPr kumimoji="1" lang="en-US" altLang="ja-JP" sz="3200" dirty="0"/>
              <a:t>=i</a:t>
            </a:r>
            <a:r>
              <a:rPr kumimoji="1" lang="en-US" altLang="ja-JP" sz="3200" baseline="-25000" dirty="0"/>
              <a:t>2</a:t>
            </a:r>
            <a:r>
              <a:rPr kumimoji="1" lang="en-US" altLang="ja-JP" sz="3200" dirty="0"/>
              <a:t>+i</a:t>
            </a:r>
            <a:r>
              <a:rPr kumimoji="1" lang="en-US" altLang="ja-JP" sz="3200" baseline="-25000" dirty="0"/>
              <a:t>3</a:t>
            </a:r>
            <a:endParaRPr kumimoji="1" lang="ja-JP" altLang="en-US" sz="3200" baseline="-25000" dirty="0"/>
          </a:p>
        </p:txBody>
      </p:sp>
      <p:sp>
        <p:nvSpPr>
          <p:cNvPr id="48" name="テキスト ボックス 47">
            <a:extLst>
              <a:ext uri="{FF2B5EF4-FFF2-40B4-BE49-F238E27FC236}">
                <a16:creationId xmlns:a16="http://schemas.microsoft.com/office/drawing/2014/main" id="{19C9D3CE-F510-452E-B704-1C8CC4E7E509}"/>
              </a:ext>
            </a:extLst>
          </p:cNvPr>
          <p:cNvSpPr txBox="1"/>
          <p:nvPr/>
        </p:nvSpPr>
        <p:spPr>
          <a:xfrm>
            <a:off x="3518483" y="3791967"/>
            <a:ext cx="445956" cy="707886"/>
          </a:xfrm>
          <a:prstGeom prst="rect">
            <a:avLst/>
          </a:prstGeom>
          <a:noFill/>
        </p:spPr>
        <p:txBody>
          <a:bodyPr wrap="square" rtlCol="0">
            <a:spAutoFit/>
          </a:bodyPr>
          <a:lstStyle/>
          <a:p>
            <a:pPr algn="l"/>
            <a:r>
              <a:rPr kumimoji="1" lang="en-US" altLang="ja-JP" sz="2000" dirty="0"/>
              <a:t>V</a:t>
            </a:r>
            <a:r>
              <a:rPr kumimoji="1" lang="en-US" altLang="ja-JP" sz="2000" baseline="-25000" dirty="0"/>
              <a:t>1</a:t>
            </a:r>
          </a:p>
          <a:p>
            <a:pPr algn="l"/>
            <a:r>
              <a:rPr lang="en-US" altLang="ja-JP" sz="2000" dirty="0"/>
              <a:t>i</a:t>
            </a:r>
            <a:r>
              <a:rPr lang="en-US" altLang="ja-JP" sz="2000" baseline="-25000" dirty="0"/>
              <a:t>1</a:t>
            </a:r>
            <a:endParaRPr kumimoji="1" lang="ja-JP" altLang="en-US" sz="2000" baseline="-25000" dirty="0"/>
          </a:p>
        </p:txBody>
      </p:sp>
      <p:sp>
        <p:nvSpPr>
          <p:cNvPr id="49" name="テキスト ボックス 48">
            <a:extLst>
              <a:ext uri="{FF2B5EF4-FFF2-40B4-BE49-F238E27FC236}">
                <a16:creationId xmlns:a16="http://schemas.microsoft.com/office/drawing/2014/main" id="{ABF3AE94-C4D3-43A7-AA06-D86687F9C457}"/>
              </a:ext>
            </a:extLst>
          </p:cNvPr>
          <p:cNvSpPr txBox="1"/>
          <p:nvPr/>
        </p:nvSpPr>
        <p:spPr>
          <a:xfrm>
            <a:off x="4559289" y="3308276"/>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2</a:t>
            </a:r>
          </a:p>
          <a:p>
            <a:pPr algn="l"/>
            <a:r>
              <a:rPr lang="en-US" altLang="ja-JP" sz="2000" dirty="0"/>
              <a:t>i</a:t>
            </a:r>
            <a:r>
              <a:rPr lang="en-US" altLang="ja-JP" sz="2000" baseline="-25000" dirty="0"/>
              <a:t>2</a:t>
            </a:r>
            <a:endParaRPr kumimoji="1" lang="ja-JP" altLang="en-US" sz="2000" baseline="-25000" dirty="0"/>
          </a:p>
        </p:txBody>
      </p:sp>
      <p:sp>
        <p:nvSpPr>
          <p:cNvPr id="51" name="テキスト ボックス 50">
            <a:extLst>
              <a:ext uri="{FF2B5EF4-FFF2-40B4-BE49-F238E27FC236}">
                <a16:creationId xmlns:a16="http://schemas.microsoft.com/office/drawing/2014/main" id="{6C05C2D1-BAB6-4017-BDC1-3910C5066E2A}"/>
              </a:ext>
            </a:extLst>
          </p:cNvPr>
          <p:cNvSpPr txBox="1"/>
          <p:nvPr/>
        </p:nvSpPr>
        <p:spPr>
          <a:xfrm>
            <a:off x="4576431" y="4592402"/>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3</a:t>
            </a:r>
          </a:p>
          <a:p>
            <a:pPr algn="l"/>
            <a:r>
              <a:rPr lang="en-US" altLang="ja-JP" sz="2000" dirty="0"/>
              <a:t>i</a:t>
            </a:r>
            <a:r>
              <a:rPr lang="en-US" altLang="ja-JP" sz="2000" baseline="-25000" dirty="0"/>
              <a:t>3</a:t>
            </a:r>
            <a:endParaRPr kumimoji="1" lang="ja-JP" altLang="en-US" sz="2000" baseline="-25000" dirty="0"/>
          </a:p>
        </p:txBody>
      </p:sp>
      <p:sp>
        <p:nvSpPr>
          <p:cNvPr id="52" name="テキスト ボックス 51">
            <a:extLst>
              <a:ext uri="{FF2B5EF4-FFF2-40B4-BE49-F238E27FC236}">
                <a16:creationId xmlns:a16="http://schemas.microsoft.com/office/drawing/2014/main" id="{7DC66216-E090-4FF1-8B86-33ECD8B219D6}"/>
              </a:ext>
            </a:extLst>
          </p:cNvPr>
          <p:cNvSpPr txBox="1"/>
          <p:nvPr/>
        </p:nvSpPr>
        <p:spPr>
          <a:xfrm>
            <a:off x="7339140" y="3519376"/>
            <a:ext cx="2031325" cy="461665"/>
          </a:xfrm>
          <a:prstGeom prst="rect">
            <a:avLst/>
          </a:prstGeom>
          <a:noFill/>
        </p:spPr>
        <p:txBody>
          <a:bodyPr wrap="none" rtlCol="0">
            <a:spAutoFit/>
          </a:bodyPr>
          <a:lstStyle/>
          <a:p>
            <a:pPr algn="l"/>
            <a:r>
              <a:rPr kumimoji="1" lang="ja-JP" altLang="en-US" sz="2400" u="sng" dirty="0" smtClean="0"/>
              <a:t>アクロス変数</a:t>
            </a:r>
            <a:endParaRPr kumimoji="1" lang="ja-JP" altLang="en-US" sz="2400" u="sng" dirty="0"/>
          </a:p>
        </p:txBody>
      </p:sp>
      <p:sp>
        <p:nvSpPr>
          <p:cNvPr id="53" name="テキスト ボックス 52">
            <a:extLst>
              <a:ext uri="{FF2B5EF4-FFF2-40B4-BE49-F238E27FC236}">
                <a16:creationId xmlns:a16="http://schemas.microsoft.com/office/drawing/2014/main" id="{80F295B0-E0B4-4D1E-A837-3D3CB9DFF0B0}"/>
              </a:ext>
            </a:extLst>
          </p:cNvPr>
          <p:cNvSpPr txBox="1"/>
          <p:nvPr/>
        </p:nvSpPr>
        <p:spPr>
          <a:xfrm>
            <a:off x="7339140" y="4689257"/>
            <a:ext cx="1723549" cy="461665"/>
          </a:xfrm>
          <a:prstGeom prst="rect">
            <a:avLst/>
          </a:prstGeom>
          <a:noFill/>
        </p:spPr>
        <p:txBody>
          <a:bodyPr wrap="none" rtlCol="0">
            <a:spAutoFit/>
          </a:bodyPr>
          <a:lstStyle/>
          <a:p>
            <a:pPr algn="l"/>
            <a:r>
              <a:rPr kumimoji="1" lang="ja-JP" altLang="en-US" sz="2400" u="sng" dirty="0" smtClean="0"/>
              <a:t>フロー変数</a:t>
            </a:r>
            <a:endParaRPr kumimoji="1" lang="ja-JP" altLang="en-US" sz="2400" u="sng" dirty="0"/>
          </a:p>
        </p:txBody>
      </p:sp>
    </p:spTree>
    <p:extLst>
      <p:ext uri="{BB962C8B-B14F-4D97-AF65-F5344CB8AC3E}">
        <p14:creationId xmlns:p14="http://schemas.microsoft.com/office/powerpoint/2010/main" val="24783564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84AF7C20-A221-44D8-8426-7149EE55095C}"/>
              </a:ext>
            </a:extLst>
          </p:cNvPr>
          <p:cNvSpPr/>
          <p:nvPr/>
        </p:nvSpPr>
        <p:spPr>
          <a:xfrm>
            <a:off x="531341" y="766119"/>
            <a:ext cx="11355859" cy="127274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11</a:t>
            </a:fld>
            <a:endParaRPr kumimoji="1" lang="ja-JP" altLang="en-US"/>
          </a:p>
        </p:txBody>
      </p:sp>
      <p:sp>
        <p:nvSpPr>
          <p:cNvPr id="7" name="テキスト ボックス 6">
            <a:extLst>
              <a:ext uri="{FF2B5EF4-FFF2-40B4-BE49-F238E27FC236}">
                <a16:creationId xmlns:a16="http://schemas.microsoft.com/office/drawing/2014/main" id="{5388EE03-3769-48B5-BAE6-17FC39F69438}"/>
              </a:ext>
            </a:extLst>
          </p:cNvPr>
          <p:cNvSpPr txBox="1"/>
          <p:nvPr/>
        </p:nvSpPr>
        <p:spPr>
          <a:xfrm>
            <a:off x="965884" y="2164304"/>
            <a:ext cx="10387916" cy="830997"/>
          </a:xfrm>
          <a:prstGeom prst="rect">
            <a:avLst/>
          </a:prstGeom>
          <a:noFill/>
        </p:spPr>
        <p:txBody>
          <a:bodyPr wrap="square" rtlCol="0">
            <a:spAutoFit/>
          </a:bodyPr>
          <a:lstStyle/>
          <a:p>
            <a:pPr algn="l"/>
            <a:r>
              <a:rPr kumimoji="1" lang="ja-JP" altLang="en-US" sz="2400" dirty="0"/>
              <a:t>非常に多くのオープンソースライブラリや商用ライブラリが活発に開発、公開</a:t>
            </a:r>
            <a:r>
              <a:rPr kumimoji="1" lang="en-US" altLang="ja-JP" sz="2400" dirty="0"/>
              <a:t>/</a:t>
            </a:r>
            <a:r>
              <a:rPr kumimoji="1" lang="ja-JP" altLang="en-US" sz="2400" dirty="0"/>
              <a:t>販売されています</a:t>
            </a:r>
          </a:p>
        </p:txBody>
      </p:sp>
      <p:sp>
        <p:nvSpPr>
          <p:cNvPr id="29" name="テキスト ボックス 28">
            <a:extLst>
              <a:ext uri="{FF2B5EF4-FFF2-40B4-BE49-F238E27FC236}">
                <a16:creationId xmlns:a16="http://schemas.microsoft.com/office/drawing/2014/main" id="{48E517A2-2309-47EC-9508-B5C7435E729B}"/>
              </a:ext>
            </a:extLst>
          </p:cNvPr>
          <p:cNvSpPr txBox="1"/>
          <p:nvPr/>
        </p:nvSpPr>
        <p:spPr>
          <a:xfrm>
            <a:off x="1005014" y="838024"/>
            <a:ext cx="1723549" cy="461665"/>
          </a:xfrm>
          <a:prstGeom prst="rect">
            <a:avLst/>
          </a:prstGeom>
          <a:noFill/>
        </p:spPr>
        <p:txBody>
          <a:bodyPr wrap="none" rtlCol="0">
            <a:spAutoFit/>
          </a:bodyPr>
          <a:lstStyle/>
          <a:p>
            <a:pPr algn="l"/>
            <a:r>
              <a:rPr kumimoji="1" lang="ja-JP" altLang="en-US" sz="2400" u="sng" dirty="0"/>
              <a:t>メリット④</a:t>
            </a:r>
          </a:p>
        </p:txBody>
      </p:sp>
      <p:sp>
        <p:nvSpPr>
          <p:cNvPr id="30" name="テキスト ボックス 29">
            <a:extLst>
              <a:ext uri="{FF2B5EF4-FFF2-40B4-BE49-F238E27FC236}">
                <a16:creationId xmlns:a16="http://schemas.microsoft.com/office/drawing/2014/main" id="{35255C9F-4E96-4C73-BC65-D24F08A187E3}"/>
              </a:ext>
            </a:extLst>
          </p:cNvPr>
          <p:cNvSpPr txBox="1"/>
          <p:nvPr/>
        </p:nvSpPr>
        <p:spPr>
          <a:xfrm>
            <a:off x="1571853" y="1345555"/>
            <a:ext cx="4956632" cy="461665"/>
          </a:xfrm>
          <a:prstGeom prst="rect">
            <a:avLst/>
          </a:prstGeom>
          <a:noFill/>
        </p:spPr>
        <p:txBody>
          <a:bodyPr wrap="square" rtlCol="0">
            <a:spAutoFit/>
          </a:bodyPr>
          <a:lstStyle/>
          <a:p>
            <a:pPr algn="l"/>
            <a:r>
              <a:rPr kumimoji="1" lang="ja-JP" altLang="en-US" sz="2400" dirty="0"/>
              <a:t>豊富な物理ライブラリが存在する</a:t>
            </a:r>
          </a:p>
        </p:txBody>
      </p:sp>
      <p:sp>
        <p:nvSpPr>
          <p:cNvPr id="44" name="矢印: 右 43">
            <a:extLst>
              <a:ext uri="{FF2B5EF4-FFF2-40B4-BE49-F238E27FC236}">
                <a16:creationId xmlns:a16="http://schemas.microsoft.com/office/drawing/2014/main" id="{86C52B31-9125-48A0-986C-86A53B06E659}"/>
              </a:ext>
            </a:extLst>
          </p:cNvPr>
          <p:cNvSpPr/>
          <p:nvPr/>
        </p:nvSpPr>
        <p:spPr>
          <a:xfrm>
            <a:off x="6795464" y="1345555"/>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10A78FD2-6F82-49CE-977C-1C7756A0B4E8}"/>
              </a:ext>
            </a:extLst>
          </p:cNvPr>
          <p:cNvSpPr txBox="1"/>
          <p:nvPr/>
        </p:nvSpPr>
        <p:spPr>
          <a:xfrm>
            <a:off x="7435090" y="1345555"/>
            <a:ext cx="4546845" cy="461665"/>
          </a:xfrm>
          <a:prstGeom prst="rect">
            <a:avLst/>
          </a:prstGeom>
          <a:noFill/>
        </p:spPr>
        <p:txBody>
          <a:bodyPr wrap="square" rtlCol="0">
            <a:spAutoFit/>
          </a:bodyPr>
          <a:lstStyle/>
          <a:p>
            <a:pPr algn="l"/>
            <a:r>
              <a:rPr kumimoji="1" lang="en-US" altLang="ja-JP" sz="2400" dirty="0"/>
              <a:t>MSL, </a:t>
            </a:r>
            <a:r>
              <a:rPr kumimoji="1" lang="ja-JP" altLang="en-US" sz="2400" dirty="0"/>
              <a:t>数々の商用ライブラリ</a:t>
            </a:r>
          </a:p>
        </p:txBody>
      </p:sp>
      <p:grpSp>
        <p:nvGrpSpPr>
          <p:cNvPr id="2" name="グループ化 1">
            <a:extLst>
              <a:ext uri="{FF2B5EF4-FFF2-40B4-BE49-F238E27FC236}">
                <a16:creationId xmlns:a16="http://schemas.microsoft.com/office/drawing/2014/main" id="{30BC54D5-D30F-45E5-882D-81BD18F494C7}"/>
              </a:ext>
            </a:extLst>
          </p:cNvPr>
          <p:cNvGrpSpPr/>
          <p:nvPr/>
        </p:nvGrpSpPr>
        <p:grpSpPr>
          <a:xfrm>
            <a:off x="3431699" y="3576559"/>
            <a:ext cx="3864725" cy="3329214"/>
            <a:chOff x="1534342" y="3138351"/>
            <a:chExt cx="4253369" cy="3664001"/>
          </a:xfrm>
        </p:grpSpPr>
        <p:sp>
          <p:nvSpPr>
            <p:cNvPr id="54" name="テキスト ボックス 53">
              <a:extLst>
                <a:ext uri="{FF2B5EF4-FFF2-40B4-BE49-F238E27FC236}">
                  <a16:creationId xmlns:a16="http://schemas.microsoft.com/office/drawing/2014/main" id="{B9AD567F-AFA5-47E8-8323-408890CD2C50}"/>
                </a:ext>
              </a:extLst>
            </p:cNvPr>
            <p:cNvSpPr txBox="1"/>
            <p:nvPr/>
          </p:nvSpPr>
          <p:spPr>
            <a:xfrm>
              <a:off x="4060204" y="3652192"/>
              <a:ext cx="1727507" cy="3150160"/>
            </a:xfrm>
            <a:prstGeom prst="rect">
              <a:avLst/>
            </a:prstGeom>
            <a:noFill/>
          </p:spPr>
          <p:txBody>
            <a:bodyPr wrap="none" rtlCol="0">
              <a:spAutoFit/>
            </a:bodyPr>
            <a:lstStyle/>
            <a:p>
              <a:r>
                <a:rPr lang="ja-JP" altLang="en-US" dirty="0"/>
                <a:t>車両</a:t>
              </a:r>
              <a:endParaRPr lang="en-US" altLang="ja-JP" dirty="0"/>
            </a:p>
            <a:p>
              <a:r>
                <a:rPr lang="ja-JP" altLang="en-US" dirty="0"/>
                <a:t>建築</a:t>
              </a:r>
              <a:endParaRPr lang="en-US" altLang="ja-JP" dirty="0"/>
            </a:p>
            <a:p>
              <a:r>
                <a:rPr lang="ja-JP" altLang="en-US" dirty="0"/>
                <a:t>風力発電</a:t>
              </a:r>
              <a:endParaRPr lang="en-US" altLang="ja-JP" dirty="0"/>
            </a:p>
            <a:p>
              <a:r>
                <a:rPr lang="ja-JP" altLang="en-US" dirty="0"/>
                <a:t>光発電</a:t>
              </a:r>
              <a:endParaRPr lang="en-US" altLang="ja-JP" dirty="0"/>
            </a:p>
            <a:p>
              <a:r>
                <a:rPr lang="ja-JP" altLang="en-US" dirty="0"/>
                <a:t>電力システム</a:t>
              </a:r>
              <a:endParaRPr lang="en-US" altLang="ja-JP" dirty="0"/>
            </a:p>
            <a:p>
              <a:r>
                <a:rPr lang="ja-JP" altLang="en-US" dirty="0"/>
                <a:t>生理現象</a:t>
              </a:r>
              <a:endParaRPr lang="en-US" altLang="ja-JP" dirty="0"/>
            </a:p>
            <a:p>
              <a:r>
                <a:rPr lang="ja-JP" altLang="en-US" dirty="0"/>
                <a:t>核反応炉</a:t>
              </a:r>
              <a:endParaRPr lang="en-US" altLang="ja-JP" dirty="0"/>
            </a:p>
            <a:p>
              <a:r>
                <a:rPr lang="ja-JP" altLang="en-US" dirty="0"/>
                <a:t>サーボ</a:t>
              </a:r>
              <a:endParaRPr lang="en-US" altLang="ja-JP" dirty="0"/>
            </a:p>
            <a:p>
              <a:r>
                <a:rPr lang="ja-JP" altLang="en-US" dirty="0"/>
                <a:t>燃料電池</a:t>
              </a:r>
              <a:endParaRPr lang="en-US" altLang="ja-JP" dirty="0"/>
            </a:p>
            <a:p>
              <a:r>
                <a:rPr lang="en-US" altLang="ja-JP" dirty="0"/>
                <a:t>etc.</a:t>
              </a:r>
              <a:endParaRPr lang="ja-JP" altLang="en-US" dirty="0"/>
            </a:p>
          </p:txBody>
        </p:sp>
        <p:sp>
          <p:nvSpPr>
            <p:cNvPr id="55" name="テキスト ボックス 54">
              <a:extLst>
                <a:ext uri="{FF2B5EF4-FFF2-40B4-BE49-F238E27FC236}">
                  <a16:creationId xmlns:a16="http://schemas.microsoft.com/office/drawing/2014/main" id="{F1B8435A-78E6-4133-B92E-3A4E5D215332}"/>
                </a:ext>
              </a:extLst>
            </p:cNvPr>
            <p:cNvSpPr txBox="1"/>
            <p:nvPr/>
          </p:nvSpPr>
          <p:spPr>
            <a:xfrm>
              <a:off x="1534342" y="3138351"/>
              <a:ext cx="1558144" cy="508091"/>
            </a:xfrm>
            <a:prstGeom prst="rect">
              <a:avLst/>
            </a:prstGeom>
            <a:noFill/>
          </p:spPr>
          <p:txBody>
            <a:bodyPr wrap="none" rtlCol="0">
              <a:spAutoFit/>
            </a:bodyPr>
            <a:lstStyle/>
            <a:p>
              <a:r>
                <a:rPr kumimoji="1" lang="ja-JP" altLang="en-US" sz="2400" u="sng" dirty="0"/>
                <a:t>物理現象</a:t>
              </a:r>
            </a:p>
          </p:txBody>
        </p:sp>
        <p:sp>
          <p:nvSpPr>
            <p:cNvPr id="56" name="正方形/長方形 55">
              <a:extLst>
                <a:ext uri="{FF2B5EF4-FFF2-40B4-BE49-F238E27FC236}">
                  <a16:creationId xmlns:a16="http://schemas.microsoft.com/office/drawing/2014/main" id="{2D7B7ACF-DD0A-4D92-A8E0-F193B3C0B626}"/>
                </a:ext>
              </a:extLst>
            </p:cNvPr>
            <p:cNvSpPr/>
            <p:nvPr/>
          </p:nvSpPr>
          <p:spPr>
            <a:xfrm>
              <a:off x="1821156" y="3632072"/>
              <a:ext cx="1804094" cy="2845306"/>
            </a:xfrm>
            <a:prstGeom prst="rect">
              <a:avLst/>
            </a:prstGeom>
          </p:spPr>
          <p:txBody>
            <a:bodyPr wrap="square">
              <a:spAutoFit/>
            </a:bodyPr>
            <a:lstStyle/>
            <a:p>
              <a:r>
                <a:rPr lang="ja-JP" altLang="en-US" dirty="0"/>
                <a:t>流体</a:t>
              </a:r>
              <a:endParaRPr lang="en-US" altLang="ja-JP" dirty="0"/>
            </a:p>
            <a:p>
              <a:r>
                <a:rPr lang="ja-JP" altLang="en-US" dirty="0"/>
                <a:t>熱</a:t>
              </a:r>
              <a:endParaRPr lang="en-US" altLang="ja-JP" dirty="0"/>
            </a:p>
            <a:p>
              <a:r>
                <a:rPr lang="ja-JP" altLang="en-US" dirty="0"/>
                <a:t>構造</a:t>
              </a:r>
              <a:endParaRPr lang="en-US" altLang="ja-JP" dirty="0"/>
            </a:p>
            <a:p>
              <a:r>
                <a:rPr lang="ja-JP" altLang="en-US" dirty="0"/>
                <a:t>振動</a:t>
              </a:r>
              <a:endParaRPr lang="en-US" altLang="ja-JP" dirty="0"/>
            </a:p>
            <a:p>
              <a:r>
                <a:rPr lang="ja-JP" altLang="en-US" dirty="0"/>
                <a:t>騒音</a:t>
              </a:r>
              <a:endParaRPr lang="en-US" altLang="ja-JP" dirty="0"/>
            </a:p>
            <a:p>
              <a:r>
                <a:rPr lang="ja-JP" altLang="en-US" dirty="0"/>
                <a:t>電磁気</a:t>
              </a:r>
              <a:endParaRPr lang="en-US" altLang="ja-JP" dirty="0"/>
            </a:p>
            <a:p>
              <a:r>
                <a:rPr lang="ja-JP" altLang="en-US" dirty="0"/>
                <a:t>化学反応</a:t>
              </a:r>
              <a:endParaRPr lang="en-US" altLang="ja-JP" dirty="0"/>
            </a:p>
            <a:p>
              <a:r>
                <a:rPr lang="ja-JP" altLang="en-US" dirty="0"/>
                <a:t>生化学</a:t>
              </a:r>
              <a:endParaRPr lang="en-US" altLang="ja-JP" dirty="0"/>
            </a:p>
            <a:p>
              <a:r>
                <a:rPr lang="en-US" altLang="ja-JP" dirty="0"/>
                <a:t> etc.</a:t>
              </a:r>
            </a:p>
          </p:txBody>
        </p:sp>
        <p:sp>
          <p:nvSpPr>
            <p:cNvPr id="57" name="テキスト ボックス 56">
              <a:extLst>
                <a:ext uri="{FF2B5EF4-FFF2-40B4-BE49-F238E27FC236}">
                  <a16:creationId xmlns:a16="http://schemas.microsoft.com/office/drawing/2014/main" id="{FF5DF076-A7BC-4844-98F6-A7C301866AD7}"/>
                </a:ext>
              </a:extLst>
            </p:cNvPr>
            <p:cNvSpPr txBox="1"/>
            <p:nvPr/>
          </p:nvSpPr>
          <p:spPr>
            <a:xfrm>
              <a:off x="3831634" y="3138351"/>
              <a:ext cx="1558144" cy="508091"/>
            </a:xfrm>
            <a:prstGeom prst="rect">
              <a:avLst/>
            </a:prstGeom>
            <a:noFill/>
          </p:spPr>
          <p:txBody>
            <a:bodyPr wrap="none" rtlCol="0">
              <a:spAutoFit/>
            </a:bodyPr>
            <a:lstStyle/>
            <a:p>
              <a:r>
                <a:rPr kumimoji="1" lang="ja-JP" altLang="en-US" sz="2400" u="sng" dirty="0"/>
                <a:t>解析対象</a:t>
              </a:r>
            </a:p>
          </p:txBody>
        </p:sp>
      </p:grpSp>
      <p:sp>
        <p:nvSpPr>
          <p:cNvPr id="6" name="テキスト ボックス 5">
            <a:extLst>
              <a:ext uri="{FF2B5EF4-FFF2-40B4-BE49-F238E27FC236}">
                <a16:creationId xmlns:a16="http://schemas.microsoft.com/office/drawing/2014/main" id="{74F8A0FC-C5AA-4845-B6A2-0B3CAD687093}"/>
              </a:ext>
            </a:extLst>
          </p:cNvPr>
          <p:cNvSpPr txBox="1"/>
          <p:nvPr/>
        </p:nvSpPr>
        <p:spPr>
          <a:xfrm>
            <a:off x="1571853" y="3055097"/>
            <a:ext cx="8696611" cy="461665"/>
          </a:xfrm>
          <a:prstGeom prst="rect">
            <a:avLst/>
          </a:prstGeom>
          <a:noFill/>
        </p:spPr>
        <p:txBody>
          <a:bodyPr wrap="none" rtlCol="0">
            <a:spAutoFit/>
          </a:bodyPr>
          <a:lstStyle/>
          <a:p>
            <a:pPr algn="l"/>
            <a:r>
              <a:rPr kumimoji="1" lang="en-US" altLang="ja-JP" sz="2400" u="sng" dirty="0" err="1"/>
              <a:t>OpenModelica</a:t>
            </a:r>
            <a:r>
              <a:rPr kumimoji="1" lang="ja-JP" altLang="en-US" sz="2400" u="sng" dirty="0"/>
              <a:t>にインポートされている物理ライブラリの一例</a:t>
            </a:r>
          </a:p>
        </p:txBody>
      </p:sp>
    </p:spTree>
    <p:extLst>
      <p:ext uri="{BB962C8B-B14F-4D97-AF65-F5344CB8AC3E}">
        <p14:creationId xmlns:p14="http://schemas.microsoft.com/office/powerpoint/2010/main" val="3314633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図 37">
            <a:extLst>
              <a:ext uri="{FF2B5EF4-FFF2-40B4-BE49-F238E27FC236}">
                <a16:creationId xmlns:a16="http://schemas.microsoft.com/office/drawing/2014/main" id="{A78ADA42-B6A7-4D03-8446-B598249B3976}"/>
              </a:ext>
            </a:extLst>
          </p:cNvPr>
          <p:cNvPicPr>
            <a:picLocks noChangeAspect="1"/>
          </p:cNvPicPr>
          <p:nvPr/>
        </p:nvPicPr>
        <p:blipFill rotWithShape="1">
          <a:blip r:embed="rId2"/>
          <a:srcRect t="24780"/>
          <a:stretch/>
        </p:blipFill>
        <p:spPr>
          <a:xfrm>
            <a:off x="3803093" y="3643553"/>
            <a:ext cx="2623206" cy="2360545"/>
          </a:xfrm>
          <a:prstGeom prst="rect">
            <a:avLst/>
          </a:prstGeom>
        </p:spPr>
      </p:pic>
      <p:sp>
        <p:nvSpPr>
          <p:cNvPr id="4" name="Shape 130">
            <a:extLst>
              <a:ext uri="{FF2B5EF4-FFF2-40B4-BE49-F238E27FC236}">
                <a16:creationId xmlns:a16="http://schemas.microsoft.com/office/drawing/2014/main" id="{925B04DB-30E4-42E2-80C9-D742CED3A8D8}"/>
              </a:ext>
            </a:extLst>
          </p:cNvPr>
          <p:cNvSpPr/>
          <p:nvPr/>
        </p:nvSpPr>
        <p:spPr>
          <a:xfrm>
            <a:off x="179666" y="87415"/>
            <a:ext cx="606576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プラントモデルを理解するために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12</a:t>
            </a:fld>
            <a:endParaRPr kumimoji="1" lang="ja-JP" altLang="en-US"/>
          </a:p>
        </p:txBody>
      </p:sp>
      <p:sp>
        <p:nvSpPr>
          <p:cNvPr id="8" name="テキスト ボックス 7">
            <a:extLst>
              <a:ext uri="{FF2B5EF4-FFF2-40B4-BE49-F238E27FC236}">
                <a16:creationId xmlns:a16="http://schemas.microsoft.com/office/drawing/2014/main" id="{3616E5CB-0131-4258-8AEC-CDD558C0E297}"/>
              </a:ext>
            </a:extLst>
          </p:cNvPr>
          <p:cNvSpPr txBox="1"/>
          <p:nvPr/>
        </p:nvSpPr>
        <p:spPr>
          <a:xfrm>
            <a:off x="790832" y="844790"/>
            <a:ext cx="11055178" cy="830997"/>
          </a:xfrm>
          <a:prstGeom prst="rect">
            <a:avLst/>
          </a:prstGeom>
          <a:noFill/>
        </p:spPr>
        <p:txBody>
          <a:bodyPr wrap="square" rtlCol="0">
            <a:spAutoFit/>
          </a:bodyPr>
          <a:lstStyle/>
          <a:p>
            <a:pPr algn="l"/>
            <a:r>
              <a:rPr kumimoji="1" lang="ja-JP" altLang="en-US" sz="2400" dirty="0"/>
              <a:t>プラントモデルを上手く活用するためには、以下の一般的な考え方を理解することが重要です。</a:t>
            </a:r>
          </a:p>
        </p:txBody>
      </p:sp>
      <p:sp>
        <p:nvSpPr>
          <p:cNvPr id="9" name="テキスト ボックス 8">
            <a:extLst>
              <a:ext uri="{FF2B5EF4-FFF2-40B4-BE49-F238E27FC236}">
                <a16:creationId xmlns:a16="http://schemas.microsoft.com/office/drawing/2014/main" id="{95B8EE7D-19D4-4075-847C-AEBE285F4FD8}"/>
              </a:ext>
            </a:extLst>
          </p:cNvPr>
          <p:cNvSpPr txBox="1"/>
          <p:nvPr/>
        </p:nvSpPr>
        <p:spPr>
          <a:xfrm>
            <a:off x="1504789" y="1999391"/>
            <a:ext cx="4801314" cy="461665"/>
          </a:xfrm>
          <a:prstGeom prst="rect">
            <a:avLst/>
          </a:prstGeom>
          <a:solidFill>
            <a:schemeClr val="accent5">
              <a:lumMod val="20000"/>
              <a:lumOff val="80000"/>
            </a:schemeClr>
          </a:solidFill>
        </p:spPr>
        <p:txBody>
          <a:bodyPr wrap="none" rtlCol="0">
            <a:spAutoFit/>
          </a:bodyPr>
          <a:lstStyle/>
          <a:p>
            <a:pPr algn="l"/>
            <a:r>
              <a:rPr kumimoji="1" lang="ja-JP" altLang="en-US" sz="2400" dirty="0"/>
              <a:t>既存の物理ライブラリ</a:t>
            </a:r>
            <a:r>
              <a:rPr kumimoji="1" lang="ja-JP" altLang="en-US" sz="2400" dirty="0" smtClean="0"/>
              <a:t>の共通構成</a:t>
            </a:r>
            <a:endParaRPr kumimoji="1" lang="ja-JP" altLang="en-US" sz="2400" dirty="0"/>
          </a:p>
        </p:txBody>
      </p:sp>
      <p:sp>
        <p:nvSpPr>
          <p:cNvPr id="18" name="テキスト ボックス 17">
            <a:extLst>
              <a:ext uri="{FF2B5EF4-FFF2-40B4-BE49-F238E27FC236}">
                <a16:creationId xmlns:a16="http://schemas.microsoft.com/office/drawing/2014/main" id="{CF77661F-6554-4B33-A72C-BA7C69D74A23}"/>
              </a:ext>
            </a:extLst>
          </p:cNvPr>
          <p:cNvSpPr txBox="1"/>
          <p:nvPr/>
        </p:nvSpPr>
        <p:spPr>
          <a:xfrm>
            <a:off x="7277926" y="1999391"/>
            <a:ext cx="3662189" cy="461665"/>
          </a:xfrm>
          <a:prstGeom prst="rect">
            <a:avLst/>
          </a:prstGeom>
          <a:solidFill>
            <a:schemeClr val="accent4">
              <a:lumMod val="20000"/>
              <a:lumOff val="80000"/>
            </a:schemeClr>
          </a:solidFill>
        </p:spPr>
        <p:txBody>
          <a:bodyPr wrap="square" rtlCol="0">
            <a:spAutoFit/>
          </a:bodyPr>
          <a:lstStyle/>
          <a:p>
            <a:pPr algn="ctr"/>
            <a:r>
              <a:rPr kumimoji="1" lang="ja-JP" altLang="en-US" sz="2400" dirty="0"/>
              <a:t>物理現象の一般化</a:t>
            </a:r>
          </a:p>
        </p:txBody>
      </p:sp>
      <p:pic>
        <p:nvPicPr>
          <p:cNvPr id="19" name="図 18">
            <a:extLst>
              <a:ext uri="{FF2B5EF4-FFF2-40B4-BE49-F238E27FC236}">
                <a16:creationId xmlns:a16="http://schemas.microsoft.com/office/drawing/2014/main" id="{5334AC08-8072-43FC-A032-846F166025BA}"/>
              </a:ext>
            </a:extLst>
          </p:cNvPr>
          <p:cNvPicPr>
            <a:picLocks noChangeAspect="1"/>
          </p:cNvPicPr>
          <p:nvPr/>
        </p:nvPicPr>
        <p:blipFill rotWithShape="1">
          <a:blip r:embed="rId3"/>
          <a:srcRect t="10012"/>
          <a:stretch/>
        </p:blipFill>
        <p:spPr>
          <a:xfrm>
            <a:off x="923300" y="3683823"/>
            <a:ext cx="2525858" cy="3082717"/>
          </a:xfrm>
          <a:prstGeom prst="rect">
            <a:avLst/>
          </a:prstGeom>
        </p:spPr>
      </p:pic>
      <p:sp>
        <p:nvSpPr>
          <p:cNvPr id="10" name="テキスト ボックス 9">
            <a:extLst>
              <a:ext uri="{FF2B5EF4-FFF2-40B4-BE49-F238E27FC236}">
                <a16:creationId xmlns:a16="http://schemas.microsoft.com/office/drawing/2014/main" id="{9B3C5328-F656-4046-9D92-A132229A7150}"/>
              </a:ext>
            </a:extLst>
          </p:cNvPr>
          <p:cNvSpPr txBox="1"/>
          <p:nvPr/>
        </p:nvSpPr>
        <p:spPr>
          <a:xfrm>
            <a:off x="1096653" y="2653235"/>
            <a:ext cx="2031325" cy="461665"/>
          </a:xfrm>
          <a:prstGeom prst="rect">
            <a:avLst/>
          </a:prstGeom>
          <a:noFill/>
        </p:spPr>
        <p:txBody>
          <a:bodyPr wrap="none" rtlCol="0">
            <a:spAutoFit/>
          </a:bodyPr>
          <a:lstStyle/>
          <a:p>
            <a:pPr algn="l"/>
            <a:r>
              <a:rPr kumimoji="1" lang="ja-JP" altLang="en-US" sz="2400" u="sng" dirty="0"/>
              <a:t>熱ライブラリ</a:t>
            </a:r>
          </a:p>
        </p:txBody>
      </p:sp>
      <p:sp>
        <p:nvSpPr>
          <p:cNvPr id="22" name="テキスト ボックス 21">
            <a:extLst>
              <a:ext uri="{FF2B5EF4-FFF2-40B4-BE49-F238E27FC236}">
                <a16:creationId xmlns:a16="http://schemas.microsoft.com/office/drawing/2014/main" id="{5F79B824-32DA-4A62-8A24-D4693976B808}"/>
              </a:ext>
            </a:extLst>
          </p:cNvPr>
          <p:cNvSpPr txBox="1"/>
          <p:nvPr/>
        </p:nvSpPr>
        <p:spPr>
          <a:xfrm>
            <a:off x="3563456" y="2712513"/>
            <a:ext cx="2954655" cy="461665"/>
          </a:xfrm>
          <a:prstGeom prst="rect">
            <a:avLst/>
          </a:prstGeom>
          <a:noFill/>
        </p:spPr>
        <p:txBody>
          <a:bodyPr wrap="none" rtlCol="0">
            <a:spAutoFit/>
          </a:bodyPr>
          <a:lstStyle/>
          <a:p>
            <a:pPr algn="l"/>
            <a:r>
              <a:rPr kumimoji="1" lang="ja-JP" altLang="en-US" sz="2400" u="sng" dirty="0"/>
              <a:t>回転運動ライブラリ</a:t>
            </a:r>
          </a:p>
        </p:txBody>
      </p:sp>
      <p:pic>
        <p:nvPicPr>
          <p:cNvPr id="11" name="図 10">
            <a:extLst>
              <a:ext uri="{FF2B5EF4-FFF2-40B4-BE49-F238E27FC236}">
                <a16:creationId xmlns:a16="http://schemas.microsoft.com/office/drawing/2014/main" id="{08B9D57B-1B2F-41DB-9EB1-AC4EE6F12D6B}"/>
              </a:ext>
            </a:extLst>
          </p:cNvPr>
          <p:cNvPicPr>
            <a:picLocks noChangeAspect="1"/>
          </p:cNvPicPr>
          <p:nvPr/>
        </p:nvPicPr>
        <p:blipFill rotWithShape="1">
          <a:blip r:embed="rId2"/>
          <a:srcRect b="85640"/>
          <a:stretch/>
        </p:blipFill>
        <p:spPr>
          <a:xfrm>
            <a:off x="3729180" y="3174178"/>
            <a:ext cx="2623206" cy="450641"/>
          </a:xfrm>
          <a:prstGeom prst="rect">
            <a:avLst/>
          </a:prstGeom>
        </p:spPr>
      </p:pic>
      <p:sp>
        <p:nvSpPr>
          <p:cNvPr id="24" name="正方形/長方形 23">
            <a:extLst>
              <a:ext uri="{FF2B5EF4-FFF2-40B4-BE49-F238E27FC236}">
                <a16:creationId xmlns:a16="http://schemas.microsoft.com/office/drawing/2014/main" id="{446F5B95-BFB7-49C1-944C-BEF07BEC0C9B}"/>
              </a:ext>
            </a:extLst>
          </p:cNvPr>
          <p:cNvSpPr/>
          <p:nvPr/>
        </p:nvSpPr>
        <p:spPr>
          <a:xfrm>
            <a:off x="1064513" y="4044016"/>
            <a:ext cx="2384645" cy="4193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5" name="正方形/長方形 24">
            <a:extLst>
              <a:ext uri="{FF2B5EF4-FFF2-40B4-BE49-F238E27FC236}">
                <a16:creationId xmlns:a16="http://schemas.microsoft.com/office/drawing/2014/main" id="{06D8A78D-2FA2-47E7-A08D-74645D1FCB44}"/>
              </a:ext>
            </a:extLst>
          </p:cNvPr>
          <p:cNvSpPr/>
          <p:nvPr/>
        </p:nvSpPr>
        <p:spPr>
          <a:xfrm>
            <a:off x="1064513" y="4858633"/>
            <a:ext cx="2384645" cy="388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6" name="正方形/長方形 25">
            <a:extLst>
              <a:ext uri="{FF2B5EF4-FFF2-40B4-BE49-F238E27FC236}">
                <a16:creationId xmlns:a16="http://schemas.microsoft.com/office/drawing/2014/main" id="{EC3758C7-AEF0-43AA-A649-49B480E38F87}"/>
              </a:ext>
            </a:extLst>
          </p:cNvPr>
          <p:cNvSpPr/>
          <p:nvPr/>
        </p:nvSpPr>
        <p:spPr>
          <a:xfrm>
            <a:off x="1064513" y="4443841"/>
            <a:ext cx="2384645" cy="4216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7" name="正方形/長方形 26">
            <a:extLst>
              <a:ext uri="{FF2B5EF4-FFF2-40B4-BE49-F238E27FC236}">
                <a16:creationId xmlns:a16="http://schemas.microsoft.com/office/drawing/2014/main" id="{07D53F2B-2965-43B7-97B1-DC9AA758573B}"/>
              </a:ext>
            </a:extLst>
          </p:cNvPr>
          <p:cNvSpPr/>
          <p:nvPr/>
        </p:nvSpPr>
        <p:spPr>
          <a:xfrm>
            <a:off x="1064513" y="3644474"/>
            <a:ext cx="2384645" cy="42165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8" name="正方形/長方形 27">
            <a:extLst>
              <a:ext uri="{FF2B5EF4-FFF2-40B4-BE49-F238E27FC236}">
                <a16:creationId xmlns:a16="http://schemas.microsoft.com/office/drawing/2014/main" id="{4064BC88-4159-4908-BEE2-C0D54BF9F869}"/>
              </a:ext>
            </a:extLst>
          </p:cNvPr>
          <p:cNvSpPr/>
          <p:nvPr/>
        </p:nvSpPr>
        <p:spPr>
          <a:xfrm>
            <a:off x="1064513" y="6344885"/>
            <a:ext cx="2384645" cy="42165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1" name="正方形/長方形 30">
            <a:extLst>
              <a:ext uri="{FF2B5EF4-FFF2-40B4-BE49-F238E27FC236}">
                <a16:creationId xmlns:a16="http://schemas.microsoft.com/office/drawing/2014/main" id="{644080E9-4283-4100-907A-E64542BDC44D}"/>
              </a:ext>
            </a:extLst>
          </p:cNvPr>
          <p:cNvSpPr/>
          <p:nvPr/>
        </p:nvSpPr>
        <p:spPr>
          <a:xfrm>
            <a:off x="3944873" y="4044016"/>
            <a:ext cx="2384645" cy="4193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2" name="正方形/長方形 31">
            <a:extLst>
              <a:ext uri="{FF2B5EF4-FFF2-40B4-BE49-F238E27FC236}">
                <a16:creationId xmlns:a16="http://schemas.microsoft.com/office/drawing/2014/main" id="{2D8150E1-C86F-45C0-8F29-717A20480DBE}"/>
              </a:ext>
            </a:extLst>
          </p:cNvPr>
          <p:cNvSpPr/>
          <p:nvPr/>
        </p:nvSpPr>
        <p:spPr>
          <a:xfrm>
            <a:off x="3944873" y="4858633"/>
            <a:ext cx="2384645" cy="388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3" name="正方形/長方形 32">
            <a:extLst>
              <a:ext uri="{FF2B5EF4-FFF2-40B4-BE49-F238E27FC236}">
                <a16:creationId xmlns:a16="http://schemas.microsoft.com/office/drawing/2014/main" id="{06A0CAEA-F5A4-4B76-AC37-863EB3FC6611}"/>
              </a:ext>
            </a:extLst>
          </p:cNvPr>
          <p:cNvSpPr/>
          <p:nvPr/>
        </p:nvSpPr>
        <p:spPr>
          <a:xfrm>
            <a:off x="3944873" y="4443841"/>
            <a:ext cx="2384645" cy="4216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4" name="正方形/長方形 33">
            <a:extLst>
              <a:ext uri="{FF2B5EF4-FFF2-40B4-BE49-F238E27FC236}">
                <a16:creationId xmlns:a16="http://schemas.microsoft.com/office/drawing/2014/main" id="{80285B6C-16AE-43B5-98E9-9B26DC4B7E13}"/>
              </a:ext>
            </a:extLst>
          </p:cNvPr>
          <p:cNvSpPr/>
          <p:nvPr/>
        </p:nvSpPr>
        <p:spPr>
          <a:xfrm>
            <a:off x="3944873" y="3644474"/>
            <a:ext cx="2384645" cy="42165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5" name="正方形/長方形 34">
            <a:extLst>
              <a:ext uri="{FF2B5EF4-FFF2-40B4-BE49-F238E27FC236}">
                <a16:creationId xmlns:a16="http://schemas.microsoft.com/office/drawing/2014/main" id="{DDB07E2F-4296-46D0-BB67-493A0DD92929}"/>
              </a:ext>
            </a:extLst>
          </p:cNvPr>
          <p:cNvSpPr/>
          <p:nvPr/>
        </p:nvSpPr>
        <p:spPr>
          <a:xfrm>
            <a:off x="3944873" y="5219098"/>
            <a:ext cx="2384645" cy="42165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2" name="テキスト ボックス 11">
            <a:extLst>
              <a:ext uri="{FF2B5EF4-FFF2-40B4-BE49-F238E27FC236}">
                <a16:creationId xmlns:a16="http://schemas.microsoft.com/office/drawing/2014/main" id="{8E5A0653-59A2-4473-ACE6-D0F4A32E0117}"/>
              </a:ext>
            </a:extLst>
          </p:cNvPr>
          <p:cNvSpPr txBox="1"/>
          <p:nvPr/>
        </p:nvSpPr>
        <p:spPr>
          <a:xfrm>
            <a:off x="179666" y="3855302"/>
            <a:ext cx="553998" cy="2927350"/>
          </a:xfrm>
          <a:prstGeom prst="rect">
            <a:avLst/>
          </a:prstGeom>
          <a:noFill/>
        </p:spPr>
        <p:txBody>
          <a:bodyPr vert="eaVert" wrap="square" rtlCol="0">
            <a:spAutoFit/>
          </a:bodyPr>
          <a:lstStyle/>
          <a:p>
            <a:pPr algn="l"/>
            <a:r>
              <a:rPr kumimoji="1" lang="ja-JP" altLang="en-US" sz="2400" dirty="0">
                <a:solidFill>
                  <a:srgbClr val="FF0000"/>
                </a:solidFill>
              </a:rPr>
              <a:t>共通の構成がある</a:t>
            </a:r>
          </a:p>
        </p:txBody>
      </p:sp>
      <p:pic>
        <p:nvPicPr>
          <p:cNvPr id="37" name="図 36">
            <a:extLst>
              <a:ext uri="{FF2B5EF4-FFF2-40B4-BE49-F238E27FC236}">
                <a16:creationId xmlns:a16="http://schemas.microsoft.com/office/drawing/2014/main" id="{F95596D7-D006-49ED-AC01-CB78256B117E}"/>
              </a:ext>
            </a:extLst>
          </p:cNvPr>
          <p:cNvPicPr>
            <a:picLocks noChangeAspect="1"/>
          </p:cNvPicPr>
          <p:nvPr/>
        </p:nvPicPr>
        <p:blipFill rotWithShape="1">
          <a:blip r:embed="rId3"/>
          <a:srcRect b="88670"/>
          <a:stretch/>
        </p:blipFill>
        <p:spPr>
          <a:xfrm>
            <a:off x="849387" y="3186455"/>
            <a:ext cx="2525858" cy="388120"/>
          </a:xfrm>
          <a:prstGeom prst="rect">
            <a:avLst/>
          </a:prstGeom>
        </p:spPr>
      </p:pic>
      <p:cxnSp>
        <p:nvCxnSpPr>
          <p:cNvPr id="16" name="直線コネクタ 15">
            <a:extLst>
              <a:ext uri="{FF2B5EF4-FFF2-40B4-BE49-F238E27FC236}">
                <a16:creationId xmlns:a16="http://schemas.microsoft.com/office/drawing/2014/main" id="{A0DE59F0-558B-4752-8967-E4DADBE8A2F1}"/>
              </a:ext>
            </a:extLst>
          </p:cNvPr>
          <p:cNvCxnSpPr>
            <a:cxnSpLocks/>
            <a:stCxn id="27" idx="3"/>
            <a:endCxn id="34" idx="1"/>
          </p:cNvCxnSpPr>
          <p:nvPr/>
        </p:nvCxnSpPr>
        <p:spPr>
          <a:xfrm>
            <a:off x="3449158" y="3855302"/>
            <a:ext cx="495715" cy="0"/>
          </a:xfrm>
          <a:prstGeom prst="line">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C4D5066-4369-42CF-BB95-674089C47D30}"/>
              </a:ext>
            </a:extLst>
          </p:cNvPr>
          <p:cNvCxnSpPr>
            <a:cxnSpLocks/>
            <a:stCxn id="24" idx="3"/>
            <a:endCxn id="31" idx="1"/>
          </p:cNvCxnSpPr>
          <p:nvPr/>
        </p:nvCxnSpPr>
        <p:spPr>
          <a:xfrm>
            <a:off x="3449158" y="4253697"/>
            <a:ext cx="495715"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224D643F-5FF7-46E9-8EEF-911426D3E6AB}"/>
              </a:ext>
            </a:extLst>
          </p:cNvPr>
          <p:cNvCxnSpPr>
            <a:stCxn id="26" idx="3"/>
            <a:endCxn id="33" idx="1"/>
          </p:cNvCxnSpPr>
          <p:nvPr/>
        </p:nvCxnSpPr>
        <p:spPr>
          <a:xfrm>
            <a:off x="3449158" y="4654669"/>
            <a:ext cx="495715" cy="0"/>
          </a:xfrm>
          <a:prstGeom prst="line">
            <a:avLst/>
          </a:prstGeom>
          <a:ln w="28575">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904315C1-0464-4071-A697-C9A229D32B6C}"/>
              </a:ext>
            </a:extLst>
          </p:cNvPr>
          <p:cNvCxnSpPr>
            <a:stCxn id="25" idx="3"/>
            <a:endCxn id="32" idx="1"/>
          </p:cNvCxnSpPr>
          <p:nvPr/>
        </p:nvCxnSpPr>
        <p:spPr>
          <a:xfrm>
            <a:off x="3449158" y="5052693"/>
            <a:ext cx="495715"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0FDC1170-6E0E-451A-A9DF-5D98BE7D9F44}"/>
              </a:ext>
            </a:extLst>
          </p:cNvPr>
          <p:cNvCxnSpPr>
            <a:cxnSpLocks/>
            <a:stCxn id="35" idx="1"/>
            <a:endCxn id="28" idx="3"/>
          </p:cNvCxnSpPr>
          <p:nvPr/>
        </p:nvCxnSpPr>
        <p:spPr>
          <a:xfrm flipH="1">
            <a:off x="3449158" y="5429926"/>
            <a:ext cx="495715" cy="1125787"/>
          </a:xfrm>
          <a:prstGeom prst="line">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47CBCB33-B346-450B-AECC-DFE18E45EB7A}"/>
              </a:ext>
            </a:extLst>
          </p:cNvPr>
          <p:cNvSpPr/>
          <p:nvPr/>
        </p:nvSpPr>
        <p:spPr>
          <a:xfrm>
            <a:off x="6861503" y="2685741"/>
            <a:ext cx="5169216" cy="1200329"/>
          </a:xfrm>
          <a:prstGeom prst="rect">
            <a:avLst/>
          </a:prstGeom>
        </p:spPr>
        <p:txBody>
          <a:bodyPr wrap="square">
            <a:spAutoFit/>
          </a:bodyPr>
          <a:lstStyle/>
          <a:p>
            <a:r>
              <a:rPr lang="ja-JP" altLang="en-US" sz="2400" dirty="0"/>
              <a:t>電圧や温度に対応するポテンシャルと電流や熱流量など</a:t>
            </a:r>
            <a:r>
              <a:rPr lang="ja-JP" altLang="en-US" sz="2400" dirty="0" smtClean="0"/>
              <a:t>のフローに</a:t>
            </a:r>
            <a:r>
              <a:rPr lang="ja-JP" altLang="en-US" sz="2400" dirty="0"/>
              <a:t>よって多くの物理現象を表す</a:t>
            </a:r>
          </a:p>
        </p:txBody>
      </p:sp>
      <p:grpSp>
        <p:nvGrpSpPr>
          <p:cNvPr id="59" name="グループ化 58">
            <a:extLst>
              <a:ext uri="{FF2B5EF4-FFF2-40B4-BE49-F238E27FC236}">
                <a16:creationId xmlns:a16="http://schemas.microsoft.com/office/drawing/2014/main" id="{EBF4D364-5B57-453E-8F46-2060932917F9}"/>
              </a:ext>
            </a:extLst>
          </p:cNvPr>
          <p:cNvGrpSpPr/>
          <p:nvPr/>
        </p:nvGrpSpPr>
        <p:grpSpPr>
          <a:xfrm>
            <a:off x="6647219" y="4158575"/>
            <a:ext cx="5634925" cy="1722001"/>
            <a:chOff x="-1043570" y="2945157"/>
            <a:chExt cx="9470843" cy="2894236"/>
          </a:xfrm>
        </p:grpSpPr>
        <p:grpSp>
          <p:nvGrpSpPr>
            <p:cNvPr id="60" name="グループ化 59">
              <a:extLst>
                <a:ext uri="{FF2B5EF4-FFF2-40B4-BE49-F238E27FC236}">
                  <a16:creationId xmlns:a16="http://schemas.microsoft.com/office/drawing/2014/main" id="{6AA70929-A5D3-4CBD-80A0-6AC59466EA0F}"/>
                </a:ext>
              </a:extLst>
            </p:cNvPr>
            <p:cNvGrpSpPr/>
            <p:nvPr/>
          </p:nvGrpSpPr>
          <p:grpSpPr>
            <a:xfrm>
              <a:off x="704331" y="3631413"/>
              <a:ext cx="6477412" cy="2207980"/>
              <a:chOff x="1940011" y="3429000"/>
              <a:chExt cx="7920681" cy="2699953"/>
            </a:xfrm>
          </p:grpSpPr>
          <p:sp>
            <p:nvSpPr>
              <p:cNvPr id="66" name="正方形/長方形 65">
                <a:extLst>
                  <a:ext uri="{FF2B5EF4-FFF2-40B4-BE49-F238E27FC236}">
                    <a16:creationId xmlns:a16="http://schemas.microsoft.com/office/drawing/2014/main" id="{6018A207-B0EE-48B7-9C42-F68D5250A975}"/>
                  </a:ext>
                </a:extLst>
              </p:cNvPr>
              <p:cNvSpPr/>
              <p:nvPr/>
            </p:nvSpPr>
            <p:spPr>
              <a:xfrm>
                <a:off x="2446638" y="3429000"/>
                <a:ext cx="1112108" cy="2699953"/>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67" name="正方形/長方形 66">
                <a:extLst>
                  <a:ext uri="{FF2B5EF4-FFF2-40B4-BE49-F238E27FC236}">
                    <a16:creationId xmlns:a16="http://schemas.microsoft.com/office/drawing/2014/main" id="{DA71D298-EE6A-40FE-A267-8C6F88369A35}"/>
                  </a:ext>
                </a:extLst>
              </p:cNvPr>
              <p:cNvSpPr/>
              <p:nvPr/>
            </p:nvSpPr>
            <p:spPr>
              <a:xfrm>
                <a:off x="7521148" y="5004486"/>
                <a:ext cx="1112108" cy="112446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68" name="直線コネクタ 67">
                <a:extLst>
                  <a:ext uri="{FF2B5EF4-FFF2-40B4-BE49-F238E27FC236}">
                    <a16:creationId xmlns:a16="http://schemas.microsoft.com/office/drawing/2014/main" id="{39D03F54-4B5B-4647-8FD8-FBA42E0CF561}"/>
                  </a:ext>
                </a:extLst>
              </p:cNvPr>
              <p:cNvCxnSpPr/>
              <p:nvPr/>
            </p:nvCxnSpPr>
            <p:spPr>
              <a:xfrm>
                <a:off x="1940011" y="6128952"/>
                <a:ext cx="792068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矢印: 右 68">
                <a:extLst>
                  <a:ext uri="{FF2B5EF4-FFF2-40B4-BE49-F238E27FC236}">
                    <a16:creationId xmlns:a16="http://schemas.microsoft.com/office/drawing/2014/main" id="{070606CB-C329-4131-99D6-5032FE2FEFBB}"/>
                  </a:ext>
                </a:extLst>
              </p:cNvPr>
              <p:cNvSpPr/>
              <p:nvPr/>
            </p:nvSpPr>
            <p:spPr>
              <a:xfrm rot="1512068">
                <a:off x="3654775" y="3725089"/>
                <a:ext cx="3942999" cy="84025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61" name="テキスト ボックス 60">
              <a:extLst>
                <a:ext uri="{FF2B5EF4-FFF2-40B4-BE49-F238E27FC236}">
                  <a16:creationId xmlns:a16="http://schemas.microsoft.com/office/drawing/2014/main" id="{9A330B2C-E16F-46AE-8160-B6E7E8094F61}"/>
                </a:ext>
              </a:extLst>
            </p:cNvPr>
            <p:cNvSpPr txBox="1"/>
            <p:nvPr/>
          </p:nvSpPr>
          <p:spPr>
            <a:xfrm>
              <a:off x="-1043570" y="2945157"/>
              <a:ext cx="3320709" cy="722330"/>
            </a:xfrm>
            <a:prstGeom prst="rect">
              <a:avLst/>
            </a:prstGeom>
            <a:noFill/>
          </p:spPr>
          <p:txBody>
            <a:bodyPr wrap="none" rtlCol="0">
              <a:spAutoFit/>
            </a:bodyPr>
            <a:lstStyle/>
            <a:p>
              <a:pPr algn="l"/>
              <a:r>
                <a:rPr kumimoji="1" lang="ja-JP" altLang="en-US" dirty="0"/>
                <a:t>ポテンシャル</a:t>
              </a:r>
              <a:r>
                <a:rPr kumimoji="1" lang="en-US" altLang="ja-JP" dirty="0"/>
                <a:t>1</a:t>
              </a:r>
            </a:p>
          </p:txBody>
        </p:sp>
        <p:sp>
          <p:nvSpPr>
            <p:cNvPr id="62" name="テキスト ボックス 61">
              <a:extLst>
                <a:ext uri="{FF2B5EF4-FFF2-40B4-BE49-F238E27FC236}">
                  <a16:creationId xmlns:a16="http://schemas.microsoft.com/office/drawing/2014/main" id="{247BA750-0E36-4C0A-8236-94BFE3CCB3FC}"/>
                </a:ext>
              </a:extLst>
            </p:cNvPr>
            <p:cNvSpPr txBox="1"/>
            <p:nvPr/>
          </p:nvSpPr>
          <p:spPr>
            <a:xfrm>
              <a:off x="5106563" y="4209234"/>
              <a:ext cx="3320710" cy="722330"/>
            </a:xfrm>
            <a:prstGeom prst="rect">
              <a:avLst/>
            </a:prstGeom>
            <a:noFill/>
          </p:spPr>
          <p:txBody>
            <a:bodyPr wrap="none" rtlCol="0">
              <a:spAutoFit/>
            </a:bodyPr>
            <a:lstStyle/>
            <a:p>
              <a:pPr algn="l"/>
              <a:r>
                <a:rPr kumimoji="1" lang="ja-JP" altLang="en-US" dirty="0"/>
                <a:t>ポテンシャル</a:t>
              </a:r>
              <a:r>
                <a:rPr kumimoji="1" lang="en-US" altLang="ja-JP" dirty="0"/>
                <a:t>2</a:t>
              </a:r>
            </a:p>
          </p:txBody>
        </p:sp>
        <p:sp>
          <p:nvSpPr>
            <p:cNvPr id="63" name="テキスト ボックス 62">
              <a:extLst>
                <a:ext uri="{FF2B5EF4-FFF2-40B4-BE49-F238E27FC236}">
                  <a16:creationId xmlns:a16="http://schemas.microsoft.com/office/drawing/2014/main" id="{B0513210-B66F-4E3C-A906-E24EE663CFD8}"/>
                </a:ext>
              </a:extLst>
            </p:cNvPr>
            <p:cNvSpPr txBox="1"/>
            <p:nvPr/>
          </p:nvSpPr>
          <p:spPr>
            <a:xfrm>
              <a:off x="3031422" y="3130933"/>
              <a:ext cx="1474283" cy="620751"/>
            </a:xfrm>
            <a:prstGeom prst="rect">
              <a:avLst/>
            </a:prstGeom>
            <a:noFill/>
          </p:spPr>
          <p:txBody>
            <a:bodyPr wrap="none" rtlCol="0">
              <a:spAutoFit/>
            </a:bodyPr>
            <a:lstStyle/>
            <a:p>
              <a:pPr algn="l"/>
              <a:r>
                <a:rPr kumimoji="1" lang="ja-JP" altLang="en-US" dirty="0" smtClean="0"/>
                <a:t>フロー</a:t>
              </a:r>
              <a:endParaRPr kumimoji="1" lang="ja-JP" altLang="en-US" baseline="-25000" dirty="0"/>
            </a:p>
          </p:txBody>
        </p:sp>
        <p:cxnSp>
          <p:nvCxnSpPr>
            <p:cNvPr id="64" name="直線矢印コネクタ 63">
              <a:extLst>
                <a:ext uri="{FF2B5EF4-FFF2-40B4-BE49-F238E27FC236}">
                  <a16:creationId xmlns:a16="http://schemas.microsoft.com/office/drawing/2014/main" id="{4216419D-3CC3-49DF-B274-668B7B2BC575}"/>
                </a:ext>
              </a:extLst>
            </p:cNvPr>
            <p:cNvCxnSpPr>
              <a:cxnSpLocks/>
            </p:cNvCxnSpPr>
            <p:nvPr/>
          </p:nvCxnSpPr>
          <p:spPr>
            <a:xfrm>
              <a:off x="2052778" y="5485736"/>
              <a:ext cx="3215722"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EC8CE3E6-6426-499E-9D2C-EAD74692B365}"/>
                </a:ext>
              </a:extLst>
            </p:cNvPr>
            <p:cNvSpPr txBox="1"/>
            <p:nvPr/>
          </p:nvSpPr>
          <p:spPr>
            <a:xfrm>
              <a:off x="2868413" y="4797990"/>
              <a:ext cx="1264077" cy="722330"/>
            </a:xfrm>
            <a:prstGeom prst="rect">
              <a:avLst/>
            </a:prstGeom>
            <a:noFill/>
          </p:spPr>
          <p:txBody>
            <a:bodyPr wrap="none" rtlCol="0">
              <a:spAutoFit/>
            </a:bodyPr>
            <a:lstStyle/>
            <a:p>
              <a:pPr algn="l"/>
              <a:r>
                <a:rPr kumimoji="1" lang="ja-JP" altLang="en-US" dirty="0"/>
                <a:t>距離</a:t>
              </a:r>
            </a:p>
          </p:txBody>
        </p:sp>
      </p:grpSp>
    </p:spTree>
    <p:extLst>
      <p:ext uri="{BB962C8B-B14F-4D97-AF65-F5344CB8AC3E}">
        <p14:creationId xmlns:p14="http://schemas.microsoft.com/office/powerpoint/2010/main" val="35237153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13</a:t>
            </a:fld>
            <a:endParaRPr kumimoji="1" lang="ja-JP" altLang="en-US"/>
          </a:p>
        </p:txBody>
      </p:sp>
      <p:sp>
        <p:nvSpPr>
          <p:cNvPr id="5" name="テキスト ボックス 4">
            <a:extLst>
              <a:ext uri="{FF2B5EF4-FFF2-40B4-BE49-F238E27FC236}">
                <a16:creationId xmlns:a16="http://schemas.microsoft.com/office/drawing/2014/main" id="{048E2AF8-ACCC-4167-AD64-918F709411DF}"/>
              </a:ext>
            </a:extLst>
          </p:cNvPr>
          <p:cNvSpPr txBox="1"/>
          <p:nvPr/>
        </p:nvSpPr>
        <p:spPr>
          <a:xfrm>
            <a:off x="2027185" y="2787102"/>
            <a:ext cx="7879080" cy="707886"/>
          </a:xfrm>
          <a:prstGeom prst="rect">
            <a:avLst/>
          </a:prstGeom>
          <a:noFill/>
        </p:spPr>
        <p:txBody>
          <a:bodyPr wrap="none" rtlCol="0">
            <a:spAutoFit/>
          </a:bodyPr>
          <a:lstStyle/>
          <a:p>
            <a:r>
              <a:rPr lang="ja-JP" altLang="en-US" sz="4000" b="1" dirty="0" smtClean="0">
                <a:effectLst>
                  <a:outerShdw blurRad="38100" dist="38100" dir="2700000" algn="tl">
                    <a:srgbClr val="000000">
                      <a:alpha val="43137"/>
                    </a:srgbClr>
                  </a:outerShdw>
                </a:effectLst>
              </a:rPr>
              <a:t>既存の物理ライブラリの共通構成</a:t>
            </a:r>
            <a:endParaRPr lang="ja-JP" altLang="en-US" sz="4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65862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697072"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smtClean="0"/>
              <a:t>既存の物理ライブラリの共通構成</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14</a:t>
            </a:fld>
            <a:endParaRPr kumimoji="1" lang="ja-JP" altLang="en-US"/>
          </a:p>
        </p:txBody>
      </p:sp>
      <p:sp>
        <p:nvSpPr>
          <p:cNvPr id="8" name="テキスト ボックス 7">
            <a:extLst>
              <a:ext uri="{FF2B5EF4-FFF2-40B4-BE49-F238E27FC236}">
                <a16:creationId xmlns:a16="http://schemas.microsoft.com/office/drawing/2014/main" id="{A4DFF5D2-0928-44A9-9DCD-D4E857D846A0}"/>
              </a:ext>
            </a:extLst>
          </p:cNvPr>
          <p:cNvSpPr txBox="1"/>
          <p:nvPr/>
        </p:nvSpPr>
        <p:spPr>
          <a:xfrm>
            <a:off x="794932" y="779071"/>
            <a:ext cx="10558867" cy="461665"/>
          </a:xfrm>
          <a:prstGeom prst="rect">
            <a:avLst/>
          </a:prstGeom>
          <a:noFill/>
        </p:spPr>
        <p:txBody>
          <a:bodyPr wrap="square" rtlCol="0">
            <a:spAutoFit/>
          </a:bodyPr>
          <a:lstStyle/>
          <a:p>
            <a:r>
              <a:rPr lang="en-US" altLang="ja-JP" sz="2400" dirty="0"/>
              <a:t>MSL</a:t>
            </a:r>
            <a:r>
              <a:rPr lang="ja-JP" altLang="en-US" sz="2400" dirty="0"/>
              <a:t>において、物理ライブラリは基本的に以下の構成となります。</a:t>
            </a:r>
            <a:endParaRPr lang="en-US" altLang="ja-JP" sz="2400" dirty="0"/>
          </a:p>
        </p:txBody>
      </p:sp>
      <p:grpSp>
        <p:nvGrpSpPr>
          <p:cNvPr id="26" name="グループ化 25">
            <a:extLst>
              <a:ext uri="{FF2B5EF4-FFF2-40B4-BE49-F238E27FC236}">
                <a16:creationId xmlns:a16="http://schemas.microsoft.com/office/drawing/2014/main" id="{0B9344E5-EC08-4641-B23B-7DEEC7FECBAE}"/>
              </a:ext>
            </a:extLst>
          </p:cNvPr>
          <p:cNvGrpSpPr/>
          <p:nvPr/>
        </p:nvGrpSpPr>
        <p:grpSpPr>
          <a:xfrm>
            <a:off x="777240" y="1324747"/>
            <a:ext cx="3362008" cy="5088169"/>
            <a:chOff x="777240" y="1324747"/>
            <a:chExt cx="3103096" cy="4696323"/>
          </a:xfrm>
        </p:grpSpPr>
        <p:pic>
          <p:nvPicPr>
            <p:cNvPr id="2" name="図 1">
              <a:extLst>
                <a:ext uri="{FF2B5EF4-FFF2-40B4-BE49-F238E27FC236}">
                  <a16:creationId xmlns:a16="http://schemas.microsoft.com/office/drawing/2014/main" id="{7B28D44D-225A-45E3-8D9E-8035B4E665A6}"/>
                </a:ext>
              </a:extLst>
            </p:cNvPr>
            <p:cNvPicPr>
              <a:picLocks noChangeAspect="1"/>
            </p:cNvPicPr>
            <p:nvPr/>
          </p:nvPicPr>
          <p:blipFill>
            <a:blip r:embed="rId2"/>
            <a:stretch>
              <a:fillRect/>
            </a:stretch>
          </p:blipFill>
          <p:spPr>
            <a:xfrm>
              <a:off x="777240" y="1846012"/>
              <a:ext cx="3078384" cy="4175058"/>
            </a:xfrm>
            <a:prstGeom prst="rect">
              <a:avLst/>
            </a:prstGeom>
          </p:spPr>
        </p:pic>
        <p:sp>
          <p:nvSpPr>
            <p:cNvPr id="9" name="テキスト ボックス 8">
              <a:extLst>
                <a:ext uri="{FF2B5EF4-FFF2-40B4-BE49-F238E27FC236}">
                  <a16:creationId xmlns:a16="http://schemas.microsoft.com/office/drawing/2014/main" id="{8FC45D49-622C-46DF-BBE9-B471C5176B9D}"/>
                </a:ext>
              </a:extLst>
            </p:cNvPr>
            <p:cNvSpPr txBox="1"/>
            <p:nvPr/>
          </p:nvSpPr>
          <p:spPr>
            <a:xfrm>
              <a:off x="1041743" y="1324747"/>
              <a:ext cx="2646878" cy="461665"/>
            </a:xfrm>
            <a:prstGeom prst="rect">
              <a:avLst/>
            </a:prstGeom>
            <a:noFill/>
          </p:spPr>
          <p:txBody>
            <a:bodyPr wrap="none" rtlCol="0">
              <a:spAutoFit/>
            </a:bodyPr>
            <a:lstStyle/>
            <a:p>
              <a:pPr algn="l"/>
              <a:r>
                <a:rPr kumimoji="1" lang="ja-JP" altLang="en-US" sz="2400" u="sng" dirty="0"/>
                <a:t>熱ライブラリの例</a:t>
              </a:r>
            </a:p>
          </p:txBody>
        </p:sp>
        <p:sp>
          <p:nvSpPr>
            <p:cNvPr id="21" name="正方形/長方形 20">
              <a:extLst>
                <a:ext uri="{FF2B5EF4-FFF2-40B4-BE49-F238E27FC236}">
                  <a16:creationId xmlns:a16="http://schemas.microsoft.com/office/drawing/2014/main" id="{255F94DC-4C42-4748-9620-96EA3A54CCB5}"/>
                </a:ext>
              </a:extLst>
            </p:cNvPr>
            <p:cNvSpPr/>
            <p:nvPr/>
          </p:nvSpPr>
          <p:spPr>
            <a:xfrm>
              <a:off x="874747" y="2728371"/>
              <a:ext cx="2980877" cy="513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2" name="正方形/長方形 21">
              <a:extLst>
                <a:ext uri="{FF2B5EF4-FFF2-40B4-BE49-F238E27FC236}">
                  <a16:creationId xmlns:a16="http://schemas.microsoft.com/office/drawing/2014/main" id="{B2770942-8108-4639-B7CB-02519E03F6D3}"/>
                </a:ext>
              </a:extLst>
            </p:cNvPr>
            <p:cNvSpPr/>
            <p:nvPr/>
          </p:nvSpPr>
          <p:spPr>
            <a:xfrm>
              <a:off x="874746" y="3676981"/>
              <a:ext cx="2980877" cy="513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0" name="正方形/長方形 29">
              <a:extLst>
                <a:ext uri="{FF2B5EF4-FFF2-40B4-BE49-F238E27FC236}">
                  <a16:creationId xmlns:a16="http://schemas.microsoft.com/office/drawing/2014/main" id="{0BCAB2ED-3C77-4421-A53F-E30C4D94AFA3}"/>
                </a:ext>
              </a:extLst>
            </p:cNvPr>
            <p:cNvSpPr/>
            <p:nvPr/>
          </p:nvSpPr>
          <p:spPr>
            <a:xfrm>
              <a:off x="874745" y="3280828"/>
              <a:ext cx="2980877" cy="35681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7" name="正方形/長方形 36">
              <a:extLst>
                <a:ext uri="{FF2B5EF4-FFF2-40B4-BE49-F238E27FC236}">
                  <a16:creationId xmlns:a16="http://schemas.microsoft.com/office/drawing/2014/main" id="{AAE9D40F-39D6-4DC5-AA0B-DBC2B499EEF3}"/>
                </a:ext>
              </a:extLst>
            </p:cNvPr>
            <p:cNvSpPr/>
            <p:nvPr/>
          </p:nvSpPr>
          <p:spPr>
            <a:xfrm>
              <a:off x="874744" y="2329061"/>
              <a:ext cx="2980877" cy="35681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8" name="正方形/長方形 37">
              <a:extLst>
                <a:ext uri="{FF2B5EF4-FFF2-40B4-BE49-F238E27FC236}">
                  <a16:creationId xmlns:a16="http://schemas.microsoft.com/office/drawing/2014/main" id="{B142ABE5-59E6-438E-9F61-FCB6DA3AD4F8}"/>
                </a:ext>
              </a:extLst>
            </p:cNvPr>
            <p:cNvSpPr/>
            <p:nvPr/>
          </p:nvSpPr>
          <p:spPr>
            <a:xfrm>
              <a:off x="899459" y="5612354"/>
              <a:ext cx="2980877" cy="35681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3" name="右中かっこ 42">
              <a:extLst>
                <a:ext uri="{FF2B5EF4-FFF2-40B4-BE49-F238E27FC236}">
                  <a16:creationId xmlns:a16="http://schemas.microsoft.com/office/drawing/2014/main" id="{317E47B1-8D78-4E84-8A90-7E421E3F3439}"/>
                </a:ext>
              </a:extLst>
            </p:cNvPr>
            <p:cNvSpPr/>
            <p:nvPr/>
          </p:nvSpPr>
          <p:spPr>
            <a:xfrm>
              <a:off x="3581368" y="4329694"/>
              <a:ext cx="274253" cy="1134889"/>
            </a:xfrm>
            <a:prstGeom prst="rightBrac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44" name="テキスト ボックス 43">
            <a:extLst>
              <a:ext uri="{FF2B5EF4-FFF2-40B4-BE49-F238E27FC236}">
                <a16:creationId xmlns:a16="http://schemas.microsoft.com/office/drawing/2014/main" id="{E0872A9F-69BC-42EE-A4A8-D220CAEDE34B}"/>
              </a:ext>
            </a:extLst>
          </p:cNvPr>
          <p:cNvSpPr txBox="1"/>
          <p:nvPr/>
        </p:nvSpPr>
        <p:spPr>
          <a:xfrm>
            <a:off x="4184085" y="4920692"/>
            <a:ext cx="1446459" cy="584775"/>
          </a:xfrm>
          <a:prstGeom prst="rect">
            <a:avLst/>
          </a:prstGeom>
          <a:noFill/>
        </p:spPr>
        <p:txBody>
          <a:bodyPr wrap="square" rtlCol="0">
            <a:spAutoFit/>
          </a:bodyPr>
          <a:lstStyle/>
          <a:p>
            <a:pPr algn="l"/>
            <a:r>
              <a:rPr kumimoji="1" lang="ja-JP" altLang="en-US" sz="1600" dirty="0"/>
              <a:t>各単位系に合わせたモデル</a:t>
            </a:r>
          </a:p>
        </p:txBody>
      </p:sp>
      <p:sp>
        <p:nvSpPr>
          <p:cNvPr id="31" name="テキスト ボックス 30">
            <a:extLst>
              <a:ext uri="{FF2B5EF4-FFF2-40B4-BE49-F238E27FC236}">
                <a16:creationId xmlns:a16="http://schemas.microsoft.com/office/drawing/2014/main" id="{010F7BF2-D453-48F1-916B-021DF8071401}"/>
              </a:ext>
            </a:extLst>
          </p:cNvPr>
          <p:cNvSpPr txBox="1"/>
          <p:nvPr/>
        </p:nvSpPr>
        <p:spPr>
          <a:xfrm>
            <a:off x="6396510" y="2225906"/>
            <a:ext cx="4214615" cy="400110"/>
          </a:xfrm>
          <a:prstGeom prst="rect">
            <a:avLst/>
          </a:prstGeom>
          <a:noFill/>
        </p:spPr>
        <p:txBody>
          <a:bodyPr wrap="none" rtlCol="0">
            <a:spAutoFit/>
          </a:bodyPr>
          <a:lstStyle/>
          <a:p>
            <a:pPr algn="l"/>
            <a:r>
              <a:rPr kumimoji="1" lang="en-US" altLang="ja-JP" sz="2000" dirty="0"/>
              <a:t>Sources</a:t>
            </a:r>
            <a:r>
              <a:rPr kumimoji="1" lang="ja-JP" altLang="en-US" sz="2000" dirty="0"/>
              <a:t>　　・・</a:t>
            </a:r>
            <a:r>
              <a:rPr kumimoji="1" lang="ja-JP" altLang="en-US" sz="2000" dirty="0" smtClean="0"/>
              <a:t>・境界条件の定義</a:t>
            </a:r>
            <a:endParaRPr kumimoji="1" lang="ja-JP" altLang="en-US" sz="2000" dirty="0"/>
          </a:p>
        </p:txBody>
      </p:sp>
      <p:sp>
        <p:nvSpPr>
          <p:cNvPr id="32" name="テキスト ボックス 31">
            <a:extLst>
              <a:ext uri="{FF2B5EF4-FFF2-40B4-BE49-F238E27FC236}">
                <a16:creationId xmlns:a16="http://schemas.microsoft.com/office/drawing/2014/main" id="{2F921D47-32CD-4F4B-8103-A2E3005F3BFE}"/>
              </a:ext>
            </a:extLst>
          </p:cNvPr>
          <p:cNvSpPr txBox="1"/>
          <p:nvPr/>
        </p:nvSpPr>
        <p:spPr>
          <a:xfrm>
            <a:off x="6384163" y="3985198"/>
            <a:ext cx="3954929" cy="400110"/>
          </a:xfrm>
          <a:prstGeom prst="rect">
            <a:avLst/>
          </a:prstGeom>
          <a:noFill/>
        </p:spPr>
        <p:txBody>
          <a:bodyPr wrap="none" rtlCol="0">
            <a:spAutoFit/>
          </a:bodyPr>
          <a:lstStyle/>
          <a:p>
            <a:pPr algn="l"/>
            <a:r>
              <a:rPr kumimoji="1" lang="en-US" altLang="ja-JP" sz="2000" dirty="0"/>
              <a:t>Sensors</a:t>
            </a:r>
            <a:r>
              <a:rPr kumimoji="1" lang="ja-JP" altLang="en-US" sz="2000" dirty="0"/>
              <a:t>　　・・・物理値の出力</a:t>
            </a:r>
          </a:p>
        </p:txBody>
      </p:sp>
      <p:sp>
        <p:nvSpPr>
          <p:cNvPr id="35" name="テキスト ボックス 34">
            <a:extLst>
              <a:ext uri="{FF2B5EF4-FFF2-40B4-BE49-F238E27FC236}">
                <a16:creationId xmlns:a16="http://schemas.microsoft.com/office/drawing/2014/main" id="{569A6688-4503-439A-9F88-6B2E35F0A401}"/>
              </a:ext>
            </a:extLst>
          </p:cNvPr>
          <p:cNvSpPr txBox="1"/>
          <p:nvPr/>
        </p:nvSpPr>
        <p:spPr>
          <a:xfrm>
            <a:off x="6384163" y="2885947"/>
            <a:ext cx="5004896" cy="400110"/>
          </a:xfrm>
          <a:prstGeom prst="rect">
            <a:avLst/>
          </a:prstGeom>
          <a:noFill/>
        </p:spPr>
        <p:txBody>
          <a:bodyPr wrap="none" rtlCol="0">
            <a:spAutoFit/>
          </a:bodyPr>
          <a:lstStyle/>
          <a:p>
            <a:pPr algn="l"/>
            <a:r>
              <a:rPr kumimoji="1" lang="en-US" altLang="ja-JP" sz="2000" dirty="0"/>
              <a:t>Components</a:t>
            </a:r>
            <a:r>
              <a:rPr kumimoji="1" lang="ja-JP" altLang="en-US" sz="2000" dirty="0"/>
              <a:t>・・</a:t>
            </a:r>
            <a:r>
              <a:rPr kumimoji="1" lang="ja-JP" altLang="en-US" sz="2000" dirty="0" smtClean="0"/>
              <a:t>・抵抗・キャパシタ </a:t>
            </a:r>
            <a:r>
              <a:rPr kumimoji="1" lang="en-US" altLang="ja-JP" sz="2000" dirty="0" smtClean="0"/>
              <a:t>etc.</a:t>
            </a:r>
            <a:endParaRPr kumimoji="1" lang="ja-JP" altLang="en-US" sz="2000" dirty="0"/>
          </a:p>
        </p:txBody>
      </p:sp>
      <p:sp>
        <p:nvSpPr>
          <p:cNvPr id="36" name="テキスト ボックス 35">
            <a:extLst>
              <a:ext uri="{FF2B5EF4-FFF2-40B4-BE49-F238E27FC236}">
                <a16:creationId xmlns:a16="http://schemas.microsoft.com/office/drawing/2014/main" id="{8F1B4641-892B-4BD9-BFDE-C8642ADC4CEC}"/>
              </a:ext>
            </a:extLst>
          </p:cNvPr>
          <p:cNvSpPr txBox="1"/>
          <p:nvPr/>
        </p:nvSpPr>
        <p:spPr>
          <a:xfrm>
            <a:off x="6384163" y="5228108"/>
            <a:ext cx="4705134" cy="400110"/>
          </a:xfrm>
          <a:prstGeom prst="rect">
            <a:avLst/>
          </a:prstGeom>
          <a:noFill/>
        </p:spPr>
        <p:txBody>
          <a:bodyPr wrap="none" rtlCol="0">
            <a:spAutoFit/>
          </a:bodyPr>
          <a:lstStyle/>
          <a:p>
            <a:pPr algn="l"/>
            <a:r>
              <a:rPr kumimoji="1" lang="en-US" altLang="ja-JP" sz="2000" dirty="0"/>
              <a:t>Interfaces</a:t>
            </a:r>
            <a:r>
              <a:rPr kumimoji="1" lang="ja-JP" altLang="en-US" sz="2000" dirty="0"/>
              <a:t>　・・・モデル共通のコード</a:t>
            </a:r>
          </a:p>
        </p:txBody>
      </p:sp>
      <p:sp>
        <p:nvSpPr>
          <p:cNvPr id="39" name="テキスト ボックス 38">
            <a:extLst>
              <a:ext uri="{FF2B5EF4-FFF2-40B4-BE49-F238E27FC236}">
                <a16:creationId xmlns:a16="http://schemas.microsoft.com/office/drawing/2014/main" id="{6A31CD7D-4E90-4051-8F8B-5268038E887C}"/>
              </a:ext>
            </a:extLst>
          </p:cNvPr>
          <p:cNvSpPr txBox="1"/>
          <p:nvPr/>
        </p:nvSpPr>
        <p:spPr>
          <a:xfrm>
            <a:off x="6396510" y="5804773"/>
            <a:ext cx="4398961" cy="400110"/>
          </a:xfrm>
          <a:prstGeom prst="rect">
            <a:avLst/>
          </a:prstGeom>
          <a:noFill/>
        </p:spPr>
        <p:txBody>
          <a:bodyPr wrap="none" rtlCol="0">
            <a:spAutoFit/>
          </a:bodyPr>
          <a:lstStyle/>
          <a:p>
            <a:pPr algn="l"/>
            <a:r>
              <a:rPr kumimoji="1" lang="en-US" altLang="ja-JP" sz="2000" dirty="0"/>
              <a:t>Examples</a:t>
            </a:r>
            <a:r>
              <a:rPr kumimoji="1" lang="ja-JP" altLang="en-US" sz="2000" dirty="0"/>
              <a:t>　・・・モデルのサンプル</a:t>
            </a:r>
          </a:p>
        </p:txBody>
      </p:sp>
      <p:sp>
        <p:nvSpPr>
          <p:cNvPr id="41" name="正方形/長方形 40">
            <a:extLst>
              <a:ext uri="{FF2B5EF4-FFF2-40B4-BE49-F238E27FC236}">
                <a16:creationId xmlns:a16="http://schemas.microsoft.com/office/drawing/2014/main" id="{1109B5E4-86F2-45DB-8B40-724BB243268C}"/>
              </a:ext>
            </a:extLst>
          </p:cNvPr>
          <p:cNvSpPr/>
          <p:nvPr/>
        </p:nvSpPr>
        <p:spPr>
          <a:xfrm>
            <a:off x="6174087" y="2064305"/>
            <a:ext cx="5312474" cy="13347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2" name="正方形/長方形 41">
            <a:extLst>
              <a:ext uri="{FF2B5EF4-FFF2-40B4-BE49-F238E27FC236}">
                <a16:creationId xmlns:a16="http://schemas.microsoft.com/office/drawing/2014/main" id="{285E6B08-1F53-4726-9AC2-888DB6F52BF1}"/>
              </a:ext>
            </a:extLst>
          </p:cNvPr>
          <p:cNvSpPr/>
          <p:nvPr/>
        </p:nvSpPr>
        <p:spPr>
          <a:xfrm>
            <a:off x="6174086" y="3883237"/>
            <a:ext cx="4915210" cy="60403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5" name="正方形/長方形 44">
            <a:extLst>
              <a:ext uri="{FF2B5EF4-FFF2-40B4-BE49-F238E27FC236}">
                <a16:creationId xmlns:a16="http://schemas.microsoft.com/office/drawing/2014/main" id="{D5C7D1E0-18B0-4EEA-A532-46978DE6038B}"/>
              </a:ext>
            </a:extLst>
          </p:cNvPr>
          <p:cNvSpPr/>
          <p:nvPr/>
        </p:nvSpPr>
        <p:spPr>
          <a:xfrm>
            <a:off x="6174086" y="5023146"/>
            <a:ext cx="4915210" cy="138977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6" name="テキスト ボックス 45">
            <a:extLst>
              <a:ext uri="{FF2B5EF4-FFF2-40B4-BE49-F238E27FC236}">
                <a16:creationId xmlns:a16="http://schemas.microsoft.com/office/drawing/2014/main" id="{D946E6E9-AC88-4A20-B167-8E9A048F1AD3}"/>
              </a:ext>
            </a:extLst>
          </p:cNvPr>
          <p:cNvSpPr txBox="1"/>
          <p:nvPr/>
        </p:nvSpPr>
        <p:spPr>
          <a:xfrm>
            <a:off x="5860818" y="1724319"/>
            <a:ext cx="3826689" cy="369332"/>
          </a:xfrm>
          <a:prstGeom prst="rect">
            <a:avLst/>
          </a:prstGeom>
          <a:noFill/>
        </p:spPr>
        <p:txBody>
          <a:bodyPr wrap="none" rtlCol="0">
            <a:spAutoFit/>
          </a:bodyPr>
          <a:lstStyle/>
          <a:p>
            <a:pPr algn="l"/>
            <a:r>
              <a:rPr kumimoji="1" lang="ja-JP" altLang="en-US" dirty="0" smtClean="0">
                <a:solidFill>
                  <a:srgbClr val="FF0000"/>
                </a:solidFill>
              </a:rPr>
              <a:t>物理モデル</a:t>
            </a:r>
            <a:r>
              <a:rPr lang="en-US" altLang="ja-JP" dirty="0">
                <a:solidFill>
                  <a:srgbClr val="FF0000"/>
                </a:solidFill>
              </a:rPr>
              <a:t>(</a:t>
            </a:r>
            <a:r>
              <a:rPr lang="ja-JP" altLang="en-US" dirty="0">
                <a:solidFill>
                  <a:srgbClr val="FF0000"/>
                </a:solidFill>
              </a:rPr>
              <a:t>次スライド以降で詳述</a:t>
            </a:r>
            <a:r>
              <a:rPr lang="en-US" altLang="ja-JP" dirty="0">
                <a:solidFill>
                  <a:srgbClr val="FF0000"/>
                </a:solidFill>
              </a:rPr>
              <a:t>)</a:t>
            </a:r>
            <a:endParaRPr kumimoji="1" lang="ja-JP" altLang="en-US" dirty="0">
              <a:solidFill>
                <a:srgbClr val="FF0000"/>
              </a:solidFill>
            </a:endParaRPr>
          </a:p>
        </p:txBody>
      </p:sp>
      <p:sp>
        <p:nvSpPr>
          <p:cNvPr id="47" name="テキスト ボックス 46">
            <a:extLst>
              <a:ext uri="{FF2B5EF4-FFF2-40B4-BE49-F238E27FC236}">
                <a16:creationId xmlns:a16="http://schemas.microsoft.com/office/drawing/2014/main" id="{2FD95562-237D-4877-BAEA-241FA7AE2E64}"/>
              </a:ext>
            </a:extLst>
          </p:cNvPr>
          <p:cNvSpPr txBox="1"/>
          <p:nvPr/>
        </p:nvSpPr>
        <p:spPr>
          <a:xfrm>
            <a:off x="5860818" y="3552003"/>
            <a:ext cx="4570482" cy="369332"/>
          </a:xfrm>
          <a:prstGeom prst="rect">
            <a:avLst/>
          </a:prstGeom>
          <a:noFill/>
        </p:spPr>
        <p:txBody>
          <a:bodyPr wrap="none" rtlCol="0">
            <a:spAutoFit/>
          </a:bodyPr>
          <a:lstStyle/>
          <a:p>
            <a:pPr algn="l"/>
            <a:r>
              <a:rPr kumimoji="1" lang="ja-JP" altLang="en-US" dirty="0">
                <a:solidFill>
                  <a:srgbClr val="0070C0"/>
                </a:solidFill>
              </a:rPr>
              <a:t>特定の物理値を信号として出力するモデル</a:t>
            </a:r>
          </a:p>
        </p:txBody>
      </p:sp>
      <p:sp>
        <p:nvSpPr>
          <p:cNvPr id="48" name="テキスト ボックス 47">
            <a:extLst>
              <a:ext uri="{FF2B5EF4-FFF2-40B4-BE49-F238E27FC236}">
                <a16:creationId xmlns:a16="http://schemas.microsoft.com/office/drawing/2014/main" id="{2D8FFBFA-525D-43E3-8896-7D4434F1FB6C}"/>
              </a:ext>
            </a:extLst>
          </p:cNvPr>
          <p:cNvSpPr txBox="1"/>
          <p:nvPr/>
        </p:nvSpPr>
        <p:spPr>
          <a:xfrm>
            <a:off x="5860818" y="4695303"/>
            <a:ext cx="4339650" cy="369332"/>
          </a:xfrm>
          <a:prstGeom prst="rect">
            <a:avLst/>
          </a:prstGeom>
          <a:noFill/>
        </p:spPr>
        <p:txBody>
          <a:bodyPr wrap="none" rtlCol="0">
            <a:spAutoFit/>
          </a:bodyPr>
          <a:lstStyle/>
          <a:p>
            <a:pPr algn="l"/>
            <a:r>
              <a:rPr kumimoji="1" lang="ja-JP" altLang="en-US" dirty="0">
                <a:solidFill>
                  <a:srgbClr val="00B050"/>
                </a:solidFill>
              </a:rPr>
              <a:t>ライブラリの整理や使用に役立つモデル</a:t>
            </a:r>
          </a:p>
        </p:txBody>
      </p:sp>
      <p:cxnSp>
        <p:nvCxnSpPr>
          <p:cNvPr id="49" name="直線矢印コネクタ 48">
            <a:extLst>
              <a:ext uri="{FF2B5EF4-FFF2-40B4-BE49-F238E27FC236}">
                <a16:creationId xmlns:a16="http://schemas.microsoft.com/office/drawing/2014/main" id="{28D502EA-8C21-4D46-A241-12DBD07378E7}"/>
              </a:ext>
            </a:extLst>
          </p:cNvPr>
          <p:cNvCxnSpPr>
            <a:cxnSpLocks/>
            <a:stCxn id="22" idx="3"/>
            <a:endCxn id="41" idx="1"/>
          </p:cNvCxnSpPr>
          <p:nvPr/>
        </p:nvCxnSpPr>
        <p:spPr>
          <a:xfrm flipV="1">
            <a:off x="4112473" y="2731686"/>
            <a:ext cx="2061614" cy="1419525"/>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08275D81-3E0F-4CC6-B6CB-9C42020F6947}"/>
              </a:ext>
            </a:extLst>
          </p:cNvPr>
          <p:cNvCxnSpPr>
            <a:cxnSpLocks/>
            <a:stCxn id="21" idx="3"/>
            <a:endCxn id="41" idx="1"/>
          </p:cNvCxnSpPr>
          <p:nvPr/>
        </p:nvCxnSpPr>
        <p:spPr>
          <a:xfrm flipV="1">
            <a:off x="4112474" y="2731686"/>
            <a:ext cx="2061613" cy="391766"/>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9D0CC532-8B12-4515-A832-22FFE69330FA}"/>
              </a:ext>
            </a:extLst>
          </p:cNvPr>
          <p:cNvCxnSpPr>
            <a:cxnSpLocks/>
            <a:stCxn id="30" idx="3"/>
            <a:endCxn id="42" idx="1"/>
          </p:cNvCxnSpPr>
          <p:nvPr/>
        </p:nvCxnSpPr>
        <p:spPr>
          <a:xfrm>
            <a:off x="4112471" y="3637331"/>
            <a:ext cx="2061615" cy="547923"/>
          </a:xfrm>
          <a:prstGeom prst="straightConnector1">
            <a:avLst/>
          </a:prstGeom>
          <a:ln w="28575">
            <a:solidFill>
              <a:srgbClr val="0070C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10746198-3FA7-43CD-951C-6E5FACCE1671}"/>
              </a:ext>
            </a:extLst>
          </p:cNvPr>
          <p:cNvCxnSpPr>
            <a:cxnSpLocks/>
            <a:stCxn id="37" idx="3"/>
            <a:endCxn id="45" idx="1"/>
          </p:cNvCxnSpPr>
          <p:nvPr/>
        </p:nvCxnSpPr>
        <p:spPr>
          <a:xfrm>
            <a:off x="4112470" y="2606152"/>
            <a:ext cx="2061616" cy="3111879"/>
          </a:xfrm>
          <a:prstGeom prst="straightConnector1">
            <a:avLst/>
          </a:prstGeom>
          <a:ln w="2857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F4A90C09-9FDF-4415-9207-CE80614F1FBD}"/>
              </a:ext>
            </a:extLst>
          </p:cNvPr>
          <p:cNvCxnSpPr>
            <a:cxnSpLocks/>
            <a:stCxn id="38" idx="3"/>
            <a:endCxn id="45" idx="1"/>
          </p:cNvCxnSpPr>
          <p:nvPr/>
        </p:nvCxnSpPr>
        <p:spPr>
          <a:xfrm flipV="1">
            <a:off x="4139248" y="5718031"/>
            <a:ext cx="2034838" cy="445361"/>
          </a:xfrm>
          <a:prstGeom prst="straightConnector1">
            <a:avLst/>
          </a:prstGeom>
          <a:ln w="2857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50153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3585918"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smtClean="0"/>
              <a:t>典型的な物理モデル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15</a:t>
            </a:fld>
            <a:endParaRPr kumimoji="1" lang="ja-JP" altLang="en-US"/>
          </a:p>
        </p:txBody>
      </p:sp>
      <p:sp>
        <p:nvSpPr>
          <p:cNvPr id="22" name="テキスト ボックス 21">
            <a:extLst>
              <a:ext uri="{FF2B5EF4-FFF2-40B4-BE49-F238E27FC236}">
                <a16:creationId xmlns:a16="http://schemas.microsoft.com/office/drawing/2014/main" id="{BFDA5482-5C45-4B06-9AB5-E53752157C1B}"/>
              </a:ext>
            </a:extLst>
          </p:cNvPr>
          <p:cNvSpPr txBox="1"/>
          <p:nvPr/>
        </p:nvSpPr>
        <p:spPr>
          <a:xfrm>
            <a:off x="794932" y="2037501"/>
            <a:ext cx="4851724" cy="461665"/>
          </a:xfrm>
          <a:prstGeom prst="rect">
            <a:avLst/>
          </a:prstGeom>
          <a:noFill/>
        </p:spPr>
        <p:txBody>
          <a:bodyPr wrap="square" rtlCol="0">
            <a:spAutoFit/>
          </a:bodyPr>
          <a:lstStyle/>
          <a:p>
            <a:r>
              <a:rPr lang="ja-JP" altLang="en-US" sz="2400" dirty="0" smtClean="0"/>
              <a:t>ソース・</a:t>
            </a:r>
            <a:r>
              <a:rPr lang="ja-JP" altLang="en-US" sz="2400" dirty="0"/>
              <a:t>・・境界条件を定義する</a:t>
            </a:r>
            <a:endParaRPr lang="en-US" altLang="ja-JP" sz="2400" dirty="0"/>
          </a:p>
        </p:txBody>
      </p:sp>
      <p:sp>
        <p:nvSpPr>
          <p:cNvPr id="23" name="テキスト ボックス 22">
            <a:extLst>
              <a:ext uri="{FF2B5EF4-FFF2-40B4-BE49-F238E27FC236}">
                <a16:creationId xmlns:a16="http://schemas.microsoft.com/office/drawing/2014/main" id="{8BB6D63B-5FB9-40B1-996B-6C24E542D66E}"/>
              </a:ext>
            </a:extLst>
          </p:cNvPr>
          <p:cNvSpPr txBox="1"/>
          <p:nvPr/>
        </p:nvSpPr>
        <p:spPr>
          <a:xfrm>
            <a:off x="794932" y="3613759"/>
            <a:ext cx="5109091" cy="461665"/>
          </a:xfrm>
          <a:prstGeom prst="rect">
            <a:avLst/>
          </a:prstGeom>
          <a:noFill/>
        </p:spPr>
        <p:txBody>
          <a:bodyPr wrap="none" rtlCol="0">
            <a:spAutoFit/>
          </a:bodyPr>
          <a:lstStyle/>
          <a:p>
            <a:r>
              <a:rPr lang="ja-JP" altLang="en-US" sz="2400" dirty="0" smtClean="0"/>
              <a:t>キャパシタ・</a:t>
            </a:r>
            <a:r>
              <a:rPr lang="ja-JP" altLang="en-US" sz="2400" dirty="0"/>
              <a:t>・・物理量をため込む</a:t>
            </a:r>
          </a:p>
        </p:txBody>
      </p:sp>
      <p:sp>
        <p:nvSpPr>
          <p:cNvPr id="24" name="テキスト ボックス 23">
            <a:extLst>
              <a:ext uri="{FF2B5EF4-FFF2-40B4-BE49-F238E27FC236}">
                <a16:creationId xmlns:a16="http://schemas.microsoft.com/office/drawing/2014/main" id="{D13ABBC6-3AA3-4A05-B972-3039DDD53F4C}"/>
              </a:ext>
            </a:extLst>
          </p:cNvPr>
          <p:cNvSpPr txBox="1"/>
          <p:nvPr/>
        </p:nvSpPr>
        <p:spPr>
          <a:xfrm>
            <a:off x="794932" y="5169197"/>
            <a:ext cx="5109091" cy="461665"/>
          </a:xfrm>
          <a:prstGeom prst="rect">
            <a:avLst/>
          </a:prstGeom>
          <a:noFill/>
        </p:spPr>
        <p:txBody>
          <a:bodyPr wrap="none" rtlCol="0">
            <a:spAutoFit/>
          </a:bodyPr>
          <a:lstStyle/>
          <a:p>
            <a:pPr algn="l"/>
            <a:r>
              <a:rPr kumimoji="1" lang="ja-JP" altLang="en-US" sz="2400" dirty="0" smtClean="0"/>
              <a:t>抵抗・</a:t>
            </a:r>
            <a:r>
              <a:rPr kumimoji="1" lang="ja-JP" altLang="en-US" sz="2400" dirty="0"/>
              <a:t>・</a:t>
            </a:r>
            <a:r>
              <a:rPr kumimoji="1" lang="ja-JP" altLang="en-US" sz="2400" dirty="0" smtClean="0"/>
              <a:t>・物理量の通り易さを表す</a:t>
            </a:r>
            <a:endParaRPr kumimoji="1" lang="en-US" altLang="ja-JP" sz="2400" dirty="0"/>
          </a:p>
        </p:txBody>
      </p:sp>
      <p:pic>
        <p:nvPicPr>
          <p:cNvPr id="28" name="図 27">
            <a:extLst>
              <a:ext uri="{FF2B5EF4-FFF2-40B4-BE49-F238E27FC236}">
                <a16:creationId xmlns:a16="http://schemas.microsoft.com/office/drawing/2014/main" id="{994841A0-66A7-4C8D-9EEC-422555CB9EA3}"/>
              </a:ext>
            </a:extLst>
          </p:cNvPr>
          <p:cNvPicPr>
            <a:picLocks noChangeAspect="1"/>
          </p:cNvPicPr>
          <p:nvPr/>
        </p:nvPicPr>
        <p:blipFill rotWithShape="1">
          <a:blip r:embed="rId2"/>
          <a:srcRect r="67412"/>
          <a:stretch/>
        </p:blipFill>
        <p:spPr>
          <a:xfrm>
            <a:off x="6021631" y="3200417"/>
            <a:ext cx="940766" cy="1020885"/>
          </a:xfrm>
          <a:prstGeom prst="rect">
            <a:avLst/>
          </a:prstGeom>
        </p:spPr>
      </p:pic>
      <p:sp>
        <p:nvSpPr>
          <p:cNvPr id="29" name="テキスト ボックス 28">
            <a:extLst>
              <a:ext uri="{FF2B5EF4-FFF2-40B4-BE49-F238E27FC236}">
                <a16:creationId xmlns:a16="http://schemas.microsoft.com/office/drawing/2014/main" id="{161FA918-2666-42D4-BC97-1EBA19B06BA1}"/>
              </a:ext>
            </a:extLst>
          </p:cNvPr>
          <p:cNvSpPr txBox="1"/>
          <p:nvPr/>
        </p:nvSpPr>
        <p:spPr>
          <a:xfrm>
            <a:off x="5822600" y="4262434"/>
            <a:ext cx="1338828" cy="369332"/>
          </a:xfrm>
          <a:prstGeom prst="rect">
            <a:avLst/>
          </a:prstGeom>
          <a:noFill/>
        </p:spPr>
        <p:txBody>
          <a:bodyPr wrap="none" rtlCol="0">
            <a:spAutoFit/>
          </a:bodyPr>
          <a:lstStyle/>
          <a:p>
            <a:pPr algn="l"/>
            <a:r>
              <a:rPr kumimoji="1" lang="ja-JP" altLang="en-US" dirty="0"/>
              <a:t>コンデンサ</a:t>
            </a:r>
          </a:p>
        </p:txBody>
      </p:sp>
      <p:sp>
        <p:nvSpPr>
          <p:cNvPr id="30" name="テキスト ボックス 29">
            <a:extLst>
              <a:ext uri="{FF2B5EF4-FFF2-40B4-BE49-F238E27FC236}">
                <a16:creationId xmlns:a16="http://schemas.microsoft.com/office/drawing/2014/main" id="{0D90980D-9FE8-4AE8-83EF-802C7A5B37B8}"/>
              </a:ext>
            </a:extLst>
          </p:cNvPr>
          <p:cNvSpPr txBox="1"/>
          <p:nvPr/>
        </p:nvSpPr>
        <p:spPr>
          <a:xfrm>
            <a:off x="8065666" y="4262434"/>
            <a:ext cx="877163" cy="369332"/>
          </a:xfrm>
          <a:prstGeom prst="rect">
            <a:avLst/>
          </a:prstGeom>
          <a:noFill/>
        </p:spPr>
        <p:txBody>
          <a:bodyPr wrap="none" rtlCol="0">
            <a:spAutoFit/>
          </a:bodyPr>
          <a:lstStyle/>
          <a:p>
            <a:pPr algn="l"/>
            <a:r>
              <a:rPr kumimoji="1" lang="ja-JP" altLang="en-US" dirty="0"/>
              <a:t>熱容量</a:t>
            </a:r>
          </a:p>
        </p:txBody>
      </p:sp>
      <p:sp>
        <p:nvSpPr>
          <p:cNvPr id="31" name="テキスト ボックス 30">
            <a:extLst>
              <a:ext uri="{FF2B5EF4-FFF2-40B4-BE49-F238E27FC236}">
                <a16:creationId xmlns:a16="http://schemas.microsoft.com/office/drawing/2014/main" id="{16EF1A56-9D35-465A-B122-94ED1CC5E3AD}"/>
              </a:ext>
            </a:extLst>
          </p:cNvPr>
          <p:cNvSpPr txBox="1"/>
          <p:nvPr/>
        </p:nvSpPr>
        <p:spPr>
          <a:xfrm>
            <a:off x="10097711" y="4262434"/>
            <a:ext cx="877163" cy="369332"/>
          </a:xfrm>
          <a:prstGeom prst="rect">
            <a:avLst/>
          </a:prstGeom>
          <a:noFill/>
        </p:spPr>
        <p:txBody>
          <a:bodyPr wrap="none" rtlCol="0">
            <a:spAutoFit/>
          </a:bodyPr>
          <a:lstStyle/>
          <a:p>
            <a:pPr algn="l"/>
            <a:r>
              <a:rPr kumimoji="1" lang="ja-JP" altLang="en-US" dirty="0"/>
              <a:t>タンク</a:t>
            </a:r>
          </a:p>
        </p:txBody>
      </p:sp>
      <p:pic>
        <p:nvPicPr>
          <p:cNvPr id="35" name="図 34">
            <a:extLst>
              <a:ext uri="{FF2B5EF4-FFF2-40B4-BE49-F238E27FC236}">
                <a16:creationId xmlns:a16="http://schemas.microsoft.com/office/drawing/2014/main" id="{C85347AD-B073-4200-9848-62A1AEC2464B}"/>
              </a:ext>
            </a:extLst>
          </p:cNvPr>
          <p:cNvPicPr>
            <a:picLocks noChangeAspect="1"/>
          </p:cNvPicPr>
          <p:nvPr/>
        </p:nvPicPr>
        <p:blipFill rotWithShape="1">
          <a:blip r:embed="rId3"/>
          <a:srcRect r="67863"/>
          <a:stretch/>
        </p:blipFill>
        <p:spPr>
          <a:xfrm>
            <a:off x="5865615" y="1364794"/>
            <a:ext cx="1252799" cy="1222635"/>
          </a:xfrm>
          <a:prstGeom prst="rect">
            <a:avLst/>
          </a:prstGeom>
        </p:spPr>
      </p:pic>
      <p:pic>
        <p:nvPicPr>
          <p:cNvPr id="36" name="図 35">
            <a:extLst>
              <a:ext uri="{FF2B5EF4-FFF2-40B4-BE49-F238E27FC236}">
                <a16:creationId xmlns:a16="http://schemas.microsoft.com/office/drawing/2014/main" id="{3DF4E75A-6CC8-4A35-8CEE-B22F5B89C8B2}"/>
              </a:ext>
            </a:extLst>
          </p:cNvPr>
          <p:cNvPicPr>
            <a:picLocks noChangeAspect="1"/>
          </p:cNvPicPr>
          <p:nvPr/>
        </p:nvPicPr>
        <p:blipFill rotWithShape="1">
          <a:blip r:embed="rId2"/>
          <a:srcRect l="31475" r="35937"/>
          <a:stretch/>
        </p:blipFill>
        <p:spPr>
          <a:xfrm>
            <a:off x="8033864" y="3281905"/>
            <a:ext cx="940766" cy="1020885"/>
          </a:xfrm>
          <a:prstGeom prst="rect">
            <a:avLst/>
          </a:prstGeom>
        </p:spPr>
      </p:pic>
      <p:pic>
        <p:nvPicPr>
          <p:cNvPr id="37" name="図 36">
            <a:extLst>
              <a:ext uri="{FF2B5EF4-FFF2-40B4-BE49-F238E27FC236}">
                <a16:creationId xmlns:a16="http://schemas.microsoft.com/office/drawing/2014/main" id="{7E92F714-1C75-43E1-A9CF-61FC01EFA85E}"/>
              </a:ext>
            </a:extLst>
          </p:cNvPr>
          <p:cNvPicPr>
            <a:picLocks noChangeAspect="1"/>
          </p:cNvPicPr>
          <p:nvPr/>
        </p:nvPicPr>
        <p:blipFill rotWithShape="1">
          <a:blip r:embed="rId2"/>
          <a:srcRect l="67904"/>
          <a:stretch/>
        </p:blipFill>
        <p:spPr>
          <a:xfrm>
            <a:off x="10073015" y="3213153"/>
            <a:ext cx="926555" cy="1020885"/>
          </a:xfrm>
          <a:prstGeom prst="rect">
            <a:avLst/>
          </a:prstGeom>
        </p:spPr>
      </p:pic>
      <p:sp>
        <p:nvSpPr>
          <p:cNvPr id="38" name="テキスト ボックス 37">
            <a:extLst>
              <a:ext uri="{FF2B5EF4-FFF2-40B4-BE49-F238E27FC236}">
                <a16:creationId xmlns:a16="http://schemas.microsoft.com/office/drawing/2014/main" id="{C607FED9-67B3-423B-8692-FF0A39C72DF2}"/>
              </a:ext>
            </a:extLst>
          </p:cNvPr>
          <p:cNvSpPr txBox="1"/>
          <p:nvPr/>
        </p:nvSpPr>
        <p:spPr>
          <a:xfrm>
            <a:off x="6168849" y="2584485"/>
            <a:ext cx="646331" cy="369332"/>
          </a:xfrm>
          <a:prstGeom prst="rect">
            <a:avLst/>
          </a:prstGeom>
          <a:noFill/>
        </p:spPr>
        <p:txBody>
          <a:bodyPr wrap="none" rtlCol="0">
            <a:spAutoFit/>
          </a:bodyPr>
          <a:lstStyle/>
          <a:p>
            <a:pPr algn="l"/>
            <a:r>
              <a:rPr kumimoji="1" lang="ja-JP" altLang="en-US" dirty="0"/>
              <a:t>電源</a:t>
            </a:r>
          </a:p>
        </p:txBody>
      </p:sp>
      <p:pic>
        <p:nvPicPr>
          <p:cNvPr id="39" name="図 38">
            <a:extLst>
              <a:ext uri="{FF2B5EF4-FFF2-40B4-BE49-F238E27FC236}">
                <a16:creationId xmlns:a16="http://schemas.microsoft.com/office/drawing/2014/main" id="{6DB12B12-3236-4F2C-91CA-DC164105BBE7}"/>
              </a:ext>
            </a:extLst>
          </p:cNvPr>
          <p:cNvPicPr>
            <a:picLocks noChangeAspect="1"/>
          </p:cNvPicPr>
          <p:nvPr/>
        </p:nvPicPr>
        <p:blipFill>
          <a:blip r:embed="rId4"/>
          <a:stretch>
            <a:fillRect/>
          </a:stretch>
        </p:blipFill>
        <p:spPr>
          <a:xfrm>
            <a:off x="8033864" y="1705184"/>
            <a:ext cx="940766" cy="864143"/>
          </a:xfrm>
          <a:prstGeom prst="rect">
            <a:avLst/>
          </a:prstGeom>
        </p:spPr>
      </p:pic>
      <p:sp>
        <p:nvSpPr>
          <p:cNvPr id="40" name="テキスト ボックス 39">
            <a:extLst>
              <a:ext uri="{FF2B5EF4-FFF2-40B4-BE49-F238E27FC236}">
                <a16:creationId xmlns:a16="http://schemas.microsoft.com/office/drawing/2014/main" id="{8044023F-1FAE-412C-BEA6-9A9B0807C7EA}"/>
              </a:ext>
            </a:extLst>
          </p:cNvPr>
          <p:cNvSpPr txBox="1"/>
          <p:nvPr/>
        </p:nvSpPr>
        <p:spPr>
          <a:xfrm>
            <a:off x="7950249" y="2584485"/>
            <a:ext cx="1107996" cy="369332"/>
          </a:xfrm>
          <a:prstGeom prst="rect">
            <a:avLst/>
          </a:prstGeom>
          <a:noFill/>
        </p:spPr>
        <p:txBody>
          <a:bodyPr wrap="none" rtlCol="0">
            <a:spAutoFit/>
          </a:bodyPr>
          <a:lstStyle/>
          <a:p>
            <a:pPr algn="l"/>
            <a:r>
              <a:rPr kumimoji="1" lang="ja-JP" altLang="en-US" dirty="0"/>
              <a:t>温度定義</a:t>
            </a:r>
          </a:p>
        </p:txBody>
      </p:sp>
      <p:pic>
        <p:nvPicPr>
          <p:cNvPr id="41" name="図 40">
            <a:extLst>
              <a:ext uri="{FF2B5EF4-FFF2-40B4-BE49-F238E27FC236}">
                <a16:creationId xmlns:a16="http://schemas.microsoft.com/office/drawing/2014/main" id="{1D604DF8-468E-41DB-8697-505F0845774F}"/>
              </a:ext>
            </a:extLst>
          </p:cNvPr>
          <p:cNvPicPr>
            <a:picLocks noChangeAspect="1"/>
          </p:cNvPicPr>
          <p:nvPr/>
        </p:nvPicPr>
        <p:blipFill>
          <a:blip r:embed="rId5"/>
          <a:stretch>
            <a:fillRect/>
          </a:stretch>
        </p:blipFill>
        <p:spPr>
          <a:xfrm>
            <a:off x="10050390" y="1611227"/>
            <a:ext cx="971804" cy="1020885"/>
          </a:xfrm>
          <a:prstGeom prst="rect">
            <a:avLst/>
          </a:prstGeom>
        </p:spPr>
      </p:pic>
      <p:sp>
        <p:nvSpPr>
          <p:cNvPr id="42" name="テキスト ボックス 41">
            <a:extLst>
              <a:ext uri="{FF2B5EF4-FFF2-40B4-BE49-F238E27FC236}">
                <a16:creationId xmlns:a16="http://schemas.microsoft.com/office/drawing/2014/main" id="{DE1B752D-A0BC-436D-B1EC-E069E37C7898}"/>
              </a:ext>
            </a:extLst>
          </p:cNvPr>
          <p:cNvSpPr txBox="1"/>
          <p:nvPr/>
        </p:nvSpPr>
        <p:spPr>
          <a:xfrm>
            <a:off x="9751462" y="2584485"/>
            <a:ext cx="1569660" cy="369332"/>
          </a:xfrm>
          <a:prstGeom prst="rect">
            <a:avLst/>
          </a:prstGeom>
          <a:noFill/>
        </p:spPr>
        <p:txBody>
          <a:bodyPr wrap="none" rtlCol="0">
            <a:spAutoFit/>
          </a:bodyPr>
          <a:lstStyle/>
          <a:p>
            <a:pPr algn="l"/>
            <a:r>
              <a:rPr kumimoji="1" lang="ja-JP" altLang="en-US" dirty="0"/>
              <a:t>質量流量定義</a:t>
            </a:r>
          </a:p>
        </p:txBody>
      </p:sp>
      <p:pic>
        <p:nvPicPr>
          <p:cNvPr id="43" name="図 42">
            <a:extLst>
              <a:ext uri="{FF2B5EF4-FFF2-40B4-BE49-F238E27FC236}">
                <a16:creationId xmlns:a16="http://schemas.microsoft.com/office/drawing/2014/main" id="{BB0370C2-0BC8-40F8-8725-B84DE1CFE728}"/>
              </a:ext>
            </a:extLst>
          </p:cNvPr>
          <p:cNvPicPr>
            <a:picLocks noChangeAspect="1"/>
          </p:cNvPicPr>
          <p:nvPr/>
        </p:nvPicPr>
        <p:blipFill>
          <a:blip r:embed="rId6"/>
          <a:stretch>
            <a:fillRect/>
          </a:stretch>
        </p:blipFill>
        <p:spPr>
          <a:xfrm>
            <a:off x="5948187" y="4975071"/>
            <a:ext cx="1087655" cy="849916"/>
          </a:xfrm>
          <a:prstGeom prst="rect">
            <a:avLst/>
          </a:prstGeom>
        </p:spPr>
      </p:pic>
      <p:sp>
        <p:nvSpPr>
          <p:cNvPr id="44" name="テキスト ボックス 43">
            <a:extLst>
              <a:ext uri="{FF2B5EF4-FFF2-40B4-BE49-F238E27FC236}">
                <a16:creationId xmlns:a16="http://schemas.microsoft.com/office/drawing/2014/main" id="{B48F04EE-BEE9-4737-8F1F-E1E9F9FEF7CB}"/>
              </a:ext>
            </a:extLst>
          </p:cNvPr>
          <p:cNvSpPr txBox="1"/>
          <p:nvPr/>
        </p:nvSpPr>
        <p:spPr>
          <a:xfrm>
            <a:off x="6168849" y="5795826"/>
            <a:ext cx="646331" cy="369332"/>
          </a:xfrm>
          <a:prstGeom prst="rect">
            <a:avLst/>
          </a:prstGeom>
          <a:noFill/>
        </p:spPr>
        <p:txBody>
          <a:bodyPr wrap="none" rtlCol="0">
            <a:spAutoFit/>
          </a:bodyPr>
          <a:lstStyle/>
          <a:p>
            <a:pPr algn="l"/>
            <a:r>
              <a:rPr kumimoji="1" lang="ja-JP" altLang="en-US" dirty="0"/>
              <a:t>抵抗</a:t>
            </a:r>
          </a:p>
        </p:txBody>
      </p:sp>
      <p:pic>
        <p:nvPicPr>
          <p:cNvPr id="45" name="図 44">
            <a:extLst>
              <a:ext uri="{FF2B5EF4-FFF2-40B4-BE49-F238E27FC236}">
                <a16:creationId xmlns:a16="http://schemas.microsoft.com/office/drawing/2014/main" id="{4123F5C3-500B-4D5F-9551-1492314B9A1A}"/>
              </a:ext>
            </a:extLst>
          </p:cNvPr>
          <p:cNvPicPr>
            <a:picLocks noChangeAspect="1"/>
          </p:cNvPicPr>
          <p:nvPr/>
        </p:nvPicPr>
        <p:blipFill>
          <a:blip r:embed="rId7"/>
          <a:stretch>
            <a:fillRect/>
          </a:stretch>
        </p:blipFill>
        <p:spPr>
          <a:xfrm>
            <a:off x="7949477" y="4920662"/>
            <a:ext cx="1109540" cy="707896"/>
          </a:xfrm>
          <a:prstGeom prst="rect">
            <a:avLst/>
          </a:prstGeom>
        </p:spPr>
      </p:pic>
      <p:sp>
        <p:nvSpPr>
          <p:cNvPr id="47" name="テキスト ボックス 46">
            <a:extLst>
              <a:ext uri="{FF2B5EF4-FFF2-40B4-BE49-F238E27FC236}">
                <a16:creationId xmlns:a16="http://schemas.microsoft.com/office/drawing/2014/main" id="{E74C333F-C07B-4413-9066-1BBAE85E14B8}"/>
              </a:ext>
            </a:extLst>
          </p:cNvPr>
          <p:cNvSpPr txBox="1"/>
          <p:nvPr/>
        </p:nvSpPr>
        <p:spPr>
          <a:xfrm>
            <a:off x="8065666" y="5795826"/>
            <a:ext cx="877163" cy="369332"/>
          </a:xfrm>
          <a:prstGeom prst="rect">
            <a:avLst/>
          </a:prstGeom>
          <a:noFill/>
        </p:spPr>
        <p:txBody>
          <a:bodyPr wrap="none" rtlCol="0">
            <a:spAutoFit/>
          </a:bodyPr>
          <a:lstStyle/>
          <a:p>
            <a:pPr algn="l"/>
            <a:r>
              <a:rPr kumimoji="1" lang="ja-JP" altLang="en-US" dirty="0"/>
              <a:t>熱抵抗</a:t>
            </a:r>
          </a:p>
        </p:txBody>
      </p:sp>
      <p:pic>
        <p:nvPicPr>
          <p:cNvPr id="48" name="図 47">
            <a:extLst>
              <a:ext uri="{FF2B5EF4-FFF2-40B4-BE49-F238E27FC236}">
                <a16:creationId xmlns:a16="http://schemas.microsoft.com/office/drawing/2014/main" id="{E4F70A46-6C05-4995-89F2-0CBA96216635}"/>
              </a:ext>
            </a:extLst>
          </p:cNvPr>
          <p:cNvPicPr>
            <a:picLocks noChangeAspect="1"/>
          </p:cNvPicPr>
          <p:nvPr/>
        </p:nvPicPr>
        <p:blipFill>
          <a:blip r:embed="rId8"/>
          <a:stretch>
            <a:fillRect/>
          </a:stretch>
        </p:blipFill>
        <p:spPr>
          <a:xfrm>
            <a:off x="10173876" y="5049149"/>
            <a:ext cx="724833" cy="673366"/>
          </a:xfrm>
          <a:prstGeom prst="rect">
            <a:avLst/>
          </a:prstGeom>
        </p:spPr>
      </p:pic>
      <p:sp>
        <p:nvSpPr>
          <p:cNvPr id="49" name="テキスト ボックス 48">
            <a:extLst>
              <a:ext uri="{FF2B5EF4-FFF2-40B4-BE49-F238E27FC236}">
                <a16:creationId xmlns:a16="http://schemas.microsoft.com/office/drawing/2014/main" id="{7D989C7D-6EEA-472F-B6CC-E22436E3167C}"/>
              </a:ext>
            </a:extLst>
          </p:cNvPr>
          <p:cNvSpPr txBox="1"/>
          <p:nvPr/>
        </p:nvSpPr>
        <p:spPr>
          <a:xfrm>
            <a:off x="10097711" y="5795826"/>
            <a:ext cx="877163" cy="369332"/>
          </a:xfrm>
          <a:prstGeom prst="rect">
            <a:avLst/>
          </a:prstGeom>
          <a:noFill/>
        </p:spPr>
        <p:txBody>
          <a:bodyPr wrap="none" rtlCol="0">
            <a:spAutoFit/>
          </a:bodyPr>
          <a:lstStyle/>
          <a:p>
            <a:pPr algn="l"/>
            <a:r>
              <a:rPr kumimoji="1" lang="ja-JP" altLang="en-US" dirty="0"/>
              <a:t>パイプ</a:t>
            </a:r>
            <a:endParaRPr kumimoji="1" lang="en-US" altLang="ja-JP" dirty="0"/>
          </a:p>
        </p:txBody>
      </p:sp>
      <p:sp>
        <p:nvSpPr>
          <p:cNvPr id="27" name="テキスト ボックス 26">
            <a:extLst>
              <a:ext uri="{FF2B5EF4-FFF2-40B4-BE49-F238E27FC236}">
                <a16:creationId xmlns:a16="http://schemas.microsoft.com/office/drawing/2014/main" id="{A4DFF5D2-0928-44A9-9DCD-D4E857D846A0}"/>
              </a:ext>
            </a:extLst>
          </p:cNvPr>
          <p:cNvSpPr txBox="1"/>
          <p:nvPr/>
        </p:nvSpPr>
        <p:spPr>
          <a:xfrm>
            <a:off x="671107" y="755259"/>
            <a:ext cx="11111122" cy="830997"/>
          </a:xfrm>
          <a:prstGeom prst="rect">
            <a:avLst/>
          </a:prstGeom>
          <a:noFill/>
        </p:spPr>
        <p:txBody>
          <a:bodyPr wrap="square" rtlCol="0">
            <a:spAutoFit/>
          </a:bodyPr>
          <a:lstStyle/>
          <a:p>
            <a:r>
              <a:rPr lang="ja-JP" altLang="en-US" sz="2400" dirty="0"/>
              <a:t>様々な物理ドメインに共通する挙動を以下のように</a:t>
            </a:r>
            <a:r>
              <a:rPr lang="ja-JP" altLang="en-US" sz="2400" dirty="0" smtClean="0"/>
              <a:t>グループ化して把握するとどのライブラリも似たような考え方で使いこなすことが出来ます。</a:t>
            </a:r>
            <a:endParaRPr lang="en-US" altLang="ja-JP" sz="2400" dirty="0" smtClean="0"/>
          </a:p>
        </p:txBody>
      </p:sp>
    </p:spTree>
    <p:extLst>
      <p:ext uri="{BB962C8B-B14F-4D97-AF65-F5344CB8AC3E}">
        <p14:creationId xmlns:p14="http://schemas.microsoft.com/office/powerpoint/2010/main" val="36263466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4778552"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smtClean="0"/>
              <a:t>典型的な物理モデルの一覧</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16</a:t>
            </a:fld>
            <a:endParaRPr kumimoji="1" lang="ja-JP" altLang="en-US"/>
          </a:p>
        </p:txBody>
      </p:sp>
      <p:graphicFrame>
        <p:nvGraphicFramePr>
          <p:cNvPr id="2" name="表 1"/>
          <p:cNvGraphicFramePr>
            <a:graphicFrameLocks noGrp="1"/>
          </p:cNvGraphicFramePr>
          <p:nvPr>
            <p:extLst>
              <p:ext uri="{D42A27DB-BD31-4B8C-83A1-F6EECF244321}">
                <p14:modId xmlns:p14="http://schemas.microsoft.com/office/powerpoint/2010/main" val="3831925347"/>
              </p:ext>
            </p:extLst>
          </p:nvPr>
        </p:nvGraphicFramePr>
        <p:xfrm>
          <a:off x="931862" y="1762799"/>
          <a:ext cx="10130720" cy="3780896"/>
        </p:xfrm>
        <a:graphic>
          <a:graphicData uri="http://schemas.openxmlformats.org/drawingml/2006/table">
            <a:tbl>
              <a:tblPr firstRow="1" bandRow="1">
                <a:tableStyleId>{5C22544A-7EE6-4342-B048-85BDC9FD1C3A}</a:tableStyleId>
              </a:tblPr>
              <a:tblGrid>
                <a:gridCol w="2916555">
                  <a:extLst>
                    <a:ext uri="{9D8B030D-6E8A-4147-A177-3AD203B41FA5}">
                      <a16:colId xmlns:a16="http://schemas.microsoft.com/office/drawing/2014/main" val="2179720151"/>
                    </a:ext>
                  </a:extLst>
                </a:gridCol>
                <a:gridCol w="1492413">
                  <a:extLst>
                    <a:ext uri="{9D8B030D-6E8A-4147-A177-3AD203B41FA5}">
                      <a16:colId xmlns:a16="http://schemas.microsoft.com/office/drawing/2014/main" val="1981037543"/>
                    </a:ext>
                  </a:extLst>
                </a:gridCol>
                <a:gridCol w="1492413">
                  <a:extLst>
                    <a:ext uri="{9D8B030D-6E8A-4147-A177-3AD203B41FA5}">
                      <a16:colId xmlns:a16="http://schemas.microsoft.com/office/drawing/2014/main" val="755972528"/>
                    </a:ext>
                  </a:extLst>
                </a:gridCol>
                <a:gridCol w="1245827">
                  <a:extLst>
                    <a:ext uri="{9D8B030D-6E8A-4147-A177-3AD203B41FA5}">
                      <a16:colId xmlns:a16="http://schemas.microsoft.com/office/drawing/2014/main" val="820912140"/>
                    </a:ext>
                  </a:extLst>
                </a:gridCol>
                <a:gridCol w="1245827">
                  <a:extLst>
                    <a:ext uri="{9D8B030D-6E8A-4147-A177-3AD203B41FA5}">
                      <a16:colId xmlns:a16="http://schemas.microsoft.com/office/drawing/2014/main" val="271406520"/>
                    </a:ext>
                  </a:extLst>
                </a:gridCol>
                <a:gridCol w="1737685">
                  <a:extLst>
                    <a:ext uri="{9D8B030D-6E8A-4147-A177-3AD203B41FA5}">
                      <a16:colId xmlns:a16="http://schemas.microsoft.com/office/drawing/2014/main" val="1671113558"/>
                    </a:ext>
                  </a:extLst>
                </a:gridCol>
              </a:tblGrid>
              <a:tr h="540128">
                <a:tc>
                  <a:txBody>
                    <a:bodyPr/>
                    <a:lstStyle/>
                    <a:p>
                      <a:r>
                        <a:rPr kumimoji="1" lang="ja-JP" altLang="en-US" sz="2000" dirty="0" smtClean="0"/>
                        <a:t>モデル</a:t>
                      </a:r>
                      <a:endParaRPr kumimoji="1" lang="ja-JP" altLang="en-US" sz="2000" dirty="0"/>
                    </a:p>
                  </a:txBody>
                  <a:tcPr/>
                </a:tc>
                <a:tc>
                  <a:txBody>
                    <a:bodyPr/>
                    <a:lstStyle/>
                    <a:p>
                      <a:r>
                        <a:rPr kumimoji="1" lang="ja-JP" altLang="en-US" sz="2000" dirty="0" smtClean="0"/>
                        <a:t>電気</a:t>
                      </a:r>
                      <a:endParaRPr kumimoji="1" lang="ja-JP" altLang="en-US" sz="2000" dirty="0"/>
                    </a:p>
                  </a:txBody>
                  <a:tcPr/>
                </a:tc>
                <a:tc>
                  <a:txBody>
                    <a:bodyPr/>
                    <a:lstStyle/>
                    <a:p>
                      <a:r>
                        <a:rPr kumimoji="1" lang="ja-JP" altLang="en-US" sz="2000" dirty="0" smtClean="0"/>
                        <a:t>熱</a:t>
                      </a:r>
                      <a:endParaRPr kumimoji="1" lang="ja-JP" altLang="en-US" sz="2000" dirty="0"/>
                    </a:p>
                  </a:txBody>
                  <a:tcPr/>
                </a:tc>
                <a:tc>
                  <a:txBody>
                    <a:bodyPr/>
                    <a:lstStyle/>
                    <a:p>
                      <a:r>
                        <a:rPr kumimoji="1" lang="ja-JP" altLang="en-US" sz="2000" dirty="0" smtClean="0"/>
                        <a:t>流体</a:t>
                      </a:r>
                      <a:endParaRPr kumimoji="1" lang="ja-JP" altLang="en-US" sz="2000" dirty="0"/>
                    </a:p>
                  </a:txBody>
                  <a:tcPr/>
                </a:tc>
                <a:tc>
                  <a:txBody>
                    <a:bodyPr/>
                    <a:lstStyle/>
                    <a:p>
                      <a:r>
                        <a:rPr kumimoji="1" lang="ja-JP" altLang="en-US" sz="2000" dirty="0" smtClean="0"/>
                        <a:t>並進運動</a:t>
                      </a:r>
                      <a:endParaRPr kumimoji="1" lang="ja-JP" altLang="en-US" sz="2000" dirty="0"/>
                    </a:p>
                  </a:txBody>
                  <a:tcPr/>
                </a:tc>
                <a:tc>
                  <a:txBody>
                    <a:bodyPr/>
                    <a:lstStyle/>
                    <a:p>
                      <a:r>
                        <a:rPr kumimoji="1" lang="ja-JP" altLang="en-US" sz="2000" dirty="0" smtClean="0"/>
                        <a:t>回転運動</a:t>
                      </a:r>
                      <a:endParaRPr kumimoji="1" lang="ja-JP" altLang="en-US" sz="2000" dirty="0"/>
                    </a:p>
                  </a:txBody>
                  <a:tcPr/>
                </a:tc>
                <a:extLst>
                  <a:ext uri="{0D108BD9-81ED-4DB2-BD59-A6C34878D82A}">
                    <a16:rowId xmlns:a16="http://schemas.microsoft.com/office/drawing/2014/main" val="3769655307"/>
                  </a:ext>
                </a:extLst>
              </a:tr>
              <a:tr h="540128">
                <a:tc>
                  <a:txBody>
                    <a:bodyPr/>
                    <a:lstStyle/>
                    <a:p>
                      <a:r>
                        <a:rPr kumimoji="1" lang="ja-JP" altLang="en-US" sz="2000" dirty="0" smtClean="0"/>
                        <a:t>ソース　ポテンシャル</a:t>
                      </a:r>
                      <a:r>
                        <a:rPr kumimoji="1" lang="en-US" altLang="ja-JP" sz="2000" dirty="0" smtClean="0"/>
                        <a:t>*</a:t>
                      </a:r>
                      <a:endParaRPr kumimoji="1" lang="ja-JP" altLang="en-US" sz="2000" dirty="0"/>
                    </a:p>
                  </a:txBody>
                  <a:tcPr/>
                </a:tc>
                <a:tc>
                  <a:txBody>
                    <a:bodyPr/>
                    <a:lstStyle/>
                    <a:p>
                      <a:r>
                        <a:rPr kumimoji="1" lang="ja-JP" altLang="en-US" sz="2000" dirty="0" smtClean="0"/>
                        <a:t>電圧源</a:t>
                      </a:r>
                      <a:endParaRPr kumimoji="1" lang="ja-JP" altLang="en-US" sz="2000" dirty="0"/>
                    </a:p>
                  </a:txBody>
                  <a:tcPr/>
                </a:tc>
                <a:tc>
                  <a:txBody>
                    <a:bodyPr/>
                    <a:lstStyle/>
                    <a:p>
                      <a:r>
                        <a:rPr kumimoji="1" lang="ja-JP" altLang="en-US" sz="2000" dirty="0" smtClean="0"/>
                        <a:t>温度定義</a:t>
                      </a:r>
                      <a:endParaRPr kumimoji="1" lang="ja-JP" altLang="en-US" sz="2000" dirty="0"/>
                    </a:p>
                  </a:txBody>
                  <a:tcPr/>
                </a:tc>
                <a:tc>
                  <a:txBody>
                    <a:bodyPr/>
                    <a:lstStyle/>
                    <a:p>
                      <a:r>
                        <a:rPr kumimoji="1" lang="ja-JP" altLang="en-US" sz="2000" dirty="0" smtClean="0"/>
                        <a:t>圧力定義</a:t>
                      </a:r>
                      <a:endParaRPr kumimoji="1" lang="ja-JP" altLang="en-US" sz="2000" dirty="0"/>
                    </a:p>
                  </a:txBody>
                  <a:tcPr/>
                </a:tc>
                <a:tc>
                  <a:txBody>
                    <a:bodyPr/>
                    <a:lstStyle/>
                    <a:p>
                      <a:r>
                        <a:rPr kumimoji="1" lang="ja-JP" altLang="en-US" sz="2000" dirty="0" smtClean="0"/>
                        <a:t>位置定義</a:t>
                      </a:r>
                      <a:endParaRPr kumimoji="1" lang="ja-JP" altLang="en-US" sz="2000" dirty="0"/>
                    </a:p>
                  </a:txBody>
                  <a:tcPr/>
                </a:tc>
                <a:tc>
                  <a:txBody>
                    <a:bodyPr/>
                    <a:lstStyle/>
                    <a:p>
                      <a:r>
                        <a:rPr kumimoji="1" lang="ja-JP" altLang="en-US" sz="2000" dirty="0" smtClean="0"/>
                        <a:t>回転角度定義</a:t>
                      </a:r>
                      <a:endParaRPr kumimoji="1" lang="ja-JP" altLang="en-US" sz="2000" dirty="0"/>
                    </a:p>
                  </a:txBody>
                  <a:tcPr/>
                </a:tc>
                <a:extLst>
                  <a:ext uri="{0D108BD9-81ED-4DB2-BD59-A6C34878D82A}">
                    <a16:rowId xmlns:a16="http://schemas.microsoft.com/office/drawing/2014/main" val="4144077366"/>
                  </a:ext>
                </a:extLst>
              </a:tr>
              <a:tr h="540128">
                <a:tc>
                  <a:txBody>
                    <a:bodyPr/>
                    <a:lstStyle/>
                    <a:p>
                      <a:r>
                        <a:rPr kumimoji="1" lang="ja-JP" altLang="en-US" sz="2000" dirty="0" smtClean="0"/>
                        <a:t>ソース　フロー</a:t>
                      </a:r>
                      <a:r>
                        <a:rPr kumimoji="1" lang="en-US" altLang="ja-JP" sz="2000" dirty="0" smtClean="0"/>
                        <a:t>*</a:t>
                      </a:r>
                      <a:endParaRPr kumimoji="1" lang="ja-JP" altLang="en-US" sz="2000" dirty="0"/>
                    </a:p>
                  </a:txBody>
                  <a:tcPr/>
                </a:tc>
                <a:tc>
                  <a:txBody>
                    <a:bodyPr/>
                    <a:lstStyle/>
                    <a:p>
                      <a:r>
                        <a:rPr kumimoji="1" lang="ja-JP" altLang="en-US" sz="2000" dirty="0" smtClean="0"/>
                        <a:t>電流源</a:t>
                      </a:r>
                      <a:endParaRPr kumimoji="1" lang="ja-JP" altLang="en-US" sz="2000" dirty="0"/>
                    </a:p>
                  </a:txBody>
                  <a:tcPr/>
                </a:tc>
                <a:tc>
                  <a:txBody>
                    <a:bodyPr/>
                    <a:lstStyle/>
                    <a:p>
                      <a:r>
                        <a:rPr kumimoji="1" lang="ja-JP" altLang="en-US" sz="2000" dirty="0" smtClean="0"/>
                        <a:t>熱流量定義</a:t>
                      </a:r>
                      <a:endParaRPr kumimoji="1" lang="ja-JP" altLang="en-US" sz="2000" dirty="0"/>
                    </a:p>
                  </a:txBody>
                  <a:tcPr/>
                </a:tc>
                <a:tc>
                  <a:txBody>
                    <a:bodyPr/>
                    <a:lstStyle/>
                    <a:p>
                      <a:r>
                        <a:rPr kumimoji="1" lang="ja-JP" altLang="en-US" sz="2000" dirty="0" smtClean="0"/>
                        <a:t>流量定義</a:t>
                      </a:r>
                      <a:endParaRPr kumimoji="1" lang="ja-JP" altLang="en-US" sz="2000" dirty="0"/>
                    </a:p>
                  </a:txBody>
                  <a:tcPr/>
                </a:tc>
                <a:tc>
                  <a:txBody>
                    <a:bodyPr/>
                    <a:lstStyle/>
                    <a:p>
                      <a:r>
                        <a:rPr kumimoji="1" lang="ja-JP" altLang="en-US" sz="2000" dirty="0" smtClean="0"/>
                        <a:t>力定義</a:t>
                      </a:r>
                      <a:endParaRPr kumimoji="1" lang="ja-JP" altLang="en-US" sz="2000" dirty="0"/>
                    </a:p>
                  </a:txBody>
                  <a:tcPr/>
                </a:tc>
                <a:tc>
                  <a:txBody>
                    <a:bodyPr/>
                    <a:lstStyle/>
                    <a:p>
                      <a:r>
                        <a:rPr kumimoji="1" lang="ja-JP" altLang="en-US" sz="2000" dirty="0" smtClean="0"/>
                        <a:t>トルク定義</a:t>
                      </a:r>
                      <a:endParaRPr kumimoji="1" lang="ja-JP" altLang="en-US" sz="2000" dirty="0"/>
                    </a:p>
                  </a:txBody>
                  <a:tcPr/>
                </a:tc>
                <a:extLst>
                  <a:ext uri="{0D108BD9-81ED-4DB2-BD59-A6C34878D82A}">
                    <a16:rowId xmlns:a16="http://schemas.microsoft.com/office/drawing/2014/main" val="635012782"/>
                  </a:ext>
                </a:extLst>
              </a:tr>
              <a:tr h="540128">
                <a:tc>
                  <a:txBody>
                    <a:bodyPr/>
                    <a:lstStyle/>
                    <a:p>
                      <a:r>
                        <a:rPr kumimoji="1" lang="ja-JP" altLang="en-US" sz="2000" dirty="0" smtClean="0"/>
                        <a:t>抵抗</a:t>
                      </a:r>
                      <a:endParaRPr kumimoji="1" lang="ja-JP" altLang="en-US" sz="2000" dirty="0"/>
                    </a:p>
                  </a:txBody>
                  <a:tcPr/>
                </a:tc>
                <a:tc>
                  <a:txBody>
                    <a:bodyPr/>
                    <a:lstStyle/>
                    <a:p>
                      <a:r>
                        <a:rPr kumimoji="1" lang="ja-JP" altLang="en-US" sz="2000" dirty="0" smtClean="0"/>
                        <a:t>電気抵抗</a:t>
                      </a:r>
                      <a:endParaRPr kumimoji="1" lang="ja-JP" altLang="en-US" sz="2000" dirty="0"/>
                    </a:p>
                  </a:txBody>
                  <a:tcPr/>
                </a:tc>
                <a:tc>
                  <a:txBody>
                    <a:bodyPr/>
                    <a:lstStyle/>
                    <a:p>
                      <a:r>
                        <a:rPr kumimoji="1" lang="ja-JP" altLang="en-US" sz="2000" dirty="0" smtClean="0"/>
                        <a:t>熱抵抗</a:t>
                      </a:r>
                      <a:endParaRPr kumimoji="1" lang="ja-JP" altLang="en-US" sz="2000" dirty="0"/>
                    </a:p>
                  </a:txBody>
                  <a:tcPr/>
                </a:tc>
                <a:tc>
                  <a:txBody>
                    <a:bodyPr/>
                    <a:lstStyle/>
                    <a:p>
                      <a:r>
                        <a:rPr kumimoji="1" lang="ja-JP" altLang="en-US" sz="2000" dirty="0" smtClean="0"/>
                        <a:t>配管</a:t>
                      </a:r>
                      <a:endParaRPr kumimoji="1" lang="ja-JP" altLang="en-US" sz="2000" dirty="0"/>
                    </a:p>
                  </a:txBody>
                  <a:tcPr/>
                </a:tc>
                <a:tc>
                  <a:txBody>
                    <a:bodyPr/>
                    <a:lstStyle/>
                    <a:p>
                      <a:r>
                        <a:rPr kumimoji="1" lang="ja-JP" altLang="en-US" sz="2000" dirty="0" smtClean="0"/>
                        <a:t>摩擦</a:t>
                      </a:r>
                      <a:endParaRPr kumimoji="1" lang="ja-JP" altLang="en-US" sz="2000" dirty="0"/>
                    </a:p>
                  </a:txBody>
                  <a:tcPr/>
                </a:tc>
                <a:tc>
                  <a:txBody>
                    <a:bodyPr/>
                    <a:lstStyle/>
                    <a:p>
                      <a:r>
                        <a:rPr kumimoji="1" lang="ja-JP" altLang="en-US" sz="2000" dirty="0" smtClean="0"/>
                        <a:t>摩擦</a:t>
                      </a:r>
                      <a:endParaRPr kumimoji="1" lang="ja-JP" altLang="en-US" sz="2000" dirty="0"/>
                    </a:p>
                  </a:txBody>
                  <a:tcPr/>
                </a:tc>
                <a:extLst>
                  <a:ext uri="{0D108BD9-81ED-4DB2-BD59-A6C34878D82A}">
                    <a16:rowId xmlns:a16="http://schemas.microsoft.com/office/drawing/2014/main" val="2607327884"/>
                  </a:ext>
                </a:extLst>
              </a:tr>
              <a:tr h="540128">
                <a:tc>
                  <a:txBody>
                    <a:bodyPr/>
                    <a:lstStyle/>
                    <a:p>
                      <a:r>
                        <a:rPr kumimoji="1" lang="ja-JP" altLang="en-US" sz="2000" dirty="0" smtClean="0"/>
                        <a:t>キャパシタ</a:t>
                      </a:r>
                      <a:endParaRPr kumimoji="1" lang="ja-JP" altLang="en-US" sz="2000" dirty="0"/>
                    </a:p>
                  </a:txBody>
                  <a:tcPr/>
                </a:tc>
                <a:tc>
                  <a:txBody>
                    <a:bodyPr/>
                    <a:lstStyle/>
                    <a:p>
                      <a:r>
                        <a:rPr kumimoji="1" lang="ja-JP" altLang="en-US" sz="2000" dirty="0" smtClean="0"/>
                        <a:t>キャパシタ</a:t>
                      </a:r>
                      <a:endParaRPr kumimoji="1" lang="ja-JP" altLang="en-US" sz="2000" dirty="0"/>
                    </a:p>
                  </a:txBody>
                  <a:tcPr/>
                </a:tc>
                <a:tc>
                  <a:txBody>
                    <a:bodyPr/>
                    <a:lstStyle/>
                    <a:p>
                      <a:r>
                        <a:rPr kumimoji="1" lang="ja-JP" altLang="en-US" sz="2000" dirty="0" smtClean="0"/>
                        <a:t>熱容量</a:t>
                      </a:r>
                      <a:endParaRPr kumimoji="1" lang="ja-JP" altLang="en-US" sz="2000" dirty="0"/>
                    </a:p>
                  </a:txBody>
                  <a:tcPr/>
                </a:tc>
                <a:tc>
                  <a:txBody>
                    <a:bodyPr/>
                    <a:lstStyle/>
                    <a:p>
                      <a:r>
                        <a:rPr kumimoji="1" lang="ja-JP" altLang="en-US" sz="2000" dirty="0" smtClean="0"/>
                        <a:t>タンク</a:t>
                      </a:r>
                      <a:endParaRPr kumimoji="1" lang="ja-JP" altLang="en-US" sz="2000" dirty="0"/>
                    </a:p>
                  </a:txBody>
                  <a:tcPr/>
                </a:tc>
                <a:tc>
                  <a:txBody>
                    <a:bodyPr/>
                    <a:lstStyle/>
                    <a:p>
                      <a:r>
                        <a:rPr kumimoji="1" lang="ja-JP" altLang="en-US" sz="2000" dirty="0" smtClean="0"/>
                        <a:t>バネ</a:t>
                      </a:r>
                      <a:endParaRPr kumimoji="1" lang="ja-JP" altLang="en-US" sz="2000" dirty="0"/>
                    </a:p>
                  </a:txBody>
                  <a:tcPr/>
                </a:tc>
                <a:tc>
                  <a:txBody>
                    <a:bodyPr/>
                    <a:lstStyle/>
                    <a:p>
                      <a:r>
                        <a:rPr kumimoji="1" lang="en-US" altLang="ja-JP" sz="2000" dirty="0" smtClean="0"/>
                        <a:t>?</a:t>
                      </a:r>
                      <a:endParaRPr kumimoji="1" lang="ja-JP" altLang="en-US" sz="2000" dirty="0"/>
                    </a:p>
                  </a:txBody>
                  <a:tcPr/>
                </a:tc>
                <a:extLst>
                  <a:ext uri="{0D108BD9-81ED-4DB2-BD59-A6C34878D82A}">
                    <a16:rowId xmlns:a16="http://schemas.microsoft.com/office/drawing/2014/main" val="729601857"/>
                  </a:ext>
                </a:extLst>
              </a:tr>
              <a:tr h="540128">
                <a:tc>
                  <a:txBody>
                    <a:bodyPr/>
                    <a:lstStyle/>
                    <a:p>
                      <a:r>
                        <a:rPr kumimoji="1" lang="ja-JP" altLang="en-US" sz="2000" dirty="0" smtClean="0"/>
                        <a:t>インダクタンス</a:t>
                      </a:r>
                      <a:endParaRPr kumimoji="1" lang="ja-JP" alt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smtClean="0"/>
                        <a:t>電気コイル</a:t>
                      </a:r>
                    </a:p>
                  </a:txBody>
                  <a:tcPr/>
                </a:tc>
                <a:tc>
                  <a:txBody>
                    <a:bodyPr/>
                    <a:lstStyle/>
                    <a:p>
                      <a:r>
                        <a:rPr kumimoji="1" lang="en-US" altLang="ja-JP" sz="2000" dirty="0" smtClean="0"/>
                        <a:t>?</a:t>
                      </a:r>
                      <a:endParaRPr kumimoji="1" lang="ja-JP" altLang="en-US" sz="2000" dirty="0"/>
                    </a:p>
                  </a:txBody>
                  <a:tcPr/>
                </a:tc>
                <a:tc>
                  <a:txBody>
                    <a:bodyPr/>
                    <a:lstStyle/>
                    <a:p>
                      <a:r>
                        <a:rPr kumimoji="1" lang="en-US" altLang="ja-JP" sz="2000" dirty="0" smtClean="0"/>
                        <a:t>?</a:t>
                      </a:r>
                      <a:endParaRPr kumimoji="1" lang="ja-JP" altLang="en-US" sz="2000" dirty="0"/>
                    </a:p>
                  </a:txBody>
                  <a:tcPr/>
                </a:tc>
                <a:tc>
                  <a:txBody>
                    <a:bodyPr/>
                    <a:lstStyle/>
                    <a:p>
                      <a:r>
                        <a:rPr kumimoji="1" lang="ja-JP" altLang="en-US" sz="2000" dirty="0" smtClean="0"/>
                        <a:t>質量</a:t>
                      </a:r>
                      <a:endParaRPr kumimoji="1" lang="ja-JP" altLang="en-US" sz="2000" dirty="0"/>
                    </a:p>
                  </a:txBody>
                  <a:tcPr/>
                </a:tc>
                <a:tc>
                  <a:txBody>
                    <a:bodyPr/>
                    <a:lstStyle/>
                    <a:p>
                      <a:r>
                        <a:rPr kumimoji="1" lang="ja-JP" altLang="en-US" sz="2000" dirty="0" smtClean="0"/>
                        <a:t>慣性</a:t>
                      </a:r>
                      <a:endParaRPr kumimoji="1" lang="ja-JP" altLang="en-US" sz="2000" dirty="0"/>
                    </a:p>
                  </a:txBody>
                  <a:tcPr/>
                </a:tc>
                <a:extLst>
                  <a:ext uri="{0D108BD9-81ED-4DB2-BD59-A6C34878D82A}">
                    <a16:rowId xmlns:a16="http://schemas.microsoft.com/office/drawing/2014/main" val="4110280083"/>
                  </a:ext>
                </a:extLst>
              </a:tr>
              <a:tr h="540128">
                <a:tc>
                  <a:txBody>
                    <a:bodyPr/>
                    <a:lstStyle/>
                    <a:p>
                      <a:r>
                        <a:rPr kumimoji="1" lang="ja-JP" altLang="en-US" sz="2000" dirty="0" smtClean="0"/>
                        <a:t>変換</a:t>
                      </a:r>
                      <a:endParaRPr kumimoji="1" lang="ja-JP" altLang="en-US" sz="2000" dirty="0"/>
                    </a:p>
                  </a:txBody>
                  <a:tcPr/>
                </a:tc>
                <a:tc>
                  <a:txBody>
                    <a:bodyPr/>
                    <a:lstStyle/>
                    <a:p>
                      <a:r>
                        <a:rPr kumimoji="1" lang="ja-JP" altLang="en-US" sz="2000" dirty="0" smtClean="0"/>
                        <a:t>変圧器</a:t>
                      </a:r>
                      <a:endParaRPr kumimoji="1" lang="ja-JP" altLang="en-US" sz="2000" dirty="0"/>
                    </a:p>
                  </a:txBody>
                  <a:tcPr/>
                </a:tc>
                <a:tc>
                  <a:txBody>
                    <a:bodyPr/>
                    <a:lstStyle/>
                    <a:p>
                      <a:r>
                        <a:rPr kumimoji="1" lang="en-US" altLang="ja-JP" sz="2000" dirty="0" smtClean="0"/>
                        <a:t>(</a:t>
                      </a:r>
                      <a:r>
                        <a:rPr kumimoji="1" lang="ja-JP" altLang="en-US" sz="2000" dirty="0" smtClean="0"/>
                        <a:t>無し</a:t>
                      </a:r>
                      <a:r>
                        <a:rPr kumimoji="1" lang="en-US" altLang="ja-JP" sz="2000" dirty="0" smtClean="0"/>
                        <a:t>)</a:t>
                      </a:r>
                      <a:endParaRPr kumimoji="1" lang="ja-JP" altLang="en-US" sz="2000" dirty="0"/>
                    </a:p>
                  </a:txBody>
                  <a:tcPr/>
                </a:tc>
                <a:tc>
                  <a:txBody>
                    <a:bodyPr/>
                    <a:lstStyle/>
                    <a:p>
                      <a:r>
                        <a:rPr kumimoji="1" lang="ja-JP" altLang="en-US" sz="2000" dirty="0" smtClean="0"/>
                        <a:t>ノズル</a:t>
                      </a:r>
                      <a:endParaRPr kumimoji="1" lang="ja-JP" altLang="en-US" sz="2000" dirty="0"/>
                    </a:p>
                  </a:txBody>
                  <a:tcPr/>
                </a:tc>
                <a:tc>
                  <a:txBody>
                    <a:bodyPr/>
                    <a:lstStyle/>
                    <a:p>
                      <a:r>
                        <a:rPr kumimoji="1" lang="ja-JP" altLang="en-US" sz="2000" dirty="0" smtClean="0"/>
                        <a:t>てこ</a:t>
                      </a:r>
                      <a:endParaRPr kumimoji="1" lang="ja-JP" altLang="en-US" sz="2000" dirty="0"/>
                    </a:p>
                  </a:txBody>
                  <a:tcPr/>
                </a:tc>
                <a:tc>
                  <a:txBody>
                    <a:bodyPr/>
                    <a:lstStyle/>
                    <a:p>
                      <a:r>
                        <a:rPr kumimoji="1" lang="ja-JP" altLang="en-US" sz="2000" dirty="0" smtClean="0"/>
                        <a:t>歯車</a:t>
                      </a:r>
                      <a:endParaRPr kumimoji="1" lang="ja-JP" altLang="en-US" sz="2000" dirty="0"/>
                    </a:p>
                  </a:txBody>
                  <a:tcPr/>
                </a:tc>
                <a:extLst>
                  <a:ext uri="{0D108BD9-81ED-4DB2-BD59-A6C34878D82A}">
                    <a16:rowId xmlns:a16="http://schemas.microsoft.com/office/drawing/2014/main" val="2849492807"/>
                  </a:ext>
                </a:extLst>
              </a:tr>
            </a:tbl>
          </a:graphicData>
        </a:graphic>
      </p:graphicFrame>
      <p:sp>
        <p:nvSpPr>
          <p:cNvPr id="6" name="テキスト ボックス 5"/>
          <p:cNvSpPr txBox="1"/>
          <p:nvPr/>
        </p:nvSpPr>
        <p:spPr>
          <a:xfrm>
            <a:off x="7796212" y="6053138"/>
            <a:ext cx="4219425" cy="369332"/>
          </a:xfrm>
          <a:prstGeom prst="rect">
            <a:avLst/>
          </a:prstGeom>
          <a:noFill/>
        </p:spPr>
        <p:txBody>
          <a:bodyPr wrap="none" rtlCol="0">
            <a:spAutoFit/>
          </a:bodyPr>
          <a:lstStyle/>
          <a:p>
            <a:pPr algn="l"/>
            <a:r>
              <a:rPr kumimoji="1" lang="en-US" altLang="ja-JP" dirty="0" smtClean="0"/>
              <a:t>*</a:t>
            </a:r>
            <a:r>
              <a:rPr kumimoji="1" lang="ja-JP" altLang="en-US" dirty="0" smtClean="0"/>
              <a:t>ポテンシャルとフローについては後述</a:t>
            </a:r>
          </a:p>
        </p:txBody>
      </p:sp>
      <p:sp>
        <p:nvSpPr>
          <p:cNvPr id="34" name="テキスト ボックス 33">
            <a:extLst>
              <a:ext uri="{FF2B5EF4-FFF2-40B4-BE49-F238E27FC236}">
                <a16:creationId xmlns:a16="http://schemas.microsoft.com/office/drawing/2014/main" id="{A4DFF5D2-0928-44A9-9DCD-D4E857D846A0}"/>
              </a:ext>
            </a:extLst>
          </p:cNvPr>
          <p:cNvSpPr txBox="1"/>
          <p:nvPr/>
        </p:nvSpPr>
        <p:spPr>
          <a:xfrm>
            <a:off x="592033" y="817172"/>
            <a:ext cx="11111122" cy="830997"/>
          </a:xfrm>
          <a:prstGeom prst="rect">
            <a:avLst/>
          </a:prstGeom>
          <a:noFill/>
        </p:spPr>
        <p:txBody>
          <a:bodyPr wrap="square" rtlCol="0">
            <a:spAutoFit/>
          </a:bodyPr>
          <a:lstStyle/>
          <a:p>
            <a:r>
              <a:rPr lang="ja-JP" altLang="en-US" sz="2400" dirty="0" smtClean="0"/>
              <a:t>以下のようにグループ化すると様々な物理現象に対して共通の概念が適用できることが分かります。</a:t>
            </a:r>
            <a:endParaRPr lang="en-US" altLang="ja-JP" sz="2400" dirty="0" smtClean="0"/>
          </a:p>
        </p:txBody>
      </p:sp>
    </p:spTree>
    <p:extLst>
      <p:ext uri="{BB962C8B-B14F-4D97-AF65-F5344CB8AC3E}">
        <p14:creationId xmlns:p14="http://schemas.microsoft.com/office/powerpoint/2010/main" val="24132159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5" y="87415"/>
            <a:ext cx="7083147" cy="5796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defRPr sz="3100" u="sng">
                <a:latin typeface="YuMincho Medium"/>
                <a:ea typeface="YuMincho Medium"/>
                <a:cs typeface="YuMincho Medium"/>
                <a:sym typeface="YuMincho Medium"/>
              </a:defRPr>
            </a:pPr>
            <a:r>
              <a:rPr lang="ja-JP" altLang="en-US" dirty="0"/>
              <a:t>典型的な物理</a:t>
            </a:r>
            <a:r>
              <a:rPr lang="ja-JP" altLang="en-US" dirty="0" smtClean="0"/>
              <a:t>モデル</a:t>
            </a:r>
            <a:r>
              <a:rPr lang="en-US" altLang="ja-JP" dirty="0" smtClean="0"/>
              <a:t> – </a:t>
            </a:r>
            <a:r>
              <a:rPr lang="ja-JP" altLang="en-US" dirty="0" smtClean="0"/>
              <a:t>演習</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17</a:t>
            </a:fld>
            <a:endParaRPr kumimoji="1" lang="ja-JP" altLang="en-US"/>
          </a:p>
        </p:txBody>
      </p:sp>
      <p:sp>
        <p:nvSpPr>
          <p:cNvPr id="19" name="テキスト ボックス 18">
            <a:extLst>
              <a:ext uri="{FF2B5EF4-FFF2-40B4-BE49-F238E27FC236}">
                <a16:creationId xmlns:a16="http://schemas.microsoft.com/office/drawing/2014/main" id="{B4EF266E-5967-49EA-8D66-2FA600BC1E91}"/>
              </a:ext>
            </a:extLst>
          </p:cNvPr>
          <p:cNvSpPr txBox="1"/>
          <p:nvPr/>
        </p:nvSpPr>
        <p:spPr>
          <a:xfrm>
            <a:off x="868154" y="961660"/>
            <a:ext cx="10882184" cy="830997"/>
          </a:xfrm>
          <a:prstGeom prst="rect">
            <a:avLst/>
          </a:prstGeom>
          <a:noFill/>
        </p:spPr>
        <p:txBody>
          <a:bodyPr wrap="square" rtlCol="0">
            <a:spAutoFit/>
          </a:bodyPr>
          <a:lstStyle/>
          <a:p>
            <a:r>
              <a:rPr kumimoji="1" lang="en-US" altLang="ja-JP" sz="2400" dirty="0" err="1"/>
              <a:t>OpenModelica</a:t>
            </a:r>
            <a:r>
              <a:rPr kumimoji="1" lang="ja-JP" altLang="en-US" sz="2400" dirty="0"/>
              <a:t>を使用して</a:t>
            </a:r>
            <a:r>
              <a:rPr kumimoji="1" lang="ja-JP" altLang="en-US" sz="2400" dirty="0" smtClean="0"/>
              <a:t>、</a:t>
            </a:r>
            <a:r>
              <a:rPr lang="ja-JP" altLang="en-US" sz="2400" dirty="0" smtClean="0"/>
              <a:t>自分の興味ある物理ドメインに対して典型的なコンポーネントを見つけてみてください。</a:t>
            </a:r>
            <a:endParaRPr kumimoji="1" lang="ja-JP" altLang="en-US" sz="2400" dirty="0"/>
          </a:p>
        </p:txBody>
      </p:sp>
    </p:spTree>
    <p:extLst>
      <p:ext uri="{BB962C8B-B14F-4D97-AF65-F5344CB8AC3E}">
        <p14:creationId xmlns:p14="http://schemas.microsoft.com/office/powerpoint/2010/main" val="21644025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18</a:t>
            </a:fld>
            <a:endParaRPr kumimoji="1" lang="ja-JP" altLang="en-US"/>
          </a:p>
        </p:txBody>
      </p:sp>
      <p:sp>
        <p:nvSpPr>
          <p:cNvPr id="5" name="テキスト ボックス 4">
            <a:extLst>
              <a:ext uri="{FF2B5EF4-FFF2-40B4-BE49-F238E27FC236}">
                <a16:creationId xmlns:a16="http://schemas.microsoft.com/office/drawing/2014/main" id="{048E2AF8-ACCC-4167-AD64-918F709411DF}"/>
              </a:ext>
            </a:extLst>
          </p:cNvPr>
          <p:cNvSpPr txBox="1"/>
          <p:nvPr/>
        </p:nvSpPr>
        <p:spPr>
          <a:xfrm>
            <a:off x="4247555" y="2721114"/>
            <a:ext cx="4288353" cy="707886"/>
          </a:xfrm>
          <a:prstGeom prst="rect">
            <a:avLst/>
          </a:prstGeom>
          <a:noFill/>
        </p:spPr>
        <p:txBody>
          <a:bodyPr wrap="none" rtlCol="0">
            <a:spAutoFit/>
          </a:bodyPr>
          <a:lstStyle/>
          <a:p>
            <a:pPr algn="ctr"/>
            <a:r>
              <a:rPr lang="ja-JP" altLang="en-US" sz="4000" b="1" dirty="0">
                <a:effectLst>
                  <a:outerShdw blurRad="38100" dist="38100" dir="2700000" algn="tl">
                    <a:srgbClr val="000000">
                      <a:alpha val="43137"/>
                    </a:srgbClr>
                  </a:outerShdw>
                </a:effectLst>
              </a:rPr>
              <a:t>物理現象の一般化</a:t>
            </a:r>
          </a:p>
        </p:txBody>
      </p:sp>
    </p:spTree>
    <p:extLst>
      <p:ext uri="{BB962C8B-B14F-4D97-AF65-F5344CB8AC3E}">
        <p14:creationId xmlns:p14="http://schemas.microsoft.com/office/powerpoint/2010/main" val="27008321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19</a:t>
            </a:fld>
            <a:endParaRPr kumimoji="1" lang="ja-JP" altLang="en-US"/>
          </a:p>
        </p:txBody>
      </p:sp>
      <p:sp>
        <p:nvSpPr>
          <p:cNvPr id="10" name="正方形/長方形 9">
            <a:extLst>
              <a:ext uri="{FF2B5EF4-FFF2-40B4-BE49-F238E27FC236}">
                <a16:creationId xmlns:a16="http://schemas.microsoft.com/office/drawing/2014/main" id="{6F2DC581-5A48-42E7-B1E3-2FDA5C2DD7BE}"/>
              </a:ext>
            </a:extLst>
          </p:cNvPr>
          <p:cNvSpPr/>
          <p:nvPr/>
        </p:nvSpPr>
        <p:spPr>
          <a:xfrm>
            <a:off x="463368" y="1001269"/>
            <a:ext cx="11265264" cy="2308324"/>
          </a:xfrm>
          <a:prstGeom prst="rect">
            <a:avLst/>
          </a:prstGeom>
        </p:spPr>
        <p:txBody>
          <a:bodyPr wrap="square">
            <a:spAutoFit/>
          </a:bodyPr>
          <a:lstStyle/>
          <a:p>
            <a:r>
              <a:rPr lang="ja-JP" altLang="en-US" sz="2400" dirty="0"/>
              <a:t>様々な物理ドメインを統一的な考え方で表す学問や</a:t>
            </a:r>
            <a:r>
              <a:rPr lang="ja-JP" altLang="en-US" sz="2400" dirty="0" smtClean="0"/>
              <a:t>試みは数多く</a:t>
            </a:r>
            <a:r>
              <a:rPr lang="ja-JP" altLang="en-US" sz="2400" dirty="0"/>
              <a:t>存在します。</a:t>
            </a:r>
            <a:endParaRPr lang="en-US" altLang="ja-JP" sz="2400" dirty="0"/>
          </a:p>
          <a:p>
            <a:r>
              <a:rPr lang="ja-JP" altLang="en-US" sz="2400" dirty="0" smtClean="0"/>
              <a:t>移動</a:t>
            </a:r>
            <a:r>
              <a:rPr lang="ja-JP" altLang="en-US" sz="2400" dirty="0"/>
              <a:t>現象論や</a:t>
            </a:r>
            <a:r>
              <a:rPr lang="ja-JP" altLang="en-US" sz="2400" dirty="0" smtClean="0"/>
              <a:t>ボンドグラフは物理現象の統一的な考え方を定義する手法であり</a:t>
            </a:r>
            <a:r>
              <a:rPr lang="en-US" altLang="ja-JP" sz="2400" dirty="0" err="1" smtClean="0"/>
              <a:t>Modelica</a:t>
            </a:r>
            <a:r>
              <a:rPr lang="ja-JP" altLang="en-US" sz="2400" dirty="0" smtClean="0"/>
              <a:t>の考え方と非常に親和性が高いです。</a:t>
            </a:r>
            <a:endParaRPr lang="en-US" altLang="ja-JP" sz="2400" dirty="0" smtClean="0"/>
          </a:p>
          <a:p>
            <a:endParaRPr lang="en-US" altLang="ja-JP" sz="2400" dirty="0"/>
          </a:p>
          <a:p>
            <a:r>
              <a:rPr lang="ja-JP" altLang="en-US" sz="2400" dirty="0"/>
              <a:t>本稿では、移動</a:t>
            </a:r>
            <a:r>
              <a:rPr lang="ja-JP" altLang="en-US" sz="2400" dirty="0" smtClean="0"/>
              <a:t>現象論やボンドグラフの</a:t>
            </a:r>
            <a:r>
              <a:rPr lang="ja-JP" altLang="en-US" sz="2400" dirty="0"/>
              <a:t>考え方を参考に</a:t>
            </a:r>
            <a:r>
              <a:rPr lang="en-US" altLang="ja-JP" sz="2400" dirty="0"/>
              <a:t>Modelica</a:t>
            </a:r>
            <a:r>
              <a:rPr lang="ja-JP" altLang="en-US" sz="2400" dirty="0"/>
              <a:t>での物理モデルの構造を理解していきます。</a:t>
            </a:r>
            <a:endParaRPr lang="en-US" altLang="ja-JP" sz="2400" dirty="0"/>
          </a:p>
        </p:txBody>
      </p:sp>
      <p:sp>
        <p:nvSpPr>
          <p:cNvPr id="6" name="Shape 130">
            <a:extLst>
              <a:ext uri="{FF2B5EF4-FFF2-40B4-BE49-F238E27FC236}">
                <a16:creationId xmlns:a16="http://schemas.microsoft.com/office/drawing/2014/main" id="{F268339A-8F95-4DB7-B175-26DDCD41CD42}"/>
              </a:ext>
            </a:extLst>
          </p:cNvPr>
          <p:cNvSpPr/>
          <p:nvPr/>
        </p:nvSpPr>
        <p:spPr>
          <a:xfrm>
            <a:off x="179666" y="87415"/>
            <a:ext cx="328295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物理現象の一般化</a:t>
            </a:r>
            <a:endParaRPr lang="en-US" altLang="ja-JP" dirty="0"/>
          </a:p>
        </p:txBody>
      </p:sp>
    </p:spTree>
    <p:extLst>
      <p:ext uri="{BB962C8B-B14F-4D97-AF65-F5344CB8AC3E}">
        <p14:creationId xmlns:p14="http://schemas.microsoft.com/office/powerpoint/2010/main" val="1055158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FED29EE-AF3E-4341-969E-62CE8E0A3F31}"/>
              </a:ext>
            </a:extLst>
          </p:cNvPr>
          <p:cNvSpPr txBox="1"/>
          <p:nvPr/>
        </p:nvSpPr>
        <p:spPr>
          <a:xfrm>
            <a:off x="4505512" y="325643"/>
            <a:ext cx="1826141" cy="584775"/>
          </a:xfrm>
          <a:prstGeom prst="rect">
            <a:avLst/>
          </a:prstGeom>
          <a:noFill/>
        </p:spPr>
        <p:txBody>
          <a:bodyPr wrap="none" rtlCol="0">
            <a:spAutoFit/>
          </a:bodyPr>
          <a:lstStyle/>
          <a:p>
            <a:r>
              <a:rPr kumimoji="1" lang="ja-JP" altLang="en-US" sz="3200" u="sng" dirty="0"/>
              <a:t>注意事項</a:t>
            </a:r>
          </a:p>
        </p:txBody>
      </p:sp>
      <p:sp>
        <p:nvSpPr>
          <p:cNvPr id="5" name="テキスト ボックス 4">
            <a:extLst>
              <a:ext uri="{FF2B5EF4-FFF2-40B4-BE49-F238E27FC236}">
                <a16:creationId xmlns:a16="http://schemas.microsoft.com/office/drawing/2014/main" id="{EBDCDFD7-929B-4DBF-BA2E-980EE71F8427}"/>
              </a:ext>
            </a:extLst>
          </p:cNvPr>
          <p:cNvSpPr txBox="1"/>
          <p:nvPr/>
        </p:nvSpPr>
        <p:spPr>
          <a:xfrm>
            <a:off x="794946" y="1539389"/>
            <a:ext cx="10350911" cy="2677656"/>
          </a:xfrm>
          <a:prstGeom prst="rect">
            <a:avLst/>
          </a:prstGeom>
          <a:noFill/>
        </p:spPr>
        <p:txBody>
          <a:bodyPr wrap="none" rtlCol="0">
            <a:spAutoFit/>
          </a:bodyPr>
          <a:lstStyle/>
          <a:p>
            <a:r>
              <a:rPr kumimoji="1" lang="ja-JP" altLang="en-US" sz="2400" dirty="0"/>
              <a:t>・　本チュートリアルは以下</a:t>
            </a:r>
            <a:r>
              <a:rPr lang="ja-JP" altLang="en-US" sz="2400" dirty="0"/>
              <a:t>の内容が理解できていることを前提と</a:t>
            </a:r>
            <a:endParaRPr lang="en-US" altLang="ja-JP" sz="2400" dirty="0"/>
          </a:p>
          <a:p>
            <a:r>
              <a:rPr lang="ja-JP" altLang="en-US" sz="2400" dirty="0"/>
              <a:t>　　して</a:t>
            </a:r>
            <a:r>
              <a:rPr lang="ja-JP" altLang="en-US" sz="2400" dirty="0" smtClean="0"/>
              <a:t>おります。</a:t>
            </a:r>
            <a:endParaRPr kumimoji="1" lang="en-US" altLang="ja-JP" sz="2400" dirty="0"/>
          </a:p>
          <a:p>
            <a:r>
              <a:rPr lang="ja-JP" altLang="en-US" sz="2400" dirty="0"/>
              <a:t>　　</a:t>
            </a:r>
            <a:r>
              <a:rPr kumimoji="1" lang="ja-JP" altLang="en-US" sz="2400" dirty="0"/>
              <a:t>「</a:t>
            </a:r>
            <a:r>
              <a:rPr kumimoji="1" lang="en-US" altLang="ja-JP" sz="2400" dirty="0" err="1"/>
              <a:t>OpenModelica</a:t>
            </a:r>
            <a:r>
              <a:rPr kumimoji="1" lang="ja-JP" altLang="en-US" sz="2400" dirty="0"/>
              <a:t>超初級チュートリアル</a:t>
            </a:r>
            <a:r>
              <a:rPr kumimoji="1" lang="en-US" altLang="ja-JP" sz="2400" dirty="0"/>
              <a:t>1.</a:t>
            </a:r>
            <a:r>
              <a:rPr kumimoji="1" lang="ja-JP" altLang="en-US" sz="2400" dirty="0"/>
              <a:t>解析モデルの作成と実行</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2.</a:t>
            </a:r>
            <a:r>
              <a:rPr lang="ja-JP" altLang="en-US" sz="2400" dirty="0"/>
              <a:t>コーディング」</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3.</a:t>
            </a:r>
            <a:r>
              <a:rPr lang="ja-JP" altLang="en-US" sz="2400" dirty="0"/>
              <a:t>モデルのカスタマイズ</a:t>
            </a:r>
            <a:r>
              <a:rPr lang="en-US" altLang="ja-JP" sz="2400" dirty="0"/>
              <a:t>1</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4.</a:t>
            </a:r>
            <a:r>
              <a:rPr lang="ja-JP" altLang="en-US" sz="2400" dirty="0"/>
              <a:t>モデルのカスタマイズ</a:t>
            </a:r>
            <a:r>
              <a:rPr lang="en-US" altLang="ja-JP" sz="2400" dirty="0"/>
              <a:t>2</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5.</a:t>
            </a:r>
            <a:r>
              <a:rPr lang="ja-JP" altLang="en-US" sz="2400" dirty="0"/>
              <a:t>モデルのカスタマイズ</a:t>
            </a:r>
            <a:r>
              <a:rPr lang="en-US" altLang="ja-JP" sz="2400" dirty="0"/>
              <a:t>3</a:t>
            </a:r>
            <a:r>
              <a:rPr lang="ja-JP" altLang="en-US" sz="2400" dirty="0"/>
              <a:t>」</a:t>
            </a:r>
            <a:endParaRPr kumimoji="1" lang="ja-JP" altLang="en-US" sz="2400" dirty="0"/>
          </a:p>
        </p:txBody>
      </p:sp>
      <p:sp>
        <p:nvSpPr>
          <p:cNvPr id="9" name="テキスト ボックス 8">
            <a:extLst>
              <a:ext uri="{FF2B5EF4-FFF2-40B4-BE49-F238E27FC236}">
                <a16:creationId xmlns:a16="http://schemas.microsoft.com/office/drawing/2014/main" id="{14E72353-C904-4A0B-BA69-50B235C2EE8F}"/>
              </a:ext>
            </a:extLst>
          </p:cNvPr>
          <p:cNvSpPr txBox="1"/>
          <p:nvPr/>
        </p:nvSpPr>
        <p:spPr>
          <a:xfrm>
            <a:off x="794946" y="4296858"/>
            <a:ext cx="8151590" cy="830997"/>
          </a:xfrm>
          <a:prstGeom prst="rect">
            <a:avLst/>
          </a:prstGeom>
          <a:noFill/>
        </p:spPr>
        <p:txBody>
          <a:bodyPr wrap="none" rtlCol="0">
            <a:spAutoFit/>
          </a:bodyPr>
          <a:lstStyle/>
          <a:p>
            <a:r>
              <a:rPr kumimoji="1" lang="ja-JP" altLang="en-US" sz="2400" dirty="0"/>
              <a:t>・　</a:t>
            </a:r>
            <a:r>
              <a:rPr kumimoji="1" lang="en-US" altLang="ja-JP" sz="2400" dirty="0" smtClean="0"/>
              <a:t>OpenModelica1.14.1 </a:t>
            </a:r>
            <a:r>
              <a:rPr kumimoji="1" lang="en-US" altLang="ja-JP" sz="2400" dirty="0"/>
              <a:t>(64bit – windows</a:t>
            </a:r>
            <a:r>
              <a:rPr kumimoji="1" lang="ja-JP" altLang="en-US" sz="2400" dirty="0"/>
              <a:t>版</a:t>
            </a:r>
            <a:r>
              <a:rPr kumimoji="1" lang="en-US" altLang="ja-JP" sz="2400" dirty="0"/>
              <a:t>)</a:t>
            </a:r>
            <a:r>
              <a:rPr kumimoji="1" lang="ja-JP" altLang="en-US" sz="2400" dirty="0"/>
              <a:t>を利用して</a:t>
            </a:r>
            <a:endParaRPr kumimoji="1" lang="en-US" altLang="ja-JP" sz="2400" dirty="0"/>
          </a:p>
          <a:p>
            <a:r>
              <a:rPr lang="ja-JP" altLang="en-US" sz="2400" dirty="0"/>
              <a:t>　　本</a:t>
            </a:r>
            <a:r>
              <a:rPr kumimoji="1" lang="ja-JP" altLang="en-US" sz="2400" dirty="0"/>
              <a:t>チュートリアルは作成されて</a:t>
            </a:r>
            <a:r>
              <a:rPr kumimoji="1" lang="ja-JP" altLang="en-US" sz="2400" dirty="0" smtClean="0"/>
              <a:t>います。</a:t>
            </a:r>
            <a:endParaRPr kumimoji="1" lang="en-US" altLang="ja-JP" sz="2400" dirty="0"/>
          </a:p>
        </p:txBody>
      </p:sp>
      <p:sp>
        <p:nvSpPr>
          <p:cNvPr id="2" name="スライド番号プレースホルダー 1">
            <a:extLst>
              <a:ext uri="{FF2B5EF4-FFF2-40B4-BE49-F238E27FC236}">
                <a16:creationId xmlns:a16="http://schemas.microsoft.com/office/drawing/2014/main" id="{1820F812-8A46-4AF8-9209-114EE33E8EA9}"/>
              </a:ext>
            </a:extLst>
          </p:cNvPr>
          <p:cNvSpPr>
            <a:spLocks noGrp="1"/>
          </p:cNvSpPr>
          <p:nvPr>
            <p:ph type="sldNum" sz="quarter" idx="12"/>
          </p:nvPr>
        </p:nvSpPr>
        <p:spPr/>
        <p:txBody>
          <a:bodyPr/>
          <a:lstStyle/>
          <a:p>
            <a:fld id="{D836F367-8F14-4921-8441-15DE2D973248}" type="slidenum">
              <a:rPr kumimoji="1" lang="ja-JP" altLang="en-US" smtClean="0"/>
              <a:t>2</a:t>
            </a:fld>
            <a:endParaRPr kumimoji="1" lang="ja-JP" altLang="en-US"/>
          </a:p>
        </p:txBody>
      </p:sp>
    </p:spTree>
    <p:extLst>
      <p:ext uri="{BB962C8B-B14F-4D97-AF65-F5344CB8AC3E}">
        <p14:creationId xmlns:p14="http://schemas.microsoft.com/office/powerpoint/2010/main" val="27688126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20</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3670877"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smtClean="0"/>
              <a:t>ポテンシャルとフロー</a:t>
            </a:r>
            <a:endParaRPr lang="en-US" altLang="ja-JP" dirty="0"/>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25A51069-51D7-4569-96B5-3E7BC2093A8D}"/>
                  </a:ext>
                </a:extLst>
              </p:cNvPr>
              <p:cNvSpPr txBox="1"/>
              <p:nvPr/>
            </p:nvSpPr>
            <p:spPr>
              <a:xfrm>
                <a:off x="5828420" y="2183062"/>
                <a:ext cx="6154005" cy="2108946"/>
              </a:xfrm>
              <a:prstGeom prst="rect">
                <a:avLst/>
              </a:prstGeom>
              <a:solidFill>
                <a:schemeClr val="accent6">
                  <a:lumMod val="20000"/>
                  <a:lumOff val="80000"/>
                </a:schemeClr>
              </a:solidFill>
            </p:spPr>
            <p:txBody>
              <a:bodyPr wrap="square" lIns="0" tIns="0" rIns="0" bIns="0" rtlCol="0" anchor="ctr">
                <a:noAutofit/>
              </a:bodyPr>
              <a:lstStyle/>
              <a:p>
                <a:pPr algn="ctr"/>
                <a:r>
                  <a:rPr kumimoji="1" lang="ja-JP" altLang="en-US" sz="2800" b="1" dirty="0">
                    <a:latin typeface="Cambria Math" panose="02040503050406030204" pitchFamily="18" charset="0"/>
                  </a:rPr>
                  <a:t>ポテンシャル</a:t>
                </a:r>
                <a:r>
                  <a:rPr kumimoji="1" lang="ja-JP" altLang="en-US" sz="2800" b="1" dirty="0" smtClean="0">
                    <a:latin typeface="Cambria Math" panose="02040503050406030204" pitchFamily="18" charset="0"/>
                  </a:rPr>
                  <a:t>とフローの関係式の例</a:t>
                </a:r>
                <a:endParaRPr kumimoji="1" lang="en-US" altLang="ja-JP" sz="2800" b="1" dirty="0">
                  <a:latin typeface="Cambria Math" panose="02040503050406030204" pitchFamily="18" charset="0"/>
                </a:endParaRPr>
              </a:p>
              <a:p>
                <a:pPr algn="ctr"/>
                <a:endParaRPr kumimoji="1" lang="en-US" altLang="ja-JP" sz="1100" b="0" i="1" dirty="0">
                  <a:latin typeface="Cambria Math" panose="02040503050406030204" pitchFamily="18" charset="0"/>
                </a:endParaRPr>
              </a:p>
              <a:p>
                <a:pPr algn="ctr"/>
                <a:r>
                  <a:rPr lang="en-US" altLang="ja-JP" sz="2000" i="1" dirty="0" smtClean="0">
                    <a:latin typeface="Cambria Math" panose="02040503050406030204" pitchFamily="18" charset="0"/>
                  </a:rPr>
                  <a:t>(</a:t>
                </a:r>
                <a:r>
                  <a:rPr lang="ja-JP" altLang="en-US" sz="2000" i="1" dirty="0" smtClean="0">
                    <a:latin typeface="Cambria Math" panose="02040503050406030204" pitchFamily="18" charset="0"/>
                  </a:rPr>
                  <a:t>フロー</a:t>
                </a:r>
                <a:r>
                  <a:rPr lang="en-US" altLang="ja-JP" sz="2000" i="1" dirty="0" smtClean="0">
                    <a:latin typeface="Cambria Math" panose="02040503050406030204" pitchFamily="18" charset="0"/>
                  </a:rPr>
                  <a:t>) </a:t>
                </a:r>
                <a:r>
                  <a:rPr lang="en-US" altLang="ja-JP" sz="2000" i="1" dirty="0">
                    <a:latin typeface="Cambria Math" panose="02040503050406030204" pitchFamily="18" charset="0"/>
                  </a:rPr>
                  <a:t>= (</a:t>
                </a:r>
                <a:r>
                  <a:rPr lang="ja-JP" altLang="en-US" sz="2000" i="1" dirty="0">
                    <a:latin typeface="Cambria Math" panose="02040503050406030204" pitchFamily="18" charset="0"/>
                  </a:rPr>
                  <a:t>比例定数</a:t>
                </a:r>
                <a:r>
                  <a:rPr lang="en-US" altLang="ja-JP" sz="2000" i="1" dirty="0">
                    <a:latin typeface="Cambria Math" panose="02040503050406030204" pitchFamily="18" charset="0"/>
                  </a:rPr>
                  <a:t>)×(</a:t>
                </a:r>
                <a:r>
                  <a:rPr lang="ja-JP" altLang="en-US" sz="2000" i="1" dirty="0">
                    <a:latin typeface="Cambria Math" panose="02040503050406030204" pitchFamily="18" charset="0"/>
                  </a:rPr>
                  <a:t>ポテンシャルの勾配</a:t>
                </a:r>
                <a:r>
                  <a:rPr lang="en-US" altLang="ja-JP" sz="2000" i="1" dirty="0">
                    <a:latin typeface="Cambria Math" panose="02040503050406030204" pitchFamily="18" charset="0"/>
                  </a:rPr>
                  <a:t>)</a:t>
                </a:r>
                <a:endParaRPr kumimoji="1" lang="en-US" altLang="ja-JP" sz="20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𝐹</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𝜆</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𝑑𝑃</m:t>
                          </m:r>
                        </m:num>
                        <m:den>
                          <m:r>
                            <a:rPr kumimoji="1" lang="en-US" altLang="ja-JP" sz="3200" b="0" i="1" smtClean="0">
                              <a:latin typeface="Cambria Math" panose="02040503050406030204" pitchFamily="18" charset="0"/>
                            </a:rPr>
                            <m:t>𝑑𝑥</m:t>
                          </m:r>
                        </m:den>
                      </m:f>
                    </m:oMath>
                  </m:oMathPara>
                </a14:m>
                <a:endParaRPr kumimoji="1" lang="en-US" altLang="ja-JP" sz="3200" b="0" dirty="0"/>
              </a:p>
            </p:txBody>
          </p:sp>
        </mc:Choice>
        <mc:Fallback xmlns="">
          <p:sp>
            <p:nvSpPr>
              <p:cNvPr id="28" name="テキスト ボックス 27">
                <a:extLst>
                  <a:ext uri="{FF2B5EF4-FFF2-40B4-BE49-F238E27FC236}">
                    <a16:creationId xmlns:a16="http://schemas.microsoft.com/office/drawing/2014/main" id="{25A51069-51D7-4569-96B5-3E7BC2093A8D}"/>
                  </a:ext>
                </a:extLst>
              </p:cNvPr>
              <p:cNvSpPr txBox="1">
                <a:spLocks noRot="1" noChangeAspect="1" noMove="1" noResize="1" noEditPoints="1" noAdjustHandles="1" noChangeArrowheads="1" noChangeShapeType="1" noTextEdit="1"/>
              </p:cNvSpPr>
              <p:nvPr/>
            </p:nvSpPr>
            <p:spPr>
              <a:xfrm>
                <a:off x="5828420" y="2183062"/>
                <a:ext cx="6154005" cy="2108946"/>
              </a:xfrm>
              <a:prstGeom prst="rect">
                <a:avLst/>
              </a:prstGeom>
              <a:blipFill>
                <a:blip r:embed="rId2"/>
                <a:stretch>
                  <a:fillRect/>
                </a:stretch>
              </a:blipFill>
            </p:spPr>
            <p:txBody>
              <a:bodyPr/>
              <a:lstStyle/>
              <a:p>
                <a:r>
                  <a:rPr lang="ja-JP" altLang="en-US">
                    <a:noFill/>
                  </a:rPr>
                  <a:t> </a:t>
                </a:r>
              </a:p>
            </p:txBody>
          </p:sp>
        </mc:Fallback>
      </mc:AlternateContent>
      <p:grpSp>
        <p:nvGrpSpPr>
          <p:cNvPr id="15" name="グループ化 14">
            <a:extLst>
              <a:ext uri="{FF2B5EF4-FFF2-40B4-BE49-F238E27FC236}">
                <a16:creationId xmlns:a16="http://schemas.microsoft.com/office/drawing/2014/main" id="{988E6E5C-6FFD-455A-8832-DDA73FA6AF37}"/>
              </a:ext>
            </a:extLst>
          </p:cNvPr>
          <p:cNvGrpSpPr/>
          <p:nvPr/>
        </p:nvGrpSpPr>
        <p:grpSpPr>
          <a:xfrm>
            <a:off x="737201" y="2042940"/>
            <a:ext cx="4914684" cy="2249069"/>
            <a:chOff x="704331" y="2690433"/>
            <a:chExt cx="6881134" cy="3148960"/>
          </a:xfrm>
        </p:grpSpPr>
        <p:grpSp>
          <p:nvGrpSpPr>
            <p:cNvPr id="8" name="グループ化 7">
              <a:extLst>
                <a:ext uri="{FF2B5EF4-FFF2-40B4-BE49-F238E27FC236}">
                  <a16:creationId xmlns:a16="http://schemas.microsoft.com/office/drawing/2014/main" id="{C4F6A9BA-CF60-41B3-B738-4839794255FD}"/>
                </a:ext>
              </a:extLst>
            </p:cNvPr>
            <p:cNvGrpSpPr/>
            <p:nvPr/>
          </p:nvGrpSpPr>
          <p:grpSpPr>
            <a:xfrm>
              <a:off x="704331" y="3631413"/>
              <a:ext cx="6477412" cy="2207980"/>
              <a:chOff x="1940011" y="3429000"/>
              <a:chExt cx="7920681" cy="2699953"/>
            </a:xfrm>
          </p:grpSpPr>
          <p:sp>
            <p:nvSpPr>
              <p:cNvPr id="2" name="正方形/長方形 1">
                <a:extLst>
                  <a:ext uri="{FF2B5EF4-FFF2-40B4-BE49-F238E27FC236}">
                    <a16:creationId xmlns:a16="http://schemas.microsoft.com/office/drawing/2014/main" id="{3D0FBD0F-393E-4388-A1AF-09928F208B18}"/>
                  </a:ext>
                </a:extLst>
              </p:cNvPr>
              <p:cNvSpPr/>
              <p:nvPr/>
            </p:nvSpPr>
            <p:spPr>
              <a:xfrm>
                <a:off x="2446638" y="3429000"/>
                <a:ext cx="1112108" cy="2699953"/>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0" name="正方形/長方形 19">
                <a:extLst>
                  <a:ext uri="{FF2B5EF4-FFF2-40B4-BE49-F238E27FC236}">
                    <a16:creationId xmlns:a16="http://schemas.microsoft.com/office/drawing/2014/main" id="{AA82F712-32A4-442D-A306-EF97948145F2}"/>
                  </a:ext>
                </a:extLst>
              </p:cNvPr>
              <p:cNvSpPr/>
              <p:nvPr/>
            </p:nvSpPr>
            <p:spPr>
              <a:xfrm>
                <a:off x="7521148" y="5004486"/>
                <a:ext cx="1112108" cy="112446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5" name="直線コネクタ 4">
                <a:extLst>
                  <a:ext uri="{FF2B5EF4-FFF2-40B4-BE49-F238E27FC236}">
                    <a16:creationId xmlns:a16="http://schemas.microsoft.com/office/drawing/2014/main" id="{B952A578-F92B-4FC4-9C38-D2612C3D6257}"/>
                  </a:ext>
                </a:extLst>
              </p:cNvPr>
              <p:cNvCxnSpPr/>
              <p:nvPr/>
            </p:nvCxnSpPr>
            <p:spPr>
              <a:xfrm>
                <a:off x="1940011" y="6128952"/>
                <a:ext cx="792068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矢印: 右 5">
                <a:extLst>
                  <a:ext uri="{FF2B5EF4-FFF2-40B4-BE49-F238E27FC236}">
                    <a16:creationId xmlns:a16="http://schemas.microsoft.com/office/drawing/2014/main" id="{766B115B-7780-4CE7-B751-E3F67748A983}"/>
                  </a:ext>
                </a:extLst>
              </p:cNvPr>
              <p:cNvSpPr/>
              <p:nvPr/>
            </p:nvSpPr>
            <p:spPr>
              <a:xfrm rot="1512068">
                <a:off x="3654775" y="3725089"/>
                <a:ext cx="3942999" cy="84025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sp>
          <p:nvSpPr>
            <p:cNvPr id="10" name="テキスト ボックス 9">
              <a:extLst>
                <a:ext uri="{FF2B5EF4-FFF2-40B4-BE49-F238E27FC236}">
                  <a16:creationId xmlns:a16="http://schemas.microsoft.com/office/drawing/2014/main" id="{03AACFFB-7C31-4D76-89D1-040A9A3EEF4D}"/>
                </a:ext>
              </a:extLst>
            </p:cNvPr>
            <p:cNvSpPr txBox="1"/>
            <p:nvPr/>
          </p:nvSpPr>
          <p:spPr>
            <a:xfrm>
              <a:off x="820207" y="2690433"/>
              <a:ext cx="2413171" cy="991123"/>
            </a:xfrm>
            <a:prstGeom prst="rect">
              <a:avLst/>
            </a:prstGeom>
            <a:noFill/>
          </p:spPr>
          <p:txBody>
            <a:bodyPr wrap="none" rtlCol="0">
              <a:spAutoFit/>
            </a:bodyPr>
            <a:lstStyle/>
            <a:p>
              <a:pPr algn="l"/>
              <a:r>
                <a:rPr kumimoji="1" lang="ja-JP" altLang="en-US" sz="2000" dirty="0"/>
                <a:t>ポテンシャル</a:t>
              </a:r>
              <a:endParaRPr kumimoji="1" lang="en-US" altLang="ja-JP" sz="2000" dirty="0"/>
            </a:p>
            <a:p>
              <a:pPr algn="l"/>
              <a:r>
                <a:rPr kumimoji="1" lang="en-US" altLang="ja-JP" sz="2000" dirty="0"/>
                <a:t>P</a:t>
              </a:r>
              <a:r>
                <a:rPr kumimoji="1" lang="en-US" altLang="ja-JP" sz="2000" baseline="-25000" dirty="0"/>
                <a:t>1</a:t>
              </a:r>
              <a:endParaRPr kumimoji="1" lang="ja-JP" altLang="en-US" sz="2000" baseline="-25000" dirty="0"/>
            </a:p>
          </p:txBody>
        </p:sp>
        <p:sp>
          <p:nvSpPr>
            <p:cNvPr id="26" name="テキスト ボックス 25">
              <a:extLst>
                <a:ext uri="{FF2B5EF4-FFF2-40B4-BE49-F238E27FC236}">
                  <a16:creationId xmlns:a16="http://schemas.microsoft.com/office/drawing/2014/main" id="{B3AB783E-B1C2-4BB9-BA1E-585C5370A9C9}"/>
                </a:ext>
              </a:extLst>
            </p:cNvPr>
            <p:cNvSpPr txBox="1"/>
            <p:nvPr/>
          </p:nvSpPr>
          <p:spPr>
            <a:xfrm>
              <a:off x="5172294" y="3899473"/>
              <a:ext cx="2413171" cy="991123"/>
            </a:xfrm>
            <a:prstGeom prst="rect">
              <a:avLst/>
            </a:prstGeom>
            <a:noFill/>
          </p:spPr>
          <p:txBody>
            <a:bodyPr wrap="none" rtlCol="0">
              <a:spAutoFit/>
            </a:bodyPr>
            <a:lstStyle/>
            <a:p>
              <a:pPr algn="l"/>
              <a:r>
                <a:rPr kumimoji="1" lang="ja-JP" altLang="en-US" sz="2000" dirty="0"/>
                <a:t>ポテンシャル</a:t>
              </a:r>
              <a:endParaRPr kumimoji="1" lang="en-US" altLang="ja-JP" sz="2000" dirty="0"/>
            </a:p>
            <a:p>
              <a:pPr algn="l"/>
              <a:r>
                <a:rPr kumimoji="1" lang="en-US" altLang="ja-JP" sz="2000" dirty="0"/>
                <a:t>P</a:t>
              </a:r>
              <a:r>
                <a:rPr kumimoji="1" lang="en-US" altLang="ja-JP" sz="2000" baseline="-25000" dirty="0"/>
                <a:t>2</a:t>
              </a:r>
              <a:endParaRPr kumimoji="1" lang="ja-JP" altLang="en-US" sz="2000" baseline="-25000" dirty="0"/>
            </a:p>
          </p:txBody>
        </p:sp>
        <p:sp>
          <p:nvSpPr>
            <p:cNvPr id="27" name="テキスト ボックス 26">
              <a:extLst>
                <a:ext uri="{FF2B5EF4-FFF2-40B4-BE49-F238E27FC236}">
                  <a16:creationId xmlns:a16="http://schemas.microsoft.com/office/drawing/2014/main" id="{C834AA12-A0AD-4093-82F5-ACB3C96955F8}"/>
                </a:ext>
              </a:extLst>
            </p:cNvPr>
            <p:cNvSpPr txBox="1"/>
            <p:nvPr/>
          </p:nvSpPr>
          <p:spPr>
            <a:xfrm>
              <a:off x="3589263" y="3022476"/>
              <a:ext cx="1335862" cy="991123"/>
            </a:xfrm>
            <a:prstGeom prst="rect">
              <a:avLst/>
            </a:prstGeom>
            <a:noFill/>
          </p:spPr>
          <p:txBody>
            <a:bodyPr wrap="none" rtlCol="0">
              <a:spAutoFit/>
            </a:bodyPr>
            <a:lstStyle/>
            <a:p>
              <a:pPr algn="l"/>
              <a:r>
                <a:rPr kumimoji="1" lang="ja-JP" altLang="en-US" sz="2000" dirty="0" smtClean="0"/>
                <a:t>フロー</a:t>
              </a:r>
              <a:endParaRPr kumimoji="1" lang="en-US" altLang="ja-JP" sz="2000" dirty="0"/>
            </a:p>
            <a:p>
              <a:pPr algn="l"/>
              <a:r>
                <a:rPr kumimoji="1" lang="en-US" altLang="ja-JP" sz="2000" dirty="0"/>
                <a:t>F</a:t>
              </a:r>
              <a:endParaRPr kumimoji="1" lang="ja-JP" altLang="en-US" sz="2000" baseline="-25000" dirty="0"/>
            </a:p>
          </p:txBody>
        </p:sp>
        <p:cxnSp>
          <p:nvCxnSpPr>
            <p:cNvPr id="29" name="直線矢印コネクタ 28">
              <a:extLst>
                <a:ext uri="{FF2B5EF4-FFF2-40B4-BE49-F238E27FC236}">
                  <a16:creationId xmlns:a16="http://schemas.microsoft.com/office/drawing/2014/main" id="{17811B7B-3BA0-4454-828E-FEBBA97D2125}"/>
                </a:ext>
              </a:extLst>
            </p:cNvPr>
            <p:cNvCxnSpPr>
              <a:cxnSpLocks/>
            </p:cNvCxnSpPr>
            <p:nvPr/>
          </p:nvCxnSpPr>
          <p:spPr>
            <a:xfrm>
              <a:off x="2052778" y="5485736"/>
              <a:ext cx="3215722"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E95201BC-08B5-4063-8762-805E66C1C93A}"/>
                </a:ext>
              </a:extLst>
            </p:cNvPr>
            <p:cNvSpPr txBox="1"/>
            <p:nvPr/>
          </p:nvSpPr>
          <p:spPr>
            <a:xfrm>
              <a:off x="3255912" y="5012177"/>
              <a:ext cx="1151822" cy="560201"/>
            </a:xfrm>
            <a:prstGeom prst="rect">
              <a:avLst/>
            </a:prstGeom>
            <a:noFill/>
          </p:spPr>
          <p:txBody>
            <a:bodyPr wrap="none" rtlCol="0">
              <a:spAutoFit/>
            </a:bodyPr>
            <a:lstStyle/>
            <a:p>
              <a:pPr algn="l"/>
              <a:r>
                <a:rPr kumimoji="1" lang="ja-JP" altLang="en-US" sz="2000" dirty="0"/>
                <a:t>距離</a:t>
              </a:r>
              <a:r>
                <a:rPr kumimoji="1" lang="en-US" altLang="ja-JP" sz="2000" dirty="0"/>
                <a:t>x</a:t>
              </a:r>
              <a:endParaRPr kumimoji="1" lang="ja-JP" altLang="en-US" sz="2000" dirty="0"/>
            </a:p>
          </p:txBody>
        </p:sp>
      </p:grpSp>
      <p:sp>
        <p:nvSpPr>
          <p:cNvPr id="22" name="四角形: 角を丸くする 21">
            <a:extLst>
              <a:ext uri="{FF2B5EF4-FFF2-40B4-BE49-F238E27FC236}">
                <a16:creationId xmlns:a16="http://schemas.microsoft.com/office/drawing/2014/main" id="{D338D72D-2C90-4695-BCD3-16FBF60545EB}"/>
              </a:ext>
            </a:extLst>
          </p:cNvPr>
          <p:cNvSpPr/>
          <p:nvPr/>
        </p:nvSpPr>
        <p:spPr>
          <a:xfrm>
            <a:off x="1095375" y="5005218"/>
            <a:ext cx="10439500" cy="1019345"/>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フローは</a:t>
            </a:r>
            <a:r>
              <a:rPr kumimoji="1" lang="ja-JP" altLang="en-US" sz="2400" dirty="0">
                <a:solidFill>
                  <a:schemeClr val="tx1"/>
                </a:solidFill>
              </a:rPr>
              <a:t>ポテンシャルの高いところから低いところへ</a:t>
            </a:r>
            <a:r>
              <a:rPr kumimoji="1" lang="ja-JP" altLang="en-US" sz="2400" dirty="0" smtClean="0">
                <a:solidFill>
                  <a:schemeClr val="tx1"/>
                </a:solidFill>
              </a:rPr>
              <a:t>流れます</a:t>
            </a:r>
            <a:endParaRPr kumimoji="1" lang="en-US" altLang="ja-JP" sz="2400" dirty="0" smtClean="0">
              <a:solidFill>
                <a:schemeClr val="tx1"/>
              </a:solidFill>
            </a:endParaRPr>
          </a:p>
        </p:txBody>
      </p:sp>
      <p:sp>
        <p:nvSpPr>
          <p:cNvPr id="3" name="正方形/長方形 2"/>
          <p:cNvSpPr/>
          <p:nvPr/>
        </p:nvSpPr>
        <p:spPr>
          <a:xfrm>
            <a:off x="572231" y="943295"/>
            <a:ext cx="11150000" cy="830997"/>
          </a:xfrm>
          <a:prstGeom prst="rect">
            <a:avLst/>
          </a:prstGeom>
        </p:spPr>
        <p:txBody>
          <a:bodyPr wrap="square">
            <a:spAutoFit/>
          </a:bodyPr>
          <a:lstStyle/>
          <a:p>
            <a:r>
              <a:rPr lang="ja-JP" altLang="en-US" sz="2400" b="1" dirty="0" smtClean="0">
                <a:effectLst>
                  <a:outerShdw blurRad="38100" dist="38100" dir="2700000" algn="tl">
                    <a:srgbClr val="000000">
                      <a:alpha val="43137"/>
                    </a:srgbClr>
                  </a:outerShdw>
                </a:effectLst>
              </a:rPr>
              <a:t>多くの物理</a:t>
            </a:r>
            <a:r>
              <a:rPr lang="ja-JP" altLang="en-US" sz="2400" b="1" dirty="0">
                <a:effectLst>
                  <a:outerShdw blurRad="38100" dist="38100" dir="2700000" algn="tl">
                    <a:srgbClr val="000000">
                      <a:alpha val="43137"/>
                    </a:srgbClr>
                  </a:outerShdw>
                </a:effectLst>
              </a:rPr>
              <a:t>現象はポテンシャルとそのポテンシャルの勾配に応じて発生するフロー</a:t>
            </a:r>
            <a:r>
              <a:rPr lang="en-US" altLang="ja-JP" sz="2400" b="1" dirty="0">
                <a:effectLst>
                  <a:outerShdw blurRad="38100" dist="38100" dir="2700000" algn="tl">
                    <a:srgbClr val="000000">
                      <a:alpha val="43137"/>
                    </a:srgbClr>
                  </a:outerShdw>
                </a:effectLst>
              </a:rPr>
              <a:t>(</a:t>
            </a:r>
            <a:r>
              <a:rPr lang="ja-JP" altLang="en-US" sz="2400" b="1" dirty="0">
                <a:effectLst>
                  <a:outerShdw blurRad="38100" dist="38100" dir="2700000" algn="tl">
                    <a:srgbClr val="000000">
                      <a:alpha val="43137"/>
                    </a:srgbClr>
                  </a:outerShdw>
                </a:effectLst>
              </a:rPr>
              <a:t>流束</a:t>
            </a:r>
            <a:r>
              <a:rPr lang="en-US" altLang="ja-JP" sz="2400" b="1" dirty="0">
                <a:effectLst>
                  <a:outerShdw blurRad="38100" dist="38100" dir="2700000" algn="tl">
                    <a:srgbClr val="000000">
                      <a:alpha val="43137"/>
                    </a:srgbClr>
                  </a:outerShdw>
                </a:effectLst>
              </a:rPr>
              <a:t>,</a:t>
            </a:r>
            <a:r>
              <a:rPr lang="ja-JP" altLang="en-US" sz="2400" b="1" dirty="0">
                <a:effectLst>
                  <a:outerShdw blurRad="38100" dist="38100" dir="2700000" algn="tl">
                    <a:srgbClr val="000000">
                      <a:alpha val="43137"/>
                    </a:srgbClr>
                  </a:outerShdw>
                </a:effectLst>
              </a:rPr>
              <a:t>移動量</a:t>
            </a:r>
            <a:r>
              <a:rPr lang="en-US" altLang="ja-JP" sz="2400" b="1" dirty="0">
                <a:effectLst>
                  <a:outerShdw blurRad="38100" dist="38100" dir="2700000" algn="tl">
                    <a:srgbClr val="000000">
                      <a:alpha val="43137"/>
                    </a:srgbClr>
                  </a:outerShdw>
                </a:effectLst>
              </a:rPr>
              <a:t>)</a:t>
            </a:r>
            <a:r>
              <a:rPr lang="ja-JP" altLang="en-US" sz="2400" b="1" dirty="0">
                <a:effectLst>
                  <a:outerShdw blurRad="38100" dist="38100" dir="2700000" algn="tl">
                    <a:srgbClr val="000000">
                      <a:alpha val="43137"/>
                    </a:srgbClr>
                  </a:outerShdw>
                </a:effectLst>
              </a:rPr>
              <a:t>に</a:t>
            </a:r>
            <a:r>
              <a:rPr lang="ja-JP" altLang="en-US" sz="2400" b="1" dirty="0" smtClean="0">
                <a:effectLst>
                  <a:outerShdw blurRad="38100" dist="38100" dir="2700000" algn="tl">
                    <a:srgbClr val="000000">
                      <a:alpha val="43137"/>
                    </a:srgbClr>
                  </a:outerShdw>
                </a:effectLst>
              </a:rPr>
              <a:t>よって統一的に表す</a:t>
            </a:r>
            <a:r>
              <a:rPr lang="ja-JP" altLang="en-US" sz="2400" b="1" dirty="0">
                <a:effectLst>
                  <a:outerShdw blurRad="38100" dist="38100" dir="2700000" algn="tl">
                    <a:srgbClr val="000000">
                      <a:alpha val="43137"/>
                    </a:srgbClr>
                  </a:outerShdw>
                </a:effectLst>
              </a:rPr>
              <a:t>ことが</a:t>
            </a:r>
            <a:r>
              <a:rPr lang="ja-JP" altLang="en-US" sz="2400" b="1" dirty="0" smtClean="0">
                <a:effectLst>
                  <a:outerShdw blurRad="38100" dist="38100" dir="2700000" algn="tl">
                    <a:srgbClr val="000000">
                      <a:alpha val="43137"/>
                    </a:srgbClr>
                  </a:outerShdw>
                </a:effectLst>
              </a:rPr>
              <a:t>出来ます。</a:t>
            </a:r>
            <a:endParaRPr lang="en-US" altLang="ja-JP"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633334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21</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5" y="87415"/>
            <a:ext cx="8799365" cy="5796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ポテンシャルと</a:t>
            </a:r>
            <a:r>
              <a:rPr lang="ja-JP" altLang="en-US" dirty="0" smtClean="0"/>
              <a:t>フロー </a:t>
            </a:r>
            <a:r>
              <a:rPr lang="en-US" altLang="ja-JP" dirty="0" smtClean="0"/>
              <a:t>-</a:t>
            </a:r>
            <a:r>
              <a:rPr lang="ja-JP" altLang="en-US" dirty="0" smtClean="0"/>
              <a:t> </a:t>
            </a:r>
            <a:r>
              <a:rPr lang="ja-JP" altLang="en-US" dirty="0"/>
              <a:t>固体の熱伝導の場合</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704331" y="781440"/>
            <a:ext cx="11380573" cy="1200329"/>
          </a:xfrm>
          <a:prstGeom prst="rect">
            <a:avLst/>
          </a:prstGeom>
          <a:noFill/>
        </p:spPr>
        <p:txBody>
          <a:bodyPr wrap="square" rtlCol="0">
            <a:spAutoFit/>
          </a:bodyPr>
          <a:lstStyle/>
          <a:p>
            <a:r>
              <a:rPr kumimoji="1" lang="ja-JP" altLang="en-US" sz="2400" dirty="0" smtClean="0"/>
              <a:t>例として温度</a:t>
            </a:r>
            <a:r>
              <a:rPr kumimoji="1" lang="ja-JP" altLang="en-US" sz="2400" dirty="0"/>
              <a:t>が高いところから低いところへ移動するという</a:t>
            </a:r>
            <a:r>
              <a:rPr lang="ja-JP" altLang="en-US" sz="2400" dirty="0"/>
              <a:t>現象</a:t>
            </a:r>
            <a:r>
              <a:rPr lang="ja-JP" altLang="en-US" sz="2400" dirty="0" smtClean="0"/>
              <a:t>は、</a:t>
            </a:r>
            <a:endParaRPr lang="en-US" altLang="ja-JP" sz="2400" dirty="0" smtClean="0"/>
          </a:p>
          <a:p>
            <a:r>
              <a:rPr lang="ja-JP" altLang="en-US" sz="2400" dirty="0" smtClean="0"/>
              <a:t>温度</a:t>
            </a:r>
            <a:r>
              <a:rPr lang="ja-JP" altLang="en-US" sz="2400" dirty="0"/>
              <a:t>を</a:t>
            </a:r>
            <a:r>
              <a:rPr lang="ja-JP" altLang="en-US" sz="2400" dirty="0" smtClean="0"/>
              <a:t>ポテンシャル、熱流量をフローと</a:t>
            </a:r>
            <a:r>
              <a:rPr lang="ja-JP" altLang="en-US" sz="2400" dirty="0"/>
              <a:t>考えて</a:t>
            </a:r>
            <a:r>
              <a:rPr lang="ja-JP" altLang="en-US" sz="2400" dirty="0" smtClean="0"/>
              <a:t>、</a:t>
            </a:r>
            <a:endParaRPr lang="en-US" altLang="ja-JP" sz="2400" dirty="0" smtClean="0"/>
          </a:p>
          <a:p>
            <a:r>
              <a:rPr lang="ja-JP" altLang="en-US" sz="2400" dirty="0" smtClean="0"/>
              <a:t>温度の</a:t>
            </a:r>
            <a:r>
              <a:rPr lang="ja-JP" altLang="en-US" sz="2400" dirty="0"/>
              <a:t>差と距離の比</a:t>
            </a:r>
            <a:r>
              <a:rPr lang="en-US" altLang="ja-JP" sz="2400" dirty="0"/>
              <a:t>(</a:t>
            </a:r>
            <a:r>
              <a:rPr lang="ja-JP" altLang="en-US" sz="2400" dirty="0"/>
              <a:t>勾配</a:t>
            </a:r>
            <a:r>
              <a:rPr lang="en-US" altLang="ja-JP" sz="2400" dirty="0"/>
              <a:t>)</a:t>
            </a:r>
            <a:r>
              <a:rPr lang="ja-JP" altLang="en-US" sz="2400" dirty="0"/>
              <a:t>に比例</a:t>
            </a:r>
            <a:r>
              <a:rPr lang="ja-JP" altLang="en-US" sz="2400" dirty="0" smtClean="0"/>
              <a:t>して熱流量が</a:t>
            </a:r>
            <a:r>
              <a:rPr lang="ja-JP" altLang="en-US" sz="2400" dirty="0"/>
              <a:t>発生すると考えます。</a:t>
            </a:r>
            <a:endParaRPr kumimoji="1" lang="ja-JP" altLang="en-US" sz="2400" dirty="0"/>
          </a:p>
        </p:txBody>
      </p:sp>
      <p:sp>
        <p:nvSpPr>
          <p:cNvPr id="39" name="正方形/長方形 38">
            <a:extLst>
              <a:ext uri="{FF2B5EF4-FFF2-40B4-BE49-F238E27FC236}">
                <a16:creationId xmlns:a16="http://schemas.microsoft.com/office/drawing/2014/main" id="{DE958401-32C0-4864-93DA-F8AE111A9A37}"/>
              </a:ext>
            </a:extLst>
          </p:cNvPr>
          <p:cNvSpPr/>
          <p:nvPr/>
        </p:nvSpPr>
        <p:spPr>
          <a:xfrm>
            <a:off x="1131577" y="3175607"/>
            <a:ext cx="5120049" cy="941216"/>
          </a:xfrm>
          <a:prstGeom prst="rect">
            <a:avLst/>
          </a:prstGeom>
          <a:gradFill flip="none" rotWithShape="1">
            <a:gsLst>
              <a:gs pos="0">
                <a:srgbClr val="FF0000"/>
              </a:gs>
              <a:gs pos="100000">
                <a:srgbClr val="FFCCC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固体</a:t>
            </a:r>
          </a:p>
        </p:txBody>
      </p:sp>
      <p:sp>
        <p:nvSpPr>
          <p:cNvPr id="40" name="テキスト ボックス 39">
            <a:extLst>
              <a:ext uri="{FF2B5EF4-FFF2-40B4-BE49-F238E27FC236}">
                <a16:creationId xmlns:a16="http://schemas.microsoft.com/office/drawing/2014/main" id="{DB420B62-17D9-4025-ABAD-C1E98090709F}"/>
              </a:ext>
            </a:extLst>
          </p:cNvPr>
          <p:cNvSpPr txBox="1"/>
          <p:nvPr/>
        </p:nvSpPr>
        <p:spPr>
          <a:xfrm>
            <a:off x="-2797" y="3570051"/>
            <a:ext cx="1014288" cy="422620"/>
          </a:xfrm>
          <a:prstGeom prst="rect">
            <a:avLst/>
          </a:prstGeom>
          <a:noFill/>
        </p:spPr>
        <p:txBody>
          <a:bodyPr vert="horz" wrap="none" rtlCol="0">
            <a:spAutoFit/>
          </a:bodyPr>
          <a:lstStyle/>
          <a:p>
            <a:pPr algn="l"/>
            <a:r>
              <a:rPr kumimoji="1" lang="ja-JP" altLang="en-US" sz="2400" dirty="0"/>
              <a:t>温度</a:t>
            </a:r>
            <a:r>
              <a:rPr kumimoji="1" lang="en-US" altLang="ja-JP" sz="2400" dirty="0"/>
              <a:t>T</a:t>
            </a:r>
            <a:r>
              <a:rPr kumimoji="1" lang="en-US" altLang="ja-JP" sz="2400" baseline="-25000" dirty="0"/>
              <a:t>1</a:t>
            </a:r>
            <a:endParaRPr lang="en-US" altLang="ja-JP" sz="2400" baseline="-25000" dirty="0"/>
          </a:p>
        </p:txBody>
      </p:sp>
      <p:sp>
        <p:nvSpPr>
          <p:cNvPr id="43" name="テキスト ボックス 42">
            <a:extLst>
              <a:ext uri="{FF2B5EF4-FFF2-40B4-BE49-F238E27FC236}">
                <a16:creationId xmlns:a16="http://schemas.microsoft.com/office/drawing/2014/main" id="{9751A03A-CBE2-4E03-B75D-A0A515BC6719}"/>
              </a:ext>
            </a:extLst>
          </p:cNvPr>
          <p:cNvSpPr txBox="1"/>
          <p:nvPr/>
        </p:nvSpPr>
        <p:spPr>
          <a:xfrm>
            <a:off x="6251627" y="3570051"/>
            <a:ext cx="1014288" cy="422620"/>
          </a:xfrm>
          <a:prstGeom prst="rect">
            <a:avLst/>
          </a:prstGeom>
          <a:noFill/>
        </p:spPr>
        <p:txBody>
          <a:bodyPr vert="horz" wrap="none" rtlCol="0">
            <a:spAutoFit/>
          </a:bodyPr>
          <a:lstStyle/>
          <a:p>
            <a:pPr algn="l"/>
            <a:r>
              <a:rPr kumimoji="1" lang="ja-JP" altLang="en-US" sz="2400" dirty="0"/>
              <a:t>温度</a:t>
            </a:r>
            <a:r>
              <a:rPr kumimoji="1" lang="en-US" altLang="ja-JP" sz="2400" dirty="0"/>
              <a:t>T</a:t>
            </a:r>
            <a:r>
              <a:rPr kumimoji="1" lang="en-US" altLang="ja-JP" sz="2400" baseline="-25000" dirty="0"/>
              <a:t>2</a:t>
            </a:r>
            <a:endParaRPr lang="en-US" altLang="ja-JP" sz="2400" baseline="-25000" dirty="0"/>
          </a:p>
        </p:txBody>
      </p:sp>
      <p:cxnSp>
        <p:nvCxnSpPr>
          <p:cNvPr id="45" name="直線コネクタ 44">
            <a:extLst>
              <a:ext uri="{FF2B5EF4-FFF2-40B4-BE49-F238E27FC236}">
                <a16:creationId xmlns:a16="http://schemas.microsoft.com/office/drawing/2014/main" id="{B6D7D699-946B-4C5D-9D97-82A4C90EB125}"/>
              </a:ext>
            </a:extLst>
          </p:cNvPr>
          <p:cNvCxnSpPr/>
          <p:nvPr/>
        </p:nvCxnSpPr>
        <p:spPr>
          <a:xfrm>
            <a:off x="1131577" y="4081747"/>
            <a:ext cx="0" cy="740279"/>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58A3055A-AEF0-48FA-B958-B34CB2C4CAF1}"/>
              </a:ext>
            </a:extLst>
          </p:cNvPr>
          <p:cNvCxnSpPr/>
          <p:nvPr/>
        </p:nvCxnSpPr>
        <p:spPr>
          <a:xfrm>
            <a:off x="6251627" y="4072811"/>
            <a:ext cx="0" cy="740279"/>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783EF9C-3CB9-4AB7-AA9F-782A246A9447}"/>
              </a:ext>
            </a:extLst>
          </p:cNvPr>
          <p:cNvCxnSpPr/>
          <p:nvPr/>
        </p:nvCxnSpPr>
        <p:spPr>
          <a:xfrm>
            <a:off x="1131577" y="4654904"/>
            <a:ext cx="5120049" cy="0"/>
          </a:xfrm>
          <a:prstGeom prst="straightConnector1">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CED14628-DB99-4A19-84AA-014644900AC3}"/>
              </a:ext>
            </a:extLst>
          </p:cNvPr>
          <p:cNvSpPr txBox="1"/>
          <p:nvPr/>
        </p:nvSpPr>
        <p:spPr>
          <a:xfrm>
            <a:off x="3305192" y="4260186"/>
            <a:ext cx="984565" cy="461665"/>
          </a:xfrm>
          <a:prstGeom prst="rect">
            <a:avLst/>
          </a:prstGeom>
          <a:noFill/>
        </p:spPr>
        <p:txBody>
          <a:bodyPr wrap="none" rtlCol="0">
            <a:spAutoFit/>
          </a:bodyPr>
          <a:lstStyle/>
          <a:p>
            <a:pPr algn="l"/>
            <a:r>
              <a:rPr kumimoji="1" lang="ja-JP" altLang="en-US" sz="2400" dirty="0"/>
              <a:t>距離</a:t>
            </a:r>
            <a:r>
              <a:rPr lang="en-US" altLang="ja-JP" sz="2400" dirty="0"/>
              <a:t>L</a:t>
            </a:r>
            <a:endParaRPr kumimoji="1" lang="ja-JP" altLang="en-US" sz="2400" dirty="0"/>
          </a:p>
        </p:txBody>
      </p:sp>
      <p:sp>
        <p:nvSpPr>
          <p:cNvPr id="50" name="テキスト ボックス 49">
            <a:extLst>
              <a:ext uri="{FF2B5EF4-FFF2-40B4-BE49-F238E27FC236}">
                <a16:creationId xmlns:a16="http://schemas.microsoft.com/office/drawing/2014/main" id="{6D4CAB54-DE25-483F-A128-8D55064CD7D2}"/>
              </a:ext>
            </a:extLst>
          </p:cNvPr>
          <p:cNvSpPr txBox="1"/>
          <p:nvPr/>
        </p:nvSpPr>
        <p:spPr>
          <a:xfrm>
            <a:off x="784476" y="2710847"/>
            <a:ext cx="732541" cy="422620"/>
          </a:xfrm>
          <a:prstGeom prst="rect">
            <a:avLst/>
          </a:prstGeom>
          <a:noFill/>
        </p:spPr>
        <p:txBody>
          <a:bodyPr wrap="none" rtlCol="0">
            <a:spAutoFit/>
          </a:bodyPr>
          <a:lstStyle/>
          <a:p>
            <a:pPr algn="l"/>
            <a:r>
              <a:rPr kumimoji="1" lang="ja-JP" altLang="en-US" sz="2400" dirty="0"/>
              <a:t>熱い</a:t>
            </a:r>
          </a:p>
        </p:txBody>
      </p:sp>
      <p:sp>
        <p:nvSpPr>
          <p:cNvPr id="51" name="テキスト ボックス 50">
            <a:extLst>
              <a:ext uri="{FF2B5EF4-FFF2-40B4-BE49-F238E27FC236}">
                <a16:creationId xmlns:a16="http://schemas.microsoft.com/office/drawing/2014/main" id="{1C7D7994-1A9B-4FF9-92FD-22BAF6CF30D1}"/>
              </a:ext>
            </a:extLst>
          </p:cNvPr>
          <p:cNvSpPr txBox="1"/>
          <p:nvPr/>
        </p:nvSpPr>
        <p:spPr>
          <a:xfrm>
            <a:off x="5885356" y="2682944"/>
            <a:ext cx="1014288" cy="422620"/>
          </a:xfrm>
          <a:prstGeom prst="rect">
            <a:avLst/>
          </a:prstGeom>
          <a:noFill/>
        </p:spPr>
        <p:txBody>
          <a:bodyPr wrap="none" rtlCol="0">
            <a:spAutoFit/>
          </a:bodyPr>
          <a:lstStyle/>
          <a:p>
            <a:pPr algn="l"/>
            <a:r>
              <a:rPr kumimoji="1" lang="ja-JP" altLang="en-US" sz="2400" dirty="0"/>
              <a:t>冷たい</a:t>
            </a:r>
          </a:p>
        </p:txBody>
      </p:sp>
      <p:sp>
        <p:nvSpPr>
          <p:cNvPr id="52" name="矢印: 右 51">
            <a:extLst>
              <a:ext uri="{FF2B5EF4-FFF2-40B4-BE49-F238E27FC236}">
                <a16:creationId xmlns:a16="http://schemas.microsoft.com/office/drawing/2014/main" id="{0C15081B-F868-4F4E-932E-9D5403E7E1AF}"/>
              </a:ext>
            </a:extLst>
          </p:cNvPr>
          <p:cNvSpPr/>
          <p:nvPr/>
        </p:nvSpPr>
        <p:spPr>
          <a:xfrm>
            <a:off x="2442980" y="2732054"/>
            <a:ext cx="2497245" cy="41565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779916BC-171C-446A-8249-60AADF38B0AA}"/>
              </a:ext>
            </a:extLst>
          </p:cNvPr>
          <p:cNvSpPr txBox="1"/>
          <p:nvPr/>
        </p:nvSpPr>
        <p:spPr>
          <a:xfrm>
            <a:off x="3003304" y="2403086"/>
            <a:ext cx="1221196" cy="422620"/>
          </a:xfrm>
          <a:prstGeom prst="rect">
            <a:avLst/>
          </a:prstGeom>
          <a:noFill/>
        </p:spPr>
        <p:txBody>
          <a:bodyPr wrap="none" rtlCol="0">
            <a:spAutoFit/>
          </a:bodyPr>
          <a:lstStyle/>
          <a:p>
            <a:pPr algn="l"/>
            <a:r>
              <a:rPr kumimoji="1" lang="ja-JP" altLang="en-US" sz="2400" dirty="0"/>
              <a:t>熱流量</a:t>
            </a:r>
            <a:r>
              <a:rPr kumimoji="1" lang="en-US" altLang="ja-JP" sz="2400" dirty="0"/>
              <a:t>Q</a:t>
            </a:r>
            <a:endParaRPr kumimoji="1" lang="ja-JP" altLang="en-US" sz="2400" dirty="0"/>
          </a:p>
        </p:txBody>
      </p:sp>
      <p:sp>
        <p:nvSpPr>
          <p:cNvPr id="5" name="テキスト ボックス 4">
            <a:extLst>
              <a:ext uri="{FF2B5EF4-FFF2-40B4-BE49-F238E27FC236}">
                <a16:creationId xmlns:a16="http://schemas.microsoft.com/office/drawing/2014/main" id="{6CB48B18-B5C0-494B-9B2A-BC58998C2C2C}"/>
              </a:ext>
            </a:extLst>
          </p:cNvPr>
          <p:cNvSpPr txBox="1"/>
          <p:nvPr/>
        </p:nvSpPr>
        <p:spPr>
          <a:xfrm>
            <a:off x="7637956" y="5460156"/>
            <a:ext cx="1843774" cy="1200329"/>
          </a:xfrm>
          <a:prstGeom prst="rect">
            <a:avLst/>
          </a:prstGeom>
          <a:noFill/>
        </p:spPr>
        <p:txBody>
          <a:bodyPr wrap="none" rtlCol="0">
            <a:spAutoFit/>
          </a:bodyPr>
          <a:lstStyle/>
          <a:p>
            <a:pPr algn="l"/>
            <a:r>
              <a:rPr kumimoji="1" lang="ja-JP" altLang="en-US" sz="2400" dirty="0"/>
              <a:t>比例定数</a:t>
            </a:r>
            <a:endParaRPr kumimoji="1" lang="en-US" altLang="ja-JP" sz="2400" dirty="0"/>
          </a:p>
          <a:p>
            <a:pPr algn="l"/>
            <a:r>
              <a:rPr kumimoji="1" lang="en-US" altLang="ja-JP" sz="2400" dirty="0"/>
              <a:t>k </a:t>
            </a:r>
            <a:r>
              <a:rPr lang="en-US" altLang="ja-JP" sz="2400" dirty="0"/>
              <a:t>: </a:t>
            </a:r>
            <a:r>
              <a:rPr kumimoji="1" lang="ja-JP" altLang="en-US" sz="2400" dirty="0"/>
              <a:t>熱伝導率</a:t>
            </a:r>
            <a:endParaRPr kumimoji="1" lang="en-US" altLang="ja-JP" sz="2400" dirty="0"/>
          </a:p>
          <a:p>
            <a:pPr algn="l"/>
            <a:r>
              <a:rPr lang="en-US" altLang="ja-JP" sz="2400" dirty="0"/>
              <a:t>A : </a:t>
            </a:r>
            <a:r>
              <a:rPr lang="ja-JP" altLang="en-US" sz="2400" dirty="0"/>
              <a:t>断面積</a:t>
            </a:r>
            <a:endParaRPr lang="en-US" altLang="ja-JP" sz="2400" dirty="0"/>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45076096-7AA1-4057-99BC-9EAB3D273A39}"/>
                  </a:ext>
                </a:extLst>
              </p:cNvPr>
              <p:cNvSpPr txBox="1"/>
              <p:nvPr/>
            </p:nvSpPr>
            <p:spPr>
              <a:xfrm>
                <a:off x="7752197" y="2551389"/>
                <a:ext cx="4192684" cy="1585492"/>
              </a:xfrm>
              <a:prstGeom prst="rect">
                <a:avLst/>
              </a:prstGeom>
              <a:solidFill>
                <a:schemeClr val="accent5">
                  <a:lumMod val="20000"/>
                  <a:lumOff val="80000"/>
                </a:schemeClr>
              </a:solidFill>
            </p:spPr>
            <p:txBody>
              <a:bodyPr wrap="square" lIns="0" tIns="0" rIns="0" bIns="0" rtlCol="0" anchor="ctr">
                <a:noAutofit/>
              </a:bodyPr>
              <a:lstStyle/>
              <a:p>
                <a:pPr algn="ctr"/>
                <a:r>
                  <a:rPr lang="ja-JP" altLang="en-US" sz="3200" dirty="0"/>
                  <a:t>熱流量の計算式</a:t>
                </a:r>
                <a:endParaRPr kumimoji="1" lang="en-US" altLang="ja-JP" sz="32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𝑄</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𝑘𝐴</m:t>
                      </m:r>
                      <m:f>
                        <m:fPr>
                          <m:ctrlPr>
                            <a:rPr kumimoji="1" lang="en-US" altLang="ja-JP" sz="3200" b="0" i="1" smtClean="0">
                              <a:latin typeface="Cambria Math" panose="02040503050406030204" pitchFamily="18" charset="0"/>
                            </a:rPr>
                          </m:ctrlPr>
                        </m:fPr>
                        <m:num>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𝑇</m:t>
                              </m:r>
                            </m:e>
                            <m:sub>
                              <m:r>
                                <a:rPr kumimoji="1" lang="en-US" altLang="ja-JP" sz="3200" b="0" i="1" smtClean="0">
                                  <a:latin typeface="Cambria Math" panose="02040503050406030204" pitchFamily="18" charset="0"/>
                                </a:rPr>
                                <m:t>2</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𝑇</m:t>
                              </m:r>
                            </m:e>
                            <m:sub>
                              <m:r>
                                <a:rPr kumimoji="1" lang="en-US" altLang="ja-JP" sz="3200" b="0" i="1" smtClean="0">
                                  <a:latin typeface="Cambria Math" panose="02040503050406030204" pitchFamily="18" charset="0"/>
                                </a:rPr>
                                <m:t>1</m:t>
                              </m:r>
                            </m:sub>
                          </m:sSub>
                        </m:num>
                        <m:den>
                          <m:r>
                            <a:rPr kumimoji="1" lang="en-US" altLang="ja-JP" sz="3200" b="0" i="1" smtClean="0">
                              <a:latin typeface="Cambria Math" panose="02040503050406030204" pitchFamily="18" charset="0"/>
                            </a:rPr>
                            <m:t>𝑥</m:t>
                          </m:r>
                        </m:den>
                      </m:f>
                    </m:oMath>
                  </m:oMathPara>
                </a14:m>
                <a:endParaRPr kumimoji="1" lang="en-US" altLang="ja-JP" sz="3200" b="0" dirty="0"/>
              </a:p>
            </p:txBody>
          </p:sp>
        </mc:Choice>
        <mc:Fallback xmlns="">
          <p:sp>
            <p:nvSpPr>
              <p:cNvPr id="26" name="テキスト ボックス 25">
                <a:extLst>
                  <a:ext uri="{FF2B5EF4-FFF2-40B4-BE49-F238E27FC236}">
                    <a16:creationId xmlns:a16="http://schemas.microsoft.com/office/drawing/2014/main" id="{45076096-7AA1-4057-99BC-9EAB3D273A39}"/>
                  </a:ext>
                </a:extLst>
              </p:cNvPr>
              <p:cNvSpPr txBox="1">
                <a:spLocks noRot="1" noChangeAspect="1" noMove="1" noResize="1" noEditPoints="1" noAdjustHandles="1" noChangeArrowheads="1" noChangeShapeType="1" noTextEdit="1"/>
              </p:cNvSpPr>
              <p:nvPr/>
            </p:nvSpPr>
            <p:spPr>
              <a:xfrm>
                <a:off x="7752197" y="2551389"/>
                <a:ext cx="4192684" cy="1585492"/>
              </a:xfrm>
              <a:prstGeom prst="rect">
                <a:avLst/>
              </a:prstGeom>
              <a:blipFill>
                <a:blip r:embed="rId2"/>
                <a:stretch>
                  <a:fillRect t="-1923"/>
                </a:stretch>
              </a:blipFill>
            </p:spPr>
            <p:txBody>
              <a:bodyPr/>
              <a:lstStyle/>
              <a:p>
                <a:r>
                  <a:rPr lang="ja-JP" altLang="en-US">
                    <a:noFill/>
                  </a:rPr>
                  <a:t> </a:t>
                </a:r>
              </a:p>
            </p:txBody>
          </p:sp>
        </mc:Fallback>
      </mc:AlternateContent>
      <p:cxnSp>
        <p:nvCxnSpPr>
          <p:cNvPr id="27" name="直線矢印コネクタ 26">
            <a:extLst>
              <a:ext uri="{FF2B5EF4-FFF2-40B4-BE49-F238E27FC236}">
                <a16:creationId xmlns:a16="http://schemas.microsoft.com/office/drawing/2014/main" id="{5C4DAF6A-AF66-470E-AC8C-679793742822}"/>
              </a:ext>
            </a:extLst>
          </p:cNvPr>
          <p:cNvCxnSpPr/>
          <p:nvPr/>
        </p:nvCxnSpPr>
        <p:spPr>
          <a:xfrm flipV="1">
            <a:off x="7956926" y="3803249"/>
            <a:ext cx="494270" cy="481913"/>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A109BCAE-16D7-4ECB-AFF7-D6CA047BC5F3}"/>
              </a:ext>
            </a:extLst>
          </p:cNvPr>
          <p:cNvSpPr txBox="1"/>
          <p:nvPr/>
        </p:nvSpPr>
        <p:spPr>
          <a:xfrm>
            <a:off x="7256709" y="4458157"/>
            <a:ext cx="1107996" cy="461665"/>
          </a:xfrm>
          <a:prstGeom prst="rect">
            <a:avLst/>
          </a:prstGeom>
          <a:noFill/>
        </p:spPr>
        <p:txBody>
          <a:bodyPr wrap="none" rtlCol="0">
            <a:spAutoFit/>
          </a:bodyPr>
          <a:lstStyle/>
          <a:p>
            <a:pPr algn="l"/>
            <a:r>
              <a:rPr kumimoji="1" lang="ja-JP" altLang="en-US" sz="2400" dirty="0" smtClean="0"/>
              <a:t>フロー</a:t>
            </a:r>
            <a:endParaRPr kumimoji="1" lang="ja-JP" altLang="en-US" sz="2400" dirty="0"/>
          </a:p>
        </p:txBody>
      </p:sp>
      <p:cxnSp>
        <p:nvCxnSpPr>
          <p:cNvPr id="29" name="直線矢印コネクタ 28">
            <a:extLst>
              <a:ext uri="{FF2B5EF4-FFF2-40B4-BE49-F238E27FC236}">
                <a16:creationId xmlns:a16="http://schemas.microsoft.com/office/drawing/2014/main" id="{CCEAA70B-7F78-4909-B53B-AF5B9DAF996F}"/>
              </a:ext>
            </a:extLst>
          </p:cNvPr>
          <p:cNvCxnSpPr>
            <a:cxnSpLocks/>
            <a:stCxn id="31" idx="0"/>
          </p:cNvCxnSpPr>
          <p:nvPr/>
        </p:nvCxnSpPr>
        <p:spPr>
          <a:xfrm flipV="1">
            <a:off x="10750067" y="4177042"/>
            <a:ext cx="1" cy="636048"/>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982935EF-09B0-4C83-AA7A-C5D5AA122E4E}"/>
              </a:ext>
            </a:extLst>
          </p:cNvPr>
          <p:cNvCxnSpPr>
            <a:cxnSpLocks/>
          </p:cNvCxnSpPr>
          <p:nvPr/>
        </p:nvCxnSpPr>
        <p:spPr>
          <a:xfrm>
            <a:off x="10077139" y="4136881"/>
            <a:ext cx="1345857"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234A893A-4E0F-4E9F-9337-ECA6D114F201}"/>
              </a:ext>
            </a:extLst>
          </p:cNvPr>
          <p:cNvSpPr txBox="1"/>
          <p:nvPr/>
        </p:nvSpPr>
        <p:spPr>
          <a:xfrm>
            <a:off x="9272739" y="4813090"/>
            <a:ext cx="2954655" cy="461665"/>
          </a:xfrm>
          <a:prstGeom prst="rect">
            <a:avLst/>
          </a:prstGeom>
          <a:noFill/>
        </p:spPr>
        <p:txBody>
          <a:bodyPr wrap="none" rtlCol="0">
            <a:spAutoFit/>
          </a:bodyPr>
          <a:lstStyle/>
          <a:p>
            <a:pPr algn="l"/>
            <a:r>
              <a:rPr kumimoji="1" lang="ja-JP" altLang="en-US" sz="2400" dirty="0"/>
              <a:t>ポテンシャルの勾配</a:t>
            </a:r>
          </a:p>
        </p:txBody>
      </p:sp>
      <p:cxnSp>
        <p:nvCxnSpPr>
          <p:cNvPr id="32" name="直線コネクタ 31">
            <a:extLst>
              <a:ext uri="{FF2B5EF4-FFF2-40B4-BE49-F238E27FC236}">
                <a16:creationId xmlns:a16="http://schemas.microsoft.com/office/drawing/2014/main" id="{CE3C5253-8700-4CC0-AD69-163EB2401ADC}"/>
              </a:ext>
            </a:extLst>
          </p:cNvPr>
          <p:cNvCxnSpPr>
            <a:cxnSpLocks/>
          </p:cNvCxnSpPr>
          <p:nvPr/>
        </p:nvCxnSpPr>
        <p:spPr>
          <a:xfrm>
            <a:off x="9513361" y="3887602"/>
            <a:ext cx="438404"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CC129C48-EC1B-4EEC-9579-05EC8BBCC8A9}"/>
              </a:ext>
            </a:extLst>
          </p:cNvPr>
          <p:cNvCxnSpPr>
            <a:cxnSpLocks/>
          </p:cNvCxnSpPr>
          <p:nvPr/>
        </p:nvCxnSpPr>
        <p:spPr>
          <a:xfrm flipV="1">
            <a:off x="8532294" y="3887602"/>
            <a:ext cx="1148656" cy="1585492"/>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6266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22</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474168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smtClean="0"/>
              <a:t>ポテンシャルとフロー </a:t>
            </a:r>
            <a:r>
              <a:rPr lang="en-US" altLang="ja-JP" dirty="0" smtClean="0"/>
              <a:t>- Tips</a:t>
            </a:r>
            <a:endParaRPr lang="en-US" altLang="ja-JP" dirty="0"/>
          </a:p>
        </p:txBody>
      </p:sp>
      <p:sp>
        <p:nvSpPr>
          <p:cNvPr id="21" name="テキスト ボックス 20"/>
          <p:cNvSpPr txBox="1"/>
          <p:nvPr/>
        </p:nvSpPr>
        <p:spPr>
          <a:xfrm>
            <a:off x="691932" y="754262"/>
            <a:ext cx="10110460" cy="646331"/>
          </a:xfrm>
          <a:prstGeom prst="rect">
            <a:avLst/>
          </a:prstGeom>
          <a:noFill/>
        </p:spPr>
        <p:txBody>
          <a:bodyPr wrap="none" rtlCol="0">
            <a:spAutoFit/>
          </a:bodyPr>
          <a:lstStyle/>
          <a:p>
            <a:pPr algn="l"/>
            <a:r>
              <a:rPr kumimoji="1" lang="ja-JP" altLang="en-US" dirty="0" smtClean="0"/>
              <a:t>ポテンシャルやフローはツールや学問領域によって呼び方が変わります。</a:t>
            </a:r>
            <a:endParaRPr kumimoji="1" lang="en-US" altLang="ja-JP" dirty="0" smtClean="0"/>
          </a:p>
          <a:p>
            <a:pPr algn="l"/>
            <a:r>
              <a:rPr lang="ja-JP" altLang="en-US" dirty="0" smtClean="0"/>
              <a:t>どのような呼ばれ方をするかは時と場合よりますが、おおむね以下のように呼ばれています。</a:t>
            </a:r>
            <a:endParaRPr lang="en-US" altLang="ja-JP" dirty="0" smtClean="0"/>
          </a:p>
        </p:txBody>
      </p:sp>
      <p:graphicFrame>
        <p:nvGraphicFramePr>
          <p:cNvPr id="9" name="表 8"/>
          <p:cNvGraphicFramePr>
            <a:graphicFrameLocks noGrp="1"/>
          </p:cNvGraphicFramePr>
          <p:nvPr>
            <p:extLst>
              <p:ext uri="{D42A27DB-BD31-4B8C-83A1-F6EECF244321}">
                <p14:modId xmlns:p14="http://schemas.microsoft.com/office/powerpoint/2010/main" val="3783998245"/>
              </p:ext>
            </p:extLst>
          </p:nvPr>
        </p:nvGraphicFramePr>
        <p:xfrm>
          <a:off x="1194842" y="1487794"/>
          <a:ext cx="9412287" cy="3017520"/>
        </p:xfrm>
        <a:graphic>
          <a:graphicData uri="http://schemas.openxmlformats.org/drawingml/2006/table">
            <a:tbl>
              <a:tblPr firstRow="1" bandRow="1">
                <a:tableStyleId>{5C22544A-7EE6-4342-B048-85BDC9FD1C3A}</a:tableStyleId>
              </a:tblPr>
              <a:tblGrid>
                <a:gridCol w="3137429">
                  <a:extLst>
                    <a:ext uri="{9D8B030D-6E8A-4147-A177-3AD203B41FA5}">
                      <a16:colId xmlns:a16="http://schemas.microsoft.com/office/drawing/2014/main" val="2414833588"/>
                    </a:ext>
                  </a:extLst>
                </a:gridCol>
                <a:gridCol w="3137429">
                  <a:extLst>
                    <a:ext uri="{9D8B030D-6E8A-4147-A177-3AD203B41FA5}">
                      <a16:colId xmlns:a16="http://schemas.microsoft.com/office/drawing/2014/main" val="2468258530"/>
                    </a:ext>
                  </a:extLst>
                </a:gridCol>
                <a:gridCol w="3137429">
                  <a:extLst>
                    <a:ext uri="{9D8B030D-6E8A-4147-A177-3AD203B41FA5}">
                      <a16:colId xmlns:a16="http://schemas.microsoft.com/office/drawing/2014/main" val="1328812046"/>
                    </a:ext>
                  </a:extLst>
                </a:gridCol>
              </a:tblGrid>
              <a:tr h="370840">
                <a:tc>
                  <a:txBody>
                    <a:bodyPr/>
                    <a:lstStyle/>
                    <a:p>
                      <a:r>
                        <a:rPr kumimoji="1" lang="ja-JP" altLang="en-US" sz="2400" dirty="0" smtClean="0"/>
                        <a:t>領域</a:t>
                      </a:r>
                      <a:endParaRPr kumimoji="1" lang="ja-JP" altLang="en-US" sz="2400" dirty="0"/>
                    </a:p>
                  </a:txBody>
                  <a:tcPr/>
                </a:tc>
                <a:tc>
                  <a:txBody>
                    <a:bodyPr/>
                    <a:lstStyle/>
                    <a:p>
                      <a:r>
                        <a:rPr kumimoji="1" lang="ja-JP" altLang="en-US" sz="2400" dirty="0" smtClean="0"/>
                        <a:t>ポテンシャル</a:t>
                      </a:r>
                      <a:endParaRPr kumimoji="1" lang="ja-JP" altLang="en-US" sz="2400" dirty="0"/>
                    </a:p>
                  </a:txBody>
                  <a:tcPr/>
                </a:tc>
                <a:tc>
                  <a:txBody>
                    <a:bodyPr/>
                    <a:lstStyle/>
                    <a:p>
                      <a:r>
                        <a:rPr kumimoji="1" lang="ja-JP" altLang="en-US" sz="2400" dirty="0" smtClean="0"/>
                        <a:t>フロー</a:t>
                      </a:r>
                      <a:endParaRPr kumimoji="1" lang="ja-JP" altLang="en-US" sz="2400" dirty="0"/>
                    </a:p>
                  </a:txBody>
                  <a:tcPr/>
                </a:tc>
                <a:extLst>
                  <a:ext uri="{0D108BD9-81ED-4DB2-BD59-A6C34878D82A}">
                    <a16:rowId xmlns:a16="http://schemas.microsoft.com/office/drawing/2014/main" val="890717346"/>
                  </a:ext>
                </a:extLst>
              </a:tr>
              <a:tr h="370840">
                <a:tc>
                  <a:txBody>
                    <a:bodyPr/>
                    <a:lstStyle/>
                    <a:p>
                      <a:r>
                        <a:rPr kumimoji="1" lang="ja-JP" altLang="en-US" sz="2400" dirty="0" smtClean="0"/>
                        <a:t>ボンドグラフ</a:t>
                      </a:r>
                      <a:endParaRPr kumimoji="1" lang="ja-JP" altLang="en-US" sz="2400" dirty="0"/>
                    </a:p>
                  </a:txBody>
                  <a:tcPr/>
                </a:tc>
                <a:tc>
                  <a:txBody>
                    <a:bodyPr/>
                    <a:lstStyle/>
                    <a:p>
                      <a:r>
                        <a:rPr kumimoji="1" lang="ja-JP" altLang="en-US" sz="2400" dirty="0" smtClean="0"/>
                        <a:t>エフォート</a:t>
                      </a:r>
                      <a:endParaRPr kumimoji="1" lang="ja-JP" altLang="en-US" sz="2400" dirty="0"/>
                    </a:p>
                  </a:txBody>
                  <a:tcPr/>
                </a:tc>
                <a:tc>
                  <a:txBody>
                    <a:bodyPr/>
                    <a:lstStyle/>
                    <a:p>
                      <a:r>
                        <a:rPr kumimoji="1" lang="ja-JP" altLang="en-US" sz="2400" dirty="0" smtClean="0"/>
                        <a:t>フロー</a:t>
                      </a:r>
                      <a:endParaRPr kumimoji="1" lang="ja-JP" altLang="en-US" sz="2400" dirty="0"/>
                    </a:p>
                  </a:txBody>
                  <a:tcPr/>
                </a:tc>
                <a:extLst>
                  <a:ext uri="{0D108BD9-81ED-4DB2-BD59-A6C34878D82A}">
                    <a16:rowId xmlns:a16="http://schemas.microsoft.com/office/drawing/2014/main" val="2253347607"/>
                  </a:ext>
                </a:extLst>
              </a:tr>
              <a:tr h="370840">
                <a:tc>
                  <a:txBody>
                    <a:bodyPr/>
                    <a:lstStyle/>
                    <a:p>
                      <a:r>
                        <a:rPr kumimoji="1" lang="en-US" altLang="ja-JP" sz="2400" dirty="0" err="1" smtClean="0"/>
                        <a:t>Matlab</a:t>
                      </a:r>
                      <a:r>
                        <a:rPr kumimoji="1" lang="en-US" altLang="ja-JP" sz="2400" dirty="0" smtClean="0"/>
                        <a:t>/Simulink</a:t>
                      </a:r>
                      <a:endParaRPr kumimoji="1" lang="ja-JP" altLang="en-US" sz="2400" dirty="0"/>
                    </a:p>
                  </a:txBody>
                  <a:tcPr/>
                </a:tc>
                <a:tc>
                  <a:txBody>
                    <a:bodyPr/>
                    <a:lstStyle/>
                    <a:p>
                      <a:r>
                        <a:rPr kumimoji="1" lang="ja-JP" altLang="en-US" sz="2400" dirty="0" smtClean="0"/>
                        <a:t>アクロス変数</a:t>
                      </a:r>
                      <a:endParaRPr kumimoji="1" lang="en-US" altLang="ja-JP" sz="2400" dirty="0" smtClean="0"/>
                    </a:p>
                    <a:p>
                      <a:r>
                        <a:rPr kumimoji="1" lang="en-US" altLang="ja-JP" sz="2400" dirty="0" smtClean="0"/>
                        <a:t>(</a:t>
                      </a:r>
                      <a:r>
                        <a:rPr kumimoji="1" lang="ja-JP" altLang="en-US" sz="2400" dirty="0" smtClean="0"/>
                        <a:t>横断変数</a:t>
                      </a:r>
                      <a:r>
                        <a:rPr kumimoji="1" lang="en-US" altLang="ja-JP" sz="2400" dirty="0" smtClean="0"/>
                        <a:t>)</a:t>
                      </a:r>
                    </a:p>
                  </a:txBody>
                  <a:tcPr/>
                </a:tc>
                <a:tc>
                  <a:txBody>
                    <a:bodyPr/>
                    <a:lstStyle/>
                    <a:p>
                      <a:r>
                        <a:rPr kumimoji="1" lang="ja-JP" altLang="en-US" sz="2400" dirty="0" smtClean="0"/>
                        <a:t>スルー変数</a:t>
                      </a:r>
                      <a:endParaRPr kumimoji="1" lang="en-US" altLang="ja-JP" sz="2400" dirty="0" smtClean="0"/>
                    </a:p>
                    <a:p>
                      <a:r>
                        <a:rPr kumimoji="1" lang="ja-JP" altLang="en-US" sz="2400" dirty="0" smtClean="0"/>
                        <a:t>（通過変数）</a:t>
                      </a:r>
                      <a:endParaRPr kumimoji="1" lang="ja-JP" altLang="en-US" sz="2400" dirty="0"/>
                    </a:p>
                  </a:txBody>
                  <a:tcPr/>
                </a:tc>
                <a:extLst>
                  <a:ext uri="{0D108BD9-81ED-4DB2-BD59-A6C34878D82A}">
                    <a16:rowId xmlns:a16="http://schemas.microsoft.com/office/drawing/2014/main" val="3142392160"/>
                  </a:ext>
                </a:extLst>
              </a:tr>
              <a:tr h="370840">
                <a:tc>
                  <a:txBody>
                    <a:bodyPr/>
                    <a:lstStyle/>
                    <a:p>
                      <a:r>
                        <a:rPr kumimoji="1" lang="en-US" altLang="ja-JP" sz="2400" dirty="0" err="1" smtClean="0"/>
                        <a:t>Modelica</a:t>
                      </a:r>
                      <a:endParaRPr kumimoji="1" lang="ja-JP" altLang="en-US" sz="2400" dirty="0"/>
                    </a:p>
                  </a:txBody>
                  <a:tcPr/>
                </a:tc>
                <a:tc>
                  <a:txBody>
                    <a:bodyPr/>
                    <a:lstStyle/>
                    <a:p>
                      <a:r>
                        <a:rPr kumimoji="1" lang="ja-JP" altLang="en-US" sz="2400" dirty="0" smtClean="0"/>
                        <a:t>アクロス変数や</a:t>
                      </a:r>
                      <a:endParaRPr kumimoji="1" lang="en-US" altLang="ja-JP" sz="2400" dirty="0" smtClean="0"/>
                    </a:p>
                    <a:p>
                      <a:r>
                        <a:rPr kumimoji="1" lang="ja-JP" altLang="en-US" sz="2400" dirty="0" smtClean="0"/>
                        <a:t>ポテンシャル</a:t>
                      </a:r>
                      <a:endParaRPr kumimoji="1" lang="ja-JP" altLang="en-US" sz="2400" dirty="0"/>
                    </a:p>
                  </a:txBody>
                  <a:tcPr/>
                </a:tc>
                <a:tc>
                  <a:txBody>
                    <a:bodyPr/>
                    <a:lstStyle/>
                    <a:p>
                      <a:r>
                        <a:rPr kumimoji="1" lang="ja-JP" altLang="en-US" sz="2400" dirty="0" smtClean="0"/>
                        <a:t>フロー変数</a:t>
                      </a:r>
                      <a:endParaRPr kumimoji="1" lang="ja-JP" altLang="en-US" sz="2400" dirty="0"/>
                    </a:p>
                  </a:txBody>
                  <a:tcPr/>
                </a:tc>
                <a:extLst>
                  <a:ext uri="{0D108BD9-81ED-4DB2-BD59-A6C34878D82A}">
                    <a16:rowId xmlns:a16="http://schemas.microsoft.com/office/drawing/2014/main" val="1772169044"/>
                  </a:ext>
                </a:extLst>
              </a:tr>
              <a:tr h="370840">
                <a:tc>
                  <a:txBody>
                    <a:bodyPr/>
                    <a:lstStyle/>
                    <a:p>
                      <a:r>
                        <a:rPr kumimoji="1" lang="ja-JP" altLang="en-US" sz="2400" dirty="0" smtClean="0"/>
                        <a:t>移動現象論</a:t>
                      </a:r>
                      <a:endParaRPr kumimoji="1" lang="ja-JP" altLang="en-US" sz="2400" dirty="0"/>
                    </a:p>
                  </a:txBody>
                  <a:tcPr/>
                </a:tc>
                <a:tc>
                  <a:txBody>
                    <a:bodyPr/>
                    <a:lstStyle/>
                    <a:p>
                      <a:r>
                        <a:rPr kumimoji="1" lang="ja-JP" altLang="en-US" sz="2400" dirty="0" smtClean="0"/>
                        <a:t>ポテンシャル</a:t>
                      </a:r>
                      <a:endParaRPr kumimoji="1" lang="ja-JP" altLang="en-US" sz="2400" dirty="0"/>
                    </a:p>
                  </a:txBody>
                  <a:tcPr/>
                </a:tc>
                <a:tc>
                  <a:txBody>
                    <a:bodyPr/>
                    <a:lstStyle/>
                    <a:p>
                      <a:r>
                        <a:rPr kumimoji="1" lang="ja-JP" altLang="en-US" sz="2400" dirty="0" smtClean="0"/>
                        <a:t>フラックス</a:t>
                      </a:r>
                      <a:r>
                        <a:rPr kumimoji="1" lang="en-US" altLang="ja-JP" sz="2400" dirty="0" smtClean="0"/>
                        <a:t>(</a:t>
                      </a:r>
                      <a:r>
                        <a:rPr kumimoji="1" lang="ja-JP" altLang="en-US" sz="2400" dirty="0" smtClean="0"/>
                        <a:t>流束</a:t>
                      </a:r>
                      <a:r>
                        <a:rPr kumimoji="1" lang="en-US" altLang="ja-JP" sz="2400" dirty="0" smtClean="0"/>
                        <a:t>)</a:t>
                      </a:r>
                    </a:p>
                  </a:txBody>
                  <a:tcPr/>
                </a:tc>
                <a:extLst>
                  <a:ext uri="{0D108BD9-81ED-4DB2-BD59-A6C34878D82A}">
                    <a16:rowId xmlns:a16="http://schemas.microsoft.com/office/drawing/2014/main" val="84921889"/>
                  </a:ext>
                </a:extLst>
              </a:tr>
            </a:tbl>
          </a:graphicData>
        </a:graphic>
      </p:graphicFrame>
      <p:sp>
        <p:nvSpPr>
          <p:cNvPr id="24" name="テキスト ボックス 23"/>
          <p:cNvSpPr txBox="1"/>
          <p:nvPr/>
        </p:nvSpPr>
        <p:spPr>
          <a:xfrm>
            <a:off x="753845" y="4607155"/>
            <a:ext cx="10871160" cy="2031325"/>
          </a:xfrm>
          <a:prstGeom prst="rect">
            <a:avLst/>
          </a:prstGeom>
          <a:noFill/>
        </p:spPr>
        <p:txBody>
          <a:bodyPr wrap="square" rtlCol="0">
            <a:spAutoFit/>
          </a:bodyPr>
          <a:lstStyle/>
          <a:p>
            <a:r>
              <a:rPr lang="ja-JP" altLang="en-US" dirty="0" smtClean="0"/>
              <a:t>本資料内</a:t>
            </a:r>
            <a:r>
              <a:rPr lang="ja-JP" altLang="en-US" dirty="0"/>
              <a:t>ではポテンシャルとフローを一般的な概念として考え、</a:t>
            </a:r>
            <a:endParaRPr lang="en-US" altLang="ja-JP" dirty="0"/>
          </a:p>
          <a:p>
            <a:r>
              <a:rPr lang="en-US" altLang="ja-JP" dirty="0" err="1" smtClean="0"/>
              <a:t>Modelica</a:t>
            </a:r>
            <a:r>
              <a:rPr lang="ja-JP" altLang="en-US" dirty="0"/>
              <a:t>言語で実装されたものをアクロス変数とフロー変数と分けて考えます。</a:t>
            </a:r>
            <a:endParaRPr lang="en-US" altLang="ja-JP" dirty="0"/>
          </a:p>
          <a:p>
            <a:pPr algn="l"/>
            <a:r>
              <a:rPr kumimoji="1" lang="ja-JP" altLang="en-US" dirty="0" smtClean="0"/>
              <a:t>また、多くの場合ポテンシャルとフローの積はエネルギーになります。</a:t>
            </a:r>
            <a:endParaRPr kumimoji="1" lang="en-US" altLang="ja-JP" dirty="0" smtClean="0"/>
          </a:p>
          <a:p>
            <a:r>
              <a:rPr lang="ja-JP" altLang="en-US" dirty="0" smtClean="0"/>
              <a:t>ボンドグラフではポテンシャル</a:t>
            </a:r>
            <a:r>
              <a:rPr lang="ja-JP" altLang="en-US" dirty="0"/>
              <a:t>とフローの</a:t>
            </a:r>
            <a:r>
              <a:rPr lang="ja-JP" altLang="en-US" dirty="0" smtClean="0"/>
              <a:t>積がエネルギーとならない場合は疑似ボンドグラフと呼ばれるそうです。</a:t>
            </a:r>
            <a:endParaRPr lang="en-US" altLang="ja-JP" dirty="0" smtClean="0"/>
          </a:p>
          <a:p>
            <a:r>
              <a:rPr lang="ja-JP" altLang="en-US" dirty="0" smtClean="0"/>
              <a:t>ポテンシャルとフローだけでは流体の輸送現象を表すことが煩雑になるため</a:t>
            </a:r>
            <a:r>
              <a:rPr lang="en-US" altLang="ja-JP" dirty="0" err="1" smtClean="0"/>
              <a:t>Modelica</a:t>
            </a:r>
            <a:r>
              <a:rPr lang="ja-JP" altLang="en-US" dirty="0" smtClean="0"/>
              <a:t>では</a:t>
            </a:r>
            <a:r>
              <a:rPr lang="en-US" altLang="ja-JP" dirty="0" smtClean="0"/>
              <a:t>stream</a:t>
            </a:r>
            <a:r>
              <a:rPr lang="ja-JP" altLang="en-US" dirty="0" smtClean="0"/>
              <a:t>変数という概念を導入しています。</a:t>
            </a:r>
            <a:r>
              <a:rPr lang="en-US" altLang="ja-JP" dirty="0" smtClean="0"/>
              <a:t>Stream</a:t>
            </a:r>
            <a:r>
              <a:rPr lang="ja-JP" altLang="en-US" dirty="0" smtClean="0"/>
              <a:t>変数については別資料にて解説します。</a:t>
            </a:r>
            <a:endParaRPr lang="en-US" altLang="ja-JP" dirty="0" smtClean="0"/>
          </a:p>
        </p:txBody>
      </p:sp>
    </p:spTree>
    <p:extLst>
      <p:ext uri="{BB962C8B-B14F-4D97-AF65-F5344CB8AC3E}">
        <p14:creationId xmlns:p14="http://schemas.microsoft.com/office/powerpoint/2010/main" val="36808107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23</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5" y="87415"/>
            <a:ext cx="8799365" cy="5796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ポテンシャルと</a:t>
            </a:r>
            <a:r>
              <a:rPr lang="ja-JP" altLang="en-US" dirty="0" smtClean="0"/>
              <a:t>フロー </a:t>
            </a:r>
            <a:r>
              <a:rPr lang="en-US" altLang="ja-JP" dirty="0" smtClean="0"/>
              <a:t>–</a:t>
            </a:r>
            <a:r>
              <a:rPr lang="ja-JP" altLang="en-US" dirty="0" smtClean="0"/>
              <a:t> 各物理ドメイン</a:t>
            </a:r>
            <a:endParaRPr lang="en-US" altLang="ja-JP" dirty="0"/>
          </a:p>
        </p:txBody>
      </p:sp>
      <p:sp>
        <p:nvSpPr>
          <p:cNvPr id="25" name="テキスト ボックス 24">
            <a:extLst>
              <a:ext uri="{FF2B5EF4-FFF2-40B4-BE49-F238E27FC236}">
                <a16:creationId xmlns:a16="http://schemas.microsoft.com/office/drawing/2014/main" id="{29976F00-C81E-4887-A042-03755F4B519F}"/>
              </a:ext>
            </a:extLst>
          </p:cNvPr>
          <p:cNvSpPr txBox="1"/>
          <p:nvPr/>
        </p:nvSpPr>
        <p:spPr>
          <a:xfrm>
            <a:off x="7182296" y="5603340"/>
            <a:ext cx="3897221" cy="400110"/>
          </a:xfrm>
          <a:prstGeom prst="rect">
            <a:avLst/>
          </a:prstGeom>
          <a:noFill/>
        </p:spPr>
        <p:txBody>
          <a:bodyPr wrap="none" rtlCol="0">
            <a:spAutoFit/>
          </a:bodyPr>
          <a:lstStyle/>
          <a:p>
            <a:pPr algn="l"/>
            <a:r>
              <a:rPr kumimoji="1" lang="en-US" altLang="ja-JP" sz="2000" dirty="0"/>
              <a:t>*</a:t>
            </a:r>
            <a:r>
              <a:rPr kumimoji="1" lang="ja-JP" altLang="en-US" sz="2000" dirty="0"/>
              <a:t>記号の意味は補足スライド参考</a:t>
            </a:r>
          </a:p>
        </p:txBody>
      </p:sp>
      <p:sp>
        <p:nvSpPr>
          <p:cNvPr id="34" name="正方形/長方形 33">
            <a:extLst>
              <a:ext uri="{FF2B5EF4-FFF2-40B4-BE49-F238E27FC236}">
                <a16:creationId xmlns:a16="http://schemas.microsoft.com/office/drawing/2014/main" id="{B470C7DF-A1EF-40AE-9FEB-FE163A63E5DA}"/>
              </a:ext>
            </a:extLst>
          </p:cNvPr>
          <p:cNvSpPr/>
          <p:nvPr/>
        </p:nvSpPr>
        <p:spPr>
          <a:xfrm>
            <a:off x="2851548" y="1019961"/>
            <a:ext cx="5600474" cy="400110"/>
          </a:xfrm>
          <a:prstGeom prst="rect">
            <a:avLst/>
          </a:prstGeom>
        </p:spPr>
        <p:txBody>
          <a:bodyPr wrap="square">
            <a:spAutoFit/>
          </a:bodyPr>
          <a:lstStyle/>
          <a:p>
            <a:r>
              <a:rPr lang="en-US" altLang="ja-JP" sz="2000" u="sng" dirty="0"/>
              <a:t>MSL</a:t>
            </a:r>
            <a:r>
              <a:rPr lang="ja-JP" altLang="en-US" sz="2000" u="sng" dirty="0"/>
              <a:t>での代表的なアクロス変数、フロー変数</a:t>
            </a:r>
          </a:p>
        </p:txBody>
      </p:sp>
      <mc:AlternateContent xmlns:mc="http://schemas.openxmlformats.org/markup-compatibility/2006" xmlns:a14="http://schemas.microsoft.com/office/drawing/2010/main">
        <mc:Choice Requires="a14">
          <p:graphicFrame>
            <p:nvGraphicFramePr>
              <p:cNvPr id="35" name="表 34">
                <a:extLst>
                  <a:ext uri="{FF2B5EF4-FFF2-40B4-BE49-F238E27FC236}">
                    <a16:creationId xmlns:a16="http://schemas.microsoft.com/office/drawing/2014/main" id="{763BF4B9-8A28-48F8-ACDE-C49C7DE647EB}"/>
                  </a:ext>
                </a:extLst>
              </p:cNvPr>
              <p:cNvGraphicFramePr>
                <a:graphicFrameLocks noGrp="1"/>
              </p:cNvGraphicFramePr>
              <p:nvPr>
                <p:extLst>
                  <p:ext uri="{D42A27DB-BD31-4B8C-83A1-F6EECF244321}">
                    <p14:modId xmlns:p14="http://schemas.microsoft.com/office/powerpoint/2010/main" val="2096066211"/>
                  </p:ext>
                </p:extLst>
              </p:nvPr>
            </p:nvGraphicFramePr>
            <p:xfrm>
              <a:off x="179665" y="1389117"/>
              <a:ext cx="11633891" cy="4198834"/>
            </p:xfrm>
            <a:graphic>
              <a:graphicData uri="http://schemas.openxmlformats.org/drawingml/2006/table">
                <a:tbl>
                  <a:tblPr firstRow="1" bandRow="1">
                    <a:tableStyleId>{5C22544A-7EE6-4342-B048-85BDC9FD1C3A}</a:tableStyleId>
                  </a:tblPr>
                  <a:tblGrid>
                    <a:gridCol w="1517250">
                      <a:extLst>
                        <a:ext uri="{9D8B030D-6E8A-4147-A177-3AD203B41FA5}">
                          <a16:colId xmlns:a16="http://schemas.microsoft.com/office/drawing/2014/main" val="3394673471"/>
                        </a:ext>
                      </a:extLst>
                    </a:gridCol>
                    <a:gridCol w="3708718">
                      <a:extLst>
                        <a:ext uri="{9D8B030D-6E8A-4147-A177-3AD203B41FA5}">
                          <a16:colId xmlns:a16="http://schemas.microsoft.com/office/drawing/2014/main" val="2262260087"/>
                        </a:ext>
                      </a:extLst>
                    </a:gridCol>
                    <a:gridCol w="2343468">
                      <a:extLst>
                        <a:ext uri="{9D8B030D-6E8A-4147-A177-3AD203B41FA5}">
                          <a16:colId xmlns:a16="http://schemas.microsoft.com/office/drawing/2014/main" val="2888631639"/>
                        </a:ext>
                      </a:extLst>
                    </a:gridCol>
                    <a:gridCol w="1831259">
                      <a:extLst>
                        <a:ext uri="{9D8B030D-6E8A-4147-A177-3AD203B41FA5}">
                          <a16:colId xmlns:a16="http://schemas.microsoft.com/office/drawing/2014/main" val="2643629885"/>
                        </a:ext>
                      </a:extLst>
                    </a:gridCol>
                    <a:gridCol w="2233196">
                      <a:extLst>
                        <a:ext uri="{9D8B030D-6E8A-4147-A177-3AD203B41FA5}">
                          <a16:colId xmlns:a16="http://schemas.microsoft.com/office/drawing/2014/main" val="2468099448"/>
                        </a:ext>
                      </a:extLst>
                    </a:gridCol>
                  </a:tblGrid>
                  <a:tr h="554982">
                    <a:tc>
                      <a:txBody>
                        <a:bodyPr/>
                        <a:lstStyle/>
                        <a:p>
                          <a:r>
                            <a:rPr kumimoji="1" lang="ja-JP" altLang="en-US" sz="2400" dirty="0"/>
                            <a:t>物理現象</a:t>
                          </a:r>
                        </a:p>
                      </a:txBody>
                      <a:tcPr/>
                    </a:tc>
                    <a:tc>
                      <a:txBody>
                        <a:bodyPr/>
                        <a:lstStyle/>
                        <a:p>
                          <a:r>
                            <a:rPr kumimoji="1" lang="en-US" altLang="ja-JP" sz="2400" dirty="0"/>
                            <a:t>MSL</a:t>
                          </a:r>
                          <a:endParaRPr kumimoji="1" lang="ja-JP" altLang="en-US" sz="2400" dirty="0"/>
                        </a:p>
                      </a:txBody>
                      <a:tcPr/>
                    </a:tc>
                    <a:tc>
                      <a:txBody>
                        <a:bodyPr/>
                        <a:lstStyle/>
                        <a:p>
                          <a:r>
                            <a:rPr kumimoji="1" lang="ja-JP" altLang="en-US" sz="2400" dirty="0"/>
                            <a:t>アクロス変数</a:t>
                          </a:r>
                          <a:endParaRPr kumimoji="1" lang="en-US" altLang="ja-JP" sz="2400" dirty="0"/>
                        </a:p>
                        <a:p>
                          <a:r>
                            <a:rPr kumimoji="1" lang="en-US" altLang="ja-JP" sz="2000" dirty="0"/>
                            <a:t>(</a:t>
                          </a:r>
                          <a:r>
                            <a:rPr kumimoji="1" lang="ja-JP" altLang="en-US" sz="2000" dirty="0"/>
                            <a:t>ポテンシャル</a:t>
                          </a:r>
                          <a:r>
                            <a:rPr kumimoji="1" lang="en-US" altLang="ja-JP" sz="2000" dirty="0"/>
                            <a:t>)</a:t>
                          </a:r>
                        </a:p>
                      </a:txBody>
                      <a:tcPr/>
                    </a:tc>
                    <a:tc>
                      <a:txBody>
                        <a:bodyPr/>
                        <a:lstStyle/>
                        <a:p>
                          <a:r>
                            <a:rPr kumimoji="1" lang="ja-JP" altLang="en-US" sz="2400" dirty="0"/>
                            <a:t>フロー変数</a:t>
                          </a:r>
                          <a:endParaRPr kumimoji="1" lang="en-US" altLang="ja-JP" sz="2400" dirty="0"/>
                        </a:p>
                        <a:p>
                          <a:r>
                            <a:rPr kumimoji="1" lang="en-US" altLang="ja-JP" sz="2000" dirty="0"/>
                            <a:t>(</a:t>
                          </a:r>
                          <a:r>
                            <a:rPr kumimoji="1" lang="ja-JP" altLang="en-US" sz="2000" dirty="0"/>
                            <a:t>フラックス</a:t>
                          </a:r>
                          <a:r>
                            <a:rPr kumimoji="1" lang="en-US" altLang="ja-JP" sz="2000" dirty="0"/>
                            <a:t>)</a:t>
                          </a:r>
                          <a:endParaRPr kumimoji="1" lang="ja-JP" altLang="en-US" sz="2000" dirty="0"/>
                        </a:p>
                      </a:txBody>
                      <a:tcPr/>
                    </a:tc>
                    <a:tc>
                      <a:txBody>
                        <a:bodyPr/>
                        <a:lstStyle/>
                        <a:p>
                          <a:r>
                            <a:rPr kumimoji="1" lang="ja-JP" altLang="en-US" sz="2400" dirty="0"/>
                            <a:t>関係式の例</a:t>
                          </a:r>
                          <a:r>
                            <a:rPr kumimoji="1" lang="en-US" altLang="ja-JP" sz="2400" baseline="30000" dirty="0"/>
                            <a:t>*</a:t>
                          </a:r>
                          <a:endParaRPr kumimoji="1" lang="ja-JP" altLang="en-US" sz="2400" baseline="30000" dirty="0"/>
                        </a:p>
                      </a:txBody>
                      <a:tcPr/>
                    </a:tc>
                    <a:extLst>
                      <a:ext uri="{0D108BD9-81ED-4DB2-BD59-A6C34878D82A}">
                        <a16:rowId xmlns:a16="http://schemas.microsoft.com/office/drawing/2014/main" val="3019091978"/>
                      </a:ext>
                    </a:extLst>
                  </a:tr>
                  <a:tr h="554982">
                    <a:tc>
                      <a:txBody>
                        <a:bodyPr/>
                        <a:lstStyle/>
                        <a:p>
                          <a:r>
                            <a:rPr kumimoji="1" lang="ja-JP" altLang="en-US" sz="2400" dirty="0"/>
                            <a:t>電気</a:t>
                          </a:r>
                        </a:p>
                      </a:txBody>
                      <a:tcPr/>
                    </a:tc>
                    <a:tc>
                      <a:txBody>
                        <a:bodyPr/>
                        <a:lstStyle/>
                        <a:p>
                          <a:r>
                            <a:rPr kumimoji="1" lang="en-US" altLang="ja-JP" sz="2400" dirty="0"/>
                            <a:t>Electrical</a:t>
                          </a:r>
                          <a:endParaRPr kumimoji="1" lang="ja-JP" altLang="en-US" sz="2400" dirty="0"/>
                        </a:p>
                      </a:txBody>
                      <a:tcPr/>
                    </a:tc>
                    <a:tc>
                      <a:txBody>
                        <a:bodyPr/>
                        <a:lstStyle/>
                        <a:p>
                          <a:r>
                            <a:rPr kumimoji="1" lang="ja-JP" altLang="en-US" sz="2400" dirty="0"/>
                            <a:t>電圧</a:t>
                          </a:r>
                          <a:r>
                            <a:rPr kumimoji="1" lang="en-US" altLang="ja-JP" sz="2400" dirty="0"/>
                            <a:t>V</a:t>
                          </a:r>
                          <a:endParaRPr kumimoji="1" lang="ja-JP" altLang="en-US" sz="2400" dirty="0"/>
                        </a:p>
                      </a:txBody>
                      <a:tcPr/>
                    </a:tc>
                    <a:tc>
                      <a:txBody>
                        <a:bodyPr/>
                        <a:lstStyle/>
                        <a:p>
                          <a:r>
                            <a:rPr kumimoji="1" lang="ja-JP" altLang="en-US" sz="2400" dirty="0" smtClean="0"/>
                            <a:t>電流</a:t>
                          </a:r>
                          <a:r>
                            <a:rPr kumimoji="1" lang="en-US" altLang="ja-JP" sz="2400" dirty="0" err="1" smtClean="0"/>
                            <a:t>i</a:t>
                          </a:r>
                          <a:endParaRPr kumimoji="1" lang="ja-JP" altLang="en-US" sz="2400" dirty="0"/>
                        </a:p>
                      </a:txBody>
                      <a:tcPr/>
                    </a:tc>
                    <a:tc>
                      <a:txBody>
                        <a:bodyPr/>
                        <a:lstStyle/>
                        <a:p>
                          <a:r>
                            <a:rPr kumimoji="1" lang="en-US" altLang="ja-JP" sz="2400" dirty="0"/>
                            <a:t>i</a:t>
                          </a:r>
                          <a:r>
                            <a:rPr kumimoji="1" lang="en-US" altLang="ja-JP" sz="2400" dirty="0" smtClean="0"/>
                            <a:t> </a:t>
                          </a:r>
                          <a:r>
                            <a:rPr kumimoji="1" lang="en-US" altLang="ja-JP" sz="2400" dirty="0"/>
                            <a:t>= </a:t>
                          </a:r>
                          <a:r>
                            <a:rPr kumimoji="1" lang="ja-JP" altLang="en-US" sz="2400" dirty="0" smtClean="0"/>
                            <a:t>℧</a:t>
                          </a:r>
                          <a:r>
                            <a:rPr kumimoji="1" lang="en-US" altLang="ja-JP" sz="2400" dirty="0" smtClean="0"/>
                            <a:t>×ΔV</a:t>
                          </a:r>
                          <a:endParaRPr kumimoji="1" lang="ja-JP" altLang="en-US" sz="2400" dirty="0"/>
                        </a:p>
                      </a:txBody>
                      <a:tcPr/>
                    </a:tc>
                    <a:extLst>
                      <a:ext uri="{0D108BD9-81ED-4DB2-BD59-A6C34878D82A}">
                        <a16:rowId xmlns:a16="http://schemas.microsoft.com/office/drawing/2014/main" val="4090347416"/>
                      </a:ext>
                    </a:extLst>
                  </a:tr>
                  <a:tr h="554982">
                    <a:tc>
                      <a:txBody>
                        <a:bodyPr/>
                        <a:lstStyle/>
                        <a:p>
                          <a:r>
                            <a:rPr kumimoji="1" lang="ja-JP" altLang="en-US" sz="2400" dirty="0"/>
                            <a:t>熱</a:t>
                          </a:r>
                        </a:p>
                      </a:txBody>
                      <a:tcPr/>
                    </a:tc>
                    <a:tc>
                      <a:txBody>
                        <a:bodyPr/>
                        <a:lstStyle/>
                        <a:p>
                          <a:r>
                            <a:rPr kumimoji="1" lang="en-US" altLang="ja-JP" sz="2400" dirty="0" err="1"/>
                            <a:t>Thermal.HeatTransfer</a:t>
                          </a:r>
                          <a:endParaRPr kumimoji="1" lang="ja-JP" altLang="en-US" sz="2400" dirty="0"/>
                        </a:p>
                      </a:txBody>
                      <a:tcPr/>
                    </a:tc>
                    <a:tc>
                      <a:txBody>
                        <a:bodyPr/>
                        <a:lstStyle/>
                        <a:p>
                          <a:r>
                            <a:rPr kumimoji="1" lang="ja-JP" altLang="en-US" sz="2400" dirty="0"/>
                            <a:t>温度</a:t>
                          </a:r>
                          <a:r>
                            <a:rPr kumimoji="1" lang="en-US" altLang="ja-JP" sz="2400" dirty="0"/>
                            <a:t>T</a:t>
                          </a:r>
                          <a:endParaRPr kumimoji="1" lang="ja-JP" altLang="en-US" sz="2400" dirty="0"/>
                        </a:p>
                      </a:txBody>
                      <a:tcPr/>
                    </a:tc>
                    <a:tc>
                      <a:txBody>
                        <a:bodyPr/>
                        <a:lstStyle/>
                        <a:p>
                          <a:r>
                            <a:rPr kumimoji="1" lang="ja-JP" altLang="en-US" sz="2400" dirty="0"/>
                            <a:t>熱流量</a:t>
                          </a:r>
                          <a:r>
                            <a:rPr kumimoji="1" lang="en-US" altLang="ja-JP" sz="2400" dirty="0"/>
                            <a:t>Q</a:t>
                          </a:r>
                          <a:endParaRPr kumimoji="1" lang="ja-JP" altLang="en-US" sz="2400" dirty="0"/>
                        </a:p>
                      </a:txBody>
                      <a:tcPr/>
                    </a:tc>
                    <a:tc>
                      <a:txBody>
                        <a:bodyPr/>
                        <a:lstStyle/>
                        <a:p>
                          <a:r>
                            <a:rPr kumimoji="1" lang="en-US" altLang="ja-JP" sz="2000" dirty="0" smtClean="0"/>
                            <a:t>Q=G×ΔT</a:t>
                          </a:r>
                          <a:endParaRPr kumimoji="1" lang="ja-JP" altLang="en-US" sz="2000" dirty="0"/>
                        </a:p>
                      </a:txBody>
                      <a:tcPr/>
                    </a:tc>
                    <a:extLst>
                      <a:ext uri="{0D108BD9-81ED-4DB2-BD59-A6C34878D82A}">
                        <a16:rowId xmlns:a16="http://schemas.microsoft.com/office/drawing/2014/main" val="1994560438"/>
                      </a:ext>
                    </a:extLst>
                  </a:tr>
                  <a:tr h="554982">
                    <a:tc>
                      <a:txBody>
                        <a:bodyPr/>
                        <a:lstStyle/>
                        <a:p>
                          <a:r>
                            <a:rPr kumimoji="1" lang="ja-JP" altLang="en-US" sz="2400" dirty="0"/>
                            <a:t>流体</a:t>
                          </a:r>
                        </a:p>
                      </a:txBody>
                      <a:tcPr/>
                    </a:tc>
                    <a:tc>
                      <a:txBody>
                        <a:bodyPr/>
                        <a:lstStyle/>
                        <a:p>
                          <a:r>
                            <a:rPr kumimoji="1" lang="en-US" altLang="ja-JP" sz="2400" dirty="0" err="1"/>
                            <a:t>Thermal.FluidHeatFlow</a:t>
                          </a:r>
                          <a:endParaRPr kumimoji="1" lang="ja-JP" altLang="en-US" sz="2400" dirty="0"/>
                        </a:p>
                      </a:txBody>
                      <a:tcPr/>
                    </a:tc>
                    <a:tc>
                      <a:txBody>
                        <a:bodyPr/>
                        <a:lstStyle/>
                        <a:p>
                          <a:r>
                            <a:rPr kumimoji="1" lang="ja-JP" altLang="en-US" sz="2400" dirty="0"/>
                            <a:t>圧力</a:t>
                          </a:r>
                          <a:r>
                            <a:rPr kumimoji="1" lang="en-US" altLang="ja-JP" sz="2400" dirty="0"/>
                            <a:t>p</a:t>
                          </a:r>
                          <a:endParaRPr kumimoji="1" lang="ja-JP" altLang="en-US" sz="2400" dirty="0"/>
                        </a:p>
                      </a:txBody>
                      <a:tcPr/>
                    </a:tc>
                    <a:tc>
                      <a:txBody>
                        <a:bodyPr/>
                        <a:lstStyle/>
                        <a:p>
                          <a:r>
                            <a:rPr kumimoji="1" lang="ja-JP" altLang="en-US" sz="2400" dirty="0"/>
                            <a:t>質量流量</a:t>
                          </a:r>
                          <a:r>
                            <a:rPr kumimoji="1" lang="en-US" altLang="ja-JP" sz="2400" dirty="0"/>
                            <a:t>m</a:t>
                          </a:r>
                          <a:endParaRPr kumimoji="1" lang="ja-JP" altLang="en-US" sz="2400" dirty="0"/>
                        </a:p>
                      </a:txBody>
                      <a:tcPr/>
                    </a:tc>
                    <a:tc>
                      <a:txBody>
                        <a:bodyPr/>
                        <a:lstStyle/>
                        <a:p>
                          <a:r>
                            <a:rPr kumimoji="1" lang="en-US" altLang="ja-JP" sz="2400" dirty="0" smtClean="0"/>
                            <a:t>m=ρ/k*</a:t>
                          </a:r>
                          <a:r>
                            <a:rPr kumimoji="1" lang="en-US" altLang="ja-JP" sz="2400" dirty="0" err="1" smtClean="0"/>
                            <a:t>Δp</a:t>
                          </a:r>
                          <a:endParaRPr kumimoji="1" lang="ja-JP" altLang="en-US" sz="2400" dirty="0"/>
                        </a:p>
                      </a:txBody>
                      <a:tcPr/>
                    </a:tc>
                    <a:extLst>
                      <a:ext uri="{0D108BD9-81ED-4DB2-BD59-A6C34878D82A}">
                        <a16:rowId xmlns:a16="http://schemas.microsoft.com/office/drawing/2014/main" val="526622853"/>
                      </a:ext>
                    </a:extLst>
                  </a:tr>
                  <a:tr h="554982">
                    <a:tc>
                      <a:txBody>
                        <a:bodyPr/>
                        <a:lstStyle/>
                        <a:p>
                          <a:r>
                            <a:rPr kumimoji="1" lang="ja-JP" altLang="en-US" sz="2400" dirty="0"/>
                            <a:t>磁場</a:t>
                          </a:r>
                        </a:p>
                      </a:txBody>
                      <a:tcPr/>
                    </a:tc>
                    <a:tc>
                      <a:txBody>
                        <a:bodyPr/>
                        <a:lstStyle/>
                        <a:p>
                          <a:r>
                            <a:rPr kumimoji="1" lang="en-US" altLang="ja-JP" sz="2400" dirty="0" err="1"/>
                            <a:t>Magnetic.FluxTubes</a:t>
                          </a:r>
                          <a:endParaRPr kumimoji="1" lang="ja-JP" altLang="en-US" sz="2400" dirty="0"/>
                        </a:p>
                      </a:txBody>
                      <a:tcPr/>
                    </a:tc>
                    <a:tc>
                      <a:txBody>
                        <a:bodyPr/>
                        <a:lstStyle/>
                        <a:p>
                          <a:r>
                            <a:rPr kumimoji="1" lang="ja-JP" altLang="en-US" sz="2400" dirty="0"/>
                            <a:t>磁位</a:t>
                          </a:r>
                          <a:r>
                            <a:rPr kumimoji="1" lang="en-US" altLang="ja-JP" sz="2400" dirty="0" err="1"/>
                            <a:t>V</a:t>
                          </a:r>
                          <a:r>
                            <a:rPr kumimoji="1" lang="en-US" altLang="ja-JP" sz="2400" baseline="-25000" dirty="0" err="1"/>
                            <a:t>m</a:t>
                          </a:r>
                          <a:endParaRPr kumimoji="1" lang="ja-JP" altLang="en-US" sz="2400" baseline="-25000" dirty="0"/>
                        </a:p>
                      </a:txBody>
                      <a:tcPr/>
                    </a:tc>
                    <a:tc>
                      <a:txBody>
                        <a:bodyPr/>
                        <a:lstStyle/>
                        <a:p>
                          <a:r>
                            <a:rPr kumimoji="1" lang="ja-JP" altLang="en-US" sz="2400" dirty="0"/>
                            <a:t>磁束</a:t>
                          </a:r>
                          <a:r>
                            <a:rPr kumimoji="1" lang="en-US" altLang="ja-JP" sz="2400" dirty="0"/>
                            <a:t>φ</a:t>
                          </a:r>
                          <a:endParaRPr kumimoji="1" lang="ja-JP" altLang="en-US" sz="2400" dirty="0"/>
                        </a:p>
                      </a:txBody>
                      <a:tcPr/>
                    </a:tc>
                    <a:tc>
                      <a:txBody>
                        <a:bodyPr/>
                        <a:lstStyle/>
                        <a:p>
                          <a:r>
                            <a:rPr kumimoji="1" lang="en-US" altLang="ja-JP" sz="2400" dirty="0" smtClean="0"/>
                            <a:t>φ</a:t>
                          </a:r>
                          <a:r>
                            <a:rPr kumimoji="1" lang="en-US" altLang="ja-JP" sz="2400" baseline="-25000" dirty="0" smtClean="0"/>
                            <a:t> </a:t>
                          </a:r>
                          <a:r>
                            <a:rPr kumimoji="1" lang="en-US" altLang="ja-JP" sz="2400" dirty="0"/>
                            <a:t>= </a:t>
                          </a:r>
                          <a:r>
                            <a:rPr kumimoji="1" lang="en-US" altLang="ja-JP" sz="2400" dirty="0" err="1" smtClean="0"/>
                            <a:t>R</a:t>
                          </a:r>
                          <a:r>
                            <a:rPr kumimoji="1" lang="en-US" altLang="ja-JP" sz="2400" baseline="-25000" dirty="0" err="1" smtClean="0"/>
                            <a:t>m</a:t>
                          </a:r>
                          <a:r>
                            <a:rPr kumimoji="1" lang="en-US" altLang="ja-JP" sz="2400" dirty="0" err="1" smtClean="0"/>
                            <a:t>×ΔV</a:t>
                          </a:r>
                          <a:r>
                            <a:rPr kumimoji="1" lang="en-US" altLang="ja-JP" sz="2400" baseline="-25000" dirty="0" err="1" smtClean="0"/>
                            <a:t>m</a:t>
                          </a:r>
                          <a:endParaRPr kumimoji="1" lang="ja-JP" altLang="en-US" sz="2400" dirty="0"/>
                        </a:p>
                      </a:txBody>
                      <a:tcPr/>
                    </a:tc>
                    <a:extLst>
                      <a:ext uri="{0D108BD9-81ED-4DB2-BD59-A6C34878D82A}">
                        <a16:rowId xmlns:a16="http://schemas.microsoft.com/office/drawing/2014/main" val="601096105"/>
                      </a:ext>
                    </a:extLst>
                  </a:tr>
                  <a:tr h="554982">
                    <a:tc>
                      <a:txBody>
                        <a:bodyPr/>
                        <a:lstStyle/>
                        <a:p>
                          <a:r>
                            <a:rPr kumimoji="1" lang="ja-JP" altLang="en-US" sz="2400" dirty="0"/>
                            <a:t>並進運動</a:t>
                          </a:r>
                        </a:p>
                      </a:txBody>
                      <a:tcPr/>
                    </a:tc>
                    <a:tc>
                      <a:txBody>
                        <a:bodyPr/>
                        <a:lstStyle/>
                        <a:p>
                          <a:r>
                            <a:rPr kumimoji="1" lang="en-US" altLang="ja-JP" sz="2400" dirty="0" err="1"/>
                            <a:t>Mechanics.Translational</a:t>
                          </a:r>
                          <a:endParaRPr kumimoji="1" lang="ja-JP" altLang="en-US" sz="2400" dirty="0"/>
                        </a:p>
                      </a:txBody>
                      <a:tcPr/>
                    </a:tc>
                    <a:tc>
                      <a:txBody>
                        <a:bodyPr/>
                        <a:lstStyle/>
                        <a:p>
                          <a:r>
                            <a:rPr kumimoji="1" lang="ja-JP" altLang="en-US" sz="2400" dirty="0"/>
                            <a:t>位置</a:t>
                          </a:r>
                          <a:r>
                            <a:rPr kumimoji="1" lang="en-US" altLang="ja-JP" sz="2400" dirty="0"/>
                            <a:t>s</a:t>
                          </a:r>
                          <a:endParaRPr kumimoji="1" lang="ja-JP" altLang="en-US" sz="2400" dirty="0"/>
                        </a:p>
                      </a:txBody>
                      <a:tcPr/>
                    </a:tc>
                    <a:tc>
                      <a:txBody>
                        <a:bodyPr/>
                        <a:lstStyle/>
                        <a:p>
                          <a:r>
                            <a:rPr kumimoji="1" lang="ja-JP" altLang="en-US" sz="2400" dirty="0"/>
                            <a:t>力</a:t>
                          </a:r>
                          <a:r>
                            <a:rPr kumimoji="1" lang="en-US" altLang="ja-JP" sz="2400" dirty="0"/>
                            <a:t>F</a:t>
                          </a:r>
                          <a:endParaRPr kumimoji="1" lang="ja-JP" altLang="en-US" sz="2400" dirty="0"/>
                        </a:p>
                      </a:txBody>
                      <a:tcPr/>
                    </a:tc>
                    <a:tc>
                      <a:txBody>
                        <a:bodyPr/>
                        <a:lstStyle/>
                        <a:p>
                          <a:r>
                            <a:rPr kumimoji="1" lang="en-US" altLang="ja-JP" sz="2000" dirty="0"/>
                            <a:t>F = </a:t>
                          </a:r>
                          <a:r>
                            <a:rPr kumimoji="1" lang="en-US" altLang="ja-JP" sz="2000" dirty="0" err="1" smtClean="0"/>
                            <a:t>c×Δs</a:t>
                          </a:r>
                          <a:endParaRPr kumimoji="1" lang="ja-JP" altLang="en-US" sz="2400" dirty="0"/>
                        </a:p>
                      </a:txBody>
                      <a:tcPr/>
                    </a:tc>
                    <a:extLst>
                      <a:ext uri="{0D108BD9-81ED-4DB2-BD59-A6C34878D82A}">
                        <a16:rowId xmlns:a16="http://schemas.microsoft.com/office/drawing/2014/main" val="3243361607"/>
                      </a:ext>
                    </a:extLst>
                  </a:tr>
                  <a:tr h="554982">
                    <a:tc>
                      <a:txBody>
                        <a:bodyPr/>
                        <a:lstStyle/>
                        <a:p>
                          <a:r>
                            <a:rPr kumimoji="1" lang="ja-JP" altLang="en-US" sz="2400" dirty="0"/>
                            <a:t>回転運動</a:t>
                          </a:r>
                        </a:p>
                      </a:txBody>
                      <a:tcPr/>
                    </a:tc>
                    <a:tc>
                      <a:txBody>
                        <a:bodyPr/>
                        <a:lstStyle/>
                        <a:p>
                          <a:r>
                            <a:rPr kumimoji="1" lang="en-US" altLang="ja-JP" sz="2400" dirty="0" err="1"/>
                            <a:t>Mechanics.Rotational</a:t>
                          </a:r>
                          <a:endParaRPr kumimoji="1" lang="ja-JP" altLang="en-US" sz="2400" dirty="0"/>
                        </a:p>
                      </a:txBody>
                      <a:tcPr/>
                    </a:tc>
                    <a:tc>
                      <a:txBody>
                        <a:bodyPr/>
                        <a:lstStyle/>
                        <a:p>
                          <a:r>
                            <a:rPr kumimoji="1" lang="ja-JP" altLang="en-US" sz="2400" dirty="0"/>
                            <a:t>回転角度</a:t>
                          </a:r>
                          <a:r>
                            <a:rPr kumimoji="1" lang="en-US" altLang="ja-JP" sz="2400" dirty="0"/>
                            <a:t>φ</a:t>
                          </a:r>
                          <a:endParaRPr kumimoji="1" lang="ja-JP" altLang="en-US" sz="2400" dirty="0"/>
                        </a:p>
                      </a:txBody>
                      <a:tcPr/>
                    </a:tc>
                    <a:tc>
                      <a:txBody>
                        <a:bodyPr/>
                        <a:lstStyle/>
                        <a:p>
                          <a:r>
                            <a:rPr kumimoji="1" lang="ja-JP" altLang="en-US" sz="2400" dirty="0"/>
                            <a:t>トルク</a:t>
                          </a:r>
                          <a:r>
                            <a:rPr kumimoji="1" lang="en-US" altLang="ja-JP" sz="2400" dirty="0"/>
                            <a:t>τ</a:t>
                          </a:r>
                          <a:endParaRPr kumimoji="1" lang="ja-JP" altLang="en-US" sz="2400" dirty="0"/>
                        </a:p>
                      </a:txBody>
                      <a:tcPr/>
                    </a:tc>
                    <a:tc>
                      <a:txBody>
                        <a:bodyPr/>
                        <a:lstStyle/>
                        <a:p>
                          <a:r>
                            <a:rPr kumimoji="1" lang="en-US" altLang="ja-JP" sz="2400" dirty="0" smtClean="0"/>
                            <a:t>τ= J×</a:t>
                          </a:r>
                          <a14:m>
                            <m:oMath xmlns:m="http://schemas.openxmlformats.org/officeDocument/2006/math">
                              <m:f>
                                <m:fPr>
                                  <m:ctrlPr>
                                    <a:rPr kumimoji="1" lang="en-US" altLang="ja-JP" sz="240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i="1" smtClean="0">
                                          <a:latin typeface="Cambria Math" panose="02040503050406030204" pitchFamily="18" charset="0"/>
                                        </a:rPr>
                                        <m:t>𝑑</m:t>
                                      </m:r>
                                    </m:e>
                                    <m:sup>
                                      <m:r>
                                        <a:rPr kumimoji="1" lang="en-US" altLang="ja-JP" sz="2400" b="0" i="1" smtClean="0">
                                          <a:latin typeface="Cambria Math" panose="02040503050406030204" pitchFamily="18" charset="0"/>
                                        </a:rPr>
                                        <m:t>2</m:t>
                                      </m:r>
                                    </m:sup>
                                  </m:sSup>
                                  <m:r>
                                    <a:rPr kumimoji="1" lang="ja-JP" altLang="en-US" sz="2400" b="0" i="1" smtClean="0">
                                      <a:latin typeface="Cambria Math" panose="02040503050406030204" pitchFamily="18" charset="0"/>
                                    </a:rPr>
                                    <m:t>𝜙</m:t>
                                  </m:r>
                                </m:num>
                                <m:den>
                                  <m:r>
                                    <a:rPr kumimoji="1" lang="en-US" altLang="ja-JP" sz="2400" i="1" smtClean="0">
                                      <a:latin typeface="Cambria Math" panose="02040503050406030204" pitchFamily="18" charset="0"/>
                                    </a:rPr>
                                    <m:t>𝑑</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𝑡</m:t>
                                      </m:r>
                                    </m:e>
                                    <m:sup>
                                      <m:r>
                                        <a:rPr kumimoji="1" lang="en-US" altLang="ja-JP" sz="2400" b="0" i="1" smtClean="0">
                                          <a:latin typeface="Cambria Math" panose="02040503050406030204" pitchFamily="18" charset="0"/>
                                        </a:rPr>
                                        <m:t>2</m:t>
                                      </m:r>
                                    </m:sup>
                                  </m:sSup>
                                </m:den>
                              </m:f>
                            </m:oMath>
                          </a14:m>
                          <a:endParaRPr kumimoji="1" lang="ja-JP" altLang="en-US" sz="2400" dirty="0"/>
                        </a:p>
                      </a:txBody>
                      <a:tcPr/>
                    </a:tc>
                    <a:extLst>
                      <a:ext uri="{0D108BD9-81ED-4DB2-BD59-A6C34878D82A}">
                        <a16:rowId xmlns:a16="http://schemas.microsoft.com/office/drawing/2014/main" val="3238135866"/>
                      </a:ext>
                    </a:extLst>
                  </a:tr>
                </a:tbl>
              </a:graphicData>
            </a:graphic>
          </p:graphicFrame>
        </mc:Choice>
        <mc:Fallback xmlns="">
          <p:graphicFrame>
            <p:nvGraphicFramePr>
              <p:cNvPr id="35" name="表 34">
                <a:extLst>
                  <a:ext uri="{FF2B5EF4-FFF2-40B4-BE49-F238E27FC236}">
                    <a16:creationId xmlns:a16="http://schemas.microsoft.com/office/drawing/2014/main" id="{763BF4B9-8A28-48F8-ACDE-C49C7DE647EB}"/>
                  </a:ext>
                </a:extLst>
              </p:cNvPr>
              <p:cNvGraphicFramePr>
                <a:graphicFrameLocks noGrp="1"/>
              </p:cNvGraphicFramePr>
              <p:nvPr>
                <p:extLst>
                  <p:ext uri="{D42A27DB-BD31-4B8C-83A1-F6EECF244321}">
                    <p14:modId xmlns:p14="http://schemas.microsoft.com/office/powerpoint/2010/main" val="2096066211"/>
                  </p:ext>
                </p:extLst>
              </p:nvPr>
            </p:nvGraphicFramePr>
            <p:xfrm>
              <a:off x="179665" y="1389117"/>
              <a:ext cx="11633891" cy="4198834"/>
            </p:xfrm>
            <a:graphic>
              <a:graphicData uri="http://schemas.openxmlformats.org/drawingml/2006/table">
                <a:tbl>
                  <a:tblPr firstRow="1" bandRow="1">
                    <a:tableStyleId>{5C22544A-7EE6-4342-B048-85BDC9FD1C3A}</a:tableStyleId>
                  </a:tblPr>
                  <a:tblGrid>
                    <a:gridCol w="1517250">
                      <a:extLst>
                        <a:ext uri="{9D8B030D-6E8A-4147-A177-3AD203B41FA5}">
                          <a16:colId xmlns:a16="http://schemas.microsoft.com/office/drawing/2014/main" val="3394673471"/>
                        </a:ext>
                      </a:extLst>
                    </a:gridCol>
                    <a:gridCol w="3708718">
                      <a:extLst>
                        <a:ext uri="{9D8B030D-6E8A-4147-A177-3AD203B41FA5}">
                          <a16:colId xmlns:a16="http://schemas.microsoft.com/office/drawing/2014/main" val="2262260087"/>
                        </a:ext>
                      </a:extLst>
                    </a:gridCol>
                    <a:gridCol w="2343468">
                      <a:extLst>
                        <a:ext uri="{9D8B030D-6E8A-4147-A177-3AD203B41FA5}">
                          <a16:colId xmlns:a16="http://schemas.microsoft.com/office/drawing/2014/main" val="2888631639"/>
                        </a:ext>
                      </a:extLst>
                    </a:gridCol>
                    <a:gridCol w="1831259">
                      <a:extLst>
                        <a:ext uri="{9D8B030D-6E8A-4147-A177-3AD203B41FA5}">
                          <a16:colId xmlns:a16="http://schemas.microsoft.com/office/drawing/2014/main" val="2643629885"/>
                        </a:ext>
                      </a:extLst>
                    </a:gridCol>
                    <a:gridCol w="2233196">
                      <a:extLst>
                        <a:ext uri="{9D8B030D-6E8A-4147-A177-3AD203B41FA5}">
                          <a16:colId xmlns:a16="http://schemas.microsoft.com/office/drawing/2014/main" val="2468099448"/>
                        </a:ext>
                      </a:extLst>
                    </a:gridCol>
                  </a:tblGrid>
                  <a:tr h="762000">
                    <a:tc>
                      <a:txBody>
                        <a:bodyPr/>
                        <a:lstStyle/>
                        <a:p>
                          <a:r>
                            <a:rPr kumimoji="1" lang="ja-JP" altLang="en-US" sz="2400" dirty="0"/>
                            <a:t>物理現象</a:t>
                          </a:r>
                        </a:p>
                      </a:txBody>
                      <a:tcPr/>
                    </a:tc>
                    <a:tc>
                      <a:txBody>
                        <a:bodyPr/>
                        <a:lstStyle/>
                        <a:p>
                          <a:r>
                            <a:rPr kumimoji="1" lang="en-US" altLang="ja-JP" sz="2400" dirty="0"/>
                            <a:t>MSL</a:t>
                          </a:r>
                          <a:endParaRPr kumimoji="1" lang="ja-JP" altLang="en-US" sz="2400" dirty="0"/>
                        </a:p>
                      </a:txBody>
                      <a:tcPr/>
                    </a:tc>
                    <a:tc>
                      <a:txBody>
                        <a:bodyPr/>
                        <a:lstStyle/>
                        <a:p>
                          <a:r>
                            <a:rPr kumimoji="1" lang="ja-JP" altLang="en-US" sz="2400" dirty="0"/>
                            <a:t>アクロス変数</a:t>
                          </a:r>
                          <a:endParaRPr kumimoji="1" lang="en-US" altLang="ja-JP" sz="2400" dirty="0"/>
                        </a:p>
                        <a:p>
                          <a:r>
                            <a:rPr kumimoji="1" lang="en-US" altLang="ja-JP" sz="2000" dirty="0"/>
                            <a:t>(</a:t>
                          </a:r>
                          <a:r>
                            <a:rPr kumimoji="1" lang="ja-JP" altLang="en-US" sz="2000" dirty="0"/>
                            <a:t>ポテンシャル</a:t>
                          </a:r>
                          <a:r>
                            <a:rPr kumimoji="1" lang="en-US" altLang="ja-JP" sz="2000" dirty="0"/>
                            <a:t>)</a:t>
                          </a:r>
                        </a:p>
                      </a:txBody>
                      <a:tcPr/>
                    </a:tc>
                    <a:tc>
                      <a:txBody>
                        <a:bodyPr/>
                        <a:lstStyle/>
                        <a:p>
                          <a:r>
                            <a:rPr kumimoji="1" lang="ja-JP" altLang="en-US" sz="2400" dirty="0"/>
                            <a:t>フロー変数</a:t>
                          </a:r>
                          <a:endParaRPr kumimoji="1" lang="en-US" altLang="ja-JP" sz="2400" dirty="0"/>
                        </a:p>
                        <a:p>
                          <a:r>
                            <a:rPr kumimoji="1" lang="en-US" altLang="ja-JP" sz="2000" dirty="0"/>
                            <a:t>(</a:t>
                          </a:r>
                          <a:r>
                            <a:rPr kumimoji="1" lang="ja-JP" altLang="en-US" sz="2000" dirty="0"/>
                            <a:t>フラックス</a:t>
                          </a:r>
                          <a:r>
                            <a:rPr kumimoji="1" lang="en-US" altLang="ja-JP" sz="2000" dirty="0"/>
                            <a:t>)</a:t>
                          </a:r>
                          <a:endParaRPr kumimoji="1" lang="ja-JP" altLang="en-US" sz="2000" dirty="0"/>
                        </a:p>
                      </a:txBody>
                      <a:tcPr/>
                    </a:tc>
                    <a:tc>
                      <a:txBody>
                        <a:bodyPr/>
                        <a:lstStyle/>
                        <a:p>
                          <a:r>
                            <a:rPr kumimoji="1" lang="ja-JP" altLang="en-US" sz="2400" dirty="0"/>
                            <a:t>関係式の例</a:t>
                          </a:r>
                          <a:r>
                            <a:rPr kumimoji="1" lang="en-US" altLang="ja-JP" sz="2400" baseline="30000" dirty="0"/>
                            <a:t>*</a:t>
                          </a:r>
                          <a:endParaRPr kumimoji="1" lang="ja-JP" altLang="en-US" sz="2400" baseline="30000" dirty="0"/>
                        </a:p>
                      </a:txBody>
                      <a:tcPr/>
                    </a:tc>
                    <a:extLst>
                      <a:ext uri="{0D108BD9-81ED-4DB2-BD59-A6C34878D82A}">
                        <a16:rowId xmlns:a16="http://schemas.microsoft.com/office/drawing/2014/main" val="3019091978"/>
                      </a:ext>
                    </a:extLst>
                  </a:tr>
                  <a:tr h="554982">
                    <a:tc>
                      <a:txBody>
                        <a:bodyPr/>
                        <a:lstStyle/>
                        <a:p>
                          <a:r>
                            <a:rPr kumimoji="1" lang="ja-JP" altLang="en-US" sz="2400" dirty="0"/>
                            <a:t>電気</a:t>
                          </a:r>
                        </a:p>
                      </a:txBody>
                      <a:tcPr/>
                    </a:tc>
                    <a:tc>
                      <a:txBody>
                        <a:bodyPr/>
                        <a:lstStyle/>
                        <a:p>
                          <a:r>
                            <a:rPr kumimoji="1" lang="en-US" altLang="ja-JP" sz="2400" dirty="0"/>
                            <a:t>Electrical</a:t>
                          </a:r>
                          <a:endParaRPr kumimoji="1" lang="ja-JP" altLang="en-US" sz="2400" dirty="0"/>
                        </a:p>
                      </a:txBody>
                      <a:tcPr/>
                    </a:tc>
                    <a:tc>
                      <a:txBody>
                        <a:bodyPr/>
                        <a:lstStyle/>
                        <a:p>
                          <a:r>
                            <a:rPr kumimoji="1" lang="ja-JP" altLang="en-US" sz="2400" dirty="0"/>
                            <a:t>電圧</a:t>
                          </a:r>
                          <a:r>
                            <a:rPr kumimoji="1" lang="en-US" altLang="ja-JP" sz="2400" dirty="0"/>
                            <a:t>V</a:t>
                          </a:r>
                          <a:endParaRPr kumimoji="1" lang="ja-JP" altLang="en-US" sz="2400" dirty="0"/>
                        </a:p>
                      </a:txBody>
                      <a:tcPr/>
                    </a:tc>
                    <a:tc>
                      <a:txBody>
                        <a:bodyPr/>
                        <a:lstStyle/>
                        <a:p>
                          <a:r>
                            <a:rPr kumimoji="1" lang="ja-JP" altLang="en-US" sz="2400" dirty="0" smtClean="0"/>
                            <a:t>電流</a:t>
                          </a:r>
                          <a:r>
                            <a:rPr kumimoji="1" lang="en-US" altLang="ja-JP" sz="2400" dirty="0" err="1" smtClean="0"/>
                            <a:t>i</a:t>
                          </a:r>
                          <a:endParaRPr kumimoji="1" lang="ja-JP" altLang="en-US" sz="2400" dirty="0"/>
                        </a:p>
                      </a:txBody>
                      <a:tcPr/>
                    </a:tc>
                    <a:tc>
                      <a:txBody>
                        <a:bodyPr/>
                        <a:lstStyle/>
                        <a:p>
                          <a:r>
                            <a:rPr kumimoji="1" lang="en-US" altLang="ja-JP" sz="2400" dirty="0"/>
                            <a:t>i</a:t>
                          </a:r>
                          <a:r>
                            <a:rPr kumimoji="1" lang="en-US" altLang="ja-JP" sz="2400" dirty="0" smtClean="0"/>
                            <a:t> </a:t>
                          </a:r>
                          <a:r>
                            <a:rPr kumimoji="1" lang="en-US" altLang="ja-JP" sz="2400" dirty="0"/>
                            <a:t>= </a:t>
                          </a:r>
                          <a:r>
                            <a:rPr kumimoji="1" lang="ja-JP" altLang="en-US" sz="2400" dirty="0" smtClean="0"/>
                            <a:t>℧</a:t>
                          </a:r>
                          <a:r>
                            <a:rPr kumimoji="1" lang="en-US" altLang="ja-JP" sz="2400" dirty="0" smtClean="0"/>
                            <a:t>×ΔV</a:t>
                          </a:r>
                          <a:endParaRPr kumimoji="1" lang="ja-JP" altLang="en-US" sz="2400" dirty="0"/>
                        </a:p>
                      </a:txBody>
                      <a:tcPr/>
                    </a:tc>
                    <a:extLst>
                      <a:ext uri="{0D108BD9-81ED-4DB2-BD59-A6C34878D82A}">
                        <a16:rowId xmlns:a16="http://schemas.microsoft.com/office/drawing/2014/main" val="4090347416"/>
                      </a:ext>
                    </a:extLst>
                  </a:tr>
                  <a:tr h="554982">
                    <a:tc>
                      <a:txBody>
                        <a:bodyPr/>
                        <a:lstStyle/>
                        <a:p>
                          <a:r>
                            <a:rPr kumimoji="1" lang="ja-JP" altLang="en-US" sz="2400" dirty="0"/>
                            <a:t>熱</a:t>
                          </a:r>
                        </a:p>
                      </a:txBody>
                      <a:tcPr/>
                    </a:tc>
                    <a:tc>
                      <a:txBody>
                        <a:bodyPr/>
                        <a:lstStyle/>
                        <a:p>
                          <a:r>
                            <a:rPr kumimoji="1" lang="en-US" altLang="ja-JP" sz="2400" dirty="0" err="1"/>
                            <a:t>Thermal.HeatTransfer</a:t>
                          </a:r>
                          <a:endParaRPr kumimoji="1" lang="ja-JP" altLang="en-US" sz="2400" dirty="0"/>
                        </a:p>
                      </a:txBody>
                      <a:tcPr/>
                    </a:tc>
                    <a:tc>
                      <a:txBody>
                        <a:bodyPr/>
                        <a:lstStyle/>
                        <a:p>
                          <a:r>
                            <a:rPr kumimoji="1" lang="ja-JP" altLang="en-US" sz="2400" dirty="0"/>
                            <a:t>温度</a:t>
                          </a:r>
                          <a:r>
                            <a:rPr kumimoji="1" lang="en-US" altLang="ja-JP" sz="2400" dirty="0"/>
                            <a:t>T</a:t>
                          </a:r>
                          <a:endParaRPr kumimoji="1" lang="ja-JP" altLang="en-US" sz="2400" dirty="0"/>
                        </a:p>
                      </a:txBody>
                      <a:tcPr/>
                    </a:tc>
                    <a:tc>
                      <a:txBody>
                        <a:bodyPr/>
                        <a:lstStyle/>
                        <a:p>
                          <a:r>
                            <a:rPr kumimoji="1" lang="ja-JP" altLang="en-US" sz="2400" dirty="0"/>
                            <a:t>熱流量</a:t>
                          </a:r>
                          <a:r>
                            <a:rPr kumimoji="1" lang="en-US" altLang="ja-JP" sz="2400" dirty="0"/>
                            <a:t>Q</a:t>
                          </a:r>
                          <a:endParaRPr kumimoji="1" lang="ja-JP" altLang="en-US" sz="2400" dirty="0"/>
                        </a:p>
                      </a:txBody>
                      <a:tcPr/>
                    </a:tc>
                    <a:tc>
                      <a:txBody>
                        <a:bodyPr/>
                        <a:lstStyle/>
                        <a:p>
                          <a:r>
                            <a:rPr kumimoji="1" lang="en-US" altLang="ja-JP" sz="2000" dirty="0" smtClean="0"/>
                            <a:t>Q=G×ΔT</a:t>
                          </a:r>
                          <a:endParaRPr kumimoji="1" lang="ja-JP" altLang="en-US" sz="2000" dirty="0"/>
                        </a:p>
                      </a:txBody>
                      <a:tcPr/>
                    </a:tc>
                    <a:extLst>
                      <a:ext uri="{0D108BD9-81ED-4DB2-BD59-A6C34878D82A}">
                        <a16:rowId xmlns:a16="http://schemas.microsoft.com/office/drawing/2014/main" val="1994560438"/>
                      </a:ext>
                    </a:extLst>
                  </a:tr>
                  <a:tr h="554982">
                    <a:tc>
                      <a:txBody>
                        <a:bodyPr/>
                        <a:lstStyle/>
                        <a:p>
                          <a:r>
                            <a:rPr kumimoji="1" lang="ja-JP" altLang="en-US" sz="2400" dirty="0"/>
                            <a:t>流体</a:t>
                          </a:r>
                        </a:p>
                      </a:txBody>
                      <a:tcPr/>
                    </a:tc>
                    <a:tc>
                      <a:txBody>
                        <a:bodyPr/>
                        <a:lstStyle/>
                        <a:p>
                          <a:r>
                            <a:rPr kumimoji="1" lang="en-US" altLang="ja-JP" sz="2400" dirty="0" err="1"/>
                            <a:t>Thermal.FluidHeatFlow</a:t>
                          </a:r>
                          <a:endParaRPr kumimoji="1" lang="ja-JP" altLang="en-US" sz="2400" dirty="0"/>
                        </a:p>
                      </a:txBody>
                      <a:tcPr/>
                    </a:tc>
                    <a:tc>
                      <a:txBody>
                        <a:bodyPr/>
                        <a:lstStyle/>
                        <a:p>
                          <a:r>
                            <a:rPr kumimoji="1" lang="ja-JP" altLang="en-US" sz="2400" dirty="0"/>
                            <a:t>圧力</a:t>
                          </a:r>
                          <a:r>
                            <a:rPr kumimoji="1" lang="en-US" altLang="ja-JP" sz="2400" dirty="0"/>
                            <a:t>p</a:t>
                          </a:r>
                          <a:endParaRPr kumimoji="1" lang="ja-JP" altLang="en-US" sz="2400" dirty="0"/>
                        </a:p>
                      </a:txBody>
                      <a:tcPr/>
                    </a:tc>
                    <a:tc>
                      <a:txBody>
                        <a:bodyPr/>
                        <a:lstStyle/>
                        <a:p>
                          <a:r>
                            <a:rPr kumimoji="1" lang="ja-JP" altLang="en-US" sz="2400" dirty="0"/>
                            <a:t>質量流量</a:t>
                          </a:r>
                          <a:r>
                            <a:rPr kumimoji="1" lang="en-US" altLang="ja-JP" sz="2400" dirty="0"/>
                            <a:t>m</a:t>
                          </a:r>
                          <a:endParaRPr kumimoji="1" lang="ja-JP" altLang="en-US" sz="2400" dirty="0"/>
                        </a:p>
                      </a:txBody>
                      <a:tcPr/>
                    </a:tc>
                    <a:tc>
                      <a:txBody>
                        <a:bodyPr/>
                        <a:lstStyle/>
                        <a:p>
                          <a:r>
                            <a:rPr kumimoji="1" lang="en-US" altLang="ja-JP" sz="2400" dirty="0" smtClean="0"/>
                            <a:t>m=ρ/k*</a:t>
                          </a:r>
                          <a:r>
                            <a:rPr kumimoji="1" lang="en-US" altLang="ja-JP" sz="2400" dirty="0" err="1" smtClean="0"/>
                            <a:t>Δp</a:t>
                          </a:r>
                          <a:endParaRPr kumimoji="1" lang="ja-JP" altLang="en-US" sz="2400" dirty="0"/>
                        </a:p>
                      </a:txBody>
                      <a:tcPr/>
                    </a:tc>
                    <a:extLst>
                      <a:ext uri="{0D108BD9-81ED-4DB2-BD59-A6C34878D82A}">
                        <a16:rowId xmlns:a16="http://schemas.microsoft.com/office/drawing/2014/main" val="526622853"/>
                      </a:ext>
                    </a:extLst>
                  </a:tr>
                  <a:tr h="554982">
                    <a:tc>
                      <a:txBody>
                        <a:bodyPr/>
                        <a:lstStyle/>
                        <a:p>
                          <a:r>
                            <a:rPr kumimoji="1" lang="ja-JP" altLang="en-US" sz="2400" dirty="0"/>
                            <a:t>磁場</a:t>
                          </a:r>
                        </a:p>
                      </a:txBody>
                      <a:tcPr/>
                    </a:tc>
                    <a:tc>
                      <a:txBody>
                        <a:bodyPr/>
                        <a:lstStyle/>
                        <a:p>
                          <a:r>
                            <a:rPr kumimoji="1" lang="en-US" altLang="ja-JP" sz="2400" dirty="0" err="1"/>
                            <a:t>Magnetic.FluxTubes</a:t>
                          </a:r>
                          <a:endParaRPr kumimoji="1" lang="ja-JP" altLang="en-US" sz="2400" dirty="0"/>
                        </a:p>
                      </a:txBody>
                      <a:tcPr/>
                    </a:tc>
                    <a:tc>
                      <a:txBody>
                        <a:bodyPr/>
                        <a:lstStyle/>
                        <a:p>
                          <a:r>
                            <a:rPr kumimoji="1" lang="ja-JP" altLang="en-US" sz="2400" dirty="0"/>
                            <a:t>磁位</a:t>
                          </a:r>
                          <a:r>
                            <a:rPr kumimoji="1" lang="en-US" altLang="ja-JP" sz="2400" dirty="0" err="1"/>
                            <a:t>V</a:t>
                          </a:r>
                          <a:r>
                            <a:rPr kumimoji="1" lang="en-US" altLang="ja-JP" sz="2400" baseline="-25000" dirty="0" err="1"/>
                            <a:t>m</a:t>
                          </a:r>
                          <a:endParaRPr kumimoji="1" lang="ja-JP" altLang="en-US" sz="2400" baseline="-25000" dirty="0"/>
                        </a:p>
                      </a:txBody>
                      <a:tcPr/>
                    </a:tc>
                    <a:tc>
                      <a:txBody>
                        <a:bodyPr/>
                        <a:lstStyle/>
                        <a:p>
                          <a:r>
                            <a:rPr kumimoji="1" lang="ja-JP" altLang="en-US" sz="2400" dirty="0"/>
                            <a:t>磁束</a:t>
                          </a:r>
                          <a:r>
                            <a:rPr kumimoji="1" lang="en-US" altLang="ja-JP" sz="2400" dirty="0"/>
                            <a:t>φ</a:t>
                          </a:r>
                          <a:endParaRPr kumimoji="1" lang="ja-JP" altLang="en-US" sz="2400" dirty="0"/>
                        </a:p>
                      </a:txBody>
                      <a:tcPr/>
                    </a:tc>
                    <a:tc>
                      <a:txBody>
                        <a:bodyPr/>
                        <a:lstStyle/>
                        <a:p>
                          <a:r>
                            <a:rPr kumimoji="1" lang="en-US" altLang="ja-JP" sz="2400" dirty="0" smtClean="0"/>
                            <a:t>φ</a:t>
                          </a:r>
                          <a:r>
                            <a:rPr kumimoji="1" lang="en-US" altLang="ja-JP" sz="2400" baseline="-25000" dirty="0" smtClean="0"/>
                            <a:t> </a:t>
                          </a:r>
                          <a:r>
                            <a:rPr kumimoji="1" lang="en-US" altLang="ja-JP" sz="2400" dirty="0"/>
                            <a:t>= </a:t>
                          </a:r>
                          <a:r>
                            <a:rPr kumimoji="1" lang="en-US" altLang="ja-JP" sz="2400" dirty="0" err="1" smtClean="0"/>
                            <a:t>R</a:t>
                          </a:r>
                          <a:r>
                            <a:rPr kumimoji="1" lang="en-US" altLang="ja-JP" sz="2400" baseline="-25000" dirty="0" err="1" smtClean="0"/>
                            <a:t>m</a:t>
                          </a:r>
                          <a:r>
                            <a:rPr kumimoji="1" lang="en-US" altLang="ja-JP" sz="2400" dirty="0" err="1" smtClean="0"/>
                            <a:t>×ΔV</a:t>
                          </a:r>
                          <a:r>
                            <a:rPr kumimoji="1" lang="en-US" altLang="ja-JP" sz="2400" baseline="-25000" dirty="0" err="1" smtClean="0"/>
                            <a:t>m</a:t>
                          </a:r>
                          <a:endParaRPr kumimoji="1" lang="ja-JP" altLang="en-US" sz="2400" dirty="0"/>
                        </a:p>
                      </a:txBody>
                      <a:tcPr/>
                    </a:tc>
                    <a:extLst>
                      <a:ext uri="{0D108BD9-81ED-4DB2-BD59-A6C34878D82A}">
                        <a16:rowId xmlns:a16="http://schemas.microsoft.com/office/drawing/2014/main" val="601096105"/>
                      </a:ext>
                    </a:extLst>
                  </a:tr>
                  <a:tr h="554982">
                    <a:tc>
                      <a:txBody>
                        <a:bodyPr/>
                        <a:lstStyle/>
                        <a:p>
                          <a:r>
                            <a:rPr kumimoji="1" lang="ja-JP" altLang="en-US" sz="2400" dirty="0"/>
                            <a:t>並進運動</a:t>
                          </a:r>
                        </a:p>
                      </a:txBody>
                      <a:tcPr/>
                    </a:tc>
                    <a:tc>
                      <a:txBody>
                        <a:bodyPr/>
                        <a:lstStyle/>
                        <a:p>
                          <a:r>
                            <a:rPr kumimoji="1" lang="en-US" altLang="ja-JP" sz="2400" dirty="0" err="1"/>
                            <a:t>Mechanics.Translational</a:t>
                          </a:r>
                          <a:endParaRPr kumimoji="1" lang="ja-JP" altLang="en-US" sz="2400" dirty="0"/>
                        </a:p>
                      </a:txBody>
                      <a:tcPr/>
                    </a:tc>
                    <a:tc>
                      <a:txBody>
                        <a:bodyPr/>
                        <a:lstStyle/>
                        <a:p>
                          <a:r>
                            <a:rPr kumimoji="1" lang="ja-JP" altLang="en-US" sz="2400" dirty="0"/>
                            <a:t>位置</a:t>
                          </a:r>
                          <a:r>
                            <a:rPr kumimoji="1" lang="en-US" altLang="ja-JP" sz="2400" dirty="0"/>
                            <a:t>s</a:t>
                          </a:r>
                          <a:endParaRPr kumimoji="1" lang="ja-JP" altLang="en-US" sz="2400" dirty="0"/>
                        </a:p>
                      </a:txBody>
                      <a:tcPr/>
                    </a:tc>
                    <a:tc>
                      <a:txBody>
                        <a:bodyPr/>
                        <a:lstStyle/>
                        <a:p>
                          <a:r>
                            <a:rPr kumimoji="1" lang="ja-JP" altLang="en-US" sz="2400" dirty="0"/>
                            <a:t>力</a:t>
                          </a:r>
                          <a:r>
                            <a:rPr kumimoji="1" lang="en-US" altLang="ja-JP" sz="2400" dirty="0"/>
                            <a:t>F</a:t>
                          </a:r>
                          <a:endParaRPr kumimoji="1" lang="ja-JP" altLang="en-US" sz="2400" dirty="0"/>
                        </a:p>
                      </a:txBody>
                      <a:tcPr/>
                    </a:tc>
                    <a:tc>
                      <a:txBody>
                        <a:bodyPr/>
                        <a:lstStyle/>
                        <a:p>
                          <a:r>
                            <a:rPr kumimoji="1" lang="en-US" altLang="ja-JP" sz="2000" dirty="0"/>
                            <a:t>F = </a:t>
                          </a:r>
                          <a:r>
                            <a:rPr kumimoji="1" lang="en-US" altLang="ja-JP" sz="2000" dirty="0" err="1" smtClean="0"/>
                            <a:t>c×Δs</a:t>
                          </a:r>
                          <a:endParaRPr kumimoji="1" lang="ja-JP" altLang="en-US" sz="2400" dirty="0"/>
                        </a:p>
                      </a:txBody>
                      <a:tcPr/>
                    </a:tc>
                    <a:extLst>
                      <a:ext uri="{0D108BD9-81ED-4DB2-BD59-A6C34878D82A}">
                        <a16:rowId xmlns:a16="http://schemas.microsoft.com/office/drawing/2014/main" val="3243361607"/>
                      </a:ext>
                    </a:extLst>
                  </a:tr>
                  <a:tr h="661924">
                    <a:tc>
                      <a:txBody>
                        <a:bodyPr/>
                        <a:lstStyle/>
                        <a:p>
                          <a:r>
                            <a:rPr kumimoji="1" lang="ja-JP" altLang="en-US" sz="2400" dirty="0"/>
                            <a:t>回転運動</a:t>
                          </a:r>
                        </a:p>
                      </a:txBody>
                      <a:tcPr/>
                    </a:tc>
                    <a:tc>
                      <a:txBody>
                        <a:bodyPr/>
                        <a:lstStyle/>
                        <a:p>
                          <a:r>
                            <a:rPr kumimoji="1" lang="en-US" altLang="ja-JP" sz="2400" dirty="0" err="1"/>
                            <a:t>Mechanics.Rotational</a:t>
                          </a:r>
                          <a:endParaRPr kumimoji="1" lang="ja-JP" altLang="en-US" sz="2400" dirty="0"/>
                        </a:p>
                      </a:txBody>
                      <a:tcPr/>
                    </a:tc>
                    <a:tc>
                      <a:txBody>
                        <a:bodyPr/>
                        <a:lstStyle/>
                        <a:p>
                          <a:r>
                            <a:rPr kumimoji="1" lang="ja-JP" altLang="en-US" sz="2400" dirty="0"/>
                            <a:t>回転角度</a:t>
                          </a:r>
                          <a:r>
                            <a:rPr kumimoji="1" lang="en-US" altLang="ja-JP" sz="2400" dirty="0"/>
                            <a:t>φ</a:t>
                          </a:r>
                          <a:endParaRPr kumimoji="1" lang="ja-JP" altLang="en-US" sz="2400" dirty="0"/>
                        </a:p>
                      </a:txBody>
                      <a:tcPr/>
                    </a:tc>
                    <a:tc>
                      <a:txBody>
                        <a:bodyPr/>
                        <a:lstStyle/>
                        <a:p>
                          <a:r>
                            <a:rPr kumimoji="1" lang="ja-JP" altLang="en-US" sz="2400" dirty="0"/>
                            <a:t>トルク</a:t>
                          </a:r>
                          <a:r>
                            <a:rPr kumimoji="1" lang="en-US" altLang="ja-JP" sz="2400" dirty="0"/>
                            <a:t>τ</a:t>
                          </a:r>
                          <a:endParaRPr kumimoji="1" lang="ja-JP" altLang="en-US" sz="2400" dirty="0"/>
                        </a:p>
                      </a:txBody>
                      <a:tcPr/>
                    </a:tc>
                    <a:tc>
                      <a:txBody>
                        <a:bodyPr/>
                        <a:lstStyle/>
                        <a:p>
                          <a:endParaRPr lang="ja-JP"/>
                        </a:p>
                      </a:txBody>
                      <a:tcPr>
                        <a:blipFill>
                          <a:blip r:embed="rId2"/>
                          <a:stretch>
                            <a:fillRect l="-421858" t="-539450" r="-1366" b="-10092"/>
                          </a:stretch>
                        </a:blipFill>
                      </a:tcPr>
                    </a:tc>
                    <a:extLst>
                      <a:ext uri="{0D108BD9-81ED-4DB2-BD59-A6C34878D82A}">
                        <a16:rowId xmlns:a16="http://schemas.microsoft.com/office/drawing/2014/main" val="3238135866"/>
                      </a:ext>
                    </a:extLst>
                  </a:tr>
                </a:tbl>
              </a:graphicData>
            </a:graphic>
          </p:graphicFrame>
        </mc:Fallback>
      </mc:AlternateContent>
    </p:spTree>
    <p:extLst>
      <p:ext uri="{BB962C8B-B14F-4D97-AF65-F5344CB8AC3E}">
        <p14:creationId xmlns:p14="http://schemas.microsoft.com/office/powerpoint/2010/main" val="13730722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484106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ポテンシャルと</a:t>
            </a:r>
            <a:r>
              <a:rPr lang="ja-JP" altLang="en-US" dirty="0" smtClean="0"/>
              <a:t>フロー </a:t>
            </a:r>
            <a:r>
              <a:rPr lang="en-US" altLang="ja-JP" dirty="0" smtClean="0"/>
              <a:t>– </a:t>
            </a:r>
            <a:r>
              <a:rPr lang="ja-JP" altLang="en-US" dirty="0" smtClean="0"/>
              <a:t>演習</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24</a:t>
            </a:fld>
            <a:endParaRPr kumimoji="1" lang="ja-JP" altLang="en-US"/>
          </a:p>
        </p:txBody>
      </p:sp>
      <p:sp>
        <p:nvSpPr>
          <p:cNvPr id="19" name="テキスト ボックス 18">
            <a:extLst>
              <a:ext uri="{FF2B5EF4-FFF2-40B4-BE49-F238E27FC236}">
                <a16:creationId xmlns:a16="http://schemas.microsoft.com/office/drawing/2014/main" id="{B4EF266E-5967-49EA-8D66-2FA600BC1E91}"/>
              </a:ext>
            </a:extLst>
          </p:cNvPr>
          <p:cNvSpPr txBox="1"/>
          <p:nvPr/>
        </p:nvSpPr>
        <p:spPr>
          <a:xfrm>
            <a:off x="868154" y="961660"/>
            <a:ext cx="10882184" cy="1200329"/>
          </a:xfrm>
          <a:prstGeom prst="rect">
            <a:avLst/>
          </a:prstGeom>
          <a:noFill/>
        </p:spPr>
        <p:txBody>
          <a:bodyPr wrap="square" rtlCol="0">
            <a:spAutoFit/>
          </a:bodyPr>
          <a:lstStyle/>
          <a:p>
            <a:r>
              <a:rPr kumimoji="1" lang="en-US" altLang="ja-JP" sz="2400" dirty="0" err="1"/>
              <a:t>OpenModelica</a:t>
            </a:r>
            <a:r>
              <a:rPr kumimoji="1" lang="ja-JP" altLang="en-US" sz="2400" dirty="0"/>
              <a:t>を使用して、</a:t>
            </a:r>
            <a:r>
              <a:rPr lang="en-US" altLang="ja-JP" sz="2400" dirty="0" err="1"/>
              <a:t>Modelica.Electrical.Analog</a:t>
            </a:r>
            <a:r>
              <a:rPr lang="ja-JP" altLang="en-US" sz="2400" dirty="0"/>
              <a:t>パッケージの物理モデルに使用されているポートを確認してみて</a:t>
            </a:r>
            <a:r>
              <a:rPr lang="ja-JP" altLang="en-US" sz="2400" dirty="0" smtClean="0"/>
              <a:t>ください。</a:t>
            </a:r>
            <a:endParaRPr lang="en-US" altLang="ja-JP" sz="2400" dirty="0" smtClean="0"/>
          </a:p>
          <a:p>
            <a:r>
              <a:rPr lang="ja-JP" altLang="en-US" sz="2400" dirty="0" smtClean="0"/>
              <a:t>解答は次ページです。</a:t>
            </a:r>
            <a:endParaRPr kumimoji="1" lang="ja-JP" altLang="en-US" sz="2400" dirty="0"/>
          </a:p>
        </p:txBody>
      </p:sp>
    </p:spTree>
    <p:extLst>
      <p:ext uri="{BB962C8B-B14F-4D97-AF65-F5344CB8AC3E}">
        <p14:creationId xmlns:p14="http://schemas.microsoft.com/office/powerpoint/2010/main" val="18456733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615553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ポテンシャルとフロー </a:t>
            </a:r>
            <a:r>
              <a:rPr lang="en-US" altLang="ja-JP" dirty="0"/>
              <a:t>– </a:t>
            </a:r>
            <a:r>
              <a:rPr lang="ja-JP" altLang="en-US" dirty="0" smtClean="0"/>
              <a:t>演習 解答例</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25</a:t>
            </a:fld>
            <a:endParaRPr kumimoji="1" lang="ja-JP" altLang="en-US"/>
          </a:p>
        </p:txBody>
      </p:sp>
      <p:sp>
        <p:nvSpPr>
          <p:cNvPr id="9" name="正方形/長方形 8"/>
          <p:cNvSpPr/>
          <p:nvPr/>
        </p:nvSpPr>
        <p:spPr>
          <a:xfrm>
            <a:off x="215170" y="766440"/>
            <a:ext cx="8263801" cy="646331"/>
          </a:xfrm>
          <a:prstGeom prst="rect">
            <a:avLst/>
          </a:prstGeom>
        </p:spPr>
        <p:txBody>
          <a:bodyPr wrap="none">
            <a:spAutoFit/>
          </a:bodyPr>
          <a:lstStyle/>
          <a:p>
            <a:r>
              <a:rPr lang="en-US" altLang="ja-JP" dirty="0" err="1" smtClean="0"/>
              <a:t>Modelica.Electrical.Analog</a:t>
            </a:r>
            <a:r>
              <a:rPr lang="ja-JP" altLang="en-US" dirty="0" smtClean="0"/>
              <a:t>内の適当なモデルを開きます。</a:t>
            </a:r>
            <a:endParaRPr lang="en-US" altLang="ja-JP" dirty="0" smtClean="0"/>
          </a:p>
          <a:p>
            <a:r>
              <a:rPr lang="ja-JP" altLang="en-US" dirty="0"/>
              <a:t>ポート</a:t>
            </a:r>
            <a:r>
              <a:rPr lang="ja-JP" altLang="en-US" dirty="0" smtClean="0"/>
              <a:t>にカーソルを合わせるとインスタンス元のモデルのパスが示されます。</a:t>
            </a:r>
            <a:endParaRPr lang="en-US" altLang="ja-JP" dirty="0" smtClean="0"/>
          </a:p>
        </p:txBody>
      </p:sp>
      <p:grpSp>
        <p:nvGrpSpPr>
          <p:cNvPr id="13" name="グループ化 12"/>
          <p:cNvGrpSpPr/>
          <p:nvPr/>
        </p:nvGrpSpPr>
        <p:grpSpPr>
          <a:xfrm>
            <a:off x="477005" y="1860446"/>
            <a:ext cx="11481632" cy="3756160"/>
            <a:chOff x="329645" y="2290198"/>
            <a:chExt cx="12315186" cy="4028853"/>
          </a:xfrm>
        </p:grpSpPr>
        <p:pic>
          <p:nvPicPr>
            <p:cNvPr id="6" name="図 5"/>
            <p:cNvPicPr>
              <a:picLocks noChangeAspect="1"/>
            </p:cNvPicPr>
            <p:nvPr/>
          </p:nvPicPr>
          <p:blipFill rotWithShape="1">
            <a:blip r:embed="rId2"/>
            <a:srcRect t="15645" r="10391" b="4733"/>
            <a:stretch/>
          </p:blipFill>
          <p:spPr>
            <a:xfrm>
              <a:off x="329645" y="2290198"/>
              <a:ext cx="6665044" cy="4028853"/>
            </a:xfrm>
            <a:prstGeom prst="rect">
              <a:avLst/>
            </a:prstGeom>
          </p:spPr>
        </p:pic>
        <p:cxnSp>
          <p:nvCxnSpPr>
            <p:cNvPr id="8" name="直線矢印コネクタ 7"/>
            <p:cNvCxnSpPr>
              <a:endCxn id="10" idx="1"/>
            </p:cNvCxnSpPr>
            <p:nvPr/>
          </p:nvCxnSpPr>
          <p:spPr>
            <a:xfrm flipV="1">
              <a:off x="5684363" y="4022673"/>
              <a:ext cx="319979" cy="665537"/>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7126999" y="2418322"/>
              <a:ext cx="5517832" cy="693254"/>
            </a:xfrm>
            <a:prstGeom prst="rect">
              <a:avLst/>
            </a:prstGeom>
          </p:spPr>
          <p:txBody>
            <a:bodyPr wrap="none">
              <a:spAutoFit/>
            </a:bodyPr>
            <a:lstStyle/>
            <a:p>
              <a:r>
                <a:rPr lang="ja-JP" altLang="en-US" dirty="0" smtClean="0"/>
                <a:t>ポートモデルを確認すると</a:t>
              </a:r>
              <a:r>
                <a:rPr lang="ja-JP" altLang="en-US" dirty="0" smtClean="0">
                  <a:solidFill>
                    <a:srgbClr val="FF0000"/>
                  </a:solidFill>
                </a:rPr>
                <a:t>ポテンシャル</a:t>
              </a:r>
              <a:r>
                <a:rPr lang="ja-JP" altLang="en-US" dirty="0" smtClean="0"/>
                <a:t>として</a:t>
              </a:r>
              <a:r>
                <a:rPr lang="en-US" altLang="ja-JP" dirty="0" smtClean="0"/>
                <a:t>v</a:t>
              </a:r>
            </a:p>
            <a:p>
              <a:r>
                <a:rPr lang="ja-JP" altLang="en-US" dirty="0" smtClean="0">
                  <a:solidFill>
                    <a:srgbClr val="FF0000"/>
                  </a:solidFill>
                </a:rPr>
                <a:t>フロー</a:t>
              </a:r>
              <a:r>
                <a:rPr lang="ja-JP" altLang="en-US" dirty="0" smtClean="0"/>
                <a:t>として</a:t>
              </a:r>
              <a:r>
                <a:rPr lang="en-US" altLang="ja-JP" dirty="0" err="1" smtClean="0"/>
                <a:t>i</a:t>
              </a:r>
              <a:r>
                <a:rPr lang="ja-JP" altLang="en-US" dirty="0" smtClean="0"/>
                <a:t>が定義されています</a:t>
              </a:r>
              <a:endParaRPr lang="en-US" altLang="ja-JP" dirty="0" smtClean="0"/>
            </a:p>
          </p:txBody>
        </p:sp>
        <p:pic>
          <p:nvPicPr>
            <p:cNvPr id="10" name="図 9"/>
            <p:cNvPicPr>
              <a:picLocks noChangeAspect="1"/>
            </p:cNvPicPr>
            <p:nvPr/>
          </p:nvPicPr>
          <p:blipFill>
            <a:blip r:embed="rId3"/>
            <a:stretch>
              <a:fillRect/>
            </a:stretch>
          </p:blipFill>
          <p:spPr>
            <a:xfrm>
              <a:off x="6004342" y="3271744"/>
              <a:ext cx="6460043" cy="1501857"/>
            </a:xfrm>
            <a:prstGeom prst="rect">
              <a:avLst/>
            </a:prstGeom>
            <a:ln>
              <a:solidFill>
                <a:schemeClr val="tx1"/>
              </a:solidFill>
            </a:ln>
          </p:spPr>
        </p:pic>
      </p:grpSp>
      <p:cxnSp>
        <p:nvCxnSpPr>
          <p:cNvPr id="20" name="直線コネクタ 19"/>
          <p:cNvCxnSpPr/>
          <p:nvPr/>
        </p:nvCxnSpPr>
        <p:spPr>
          <a:xfrm>
            <a:off x="9276778" y="3563441"/>
            <a:ext cx="1050408" cy="0"/>
          </a:xfrm>
          <a:prstGeom prst="line">
            <a:avLst/>
          </a:prstGeom>
          <a:ln w="952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7590954" y="3857245"/>
            <a:ext cx="1463613" cy="0"/>
          </a:xfrm>
          <a:prstGeom prst="line">
            <a:avLst/>
          </a:prstGeom>
          <a:ln w="952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6146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四角形: 角を丸くする 134">
            <a:extLst>
              <a:ext uri="{FF2B5EF4-FFF2-40B4-BE49-F238E27FC236}">
                <a16:creationId xmlns:a16="http://schemas.microsoft.com/office/drawing/2014/main" id="{5B13F92B-CAF0-4F20-B524-51F7D398B1A1}"/>
              </a:ext>
            </a:extLst>
          </p:cNvPr>
          <p:cNvSpPr/>
          <p:nvPr/>
        </p:nvSpPr>
        <p:spPr>
          <a:xfrm>
            <a:off x="6670226" y="3666260"/>
            <a:ext cx="3042186" cy="2672755"/>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26</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4794582"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smtClean="0"/>
              <a:t>ポテンシャルとフローの分岐</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643371" y="858071"/>
            <a:ext cx="11380573" cy="461665"/>
          </a:xfrm>
          <a:prstGeom prst="rect">
            <a:avLst/>
          </a:prstGeom>
          <a:noFill/>
        </p:spPr>
        <p:txBody>
          <a:bodyPr wrap="square" rtlCol="0">
            <a:spAutoFit/>
          </a:bodyPr>
          <a:lstStyle/>
          <a:p>
            <a:r>
              <a:rPr kumimoji="1" lang="ja-JP" altLang="en-US" sz="2400" dirty="0"/>
              <a:t>系が分岐する際はポテンシャル</a:t>
            </a:r>
            <a:r>
              <a:rPr kumimoji="1" lang="ja-JP" altLang="en-US" sz="2400" dirty="0" smtClean="0"/>
              <a:t>とフローは</a:t>
            </a:r>
            <a:r>
              <a:rPr kumimoji="1" lang="ja-JP" altLang="en-US" sz="2400" dirty="0"/>
              <a:t>以下のように取り扱います。</a:t>
            </a:r>
          </a:p>
        </p:txBody>
      </p:sp>
      <p:sp>
        <p:nvSpPr>
          <p:cNvPr id="14" name="正方形/長方形 13">
            <a:extLst>
              <a:ext uri="{FF2B5EF4-FFF2-40B4-BE49-F238E27FC236}">
                <a16:creationId xmlns:a16="http://schemas.microsoft.com/office/drawing/2014/main" id="{D4E21BD4-8034-46D2-9C96-957EF00CDA1A}"/>
              </a:ext>
            </a:extLst>
          </p:cNvPr>
          <p:cNvSpPr/>
          <p:nvPr/>
        </p:nvSpPr>
        <p:spPr>
          <a:xfrm>
            <a:off x="1443505" y="1563024"/>
            <a:ext cx="7263527" cy="461665"/>
          </a:xfrm>
          <a:prstGeom prst="rect">
            <a:avLst/>
          </a:prstGeom>
        </p:spPr>
        <p:txBody>
          <a:bodyPr wrap="none">
            <a:spAutoFit/>
          </a:bodyPr>
          <a:lstStyle/>
          <a:p>
            <a:r>
              <a:rPr lang="ja-JP" altLang="en-US" sz="2400" dirty="0"/>
              <a:t>ポテンシャル　・・・　同じ物理量が受け渡される</a:t>
            </a:r>
          </a:p>
        </p:txBody>
      </p:sp>
      <p:sp>
        <p:nvSpPr>
          <p:cNvPr id="44" name="正方形/長方形 43">
            <a:extLst>
              <a:ext uri="{FF2B5EF4-FFF2-40B4-BE49-F238E27FC236}">
                <a16:creationId xmlns:a16="http://schemas.microsoft.com/office/drawing/2014/main" id="{B9C851CA-22EE-4F65-B1B2-1526E2F4019F}"/>
              </a:ext>
            </a:extLst>
          </p:cNvPr>
          <p:cNvSpPr/>
          <p:nvPr/>
        </p:nvSpPr>
        <p:spPr>
          <a:xfrm>
            <a:off x="1443505" y="2232395"/>
            <a:ext cx="6955750" cy="461665"/>
          </a:xfrm>
          <a:prstGeom prst="rect">
            <a:avLst/>
          </a:prstGeom>
        </p:spPr>
        <p:txBody>
          <a:bodyPr wrap="none">
            <a:spAutoFit/>
          </a:bodyPr>
          <a:lstStyle/>
          <a:p>
            <a:r>
              <a:rPr lang="ja-JP" altLang="en-US" sz="2400" dirty="0" smtClean="0"/>
              <a:t>フロー</a:t>
            </a:r>
            <a:r>
              <a:rPr lang="ja-JP" altLang="en-US" sz="2400" dirty="0"/>
              <a:t>　　・・・　物理量の合計値が等しくなる</a:t>
            </a:r>
          </a:p>
        </p:txBody>
      </p:sp>
      <p:grpSp>
        <p:nvGrpSpPr>
          <p:cNvPr id="125" name="グループ化 124">
            <a:extLst>
              <a:ext uri="{FF2B5EF4-FFF2-40B4-BE49-F238E27FC236}">
                <a16:creationId xmlns:a16="http://schemas.microsoft.com/office/drawing/2014/main" id="{CEC1BF5D-1773-4014-AE0C-17012A660C2B}"/>
              </a:ext>
            </a:extLst>
          </p:cNvPr>
          <p:cNvGrpSpPr/>
          <p:nvPr/>
        </p:nvGrpSpPr>
        <p:grpSpPr>
          <a:xfrm>
            <a:off x="1620469" y="4244602"/>
            <a:ext cx="4302534" cy="1605678"/>
            <a:chOff x="3190498" y="3730289"/>
            <a:chExt cx="3024900" cy="1106530"/>
          </a:xfrm>
        </p:grpSpPr>
        <p:sp>
          <p:nvSpPr>
            <p:cNvPr id="113" name="正方形/長方形 112">
              <a:extLst>
                <a:ext uri="{FF2B5EF4-FFF2-40B4-BE49-F238E27FC236}">
                  <a16:creationId xmlns:a16="http://schemas.microsoft.com/office/drawing/2014/main" id="{3A23D419-FF33-4980-8ECB-93A2329A4741}"/>
                </a:ext>
              </a:extLst>
            </p:cNvPr>
            <p:cNvSpPr/>
            <p:nvPr/>
          </p:nvSpPr>
          <p:spPr>
            <a:xfrm>
              <a:off x="5075268" y="3730289"/>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652D6F9C-2800-427A-8572-E5CD3AA371E6}"/>
                </a:ext>
              </a:extLst>
            </p:cNvPr>
            <p:cNvSpPr/>
            <p:nvPr/>
          </p:nvSpPr>
          <p:spPr>
            <a:xfrm>
              <a:off x="5075268" y="4629677"/>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a:extLst>
                <a:ext uri="{FF2B5EF4-FFF2-40B4-BE49-F238E27FC236}">
                  <a16:creationId xmlns:a16="http://schemas.microsoft.com/office/drawing/2014/main" id="{265012B7-6AD4-4AFA-BA38-31B6B4AE91DD}"/>
                </a:ext>
              </a:extLst>
            </p:cNvPr>
            <p:cNvSpPr/>
            <p:nvPr/>
          </p:nvSpPr>
          <p:spPr>
            <a:xfrm>
              <a:off x="3510393" y="4154188"/>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7" name="コネクタ: カギ線 116">
              <a:extLst>
                <a:ext uri="{FF2B5EF4-FFF2-40B4-BE49-F238E27FC236}">
                  <a16:creationId xmlns:a16="http://schemas.microsoft.com/office/drawing/2014/main" id="{6E420278-4F85-49CF-A723-97A4F856FD09}"/>
                </a:ext>
              </a:extLst>
            </p:cNvPr>
            <p:cNvCxnSpPr>
              <a:stCxn id="115" idx="3"/>
              <a:endCxn id="113" idx="1"/>
            </p:cNvCxnSpPr>
            <p:nvPr/>
          </p:nvCxnSpPr>
          <p:spPr>
            <a:xfrm flipV="1">
              <a:off x="4426670" y="3833860"/>
              <a:ext cx="648598" cy="423899"/>
            </a:xfrm>
            <a:prstGeom prst="bentConnector3">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コネクタ: カギ線 117">
              <a:extLst>
                <a:ext uri="{FF2B5EF4-FFF2-40B4-BE49-F238E27FC236}">
                  <a16:creationId xmlns:a16="http://schemas.microsoft.com/office/drawing/2014/main" id="{78C729A5-CE36-4E8E-99EE-C2A000950288}"/>
                </a:ext>
              </a:extLst>
            </p:cNvPr>
            <p:cNvCxnSpPr>
              <a:cxnSpLocks/>
              <a:stCxn id="115" idx="3"/>
              <a:endCxn id="114" idx="1"/>
            </p:cNvCxnSpPr>
            <p:nvPr/>
          </p:nvCxnSpPr>
          <p:spPr>
            <a:xfrm>
              <a:off x="4426670" y="4257759"/>
              <a:ext cx="648598" cy="475489"/>
            </a:xfrm>
            <a:prstGeom prst="bentConnector3">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A0F247B2-2601-4F4C-908E-D315BA423A76}"/>
                </a:ext>
              </a:extLst>
            </p:cNvPr>
            <p:cNvCxnSpPr>
              <a:cxnSpLocks/>
              <a:stCxn id="115" idx="1"/>
            </p:cNvCxnSpPr>
            <p:nvPr/>
          </p:nvCxnSpPr>
          <p:spPr>
            <a:xfrm flipH="1">
              <a:off x="3190498" y="4257759"/>
              <a:ext cx="319895"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線コネクタ 122">
              <a:extLst>
                <a:ext uri="{FF2B5EF4-FFF2-40B4-BE49-F238E27FC236}">
                  <a16:creationId xmlns:a16="http://schemas.microsoft.com/office/drawing/2014/main" id="{BEF32117-4CBD-4DCB-9B9D-1CDFEFC09B1C}"/>
                </a:ext>
              </a:extLst>
            </p:cNvPr>
            <p:cNvCxnSpPr/>
            <p:nvPr/>
          </p:nvCxnSpPr>
          <p:spPr>
            <a:xfrm flipH="1">
              <a:off x="5991545" y="3845038"/>
              <a:ext cx="21564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84CAFE43-0E59-40A5-81BC-44056BF63131}"/>
                </a:ext>
              </a:extLst>
            </p:cNvPr>
            <p:cNvCxnSpPr/>
            <p:nvPr/>
          </p:nvCxnSpPr>
          <p:spPr>
            <a:xfrm flipH="1">
              <a:off x="5999752" y="4718860"/>
              <a:ext cx="21564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6" name="テキスト ボックス 125">
            <a:extLst>
              <a:ext uri="{FF2B5EF4-FFF2-40B4-BE49-F238E27FC236}">
                <a16:creationId xmlns:a16="http://schemas.microsoft.com/office/drawing/2014/main" id="{62C71E97-DA7A-4F93-9345-A0417ADD7374}"/>
              </a:ext>
            </a:extLst>
          </p:cNvPr>
          <p:cNvSpPr txBox="1"/>
          <p:nvPr/>
        </p:nvSpPr>
        <p:spPr>
          <a:xfrm>
            <a:off x="2310401" y="6096238"/>
            <a:ext cx="3570208" cy="461665"/>
          </a:xfrm>
          <a:prstGeom prst="rect">
            <a:avLst/>
          </a:prstGeom>
          <a:noFill/>
        </p:spPr>
        <p:txBody>
          <a:bodyPr wrap="none" rtlCol="0">
            <a:spAutoFit/>
          </a:bodyPr>
          <a:lstStyle/>
          <a:p>
            <a:pPr algn="l"/>
            <a:r>
              <a:rPr kumimoji="1" lang="ja-JP" altLang="en-US" sz="2400" u="sng" dirty="0"/>
              <a:t>並列接続された電気抵抗</a:t>
            </a:r>
          </a:p>
        </p:txBody>
      </p:sp>
      <p:sp>
        <p:nvSpPr>
          <p:cNvPr id="127" name="テキスト ボックス 126">
            <a:extLst>
              <a:ext uri="{FF2B5EF4-FFF2-40B4-BE49-F238E27FC236}">
                <a16:creationId xmlns:a16="http://schemas.microsoft.com/office/drawing/2014/main" id="{784732C3-B589-46A2-A50D-7DED6257AB0E}"/>
              </a:ext>
            </a:extLst>
          </p:cNvPr>
          <p:cNvSpPr txBox="1"/>
          <p:nvPr/>
        </p:nvSpPr>
        <p:spPr>
          <a:xfrm>
            <a:off x="643370" y="2884688"/>
            <a:ext cx="11380573" cy="830997"/>
          </a:xfrm>
          <a:prstGeom prst="rect">
            <a:avLst/>
          </a:prstGeom>
          <a:noFill/>
        </p:spPr>
        <p:txBody>
          <a:bodyPr wrap="square" rtlCol="0">
            <a:spAutoFit/>
          </a:bodyPr>
          <a:lstStyle/>
          <a:p>
            <a:r>
              <a:rPr kumimoji="1" lang="ja-JP" altLang="en-US" sz="2400" dirty="0"/>
              <a:t>電気回路の場合、分岐点でのポテンシャル</a:t>
            </a:r>
            <a:r>
              <a:rPr kumimoji="1" lang="ja-JP" altLang="en-US" sz="2400" dirty="0" smtClean="0"/>
              <a:t>とフローは</a:t>
            </a:r>
            <a:r>
              <a:rPr kumimoji="1" lang="ja-JP" altLang="en-US" sz="2400" dirty="0"/>
              <a:t>以下のようになります</a:t>
            </a:r>
            <a:endParaRPr kumimoji="1" lang="en-US" altLang="ja-JP" sz="2400" dirty="0"/>
          </a:p>
          <a:p>
            <a:r>
              <a:rPr kumimoji="1" lang="ja-JP" altLang="en-US" sz="2400" dirty="0"/>
              <a:t>　電圧</a:t>
            </a:r>
            <a:r>
              <a:rPr kumimoji="1" lang="en-US" altLang="ja-JP" sz="2400" dirty="0"/>
              <a:t>V</a:t>
            </a:r>
            <a:r>
              <a:rPr kumimoji="1" lang="ja-JP" altLang="en-US" sz="2400" dirty="0"/>
              <a:t>：ポテンシャル、電流</a:t>
            </a:r>
            <a:r>
              <a:rPr kumimoji="1" lang="en-US" altLang="ja-JP" sz="2400" dirty="0" err="1"/>
              <a:t>i</a:t>
            </a:r>
            <a:r>
              <a:rPr kumimoji="1" lang="ja-JP" altLang="en-US" sz="2400" dirty="0" smtClean="0"/>
              <a:t>：フロー</a:t>
            </a:r>
            <a:endParaRPr kumimoji="1" lang="ja-JP" altLang="en-US" sz="2400" dirty="0"/>
          </a:p>
        </p:txBody>
      </p:sp>
      <p:sp>
        <p:nvSpPr>
          <p:cNvPr id="128" name="テキスト ボックス 127">
            <a:extLst>
              <a:ext uri="{FF2B5EF4-FFF2-40B4-BE49-F238E27FC236}">
                <a16:creationId xmlns:a16="http://schemas.microsoft.com/office/drawing/2014/main" id="{F7069CAA-E089-43DF-936A-883601EAFE77}"/>
              </a:ext>
            </a:extLst>
          </p:cNvPr>
          <p:cNvSpPr txBox="1"/>
          <p:nvPr/>
        </p:nvSpPr>
        <p:spPr>
          <a:xfrm>
            <a:off x="7284254" y="4313619"/>
            <a:ext cx="1800493" cy="523220"/>
          </a:xfrm>
          <a:prstGeom prst="rect">
            <a:avLst/>
          </a:prstGeom>
          <a:noFill/>
        </p:spPr>
        <p:txBody>
          <a:bodyPr wrap="none" rtlCol="0">
            <a:spAutoFit/>
          </a:bodyPr>
          <a:lstStyle/>
          <a:p>
            <a:pPr algn="l"/>
            <a:r>
              <a:rPr kumimoji="1" lang="en-US" altLang="ja-JP" sz="2800" dirty="0"/>
              <a:t>V</a:t>
            </a:r>
            <a:r>
              <a:rPr kumimoji="1" lang="en-US" altLang="ja-JP" sz="2800" baseline="-25000" dirty="0"/>
              <a:t>1</a:t>
            </a:r>
            <a:r>
              <a:rPr kumimoji="1" lang="en-US" altLang="ja-JP" sz="2800" dirty="0"/>
              <a:t>=V</a:t>
            </a:r>
            <a:r>
              <a:rPr kumimoji="1" lang="en-US" altLang="ja-JP" sz="2800" baseline="-25000" dirty="0"/>
              <a:t>2</a:t>
            </a:r>
            <a:r>
              <a:rPr kumimoji="1" lang="en-US" altLang="ja-JP" sz="2800" dirty="0"/>
              <a:t>=V</a:t>
            </a:r>
            <a:r>
              <a:rPr kumimoji="1" lang="en-US" altLang="ja-JP" sz="2800" baseline="-25000" dirty="0"/>
              <a:t>3</a:t>
            </a:r>
            <a:endParaRPr kumimoji="1" lang="ja-JP" altLang="en-US" sz="2800" baseline="-25000" dirty="0"/>
          </a:p>
        </p:txBody>
      </p:sp>
      <p:sp>
        <p:nvSpPr>
          <p:cNvPr id="129" name="テキスト ボックス 128">
            <a:extLst>
              <a:ext uri="{FF2B5EF4-FFF2-40B4-BE49-F238E27FC236}">
                <a16:creationId xmlns:a16="http://schemas.microsoft.com/office/drawing/2014/main" id="{4D9832EC-6657-47DA-9369-E2E5BC9823E6}"/>
              </a:ext>
            </a:extLst>
          </p:cNvPr>
          <p:cNvSpPr txBox="1"/>
          <p:nvPr/>
        </p:nvSpPr>
        <p:spPr>
          <a:xfrm>
            <a:off x="7003690" y="5496328"/>
            <a:ext cx="2108269" cy="584775"/>
          </a:xfrm>
          <a:prstGeom prst="rect">
            <a:avLst/>
          </a:prstGeom>
          <a:noFill/>
        </p:spPr>
        <p:txBody>
          <a:bodyPr wrap="square" rtlCol="0">
            <a:spAutoFit/>
          </a:bodyPr>
          <a:lstStyle/>
          <a:p>
            <a:pPr algn="ctr"/>
            <a:r>
              <a:rPr kumimoji="1" lang="en-US" altLang="ja-JP" sz="3200" dirty="0"/>
              <a:t>i</a:t>
            </a:r>
            <a:r>
              <a:rPr kumimoji="1" lang="en-US" altLang="ja-JP" sz="3200" baseline="-25000" dirty="0"/>
              <a:t>1</a:t>
            </a:r>
            <a:r>
              <a:rPr kumimoji="1" lang="en-US" altLang="ja-JP" sz="3200" dirty="0"/>
              <a:t>=i</a:t>
            </a:r>
            <a:r>
              <a:rPr kumimoji="1" lang="en-US" altLang="ja-JP" sz="3200" baseline="-25000" dirty="0"/>
              <a:t>2</a:t>
            </a:r>
            <a:r>
              <a:rPr kumimoji="1" lang="en-US" altLang="ja-JP" sz="3200" dirty="0"/>
              <a:t>+i</a:t>
            </a:r>
            <a:r>
              <a:rPr kumimoji="1" lang="en-US" altLang="ja-JP" sz="3200" baseline="-25000" dirty="0"/>
              <a:t>3</a:t>
            </a:r>
            <a:endParaRPr kumimoji="1" lang="ja-JP" altLang="en-US" sz="3200" baseline="-25000" dirty="0"/>
          </a:p>
        </p:txBody>
      </p:sp>
      <p:sp>
        <p:nvSpPr>
          <p:cNvPr id="131" name="テキスト ボックス 130">
            <a:extLst>
              <a:ext uri="{FF2B5EF4-FFF2-40B4-BE49-F238E27FC236}">
                <a16:creationId xmlns:a16="http://schemas.microsoft.com/office/drawing/2014/main" id="{B975022F-822F-4D8B-92A4-18998F1424AC}"/>
              </a:ext>
            </a:extLst>
          </p:cNvPr>
          <p:cNvSpPr txBox="1"/>
          <p:nvPr/>
        </p:nvSpPr>
        <p:spPr>
          <a:xfrm>
            <a:off x="2970518" y="4151833"/>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1</a:t>
            </a:r>
          </a:p>
          <a:p>
            <a:pPr algn="l"/>
            <a:r>
              <a:rPr lang="en-US" altLang="ja-JP" sz="2000" dirty="0"/>
              <a:t>i</a:t>
            </a:r>
            <a:r>
              <a:rPr lang="en-US" altLang="ja-JP" sz="2000" baseline="-25000" dirty="0"/>
              <a:t>1</a:t>
            </a:r>
            <a:endParaRPr kumimoji="1" lang="ja-JP" altLang="en-US" sz="2000" baseline="-25000" dirty="0"/>
          </a:p>
        </p:txBody>
      </p:sp>
      <p:sp>
        <p:nvSpPr>
          <p:cNvPr id="132" name="テキスト ボックス 131">
            <a:extLst>
              <a:ext uri="{FF2B5EF4-FFF2-40B4-BE49-F238E27FC236}">
                <a16:creationId xmlns:a16="http://schemas.microsoft.com/office/drawing/2014/main" id="{FED7F369-7F79-4F2A-A8D6-17D4A02F7D1D}"/>
              </a:ext>
            </a:extLst>
          </p:cNvPr>
          <p:cNvSpPr txBox="1"/>
          <p:nvPr/>
        </p:nvSpPr>
        <p:spPr>
          <a:xfrm>
            <a:off x="4008107" y="3657307"/>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2</a:t>
            </a:r>
          </a:p>
          <a:p>
            <a:pPr algn="l"/>
            <a:r>
              <a:rPr lang="en-US" altLang="ja-JP" sz="2000" dirty="0"/>
              <a:t>i</a:t>
            </a:r>
            <a:r>
              <a:rPr lang="en-US" altLang="ja-JP" sz="2000" baseline="-25000" dirty="0"/>
              <a:t>2</a:t>
            </a:r>
            <a:endParaRPr kumimoji="1" lang="ja-JP" altLang="en-US" sz="2000" baseline="-25000" dirty="0"/>
          </a:p>
        </p:txBody>
      </p:sp>
      <p:sp>
        <p:nvSpPr>
          <p:cNvPr id="134" name="テキスト ボックス 133">
            <a:extLst>
              <a:ext uri="{FF2B5EF4-FFF2-40B4-BE49-F238E27FC236}">
                <a16:creationId xmlns:a16="http://schemas.microsoft.com/office/drawing/2014/main" id="{CE81F18E-D64A-4BF4-8F62-BD307AB88CDE}"/>
              </a:ext>
            </a:extLst>
          </p:cNvPr>
          <p:cNvSpPr txBox="1"/>
          <p:nvPr/>
        </p:nvSpPr>
        <p:spPr>
          <a:xfrm>
            <a:off x="4025249" y="4941433"/>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3</a:t>
            </a:r>
          </a:p>
          <a:p>
            <a:pPr algn="l"/>
            <a:r>
              <a:rPr lang="en-US" altLang="ja-JP" sz="2000" dirty="0"/>
              <a:t>i</a:t>
            </a:r>
            <a:r>
              <a:rPr lang="en-US" altLang="ja-JP" sz="2000" baseline="-25000" dirty="0"/>
              <a:t>3</a:t>
            </a:r>
            <a:endParaRPr kumimoji="1" lang="ja-JP" altLang="en-US" sz="2000" baseline="-25000" dirty="0"/>
          </a:p>
        </p:txBody>
      </p:sp>
      <p:sp>
        <p:nvSpPr>
          <p:cNvPr id="136" name="テキスト ボックス 135">
            <a:extLst>
              <a:ext uri="{FF2B5EF4-FFF2-40B4-BE49-F238E27FC236}">
                <a16:creationId xmlns:a16="http://schemas.microsoft.com/office/drawing/2014/main" id="{B4E908B4-F335-473C-BCA9-4B0DB8FDF676}"/>
              </a:ext>
            </a:extLst>
          </p:cNvPr>
          <p:cNvSpPr txBox="1"/>
          <p:nvPr/>
        </p:nvSpPr>
        <p:spPr>
          <a:xfrm>
            <a:off x="6787958" y="3868407"/>
            <a:ext cx="2031325" cy="461665"/>
          </a:xfrm>
          <a:prstGeom prst="rect">
            <a:avLst/>
          </a:prstGeom>
          <a:noFill/>
        </p:spPr>
        <p:txBody>
          <a:bodyPr wrap="none" rtlCol="0">
            <a:spAutoFit/>
          </a:bodyPr>
          <a:lstStyle/>
          <a:p>
            <a:pPr algn="l"/>
            <a:r>
              <a:rPr kumimoji="1" lang="ja-JP" altLang="en-US" sz="2400" u="sng" dirty="0"/>
              <a:t>ポテンシャル</a:t>
            </a:r>
          </a:p>
        </p:txBody>
      </p:sp>
      <p:sp>
        <p:nvSpPr>
          <p:cNvPr id="137" name="テキスト ボックス 136">
            <a:extLst>
              <a:ext uri="{FF2B5EF4-FFF2-40B4-BE49-F238E27FC236}">
                <a16:creationId xmlns:a16="http://schemas.microsoft.com/office/drawing/2014/main" id="{734B8425-4DC2-4475-AC0B-A0BA8C99E35F}"/>
              </a:ext>
            </a:extLst>
          </p:cNvPr>
          <p:cNvSpPr txBox="1"/>
          <p:nvPr/>
        </p:nvSpPr>
        <p:spPr>
          <a:xfrm>
            <a:off x="6787958" y="5038288"/>
            <a:ext cx="1107996" cy="461665"/>
          </a:xfrm>
          <a:prstGeom prst="rect">
            <a:avLst/>
          </a:prstGeom>
          <a:noFill/>
        </p:spPr>
        <p:txBody>
          <a:bodyPr wrap="none" rtlCol="0">
            <a:spAutoFit/>
          </a:bodyPr>
          <a:lstStyle/>
          <a:p>
            <a:pPr algn="l"/>
            <a:r>
              <a:rPr kumimoji="1" lang="ja-JP" altLang="en-US" sz="2400" u="sng" dirty="0" smtClean="0"/>
              <a:t>フロー</a:t>
            </a:r>
            <a:endParaRPr kumimoji="1" lang="ja-JP" altLang="en-US" sz="2400" u="sng" dirty="0"/>
          </a:p>
        </p:txBody>
      </p:sp>
    </p:spTree>
    <p:extLst>
      <p:ext uri="{BB962C8B-B14F-4D97-AF65-F5344CB8AC3E}">
        <p14:creationId xmlns:p14="http://schemas.microsoft.com/office/powerpoint/2010/main" val="41881605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27</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06576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アクロス変数とフロー変数の文法</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914400" y="815546"/>
            <a:ext cx="11380573" cy="1938992"/>
          </a:xfrm>
          <a:prstGeom prst="rect">
            <a:avLst/>
          </a:prstGeom>
          <a:noFill/>
        </p:spPr>
        <p:txBody>
          <a:bodyPr wrap="square" rtlCol="0">
            <a:spAutoFit/>
          </a:bodyPr>
          <a:lstStyle/>
          <a:p>
            <a:r>
              <a:rPr lang="ja-JP" altLang="en-US" sz="2400" dirty="0"/>
              <a:t>アクロス変数、フロー変数は</a:t>
            </a:r>
            <a:r>
              <a:rPr lang="en-US" altLang="ja-JP" sz="2400" dirty="0"/>
              <a:t>connector</a:t>
            </a:r>
            <a:r>
              <a:rPr lang="ja-JP" altLang="en-US" sz="2400" dirty="0"/>
              <a:t>クラスにて宣言されます</a:t>
            </a:r>
            <a:endParaRPr lang="en-US" altLang="ja-JP" sz="2400" dirty="0"/>
          </a:p>
          <a:p>
            <a:r>
              <a:rPr lang="ja-JP" altLang="en-US" sz="2400" dirty="0"/>
              <a:t>アクロス変数はスカラー（大きさのみで向きがない値</a:t>
            </a:r>
            <a:r>
              <a:rPr lang="en-US" altLang="ja-JP" sz="2400" dirty="0"/>
              <a:t>)</a:t>
            </a:r>
            <a:r>
              <a:rPr lang="ja-JP" altLang="en-US" sz="2400" dirty="0"/>
              <a:t>であり、フロー変数はベクトル</a:t>
            </a:r>
            <a:r>
              <a:rPr lang="en-US" altLang="ja-JP" sz="2400" dirty="0"/>
              <a:t>(</a:t>
            </a:r>
            <a:r>
              <a:rPr lang="ja-JP" altLang="en-US" sz="2400" dirty="0"/>
              <a:t>向きがある値</a:t>
            </a:r>
            <a:r>
              <a:rPr lang="en-US" altLang="ja-JP" sz="2400" dirty="0"/>
              <a:t>)</a:t>
            </a:r>
            <a:r>
              <a:rPr lang="ja-JP" altLang="en-US" sz="2400" dirty="0"/>
              <a:t>です。</a:t>
            </a:r>
            <a:endParaRPr lang="en-US" altLang="ja-JP" sz="2400" dirty="0"/>
          </a:p>
          <a:p>
            <a:endParaRPr lang="en-US" altLang="ja-JP" sz="2400" dirty="0"/>
          </a:p>
          <a:p>
            <a:r>
              <a:rPr lang="ja-JP" altLang="en-US" sz="2400" b="1" u="sng" dirty="0"/>
              <a:t>例</a:t>
            </a:r>
            <a:r>
              <a:rPr lang="en-US" altLang="ja-JP" sz="2400" b="1" u="sng" dirty="0"/>
              <a:t>.</a:t>
            </a:r>
            <a:r>
              <a:rPr lang="ja-JP" altLang="en-US" sz="2400" b="1" u="sng" dirty="0"/>
              <a:t>アクロス変数、フロー変数の宣言方法</a:t>
            </a:r>
            <a:endParaRPr lang="en-US" altLang="ja-JP" sz="2400" b="1" u="sng" dirty="0"/>
          </a:p>
        </p:txBody>
      </p:sp>
      <p:sp>
        <p:nvSpPr>
          <p:cNvPr id="10" name="正方形/長方形 9">
            <a:extLst>
              <a:ext uri="{FF2B5EF4-FFF2-40B4-BE49-F238E27FC236}">
                <a16:creationId xmlns:a16="http://schemas.microsoft.com/office/drawing/2014/main" id="{BEFC598B-AFEA-4414-9EE3-1D6E55C8B567}"/>
              </a:ext>
            </a:extLst>
          </p:cNvPr>
          <p:cNvSpPr/>
          <p:nvPr/>
        </p:nvSpPr>
        <p:spPr>
          <a:xfrm>
            <a:off x="1960649" y="4280520"/>
            <a:ext cx="6269665" cy="461665"/>
          </a:xfrm>
          <a:prstGeom prst="rect">
            <a:avLst/>
          </a:prstGeom>
        </p:spPr>
        <p:txBody>
          <a:bodyPr wrap="none">
            <a:spAutoFit/>
          </a:bodyPr>
          <a:lstStyle/>
          <a:p>
            <a:r>
              <a:rPr lang="ja-JP" altLang="en-US" sz="2400" dirty="0"/>
              <a:t>フラックス</a:t>
            </a:r>
            <a:r>
              <a:rPr lang="en-US" altLang="ja-JP" sz="2400" dirty="0"/>
              <a:t>(</a:t>
            </a:r>
            <a:r>
              <a:rPr lang="ja-JP" altLang="en-US" sz="2400" dirty="0"/>
              <a:t>ベクトル</a:t>
            </a:r>
            <a:r>
              <a:rPr lang="en-US" altLang="ja-JP" sz="2400" dirty="0"/>
              <a:t>)</a:t>
            </a:r>
            <a:r>
              <a:rPr lang="ja-JP" altLang="en-US" sz="2400" dirty="0"/>
              <a:t>に対応する</a:t>
            </a:r>
            <a:r>
              <a:rPr lang="ja-JP" altLang="en-US" sz="2400" dirty="0">
                <a:solidFill>
                  <a:srgbClr val="FF0000"/>
                </a:solidFill>
              </a:rPr>
              <a:t>フロー変数</a:t>
            </a:r>
          </a:p>
        </p:txBody>
      </p:sp>
      <p:sp>
        <p:nvSpPr>
          <p:cNvPr id="11" name="正方形/長方形 10">
            <a:extLst>
              <a:ext uri="{FF2B5EF4-FFF2-40B4-BE49-F238E27FC236}">
                <a16:creationId xmlns:a16="http://schemas.microsoft.com/office/drawing/2014/main" id="{FCC770AA-DEAA-4A58-88A2-8ADD16EA1BBA}"/>
              </a:ext>
            </a:extLst>
          </p:cNvPr>
          <p:cNvSpPr/>
          <p:nvPr/>
        </p:nvSpPr>
        <p:spPr>
          <a:xfrm>
            <a:off x="1960649" y="2987321"/>
            <a:ext cx="6885218" cy="461665"/>
          </a:xfrm>
          <a:prstGeom prst="rect">
            <a:avLst/>
          </a:prstGeom>
        </p:spPr>
        <p:txBody>
          <a:bodyPr wrap="none">
            <a:spAutoFit/>
          </a:bodyPr>
          <a:lstStyle/>
          <a:p>
            <a:r>
              <a:rPr lang="ja-JP" altLang="en-US" sz="2400" dirty="0"/>
              <a:t>ポテンシャル</a:t>
            </a:r>
            <a:r>
              <a:rPr lang="en-US" altLang="ja-JP" sz="2400" dirty="0"/>
              <a:t>(</a:t>
            </a:r>
            <a:r>
              <a:rPr lang="ja-JP" altLang="en-US" sz="2400" dirty="0"/>
              <a:t>スカラー</a:t>
            </a:r>
            <a:r>
              <a:rPr lang="en-US" altLang="ja-JP" sz="2400" dirty="0"/>
              <a:t>)</a:t>
            </a:r>
            <a:r>
              <a:rPr lang="ja-JP" altLang="en-US" sz="2400" dirty="0"/>
              <a:t>に対応する</a:t>
            </a:r>
            <a:r>
              <a:rPr lang="ja-JP" altLang="en-US" sz="2400" dirty="0">
                <a:solidFill>
                  <a:srgbClr val="FF0000"/>
                </a:solidFill>
              </a:rPr>
              <a:t>アクロス変数</a:t>
            </a:r>
          </a:p>
        </p:txBody>
      </p:sp>
      <p:sp>
        <p:nvSpPr>
          <p:cNvPr id="12" name="テキスト ボックス 11">
            <a:extLst>
              <a:ext uri="{FF2B5EF4-FFF2-40B4-BE49-F238E27FC236}">
                <a16:creationId xmlns:a16="http://schemas.microsoft.com/office/drawing/2014/main" id="{CEE286F4-B3F7-44C4-8EDC-01A99C56C495}"/>
              </a:ext>
            </a:extLst>
          </p:cNvPr>
          <p:cNvSpPr txBox="1"/>
          <p:nvPr/>
        </p:nvSpPr>
        <p:spPr>
          <a:xfrm>
            <a:off x="3360324" y="3628889"/>
            <a:ext cx="800219" cy="461665"/>
          </a:xfrm>
          <a:prstGeom prst="rect">
            <a:avLst/>
          </a:prstGeom>
          <a:noFill/>
        </p:spPr>
        <p:txBody>
          <a:bodyPr wrap="none" rtlCol="0">
            <a:spAutoFit/>
          </a:bodyPr>
          <a:lstStyle/>
          <a:p>
            <a:pPr algn="l"/>
            <a:r>
              <a:rPr kumimoji="1" lang="ja-JP" altLang="en-US" sz="2400" dirty="0"/>
              <a:t>温度</a:t>
            </a:r>
          </a:p>
        </p:txBody>
      </p:sp>
      <p:sp>
        <p:nvSpPr>
          <p:cNvPr id="13" name="テキスト ボックス 12">
            <a:extLst>
              <a:ext uri="{FF2B5EF4-FFF2-40B4-BE49-F238E27FC236}">
                <a16:creationId xmlns:a16="http://schemas.microsoft.com/office/drawing/2014/main" id="{694F55F7-E792-4C3D-8D16-F420110E5956}"/>
              </a:ext>
            </a:extLst>
          </p:cNvPr>
          <p:cNvSpPr txBox="1"/>
          <p:nvPr/>
        </p:nvSpPr>
        <p:spPr>
          <a:xfrm>
            <a:off x="3052547" y="5048474"/>
            <a:ext cx="1107996" cy="461665"/>
          </a:xfrm>
          <a:prstGeom prst="rect">
            <a:avLst/>
          </a:prstGeom>
          <a:noFill/>
        </p:spPr>
        <p:txBody>
          <a:bodyPr wrap="none" rtlCol="0">
            <a:spAutoFit/>
          </a:bodyPr>
          <a:lstStyle/>
          <a:p>
            <a:pPr algn="l"/>
            <a:r>
              <a:rPr lang="ja-JP" altLang="en-US" sz="2400" dirty="0"/>
              <a:t>熱</a:t>
            </a:r>
            <a:r>
              <a:rPr kumimoji="1" lang="ja-JP" altLang="en-US" sz="2400" dirty="0"/>
              <a:t>流量</a:t>
            </a:r>
          </a:p>
        </p:txBody>
      </p:sp>
      <p:pic>
        <p:nvPicPr>
          <p:cNvPr id="2" name="図 1">
            <a:extLst>
              <a:ext uri="{FF2B5EF4-FFF2-40B4-BE49-F238E27FC236}">
                <a16:creationId xmlns:a16="http://schemas.microsoft.com/office/drawing/2014/main" id="{DB826B4A-E322-48C1-B76F-02B22280679B}"/>
              </a:ext>
            </a:extLst>
          </p:cNvPr>
          <p:cNvPicPr>
            <a:picLocks noChangeAspect="1"/>
          </p:cNvPicPr>
          <p:nvPr/>
        </p:nvPicPr>
        <p:blipFill rotWithShape="1">
          <a:blip r:embed="rId2"/>
          <a:srcRect r="54395" b="60121"/>
          <a:stretch/>
        </p:blipFill>
        <p:spPr>
          <a:xfrm>
            <a:off x="4906070" y="3453408"/>
            <a:ext cx="2008360" cy="637146"/>
          </a:xfrm>
          <a:prstGeom prst="rect">
            <a:avLst/>
          </a:prstGeom>
        </p:spPr>
      </p:pic>
      <p:pic>
        <p:nvPicPr>
          <p:cNvPr id="14" name="図 13">
            <a:extLst>
              <a:ext uri="{FF2B5EF4-FFF2-40B4-BE49-F238E27FC236}">
                <a16:creationId xmlns:a16="http://schemas.microsoft.com/office/drawing/2014/main" id="{03C537ED-D376-4D2B-953A-61B79C53E3B3}"/>
              </a:ext>
            </a:extLst>
          </p:cNvPr>
          <p:cNvPicPr>
            <a:picLocks noChangeAspect="1"/>
          </p:cNvPicPr>
          <p:nvPr/>
        </p:nvPicPr>
        <p:blipFill rotWithShape="1">
          <a:blip r:embed="rId2"/>
          <a:srcRect t="61565"/>
          <a:stretch/>
        </p:blipFill>
        <p:spPr>
          <a:xfrm>
            <a:off x="4906070" y="4974332"/>
            <a:ext cx="4403815" cy="614064"/>
          </a:xfrm>
          <a:prstGeom prst="rect">
            <a:avLst/>
          </a:prstGeom>
        </p:spPr>
      </p:pic>
      <p:cxnSp>
        <p:nvCxnSpPr>
          <p:cNvPr id="15" name="直線コネクタ 14">
            <a:extLst>
              <a:ext uri="{FF2B5EF4-FFF2-40B4-BE49-F238E27FC236}">
                <a16:creationId xmlns:a16="http://schemas.microsoft.com/office/drawing/2014/main" id="{CE19A14C-D108-4963-AD5F-F09526CA6DE3}"/>
              </a:ext>
            </a:extLst>
          </p:cNvPr>
          <p:cNvCxnSpPr/>
          <p:nvPr/>
        </p:nvCxnSpPr>
        <p:spPr>
          <a:xfrm>
            <a:off x="5093867" y="5588396"/>
            <a:ext cx="1017373"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299B0490-ECE7-4D46-B7E3-E66EC2F8FC29}"/>
              </a:ext>
            </a:extLst>
          </p:cNvPr>
          <p:cNvSpPr txBox="1"/>
          <p:nvPr/>
        </p:nvSpPr>
        <p:spPr>
          <a:xfrm>
            <a:off x="3066963" y="5894685"/>
            <a:ext cx="5091458" cy="461665"/>
          </a:xfrm>
          <a:prstGeom prst="rect">
            <a:avLst/>
          </a:prstGeom>
          <a:noFill/>
        </p:spPr>
        <p:txBody>
          <a:bodyPr wrap="none" rtlCol="0">
            <a:spAutoFit/>
          </a:bodyPr>
          <a:lstStyle/>
          <a:p>
            <a:pPr algn="l"/>
            <a:r>
              <a:rPr kumimoji="1" lang="ja-JP" altLang="en-US" sz="2400" dirty="0"/>
              <a:t>フロー変数は</a:t>
            </a:r>
            <a:r>
              <a:rPr lang="ja-JP" altLang="en-US" sz="2400" dirty="0"/>
              <a:t>「</a:t>
            </a:r>
            <a:r>
              <a:rPr lang="en-US" altLang="ja-JP" sz="2400" dirty="0"/>
              <a:t>flow</a:t>
            </a:r>
            <a:r>
              <a:rPr lang="ja-JP" altLang="en-US" sz="2400" dirty="0"/>
              <a:t>」と宣言します</a:t>
            </a:r>
            <a:endParaRPr kumimoji="1" lang="ja-JP" altLang="en-US" sz="2400" dirty="0"/>
          </a:p>
        </p:txBody>
      </p:sp>
      <p:cxnSp>
        <p:nvCxnSpPr>
          <p:cNvPr id="18" name="直線矢印コネクタ 17">
            <a:extLst>
              <a:ext uri="{FF2B5EF4-FFF2-40B4-BE49-F238E27FC236}">
                <a16:creationId xmlns:a16="http://schemas.microsoft.com/office/drawing/2014/main" id="{7E63A6AD-B869-4A05-8C46-9D65FAC61A2C}"/>
              </a:ext>
            </a:extLst>
          </p:cNvPr>
          <p:cNvCxnSpPr>
            <a:cxnSpLocks/>
            <a:stCxn id="16" idx="0"/>
          </p:cNvCxnSpPr>
          <p:nvPr/>
        </p:nvCxnSpPr>
        <p:spPr>
          <a:xfrm flipV="1">
            <a:off x="5612692" y="5615900"/>
            <a:ext cx="0" cy="278785"/>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8627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30">
            <a:extLst>
              <a:ext uri="{FF2B5EF4-FFF2-40B4-BE49-F238E27FC236}">
                <a16:creationId xmlns:a16="http://schemas.microsoft.com/office/drawing/2014/main" id="{69DAB023-C45E-42AA-B23D-B2450689484E}"/>
              </a:ext>
            </a:extLst>
          </p:cNvPr>
          <p:cNvSpPr/>
          <p:nvPr/>
        </p:nvSpPr>
        <p:spPr>
          <a:xfrm>
            <a:off x="179666" y="87415"/>
            <a:ext cx="686085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アクロス変数とフロー変数のメリット</a:t>
            </a:r>
            <a:endParaRPr lang="en-US" altLang="ja-JP" dirty="0"/>
          </a:p>
        </p:txBody>
      </p:sp>
      <p:sp>
        <p:nvSpPr>
          <p:cNvPr id="14" name="テキスト ボックス 13">
            <a:extLst>
              <a:ext uri="{FF2B5EF4-FFF2-40B4-BE49-F238E27FC236}">
                <a16:creationId xmlns:a16="http://schemas.microsoft.com/office/drawing/2014/main" id="{913DDDBD-1664-4195-94F3-C41B1A2DD1DE}"/>
              </a:ext>
            </a:extLst>
          </p:cNvPr>
          <p:cNvSpPr txBox="1"/>
          <p:nvPr/>
        </p:nvSpPr>
        <p:spPr>
          <a:xfrm>
            <a:off x="6383775" y="3130197"/>
            <a:ext cx="4288353" cy="584775"/>
          </a:xfrm>
          <a:prstGeom prst="rect">
            <a:avLst/>
          </a:prstGeom>
          <a:solidFill>
            <a:schemeClr val="accent6">
              <a:lumMod val="20000"/>
              <a:lumOff val="80000"/>
            </a:schemeClr>
          </a:solidFill>
        </p:spPr>
        <p:txBody>
          <a:bodyPr wrap="none" rtlCol="0">
            <a:spAutoFit/>
          </a:bodyPr>
          <a:lstStyle/>
          <a:p>
            <a:r>
              <a:rPr kumimoji="1" lang="en-US" altLang="ja-JP" sz="3200" dirty="0"/>
              <a:t>T</a:t>
            </a:r>
            <a:r>
              <a:rPr kumimoji="1" lang="en-US" altLang="ja-JP" sz="3200" baseline="-25000" dirty="0"/>
              <a:t>1</a:t>
            </a:r>
            <a:r>
              <a:rPr kumimoji="1" lang="en-US" altLang="ja-JP" sz="3200" dirty="0"/>
              <a:t> = T</a:t>
            </a:r>
            <a:r>
              <a:rPr kumimoji="1" lang="en-US" altLang="ja-JP" sz="3200" baseline="-25000" dirty="0"/>
              <a:t>2 </a:t>
            </a:r>
            <a:r>
              <a:rPr kumimoji="1" lang="en-US" altLang="ja-JP" sz="3200" dirty="0"/>
              <a:t>=T</a:t>
            </a:r>
            <a:r>
              <a:rPr kumimoji="1" lang="en-US" altLang="ja-JP" sz="3200" baseline="-25000" dirty="0"/>
              <a:t>3</a:t>
            </a:r>
            <a:r>
              <a:rPr lang="en-US" altLang="ja-JP" sz="3200" dirty="0"/>
              <a:t> =</a:t>
            </a:r>
            <a:r>
              <a:rPr lang="ja-JP" altLang="en-US" dirty="0"/>
              <a:t>・・・</a:t>
            </a:r>
            <a:r>
              <a:rPr lang="en-US" altLang="ja-JP" sz="3200" dirty="0"/>
              <a:t> = </a:t>
            </a:r>
            <a:r>
              <a:rPr lang="en-US" altLang="ja-JP" sz="3200" dirty="0" err="1"/>
              <a:t>T</a:t>
            </a:r>
            <a:r>
              <a:rPr lang="en-US" altLang="ja-JP" sz="3200" baseline="-25000" dirty="0" err="1"/>
              <a:t>i</a:t>
            </a:r>
            <a:endParaRPr kumimoji="1" lang="ja-JP" altLang="en-US" sz="3200" baseline="-25000" dirty="0"/>
          </a:p>
        </p:txBody>
      </p:sp>
      <p:sp>
        <p:nvSpPr>
          <p:cNvPr id="15" name="テキスト ボックス 14">
            <a:extLst>
              <a:ext uri="{FF2B5EF4-FFF2-40B4-BE49-F238E27FC236}">
                <a16:creationId xmlns:a16="http://schemas.microsoft.com/office/drawing/2014/main" id="{A275459D-BA2B-427E-80C3-0BD9A53FA881}"/>
              </a:ext>
            </a:extLst>
          </p:cNvPr>
          <p:cNvSpPr txBox="1"/>
          <p:nvPr/>
        </p:nvSpPr>
        <p:spPr>
          <a:xfrm>
            <a:off x="5101404" y="2624711"/>
            <a:ext cx="7202613" cy="830997"/>
          </a:xfrm>
          <a:prstGeom prst="rect">
            <a:avLst/>
          </a:prstGeom>
          <a:noFill/>
        </p:spPr>
        <p:txBody>
          <a:bodyPr wrap="none" rtlCol="0">
            <a:spAutoFit/>
          </a:bodyPr>
          <a:lstStyle/>
          <a:p>
            <a:r>
              <a:rPr kumimoji="1" lang="ja-JP" altLang="en-US" sz="2400" b="1" u="sng" dirty="0"/>
              <a:t>アクロス変数の接続の</a:t>
            </a:r>
            <a:r>
              <a:rPr kumimoji="1" lang="ja-JP" altLang="en-US" sz="2400" b="1" u="sng" dirty="0" smtClean="0"/>
              <a:t>式</a:t>
            </a:r>
            <a:r>
              <a:rPr lang="en-US" altLang="ja-JP" sz="2400" b="1" u="sng" dirty="0"/>
              <a:t>(</a:t>
            </a:r>
            <a:r>
              <a:rPr lang="ja-JP" altLang="en-US" sz="2400" b="1" u="sng" dirty="0"/>
              <a:t>キルヒホッフの</a:t>
            </a:r>
            <a:r>
              <a:rPr lang="ja-JP" altLang="en-US" sz="2400" b="1" u="sng" dirty="0" smtClean="0"/>
              <a:t>第二法則</a:t>
            </a:r>
            <a:r>
              <a:rPr lang="en-US" altLang="ja-JP" sz="2400" b="1" u="sng" dirty="0"/>
              <a:t>)</a:t>
            </a:r>
            <a:endParaRPr lang="ja-JP" altLang="en-US" sz="2400" b="1" u="sng" dirty="0"/>
          </a:p>
          <a:p>
            <a:pPr algn="l"/>
            <a:endParaRPr kumimoji="1" lang="ja-JP" altLang="en-US" sz="2400" b="1" u="sng" dirty="0"/>
          </a:p>
        </p:txBody>
      </p:sp>
      <p:sp>
        <p:nvSpPr>
          <p:cNvPr id="16" name="テキスト ボックス 15">
            <a:extLst>
              <a:ext uri="{FF2B5EF4-FFF2-40B4-BE49-F238E27FC236}">
                <a16:creationId xmlns:a16="http://schemas.microsoft.com/office/drawing/2014/main" id="{F824D1F0-6653-4FEF-AD5B-17B187DC44F0}"/>
              </a:ext>
            </a:extLst>
          </p:cNvPr>
          <p:cNvSpPr txBox="1"/>
          <p:nvPr/>
        </p:nvSpPr>
        <p:spPr>
          <a:xfrm>
            <a:off x="5101404" y="3970904"/>
            <a:ext cx="6894836" cy="461665"/>
          </a:xfrm>
          <a:prstGeom prst="rect">
            <a:avLst/>
          </a:prstGeom>
          <a:noFill/>
        </p:spPr>
        <p:txBody>
          <a:bodyPr wrap="none" rtlCol="0">
            <a:spAutoFit/>
          </a:bodyPr>
          <a:lstStyle/>
          <a:p>
            <a:r>
              <a:rPr kumimoji="1" lang="ja-JP" altLang="en-US" sz="2400" b="1" u="sng" dirty="0"/>
              <a:t>フロー</a:t>
            </a:r>
            <a:r>
              <a:rPr lang="ja-JP" altLang="en-US" sz="2400" b="1" u="sng" dirty="0"/>
              <a:t>変数の接続の</a:t>
            </a:r>
            <a:r>
              <a:rPr lang="ja-JP" altLang="en-US" sz="2400" b="1" u="sng" dirty="0" smtClean="0"/>
              <a:t>式</a:t>
            </a:r>
            <a:r>
              <a:rPr lang="en-US" altLang="ja-JP" sz="2400" b="1" u="sng" dirty="0" smtClean="0"/>
              <a:t>(</a:t>
            </a:r>
            <a:r>
              <a:rPr lang="ja-JP" altLang="en-US" sz="2400" b="1" u="sng" dirty="0" smtClean="0"/>
              <a:t>キルヒホッフの第一法則</a:t>
            </a:r>
            <a:r>
              <a:rPr lang="en-US" altLang="ja-JP" sz="2400" b="1" u="sng" dirty="0" smtClean="0"/>
              <a:t>)</a:t>
            </a:r>
            <a:endParaRPr kumimoji="1" lang="ja-JP" altLang="en-US" sz="2400" b="1" u="sng" dirty="0"/>
          </a:p>
        </p:txBody>
      </p:sp>
      <p:sp>
        <p:nvSpPr>
          <p:cNvPr id="18" name="テキスト ボックス 17">
            <a:extLst>
              <a:ext uri="{FF2B5EF4-FFF2-40B4-BE49-F238E27FC236}">
                <a16:creationId xmlns:a16="http://schemas.microsoft.com/office/drawing/2014/main" id="{5485C3E8-912F-4D20-BF72-A7860FFEB595}"/>
              </a:ext>
            </a:extLst>
          </p:cNvPr>
          <p:cNvSpPr txBox="1"/>
          <p:nvPr/>
        </p:nvSpPr>
        <p:spPr>
          <a:xfrm>
            <a:off x="6383774" y="4415285"/>
            <a:ext cx="5136342" cy="584775"/>
          </a:xfrm>
          <a:prstGeom prst="rect">
            <a:avLst/>
          </a:prstGeom>
          <a:solidFill>
            <a:schemeClr val="accent6">
              <a:lumMod val="20000"/>
              <a:lumOff val="80000"/>
            </a:schemeClr>
          </a:solidFill>
        </p:spPr>
        <p:txBody>
          <a:bodyPr wrap="none" rtlCol="0">
            <a:spAutoFit/>
          </a:bodyPr>
          <a:lstStyle/>
          <a:p>
            <a:r>
              <a:rPr kumimoji="1" lang="en-US" altLang="ja-JP" sz="3200" dirty="0"/>
              <a:t>Q</a:t>
            </a:r>
            <a:r>
              <a:rPr kumimoji="1" lang="en-US" altLang="ja-JP" sz="3200" baseline="-25000" dirty="0"/>
              <a:t>1</a:t>
            </a:r>
            <a:r>
              <a:rPr kumimoji="1" lang="en-US" altLang="ja-JP" sz="3200" dirty="0"/>
              <a:t> + Q</a:t>
            </a:r>
            <a:r>
              <a:rPr kumimoji="1" lang="en-US" altLang="ja-JP" sz="3200" baseline="-25000" dirty="0"/>
              <a:t>2</a:t>
            </a:r>
            <a:r>
              <a:rPr lang="en-US" altLang="ja-JP" sz="3200" dirty="0"/>
              <a:t>+ Q</a:t>
            </a:r>
            <a:r>
              <a:rPr lang="en-US" altLang="ja-JP" sz="3200" baseline="-25000" dirty="0"/>
              <a:t>3 </a:t>
            </a:r>
            <a:r>
              <a:rPr lang="en-US" altLang="ja-JP" sz="3200" dirty="0"/>
              <a:t>+ </a:t>
            </a:r>
            <a:r>
              <a:rPr lang="ja-JP" altLang="en-US" dirty="0"/>
              <a:t>・・・</a:t>
            </a:r>
            <a:r>
              <a:rPr lang="en-US" altLang="ja-JP" sz="3200" baseline="-25000" dirty="0"/>
              <a:t> </a:t>
            </a:r>
            <a:r>
              <a:rPr lang="en-US" altLang="ja-JP" sz="3200" dirty="0"/>
              <a:t>+ Q</a:t>
            </a:r>
            <a:r>
              <a:rPr lang="en-US" altLang="ja-JP" sz="3200" baseline="-25000" dirty="0"/>
              <a:t>i </a:t>
            </a:r>
            <a:r>
              <a:rPr kumimoji="1" lang="en-US" altLang="ja-JP" sz="3200" dirty="0"/>
              <a:t>=0</a:t>
            </a:r>
            <a:endParaRPr kumimoji="1" lang="ja-JP" altLang="en-US" sz="3200" baseline="-25000" dirty="0"/>
          </a:p>
        </p:txBody>
      </p:sp>
      <p:sp>
        <p:nvSpPr>
          <p:cNvPr id="31" name="テキスト ボックス 30">
            <a:extLst>
              <a:ext uri="{FF2B5EF4-FFF2-40B4-BE49-F238E27FC236}">
                <a16:creationId xmlns:a16="http://schemas.microsoft.com/office/drawing/2014/main" id="{4E075EB2-36B4-462D-ACD4-D4BE4245E2F9}"/>
              </a:ext>
            </a:extLst>
          </p:cNvPr>
          <p:cNvSpPr txBox="1"/>
          <p:nvPr/>
        </p:nvSpPr>
        <p:spPr>
          <a:xfrm>
            <a:off x="701040" y="785777"/>
            <a:ext cx="11380573" cy="1477328"/>
          </a:xfrm>
          <a:prstGeom prst="rect">
            <a:avLst/>
          </a:prstGeom>
          <a:noFill/>
        </p:spPr>
        <p:txBody>
          <a:bodyPr wrap="square" rtlCol="0">
            <a:spAutoFit/>
          </a:bodyPr>
          <a:lstStyle/>
          <a:p>
            <a:r>
              <a:rPr lang="ja-JP" altLang="en-US" dirty="0"/>
              <a:t>アクロス変数</a:t>
            </a:r>
            <a:r>
              <a:rPr lang="ja-JP" altLang="en-US" dirty="0" smtClean="0"/>
              <a:t>、フロー変数</a:t>
            </a:r>
            <a:r>
              <a:rPr lang="ja-JP" altLang="en-US" dirty="0"/>
              <a:t>を宣言することでモデル同士を接続した際に各変数が物理的に自然な挙動となるように自動的に計算式が組み立てられます。</a:t>
            </a:r>
            <a:endParaRPr lang="en-US" altLang="ja-JP" dirty="0"/>
          </a:p>
          <a:p>
            <a:r>
              <a:rPr lang="ja-JP" altLang="en-US" dirty="0"/>
              <a:t>アクロス変数は各ポートの</a:t>
            </a:r>
            <a:r>
              <a:rPr lang="ja-JP" altLang="en-US" dirty="0" smtClean="0"/>
              <a:t>値が等しく</a:t>
            </a:r>
            <a:r>
              <a:rPr lang="ja-JP" altLang="en-US" dirty="0"/>
              <a:t>なるように、フロー変数は各ポートの総量が０（保存則）となるように取り扱います</a:t>
            </a:r>
            <a:r>
              <a:rPr lang="ja-JP" altLang="en-US" dirty="0" smtClean="0"/>
              <a:t>。</a:t>
            </a:r>
            <a:endParaRPr lang="en-US" altLang="ja-JP" dirty="0" smtClean="0"/>
          </a:p>
          <a:p>
            <a:r>
              <a:rPr lang="ja-JP" altLang="en-US" dirty="0" smtClean="0"/>
              <a:t>これ</a:t>
            </a:r>
            <a:r>
              <a:rPr lang="ja-JP" altLang="en-US" dirty="0"/>
              <a:t>によりモデルをいくら繋いでも削除して</a:t>
            </a:r>
            <a:r>
              <a:rPr lang="ja-JP" altLang="en-US" dirty="0" smtClean="0"/>
              <a:t>も計算式が成り立つためシステム</a:t>
            </a:r>
            <a:r>
              <a:rPr lang="ja-JP" altLang="en-US" dirty="0"/>
              <a:t>の変更が容易となります。</a:t>
            </a:r>
            <a:endParaRPr lang="en-US" altLang="ja-JP" dirty="0"/>
          </a:p>
        </p:txBody>
      </p:sp>
      <p:grpSp>
        <p:nvGrpSpPr>
          <p:cNvPr id="43" name="グループ化 42">
            <a:extLst>
              <a:ext uri="{FF2B5EF4-FFF2-40B4-BE49-F238E27FC236}">
                <a16:creationId xmlns:a16="http://schemas.microsoft.com/office/drawing/2014/main" id="{B7BB3556-3E5F-4F3D-97E0-36550EB778D5}"/>
              </a:ext>
            </a:extLst>
          </p:cNvPr>
          <p:cNvGrpSpPr/>
          <p:nvPr/>
        </p:nvGrpSpPr>
        <p:grpSpPr>
          <a:xfrm>
            <a:off x="1627305" y="2448621"/>
            <a:ext cx="2996043" cy="3669523"/>
            <a:chOff x="1678658" y="2480877"/>
            <a:chExt cx="3442747" cy="4216642"/>
          </a:xfrm>
        </p:grpSpPr>
        <p:sp>
          <p:nvSpPr>
            <p:cNvPr id="4" name="正方形/長方形 3">
              <a:extLst>
                <a:ext uri="{FF2B5EF4-FFF2-40B4-BE49-F238E27FC236}">
                  <a16:creationId xmlns:a16="http://schemas.microsoft.com/office/drawing/2014/main" id="{F0B1DC2D-D5AB-4F5F-902D-9DE3B8991663}"/>
                </a:ext>
              </a:extLst>
            </p:cNvPr>
            <p:cNvSpPr/>
            <p:nvPr/>
          </p:nvSpPr>
          <p:spPr>
            <a:xfrm>
              <a:off x="1678658" y="3032490"/>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1</a:t>
              </a:r>
              <a:endParaRPr kumimoji="1" lang="ja-JP" altLang="en-US" sz="4000" dirty="0"/>
            </a:p>
          </p:txBody>
        </p:sp>
        <p:sp>
          <p:nvSpPr>
            <p:cNvPr id="6" name="正方形/長方形 5">
              <a:extLst>
                <a:ext uri="{FF2B5EF4-FFF2-40B4-BE49-F238E27FC236}">
                  <a16:creationId xmlns:a16="http://schemas.microsoft.com/office/drawing/2014/main" id="{525F4E02-5A70-469C-AB1C-F89829ABA31A}"/>
                </a:ext>
              </a:extLst>
            </p:cNvPr>
            <p:cNvSpPr/>
            <p:nvPr/>
          </p:nvSpPr>
          <p:spPr>
            <a:xfrm>
              <a:off x="1678658" y="4479565"/>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2</a:t>
              </a:r>
              <a:endParaRPr kumimoji="1" lang="ja-JP" altLang="en-US" sz="4000" dirty="0"/>
            </a:p>
          </p:txBody>
        </p:sp>
        <p:cxnSp>
          <p:nvCxnSpPr>
            <p:cNvPr id="7" name="コネクタ: カギ線 6">
              <a:extLst>
                <a:ext uri="{FF2B5EF4-FFF2-40B4-BE49-F238E27FC236}">
                  <a16:creationId xmlns:a16="http://schemas.microsoft.com/office/drawing/2014/main" id="{8215AC63-E8EE-46A3-8DBB-7623C14B0EC3}"/>
                </a:ext>
              </a:extLst>
            </p:cNvPr>
            <p:cNvCxnSpPr>
              <a:stCxn id="4" idx="3"/>
              <a:endCxn id="5" idx="1"/>
            </p:cNvCxnSpPr>
            <p:nvPr/>
          </p:nvCxnSpPr>
          <p:spPr>
            <a:xfrm>
              <a:off x="2531599" y="3426063"/>
              <a:ext cx="1736865" cy="836430"/>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コネクタ: カギ線 7">
              <a:extLst>
                <a:ext uri="{FF2B5EF4-FFF2-40B4-BE49-F238E27FC236}">
                  <a16:creationId xmlns:a16="http://schemas.microsoft.com/office/drawing/2014/main" id="{9212D164-CF90-4801-93BF-6FEF745E4D03}"/>
                </a:ext>
              </a:extLst>
            </p:cNvPr>
            <p:cNvCxnSpPr>
              <a:cxnSpLocks/>
              <a:stCxn id="6" idx="3"/>
              <a:endCxn id="5" idx="1"/>
            </p:cNvCxnSpPr>
            <p:nvPr/>
          </p:nvCxnSpPr>
          <p:spPr>
            <a:xfrm flipV="1">
              <a:off x="2531599" y="4262493"/>
              <a:ext cx="1736865" cy="610645"/>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A19590FC-C5D1-4199-A073-3775D548C76C}"/>
                </a:ext>
              </a:extLst>
            </p:cNvPr>
            <p:cNvSpPr txBox="1"/>
            <p:nvPr/>
          </p:nvSpPr>
          <p:spPr>
            <a:xfrm>
              <a:off x="2509349" y="2480877"/>
              <a:ext cx="602705" cy="954897"/>
            </a:xfrm>
            <a:prstGeom prst="rect">
              <a:avLst/>
            </a:prstGeom>
            <a:noFill/>
          </p:spPr>
          <p:txBody>
            <a:bodyPr wrap="none" rtlCol="0">
              <a:spAutoFit/>
            </a:bodyPr>
            <a:lstStyle/>
            <a:p>
              <a:pPr algn="l"/>
              <a:r>
                <a:rPr kumimoji="1" lang="en-US" altLang="ja-JP" sz="2400" dirty="0"/>
                <a:t>T</a:t>
              </a:r>
              <a:r>
                <a:rPr kumimoji="1" lang="en-US" altLang="ja-JP" sz="2400" baseline="-25000" dirty="0"/>
                <a:t>1</a:t>
              </a:r>
            </a:p>
            <a:p>
              <a:pPr algn="l"/>
              <a:r>
                <a:rPr kumimoji="1" lang="en-US" altLang="ja-JP" sz="2400" dirty="0"/>
                <a:t>Q</a:t>
              </a:r>
              <a:r>
                <a:rPr kumimoji="1" lang="en-US" altLang="ja-JP" sz="2400" baseline="-25000" dirty="0"/>
                <a:t>1</a:t>
              </a:r>
            </a:p>
          </p:txBody>
        </p:sp>
        <p:sp>
          <p:nvSpPr>
            <p:cNvPr id="12" name="テキスト ボックス 11">
              <a:extLst>
                <a:ext uri="{FF2B5EF4-FFF2-40B4-BE49-F238E27FC236}">
                  <a16:creationId xmlns:a16="http://schemas.microsoft.com/office/drawing/2014/main" id="{E76EDFE8-9E6B-4BFC-A707-F627FF51BA85}"/>
                </a:ext>
              </a:extLst>
            </p:cNvPr>
            <p:cNvSpPr txBox="1"/>
            <p:nvPr/>
          </p:nvSpPr>
          <p:spPr>
            <a:xfrm>
              <a:off x="2501119" y="3922217"/>
              <a:ext cx="602705" cy="954897"/>
            </a:xfrm>
            <a:prstGeom prst="rect">
              <a:avLst/>
            </a:prstGeom>
            <a:noFill/>
          </p:spPr>
          <p:txBody>
            <a:bodyPr wrap="none" rtlCol="0">
              <a:spAutoFit/>
            </a:bodyPr>
            <a:lstStyle/>
            <a:p>
              <a:pPr algn="l"/>
              <a:r>
                <a:rPr kumimoji="1" lang="en-US" altLang="ja-JP" sz="2400" dirty="0"/>
                <a:t>T</a:t>
              </a:r>
              <a:r>
                <a:rPr kumimoji="1" lang="en-US" altLang="ja-JP" sz="2400" baseline="-25000" dirty="0"/>
                <a:t>2</a:t>
              </a:r>
            </a:p>
            <a:p>
              <a:pPr algn="l"/>
              <a:r>
                <a:rPr kumimoji="1" lang="en-US" altLang="ja-JP" sz="2400" dirty="0" smtClean="0"/>
                <a:t>Q</a:t>
              </a:r>
              <a:r>
                <a:rPr kumimoji="1" lang="en-US" altLang="ja-JP" sz="2400" baseline="-25000" dirty="0" smtClean="0"/>
                <a:t>2</a:t>
              </a:r>
              <a:endParaRPr kumimoji="1" lang="en-US" altLang="ja-JP" sz="2400" baseline="-25000" dirty="0"/>
            </a:p>
          </p:txBody>
        </p:sp>
        <p:sp>
          <p:nvSpPr>
            <p:cNvPr id="13" name="テキスト ボックス 12">
              <a:extLst>
                <a:ext uri="{FF2B5EF4-FFF2-40B4-BE49-F238E27FC236}">
                  <a16:creationId xmlns:a16="http://schemas.microsoft.com/office/drawing/2014/main" id="{AD8A3DA7-2DC1-420D-B987-DBA2C1623993}"/>
                </a:ext>
              </a:extLst>
            </p:cNvPr>
            <p:cNvSpPr txBox="1"/>
            <p:nvPr/>
          </p:nvSpPr>
          <p:spPr>
            <a:xfrm>
              <a:off x="3690669" y="3323011"/>
              <a:ext cx="602705" cy="954897"/>
            </a:xfrm>
            <a:prstGeom prst="rect">
              <a:avLst/>
            </a:prstGeom>
            <a:noFill/>
          </p:spPr>
          <p:txBody>
            <a:bodyPr wrap="none" rtlCol="0">
              <a:spAutoFit/>
            </a:bodyPr>
            <a:lstStyle/>
            <a:p>
              <a:pPr algn="l"/>
              <a:r>
                <a:rPr kumimoji="1" lang="en-US" altLang="ja-JP" sz="2400" dirty="0"/>
                <a:t>T</a:t>
              </a:r>
              <a:r>
                <a:rPr kumimoji="1" lang="en-US" altLang="ja-JP" sz="2400" baseline="-25000" dirty="0"/>
                <a:t>3</a:t>
              </a:r>
            </a:p>
            <a:p>
              <a:pPr algn="l"/>
              <a:r>
                <a:rPr kumimoji="1" lang="en-US" altLang="ja-JP" sz="2400" dirty="0"/>
                <a:t>Q</a:t>
              </a:r>
              <a:r>
                <a:rPr kumimoji="1" lang="en-US" altLang="ja-JP" sz="2400" baseline="-25000" dirty="0"/>
                <a:t>3</a:t>
              </a:r>
            </a:p>
          </p:txBody>
        </p:sp>
        <p:sp>
          <p:nvSpPr>
            <p:cNvPr id="25" name="楕円 24">
              <a:extLst>
                <a:ext uri="{FF2B5EF4-FFF2-40B4-BE49-F238E27FC236}">
                  <a16:creationId xmlns:a16="http://schemas.microsoft.com/office/drawing/2014/main" id="{C57BE7C0-984A-41AD-A6C5-660D4FF1CAFE}"/>
                </a:ext>
              </a:extLst>
            </p:cNvPr>
            <p:cNvSpPr/>
            <p:nvPr/>
          </p:nvSpPr>
          <p:spPr>
            <a:xfrm>
              <a:off x="2429467" y="3333855"/>
              <a:ext cx="178698" cy="17869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CE6E7547-EBD6-4F14-AF81-381827F04C27}"/>
                </a:ext>
              </a:extLst>
            </p:cNvPr>
            <p:cNvSpPr/>
            <p:nvPr/>
          </p:nvSpPr>
          <p:spPr>
            <a:xfrm>
              <a:off x="2422792" y="4801452"/>
              <a:ext cx="178698" cy="17869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267872F7-82FC-47E7-B8A1-06D41E9D0F4B}"/>
                </a:ext>
              </a:extLst>
            </p:cNvPr>
            <p:cNvGrpSpPr/>
            <p:nvPr/>
          </p:nvGrpSpPr>
          <p:grpSpPr>
            <a:xfrm>
              <a:off x="4190230" y="3868920"/>
              <a:ext cx="931175" cy="787145"/>
              <a:chOff x="4190230" y="3868920"/>
              <a:chExt cx="931175" cy="787145"/>
            </a:xfrm>
          </p:grpSpPr>
          <p:sp>
            <p:nvSpPr>
              <p:cNvPr id="5" name="正方形/長方形 4">
                <a:extLst>
                  <a:ext uri="{FF2B5EF4-FFF2-40B4-BE49-F238E27FC236}">
                    <a16:creationId xmlns:a16="http://schemas.microsoft.com/office/drawing/2014/main" id="{D304B21B-DFE3-428F-A791-F1B4EB51EF7C}"/>
                  </a:ext>
                </a:extLst>
              </p:cNvPr>
              <p:cNvSpPr/>
              <p:nvPr/>
            </p:nvSpPr>
            <p:spPr>
              <a:xfrm>
                <a:off x="4268464" y="3868920"/>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t>３</a:t>
                </a:r>
              </a:p>
            </p:txBody>
          </p:sp>
          <p:sp>
            <p:nvSpPr>
              <p:cNvPr id="27" name="楕円 26">
                <a:extLst>
                  <a:ext uri="{FF2B5EF4-FFF2-40B4-BE49-F238E27FC236}">
                    <a16:creationId xmlns:a16="http://schemas.microsoft.com/office/drawing/2014/main" id="{47999041-E200-4834-81B7-17F1009C18DA}"/>
                  </a:ext>
                </a:extLst>
              </p:cNvPr>
              <p:cNvSpPr/>
              <p:nvPr/>
            </p:nvSpPr>
            <p:spPr>
              <a:xfrm>
                <a:off x="4190230" y="4172232"/>
                <a:ext cx="178698" cy="17869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 name="正方形/長方形 31">
              <a:extLst>
                <a:ext uri="{FF2B5EF4-FFF2-40B4-BE49-F238E27FC236}">
                  <a16:creationId xmlns:a16="http://schemas.microsoft.com/office/drawing/2014/main" id="{D513E759-9E24-493A-B867-1DAA6ECBF713}"/>
                </a:ext>
              </a:extLst>
            </p:cNvPr>
            <p:cNvSpPr/>
            <p:nvPr/>
          </p:nvSpPr>
          <p:spPr>
            <a:xfrm>
              <a:off x="1678658" y="5910374"/>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t>i</a:t>
              </a:r>
              <a:endParaRPr kumimoji="1" lang="ja-JP" altLang="en-US" sz="4000" dirty="0"/>
            </a:p>
          </p:txBody>
        </p:sp>
        <p:sp>
          <p:nvSpPr>
            <p:cNvPr id="19" name="テキスト ボックス 18">
              <a:extLst>
                <a:ext uri="{FF2B5EF4-FFF2-40B4-BE49-F238E27FC236}">
                  <a16:creationId xmlns:a16="http://schemas.microsoft.com/office/drawing/2014/main" id="{D1CDD9CE-E1F7-43A8-8D69-9F0455318EC7}"/>
                </a:ext>
              </a:extLst>
            </p:cNvPr>
            <p:cNvSpPr txBox="1"/>
            <p:nvPr/>
          </p:nvSpPr>
          <p:spPr>
            <a:xfrm>
              <a:off x="1961723" y="5273071"/>
              <a:ext cx="400110" cy="630942"/>
            </a:xfrm>
            <a:prstGeom prst="rect">
              <a:avLst/>
            </a:prstGeom>
            <a:noFill/>
          </p:spPr>
          <p:txBody>
            <a:bodyPr vert="eaVert" wrap="none" rtlCol="0">
              <a:spAutoFit/>
            </a:bodyPr>
            <a:lstStyle/>
            <a:p>
              <a:pPr algn="l"/>
              <a:r>
                <a:rPr kumimoji="1" lang="ja-JP" altLang="en-US" sz="1400" dirty="0"/>
                <a:t>・・・</a:t>
              </a:r>
            </a:p>
          </p:txBody>
        </p:sp>
        <p:cxnSp>
          <p:nvCxnSpPr>
            <p:cNvPr id="35" name="コネクタ: カギ線 34">
              <a:extLst>
                <a:ext uri="{FF2B5EF4-FFF2-40B4-BE49-F238E27FC236}">
                  <a16:creationId xmlns:a16="http://schemas.microsoft.com/office/drawing/2014/main" id="{8261A9F3-E191-4F00-9DED-39220FB6A7B4}"/>
                </a:ext>
              </a:extLst>
            </p:cNvPr>
            <p:cNvCxnSpPr>
              <a:stCxn id="32" idx="3"/>
              <a:endCxn id="27" idx="2"/>
            </p:cNvCxnSpPr>
            <p:nvPr/>
          </p:nvCxnSpPr>
          <p:spPr>
            <a:xfrm flipV="1">
              <a:off x="2531599" y="4261581"/>
              <a:ext cx="1658631" cy="2042366"/>
            </a:xfrm>
            <a:prstGeom prst="bentConnector3">
              <a:avLst>
                <a:gd name="adj1" fmla="val 52757"/>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3340D582-C7D3-493E-9F0D-AC4CF682EB72}"/>
                </a:ext>
              </a:extLst>
            </p:cNvPr>
            <p:cNvSpPr/>
            <p:nvPr/>
          </p:nvSpPr>
          <p:spPr>
            <a:xfrm>
              <a:off x="3307080" y="5523972"/>
              <a:ext cx="205740" cy="117632"/>
            </a:xfrm>
            <a:prstGeom prst="rect">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 name="グループ化 38">
              <a:extLst>
                <a:ext uri="{FF2B5EF4-FFF2-40B4-BE49-F238E27FC236}">
                  <a16:creationId xmlns:a16="http://schemas.microsoft.com/office/drawing/2014/main" id="{5DB3D0FE-F652-4391-8042-AFD1823C06D8}"/>
                </a:ext>
              </a:extLst>
            </p:cNvPr>
            <p:cNvGrpSpPr/>
            <p:nvPr/>
          </p:nvGrpSpPr>
          <p:grpSpPr>
            <a:xfrm>
              <a:off x="3172109" y="5392068"/>
              <a:ext cx="516804" cy="411919"/>
              <a:chOff x="3857076" y="5406341"/>
              <a:chExt cx="516804" cy="411919"/>
            </a:xfrm>
          </p:grpSpPr>
          <p:sp>
            <p:nvSpPr>
              <p:cNvPr id="37" name="フリーフォーム: 図形 36">
                <a:extLst>
                  <a:ext uri="{FF2B5EF4-FFF2-40B4-BE49-F238E27FC236}">
                    <a16:creationId xmlns:a16="http://schemas.microsoft.com/office/drawing/2014/main" id="{FB57C0D0-DD5E-4846-8CE6-683FA380D306}"/>
                  </a:ext>
                </a:extLst>
              </p:cNvPr>
              <p:cNvSpPr/>
              <p:nvPr/>
            </p:nvSpPr>
            <p:spPr>
              <a:xfrm>
                <a:off x="3870960" y="5406341"/>
                <a:ext cx="502920" cy="235263"/>
              </a:xfrm>
              <a:custGeom>
                <a:avLst/>
                <a:gdLst>
                  <a:gd name="connsiteX0" fmla="*/ 0 w 502920"/>
                  <a:gd name="connsiteY0" fmla="*/ 110539 h 235263"/>
                  <a:gd name="connsiteX1" fmla="*/ 137160 w 502920"/>
                  <a:gd name="connsiteY1" fmla="*/ 3859 h 235263"/>
                  <a:gd name="connsiteX2" fmla="*/ 335280 w 502920"/>
                  <a:gd name="connsiteY2" fmla="*/ 232459 h 235263"/>
                  <a:gd name="connsiteX3" fmla="*/ 502920 w 502920"/>
                  <a:gd name="connsiteY3" fmla="*/ 110539 h 235263"/>
                </a:gdLst>
                <a:ahLst/>
                <a:cxnLst>
                  <a:cxn ang="0">
                    <a:pos x="connsiteX0" y="connsiteY0"/>
                  </a:cxn>
                  <a:cxn ang="0">
                    <a:pos x="connsiteX1" y="connsiteY1"/>
                  </a:cxn>
                  <a:cxn ang="0">
                    <a:pos x="connsiteX2" y="connsiteY2"/>
                  </a:cxn>
                  <a:cxn ang="0">
                    <a:pos x="connsiteX3" y="connsiteY3"/>
                  </a:cxn>
                </a:cxnLst>
                <a:rect l="l" t="t" r="r" b="b"/>
                <a:pathLst>
                  <a:path w="502920" h="235263">
                    <a:moveTo>
                      <a:pt x="0" y="110539"/>
                    </a:moveTo>
                    <a:cubicBezTo>
                      <a:pt x="40640" y="47039"/>
                      <a:pt x="81280" y="-16461"/>
                      <a:pt x="137160" y="3859"/>
                    </a:cubicBezTo>
                    <a:cubicBezTo>
                      <a:pt x="193040" y="24179"/>
                      <a:pt x="274320" y="214679"/>
                      <a:pt x="335280" y="232459"/>
                    </a:cubicBezTo>
                    <a:cubicBezTo>
                      <a:pt x="396240" y="250239"/>
                      <a:pt x="449580" y="180389"/>
                      <a:pt x="502920" y="11053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フリーフォーム: 図形 37">
                <a:extLst>
                  <a:ext uri="{FF2B5EF4-FFF2-40B4-BE49-F238E27FC236}">
                    <a16:creationId xmlns:a16="http://schemas.microsoft.com/office/drawing/2014/main" id="{26DCD5F9-1450-45B1-9FE3-7F347D571724}"/>
                  </a:ext>
                </a:extLst>
              </p:cNvPr>
              <p:cNvSpPr/>
              <p:nvPr/>
            </p:nvSpPr>
            <p:spPr>
              <a:xfrm>
                <a:off x="3857076" y="5582997"/>
                <a:ext cx="502920" cy="235263"/>
              </a:xfrm>
              <a:custGeom>
                <a:avLst/>
                <a:gdLst>
                  <a:gd name="connsiteX0" fmla="*/ 0 w 502920"/>
                  <a:gd name="connsiteY0" fmla="*/ 110539 h 235263"/>
                  <a:gd name="connsiteX1" fmla="*/ 137160 w 502920"/>
                  <a:gd name="connsiteY1" fmla="*/ 3859 h 235263"/>
                  <a:gd name="connsiteX2" fmla="*/ 335280 w 502920"/>
                  <a:gd name="connsiteY2" fmla="*/ 232459 h 235263"/>
                  <a:gd name="connsiteX3" fmla="*/ 502920 w 502920"/>
                  <a:gd name="connsiteY3" fmla="*/ 110539 h 235263"/>
                </a:gdLst>
                <a:ahLst/>
                <a:cxnLst>
                  <a:cxn ang="0">
                    <a:pos x="connsiteX0" y="connsiteY0"/>
                  </a:cxn>
                  <a:cxn ang="0">
                    <a:pos x="connsiteX1" y="connsiteY1"/>
                  </a:cxn>
                  <a:cxn ang="0">
                    <a:pos x="connsiteX2" y="connsiteY2"/>
                  </a:cxn>
                  <a:cxn ang="0">
                    <a:pos x="connsiteX3" y="connsiteY3"/>
                  </a:cxn>
                </a:cxnLst>
                <a:rect l="l" t="t" r="r" b="b"/>
                <a:pathLst>
                  <a:path w="502920" h="235263">
                    <a:moveTo>
                      <a:pt x="0" y="110539"/>
                    </a:moveTo>
                    <a:cubicBezTo>
                      <a:pt x="40640" y="47039"/>
                      <a:pt x="81280" y="-16461"/>
                      <a:pt x="137160" y="3859"/>
                    </a:cubicBezTo>
                    <a:cubicBezTo>
                      <a:pt x="193040" y="24179"/>
                      <a:pt x="274320" y="214679"/>
                      <a:pt x="335280" y="232459"/>
                    </a:cubicBezTo>
                    <a:cubicBezTo>
                      <a:pt x="396240" y="250239"/>
                      <a:pt x="449580" y="180389"/>
                      <a:pt x="502920" y="11053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4" name="テキスト ボックス 43">
              <a:extLst>
                <a:ext uri="{FF2B5EF4-FFF2-40B4-BE49-F238E27FC236}">
                  <a16:creationId xmlns:a16="http://schemas.microsoft.com/office/drawing/2014/main" id="{982F7A13-7AEB-4A26-AC01-2BAF5C51BEA3}"/>
                </a:ext>
              </a:extLst>
            </p:cNvPr>
            <p:cNvSpPr txBox="1"/>
            <p:nvPr/>
          </p:nvSpPr>
          <p:spPr>
            <a:xfrm>
              <a:off x="2523548" y="5345644"/>
              <a:ext cx="534551" cy="954897"/>
            </a:xfrm>
            <a:prstGeom prst="rect">
              <a:avLst/>
            </a:prstGeom>
            <a:noFill/>
          </p:spPr>
          <p:txBody>
            <a:bodyPr wrap="none" rtlCol="0">
              <a:spAutoFit/>
            </a:bodyPr>
            <a:lstStyle/>
            <a:p>
              <a:pPr algn="l"/>
              <a:r>
                <a:rPr kumimoji="1" lang="en-US" altLang="ja-JP" sz="2400" dirty="0" err="1"/>
                <a:t>T</a:t>
              </a:r>
              <a:r>
                <a:rPr kumimoji="1" lang="en-US" altLang="ja-JP" sz="2400" baseline="-25000" dirty="0" err="1"/>
                <a:t>i</a:t>
              </a:r>
              <a:endParaRPr kumimoji="1" lang="en-US" altLang="ja-JP" sz="2400" baseline="-25000" dirty="0"/>
            </a:p>
            <a:p>
              <a:pPr algn="l"/>
              <a:r>
                <a:rPr kumimoji="1" lang="en-US" altLang="ja-JP" sz="2400" dirty="0"/>
                <a:t>Q</a:t>
              </a:r>
              <a:r>
                <a:rPr kumimoji="1" lang="en-US" altLang="ja-JP" sz="2400" baseline="-25000" dirty="0"/>
                <a:t>i</a:t>
              </a:r>
            </a:p>
          </p:txBody>
        </p:sp>
        <p:sp>
          <p:nvSpPr>
            <p:cNvPr id="45" name="楕円 44">
              <a:extLst>
                <a:ext uri="{FF2B5EF4-FFF2-40B4-BE49-F238E27FC236}">
                  <a16:creationId xmlns:a16="http://schemas.microsoft.com/office/drawing/2014/main" id="{0E690064-513F-40DE-99DE-DD0FEC59665B}"/>
                </a:ext>
              </a:extLst>
            </p:cNvPr>
            <p:cNvSpPr/>
            <p:nvPr/>
          </p:nvSpPr>
          <p:spPr>
            <a:xfrm>
              <a:off x="2427522" y="6240299"/>
              <a:ext cx="178699" cy="1786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30F0B5ED-2CC2-43EE-B56C-BD5326A07CD9}"/>
                  </a:ext>
                </a:extLst>
              </p:cNvPr>
              <p:cNvSpPr txBox="1"/>
              <p:nvPr/>
            </p:nvSpPr>
            <p:spPr>
              <a:xfrm>
                <a:off x="6908584" y="5056063"/>
                <a:ext cx="1667957" cy="1143646"/>
              </a:xfrm>
              <a:prstGeom prst="rect">
                <a:avLst/>
              </a:prstGeom>
              <a:solidFill>
                <a:schemeClr val="accent6">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en-US" altLang="ja-JP" sz="240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𝑛</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𝑖</m:t>
                          </m:r>
                        </m:sup>
                        <m:e>
                          <m:r>
                            <a:rPr kumimoji="1" lang="en-US" altLang="ja-JP" sz="2400" b="0" i="1" smtClean="0">
                              <a:latin typeface="Cambria Math" panose="02040503050406030204" pitchFamily="18" charset="0"/>
                            </a:rPr>
                            <m:t>𝑄</m:t>
                          </m:r>
                          <m:r>
                            <a:rPr lang="en-US" altLang="ja-JP" sz="2400" i="1" baseline="-25000">
                              <a:latin typeface="Cambria Math" panose="02040503050406030204" pitchFamily="18" charset="0"/>
                            </a:rPr>
                            <m:t>𝑛</m:t>
                          </m:r>
                        </m:e>
                      </m:nary>
                      <m:r>
                        <a:rPr kumimoji="1" lang="en-US" altLang="ja-JP" sz="2400" b="0" i="1" smtClean="0">
                          <a:latin typeface="Cambria Math" panose="02040503050406030204" pitchFamily="18" charset="0"/>
                        </a:rPr>
                        <m:t>=0</m:t>
                      </m:r>
                    </m:oMath>
                  </m:oMathPara>
                </a14:m>
                <a:endParaRPr kumimoji="1" lang="ja-JP" altLang="en-US" sz="2400" dirty="0"/>
              </a:p>
            </p:txBody>
          </p:sp>
        </mc:Choice>
        <mc:Fallback xmlns="">
          <p:sp>
            <p:nvSpPr>
              <p:cNvPr id="41" name="テキスト ボックス 40">
                <a:extLst>
                  <a:ext uri="{FF2B5EF4-FFF2-40B4-BE49-F238E27FC236}">
                    <a16:creationId xmlns:a16="http://schemas.microsoft.com/office/drawing/2014/main" id="{30F0B5ED-2CC2-43EE-B56C-BD5326A07CD9}"/>
                  </a:ext>
                </a:extLst>
              </p:cNvPr>
              <p:cNvSpPr txBox="1">
                <a:spLocks noRot="1" noChangeAspect="1" noMove="1" noResize="1" noEditPoints="1" noAdjustHandles="1" noChangeArrowheads="1" noChangeShapeType="1" noTextEdit="1"/>
              </p:cNvSpPr>
              <p:nvPr/>
            </p:nvSpPr>
            <p:spPr>
              <a:xfrm>
                <a:off x="6908584" y="5056063"/>
                <a:ext cx="1667957" cy="1143646"/>
              </a:xfrm>
              <a:prstGeom prst="rect">
                <a:avLst/>
              </a:prstGeom>
              <a:blipFill>
                <a:blip r:embed="rId2"/>
                <a:stretch>
                  <a:fillRect/>
                </a:stretch>
              </a:blipFill>
            </p:spPr>
            <p:txBody>
              <a:bodyPr/>
              <a:lstStyle/>
              <a:p>
                <a:r>
                  <a:rPr lang="ja-JP" altLang="en-US">
                    <a:noFill/>
                  </a:rPr>
                  <a:t> </a:t>
                </a:r>
              </a:p>
            </p:txBody>
          </p:sp>
        </mc:Fallback>
      </mc:AlternateContent>
      <p:sp>
        <p:nvSpPr>
          <p:cNvPr id="42" name="矢印: 右 41">
            <a:extLst>
              <a:ext uri="{FF2B5EF4-FFF2-40B4-BE49-F238E27FC236}">
                <a16:creationId xmlns:a16="http://schemas.microsoft.com/office/drawing/2014/main" id="{3D0D87D7-2D55-4E1A-A657-033F41DE8368}"/>
              </a:ext>
            </a:extLst>
          </p:cNvPr>
          <p:cNvSpPr/>
          <p:nvPr/>
        </p:nvSpPr>
        <p:spPr>
          <a:xfrm>
            <a:off x="6383774" y="5515367"/>
            <a:ext cx="524810" cy="381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28</a:t>
            </a:fld>
            <a:endParaRPr kumimoji="1" lang="ja-JP" altLang="en-US"/>
          </a:p>
        </p:txBody>
      </p:sp>
    </p:spTree>
    <p:extLst>
      <p:ext uri="{BB962C8B-B14F-4D97-AF65-F5344CB8AC3E}">
        <p14:creationId xmlns:p14="http://schemas.microsoft.com/office/powerpoint/2010/main" val="2478406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8AF470A4-3BE3-4882-849A-CBFD9F6ECE96}"/>
              </a:ext>
            </a:extLst>
          </p:cNvPr>
          <p:cNvSpPr/>
          <p:nvPr/>
        </p:nvSpPr>
        <p:spPr>
          <a:xfrm>
            <a:off x="7356624" y="2510620"/>
            <a:ext cx="4188940" cy="153407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29</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3868047"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アクロス変数の</a:t>
            </a:r>
            <a:r>
              <a:rPr lang="ja-JP" altLang="en-US" dirty="0" smtClean="0"/>
              <a:t>具体例</a:t>
            </a:r>
            <a:endParaRPr lang="en-US" altLang="ja-JP" dirty="0"/>
          </a:p>
        </p:txBody>
      </p:sp>
      <p:sp>
        <p:nvSpPr>
          <p:cNvPr id="16" name="テキスト ボックス 15">
            <a:extLst>
              <a:ext uri="{FF2B5EF4-FFF2-40B4-BE49-F238E27FC236}">
                <a16:creationId xmlns:a16="http://schemas.microsoft.com/office/drawing/2014/main" id="{62255169-DED4-488D-85D1-F298523CB31C}"/>
              </a:ext>
            </a:extLst>
          </p:cNvPr>
          <p:cNvSpPr txBox="1"/>
          <p:nvPr/>
        </p:nvSpPr>
        <p:spPr>
          <a:xfrm>
            <a:off x="7590009" y="2673005"/>
            <a:ext cx="3570208" cy="461665"/>
          </a:xfrm>
          <a:prstGeom prst="rect">
            <a:avLst/>
          </a:prstGeom>
          <a:noFill/>
        </p:spPr>
        <p:txBody>
          <a:bodyPr wrap="none" rtlCol="0">
            <a:spAutoFit/>
          </a:bodyPr>
          <a:lstStyle/>
          <a:p>
            <a:pPr algn="l"/>
            <a:r>
              <a:rPr kumimoji="1" lang="ja-JP" altLang="en-US" sz="2400" dirty="0"/>
              <a:t>アクロス変数の接続の式</a:t>
            </a:r>
          </a:p>
        </p:txBody>
      </p:sp>
      <p:sp>
        <p:nvSpPr>
          <p:cNvPr id="21" name="テキスト ボックス 20">
            <a:extLst>
              <a:ext uri="{FF2B5EF4-FFF2-40B4-BE49-F238E27FC236}">
                <a16:creationId xmlns:a16="http://schemas.microsoft.com/office/drawing/2014/main" id="{0D4A5A11-8AAB-4E34-A79A-8CE04FD35FCA}"/>
              </a:ext>
            </a:extLst>
          </p:cNvPr>
          <p:cNvSpPr txBox="1"/>
          <p:nvPr/>
        </p:nvSpPr>
        <p:spPr>
          <a:xfrm>
            <a:off x="8185363" y="3223109"/>
            <a:ext cx="2531462" cy="584775"/>
          </a:xfrm>
          <a:prstGeom prst="rect">
            <a:avLst/>
          </a:prstGeom>
          <a:noFill/>
        </p:spPr>
        <p:txBody>
          <a:bodyPr wrap="none" rtlCol="0">
            <a:spAutoFit/>
          </a:bodyPr>
          <a:lstStyle/>
          <a:p>
            <a:r>
              <a:rPr kumimoji="1" lang="en-US" altLang="ja-JP" sz="3200" dirty="0"/>
              <a:t>T</a:t>
            </a:r>
            <a:r>
              <a:rPr kumimoji="1" lang="en-US" altLang="ja-JP" sz="3200" baseline="-25000" dirty="0"/>
              <a:t>A</a:t>
            </a:r>
            <a:r>
              <a:rPr kumimoji="1" lang="en-US" altLang="ja-JP" sz="3200" dirty="0"/>
              <a:t> = T</a:t>
            </a:r>
            <a:r>
              <a:rPr kumimoji="1" lang="en-US" altLang="ja-JP" sz="3200" baseline="-25000" dirty="0"/>
              <a:t>B </a:t>
            </a:r>
            <a:r>
              <a:rPr lang="en-US" altLang="ja-JP" sz="3200" dirty="0"/>
              <a:t>= T</a:t>
            </a:r>
            <a:r>
              <a:rPr lang="en-US" altLang="ja-JP" sz="3200" baseline="-25000" dirty="0"/>
              <a:t>C</a:t>
            </a:r>
            <a:endParaRPr kumimoji="1" lang="ja-JP" altLang="en-US" sz="3200" baseline="-25000" dirty="0"/>
          </a:p>
        </p:txBody>
      </p:sp>
      <p:sp>
        <p:nvSpPr>
          <p:cNvPr id="20" name="四角形: 角を丸くする 19">
            <a:extLst>
              <a:ext uri="{FF2B5EF4-FFF2-40B4-BE49-F238E27FC236}">
                <a16:creationId xmlns:a16="http://schemas.microsoft.com/office/drawing/2014/main" id="{C8DA8476-B6A6-4C84-BB07-88AE0ED05CA5}"/>
              </a:ext>
            </a:extLst>
          </p:cNvPr>
          <p:cNvSpPr/>
          <p:nvPr/>
        </p:nvSpPr>
        <p:spPr>
          <a:xfrm>
            <a:off x="1196197" y="5584236"/>
            <a:ext cx="10160442" cy="736885"/>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アクロス変数は値を変更せずに受け渡します</a:t>
            </a:r>
          </a:p>
        </p:txBody>
      </p:sp>
      <p:sp>
        <p:nvSpPr>
          <p:cNvPr id="2" name="テキスト ボックス 1">
            <a:extLst>
              <a:ext uri="{FF2B5EF4-FFF2-40B4-BE49-F238E27FC236}">
                <a16:creationId xmlns:a16="http://schemas.microsoft.com/office/drawing/2014/main" id="{B44C65F3-300E-4703-876E-5D18347BE425}"/>
              </a:ext>
            </a:extLst>
          </p:cNvPr>
          <p:cNvSpPr txBox="1"/>
          <p:nvPr/>
        </p:nvSpPr>
        <p:spPr>
          <a:xfrm>
            <a:off x="7049427" y="4338285"/>
            <a:ext cx="4803334" cy="830997"/>
          </a:xfrm>
          <a:prstGeom prst="rect">
            <a:avLst/>
          </a:prstGeom>
          <a:noFill/>
        </p:spPr>
        <p:txBody>
          <a:bodyPr wrap="square" rtlCol="0">
            <a:spAutoFit/>
          </a:bodyPr>
          <a:lstStyle/>
          <a:p>
            <a:r>
              <a:rPr kumimoji="1" lang="ja-JP" altLang="en-US" sz="2400" dirty="0"/>
              <a:t>モデル</a:t>
            </a:r>
            <a:r>
              <a:rPr kumimoji="1" lang="en-US" altLang="ja-JP" sz="2400" dirty="0"/>
              <a:t>B,C</a:t>
            </a:r>
            <a:r>
              <a:rPr lang="ja-JP" altLang="en-US" sz="2400" dirty="0"/>
              <a:t>のポート温度</a:t>
            </a:r>
            <a:r>
              <a:rPr kumimoji="1" lang="ja-JP" altLang="en-US" sz="2400" dirty="0"/>
              <a:t>は</a:t>
            </a:r>
            <a:r>
              <a:rPr kumimoji="1" lang="en-US" altLang="ja-JP" sz="2400" dirty="0"/>
              <a:t>10</a:t>
            </a:r>
            <a:r>
              <a:rPr kumimoji="1" lang="ja-JP" altLang="en-US" sz="2400" dirty="0"/>
              <a:t>℃になります</a:t>
            </a:r>
          </a:p>
        </p:txBody>
      </p:sp>
      <p:grpSp>
        <p:nvGrpSpPr>
          <p:cNvPr id="5" name="グループ化 4"/>
          <p:cNvGrpSpPr/>
          <p:nvPr/>
        </p:nvGrpSpPr>
        <p:grpSpPr>
          <a:xfrm>
            <a:off x="1868474" y="2304124"/>
            <a:ext cx="3590978" cy="3117190"/>
            <a:chOff x="1874952" y="1757955"/>
            <a:chExt cx="4244241" cy="3684262"/>
          </a:xfrm>
        </p:grpSpPr>
        <p:sp>
          <p:nvSpPr>
            <p:cNvPr id="3" name="正方形/長方形 2">
              <a:extLst>
                <a:ext uri="{FF2B5EF4-FFF2-40B4-BE49-F238E27FC236}">
                  <a16:creationId xmlns:a16="http://schemas.microsoft.com/office/drawing/2014/main" id="{0F182318-5CFB-4169-97A5-DB7F13D1D3D9}"/>
                </a:ext>
              </a:extLst>
            </p:cNvPr>
            <p:cNvSpPr/>
            <p:nvPr/>
          </p:nvSpPr>
          <p:spPr>
            <a:xfrm>
              <a:off x="1997227" y="1757955"/>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a:t>
              </a:r>
              <a:endParaRPr kumimoji="1" lang="ja-JP" altLang="en-US" sz="4000" dirty="0"/>
            </a:p>
          </p:txBody>
        </p:sp>
        <p:sp>
          <p:nvSpPr>
            <p:cNvPr id="23" name="正方形/長方形 22">
              <a:extLst>
                <a:ext uri="{FF2B5EF4-FFF2-40B4-BE49-F238E27FC236}">
                  <a16:creationId xmlns:a16="http://schemas.microsoft.com/office/drawing/2014/main" id="{3B349979-3ADD-43F6-859E-FC925A3BFE4F}"/>
                </a:ext>
              </a:extLst>
            </p:cNvPr>
            <p:cNvSpPr/>
            <p:nvPr/>
          </p:nvSpPr>
          <p:spPr>
            <a:xfrm>
              <a:off x="4793618" y="3008442"/>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C</a:t>
              </a:r>
              <a:endParaRPr kumimoji="1" lang="ja-JP" altLang="en-US" sz="4000" dirty="0"/>
            </a:p>
          </p:txBody>
        </p:sp>
        <p:sp>
          <p:nvSpPr>
            <p:cNvPr id="11" name="正方形/長方形 10">
              <a:extLst>
                <a:ext uri="{FF2B5EF4-FFF2-40B4-BE49-F238E27FC236}">
                  <a16:creationId xmlns:a16="http://schemas.microsoft.com/office/drawing/2014/main" id="{AAF3576D-3AF5-431E-9CF2-7334FF2EA0F2}"/>
                </a:ext>
              </a:extLst>
            </p:cNvPr>
            <p:cNvSpPr/>
            <p:nvPr/>
          </p:nvSpPr>
          <p:spPr>
            <a:xfrm>
              <a:off x="1997226" y="3673248"/>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cxnSp>
          <p:nvCxnSpPr>
            <p:cNvPr id="12" name="コネクタ: カギ線 11">
              <a:extLst>
                <a:ext uri="{FF2B5EF4-FFF2-40B4-BE49-F238E27FC236}">
                  <a16:creationId xmlns:a16="http://schemas.microsoft.com/office/drawing/2014/main" id="{9BA7D927-1B59-4307-B81C-29A9FE75F6E9}"/>
                </a:ext>
              </a:extLst>
            </p:cNvPr>
            <p:cNvCxnSpPr>
              <a:stCxn id="3" idx="3"/>
              <a:endCxn id="23" idx="1"/>
            </p:cNvCxnSpPr>
            <p:nvPr/>
          </p:nvCxnSpPr>
          <p:spPr>
            <a:xfrm>
              <a:off x="3322802" y="2369615"/>
              <a:ext cx="1470816" cy="125048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12964B0F-587C-4A76-818C-62638290D50E}"/>
                </a:ext>
              </a:extLst>
            </p:cNvPr>
            <p:cNvCxnSpPr>
              <a:cxnSpLocks/>
              <a:stCxn id="11" idx="3"/>
              <a:endCxn id="23" idx="1"/>
            </p:cNvCxnSpPr>
            <p:nvPr/>
          </p:nvCxnSpPr>
          <p:spPr>
            <a:xfrm flipV="1">
              <a:off x="3322801" y="3620102"/>
              <a:ext cx="1470817" cy="664806"/>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86D16996-8B6D-4FEC-B14F-9CA04D01D858}"/>
                </a:ext>
              </a:extLst>
            </p:cNvPr>
            <p:cNvSpPr txBox="1"/>
            <p:nvPr/>
          </p:nvSpPr>
          <p:spPr>
            <a:xfrm>
              <a:off x="2099011" y="2956894"/>
              <a:ext cx="1077539" cy="461665"/>
            </a:xfrm>
            <a:prstGeom prst="rect">
              <a:avLst/>
            </a:prstGeom>
            <a:noFill/>
          </p:spPr>
          <p:txBody>
            <a:bodyPr wrap="none" rtlCol="0">
              <a:spAutoFit/>
            </a:bodyPr>
            <a:lstStyle/>
            <a:p>
              <a:pPr algn="l"/>
              <a:r>
                <a:rPr kumimoji="1" lang="en-US" altLang="ja-JP" sz="2400" dirty="0"/>
                <a:t>T</a:t>
              </a:r>
              <a:r>
                <a:rPr kumimoji="1" lang="en-US" altLang="ja-JP" sz="2400" baseline="-25000" dirty="0"/>
                <a:t>A</a:t>
              </a:r>
              <a:r>
                <a:rPr kumimoji="1" lang="en-US" altLang="ja-JP" sz="2400" dirty="0"/>
                <a:t>=10</a:t>
              </a:r>
              <a:endParaRPr kumimoji="1" lang="ja-JP" altLang="en-US" sz="2400" dirty="0"/>
            </a:p>
          </p:txBody>
        </p:sp>
        <p:sp>
          <p:nvSpPr>
            <p:cNvPr id="18" name="テキスト ボックス 17">
              <a:extLst>
                <a:ext uri="{FF2B5EF4-FFF2-40B4-BE49-F238E27FC236}">
                  <a16:creationId xmlns:a16="http://schemas.microsoft.com/office/drawing/2014/main" id="{6CEAE760-A803-4A3A-988C-A06928880BD3}"/>
                </a:ext>
              </a:extLst>
            </p:cNvPr>
            <p:cNvSpPr txBox="1"/>
            <p:nvPr/>
          </p:nvSpPr>
          <p:spPr>
            <a:xfrm>
              <a:off x="4648375" y="4338286"/>
              <a:ext cx="1065155" cy="545650"/>
            </a:xfrm>
            <a:prstGeom prst="rect">
              <a:avLst/>
            </a:prstGeom>
            <a:noFill/>
          </p:spPr>
          <p:txBody>
            <a:bodyPr wrap="none" rtlCol="0">
              <a:spAutoFit/>
            </a:bodyPr>
            <a:lstStyle/>
            <a:p>
              <a:pPr algn="l"/>
              <a:r>
                <a:rPr kumimoji="1" lang="en-US" altLang="ja-JP" sz="2400" dirty="0" smtClean="0"/>
                <a:t>T</a:t>
              </a:r>
              <a:r>
                <a:rPr kumimoji="1" lang="en-US" altLang="ja-JP" sz="2400" baseline="-25000" dirty="0" smtClean="0"/>
                <a:t>C</a:t>
              </a:r>
              <a:r>
                <a:rPr kumimoji="1" lang="en-US" altLang="ja-JP" sz="2400" dirty="0" smtClean="0"/>
                <a:t>=?</a:t>
              </a:r>
              <a:endParaRPr kumimoji="1" lang="ja-JP" altLang="en-US" sz="2400" dirty="0"/>
            </a:p>
          </p:txBody>
        </p:sp>
        <p:sp>
          <p:nvSpPr>
            <p:cNvPr id="22" name="テキスト ボックス 21">
              <a:extLst>
                <a:ext uri="{FF2B5EF4-FFF2-40B4-BE49-F238E27FC236}">
                  <a16:creationId xmlns:a16="http://schemas.microsoft.com/office/drawing/2014/main" id="{E5BAC304-3837-47A3-80F6-335FFEE91BE8}"/>
                </a:ext>
              </a:extLst>
            </p:cNvPr>
            <p:cNvSpPr txBox="1"/>
            <p:nvPr/>
          </p:nvSpPr>
          <p:spPr>
            <a:xfrm>
              <a:off x="1874952" y="4896567"/>
              <a:ext cx="1065155" cy="545650"/>
            </a:xfrm>
            <a:prstGeom prst="rect">
              <a:avLst/>
            </a:prstGeom>
            <a:noFill/>
          </p:spPr>
          <p:txBody>
            <a:bodyPr wrap="none" rtlCol="0">
              <a:spAutoFit/>
            </a:bodyPr>
            <a:lstStyle/>
            <a:p>
              <a:pPr algn="l"/>
              <a:r>
                <a:rPr kumimoji="1" lang="en-US" altLang="ja-JP" sz="2400" dirty="0"/>
                <a:t>T</a:t>
              </a:r>
              <a:r>
                <a:rPr kumimoji="1" lang="en-US" altLang="ja-JP" sz="2400" baseline="-25000" dirty="0"/>
                <a:t>B</a:t>
              </a:r>
              <a:r>
                <a:rPr kumimoji="1" lang="en-US" altLang="ja-JP" sz="2400" dirty="0" smtClean="0"/>
                <a:t>=?</a:t>
              </a:r>
              <a:endParaRPr kumimoji="1" lang="ja-JP" altLang="en-US" sz="2400" dirty="0"/>
            </a:p>
          </p:txBody>
        </p:sp>
        <p:sp>
          <p:nvSpPr>
            <p:cNvPr id="24" name="楕円 23">
              <a:extLst>
                <a:ext uri="{FF2B5EF4-FFF2-40B4-BE49-F238E27FC236}">
                  <a16:creationId xmlns:a16="http://schemas.microsoft.com/office/drawing/2014/main" id="{3B424FF8-96CD-429A-9DFF-B740A45BBDD2}"/>
                </a:ext>
              </a:extLst>
            </p:cNvPr>
            <p:cNvSpPr/>
            <p:nvPr/>
          </p:nvSpPr>
          <p:spPr>
            <a:xfrm>
              <a:off x="3245910" y="2309945"/>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DCE75AF0-2F34-4C9C-B41C-C3FFAB4AB58B}"/>
                </a:ext>
              </a:extLst>
            </p:cNvPr>
            <p:cNvSpPr/>
            <p:nvPr/>
          </p:nvSpPr>
          <p:spPr>
            <a:xfrm>
              <a:off x="3236369" y="4207151"/>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D13E1B49-794A-4357-8E28-15ADCF438FD8}"/>
                </a:ext>
              </a:extLst>
            </p:cNvPr>
            <p:cNvSpPr/>
            <p:nvPr/>
          </p:nvSpPr>
          <p:spPr>
            <a:xfrm>
              <a:off x="4709516" y="3566725"/>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7" name="テキスト ボックス 26">
            <a:extLst>
              <a:ext uri="{FF2B5EF4-FFF2-40B4-BE49-F238E27FC236}">
                <a16:creationId xmlns:a16="http://schemas.microsoft.com/office/drawing/2014/main" id="{707A6A97-1E13-4740-87BA-8D1F34C4708F}"/>
              </a:ext>
            </a:extLst>
          </p:cNvPr>
          <p:cNvSpPr txBox="1"/>
          <p:nvPr/>
        </p:nvSpPr>
        <p:spPr>
          <a:xfrm>
            <a:off x="823116" y="729047"/>
            <a:ext cx="10530684" cy="1323439"/>
          </a:xfrm>
          <a:prstGeom prst="rect">
            <a:avLst/>
          </a:prstGeom>
          <a:noFill/>
        </p:spPr>
        <p:txBody>
          <a:bodyPr wrap="square" rtlCol="0">
            <a:spAutoFit/>
          </a:bodyPr>
          <a:lstStyle/>
          <a:p>
            <a:r>
              <a:rPr kumimoji="1" lang="ja-JP" altLang="en-US" sz="2000" dirty="0" smtClean="0"/>
              <a:t>まずは基本となるアクロス変数の計算式を温度を例に取って解説します。</a:t>
            </a:r>
            <a:endParaRPr kumimoji="1" lang="en-US" altLang="ja-JP" sz="2000" dirty="0" smtClean="0"/>
          </a:p>
          <a:p>
            <a:endParaRPr lang="en-US" altLang="ja-JP" sz="2000" dirty="0" smtClean="0"/>
          </a:p>
          <a:p>
            <a:r>
              <a:rPr lang="ja-JP" altLang="en-US" sz="2000" dirty="0"/>
              <a:t>以下のように</a:t>
            </a:r>
            <a:r>
              <a:rPr lang="en-US" altLang="ja-JP" sz="2000" dirty="0"/>
              <a:t>3</a:t>
            </a:r>
            <a:r>
              <a:rPr lang="ja-JP" altLang="en-US" sz="2000" dirty="0"/>
              <a:t>モデルの</a:t>
            </a:r>
            <a:r>
              <a:rPr lang="ja-JP" altLang="en-US" sz="2000" dirty="0" smtClean="0"/>
              <a:t>接続図において、</a:t>
            </a:r>
            <a:r>
              <a:rPr lang="ja-JP" altLang="en-US" sz="2000" dirty="0"/>
              <a:t>モデル</a:t>
            </a:r>
            <a:r>
              <a:rPr lang="en-US" altLang="ja-JP" sz="2000" dirty="0"/>
              <a:t>A</a:t>
            </a:r>
            <a:r>
              <a:rPr lang="ja-JP" altLang="en-US" sz="2000" dirty="0"/>
              <a:t>のポート温度が</a:t>
            </a:r>
            <a:r>
              <a:rPr lang="en-US" altLang="ja-JP" sz="2000" dirty="0"/>
              <a:t>10</a:t>
            </a:r>
            <a:r>
              <a:rPr lang="ja-JP" altLang="en-US" sz="2000" dirty="0"/>
              <a:t>℃の時はモデル</a:t>
            </a:r>
            <a:r>
              <a:rPr lang="en-US" altLang="ja-JP" sz="2000" dirty="0"/>
              <a:t>B,C</a:t>
            </a:r>
            <a:r>
              <a:rPr lang="ja-JP" altLang="en-US" sz="2000" dirty="0"/>
              <a:t>のポート温度はいくらしょうか？</a:t>
            </a:r>
          </a:p>
        </p:txBody>
      </p:sp>
    </p:spTree>
    <p:extLst>
      <p:ext uri="{BB962C8B-B14F-4D97-AF65-F5344CB8AC3E}">
        <p14:creationId xmlns:p14="http://schemas.microsoft.com/office/powerpoint/2010/main" val="809122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288540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a:t>
            </a:r>
            <a:endParaRPr lang="en-US" altLang="ja-JP" dirty="0"/>
          </a:p>
        </p:txBody>
      </p:sp>
      <p:sp>
        <p:nvSpPr>
          <p:cNvPr id="2" name="テキスト ボックス 1">
            <a:extLst>
              <a:ext uri="{FF2B5EF4-FFF2-40B4-BE49-F238E27FC236}">
                <a16:creationId xmlns:a16="http://schemas.microsoft.com/office/drawing/2014/main" id="{64A833D5-5AB2-488D-A54D-E9CDA5738841}"/>
              </a:ext>
            </a:extLst>
          </p:cNvPr>
          <p:cNvSpPr txBox="1"/>
          <p:nvPr/>
        </p:nvSpPr>
        <p:spPr>
          <a:xfrm>
            <a:off x="560070" y="1141132"/>
            <a:ext cx="10033516" cy="461665"/>
          </a:xfrm>
          <a:prstGeom prst="rect">
            <a:avLst/>
          </a:prstGeom>
          <a:noFill/>
        </p:spPr>
        <p:txBody>
          <a:bodyPr wrap="none" rtlCol="0">
            <a:spAutoFit/>
          </a:bodyPr>
          <a:lstStyle/>
          <a:p>
            <a:r>
              <a:rPr kumimoji="1" lang="ja-JP" altLang="en-US" sz="2400" dirty="0"/>
              <a:t>プラントモデルの概要を理解し、既存ライブラリを確認してみましょう</a:t>
            </a:r>
            <a:endParaRPr kumimoji="1" lang="en-US" altLang="ja-JP" sz="2400" dirty="0"/>
          </a:p>
        </p:txBody>
      </p:sp>
      <p:sp>
        <p:nvSpPr>
          <p:cNvPr id="6" name="テキスト ボックス 5">
            <a:extLst>
              <a:ext uri="{FF2B5EF4-FFF2-40B4-BE49-F238E27FC236}">
                <a16:creationId xmlns:a16="http://schemas.microsoft.com/office/drawing/2014/main" id="{3584E5C0-5BA4-49BA-B1F6-15F4C82108C1}"/>
              </a:ext>
            </a:extLst>
          </p:cNvPr>
          <p:cNvSpPr txBox="1"/>
          <p:nvPr/>
        </p:nvSpPr>
        <p:spPr>
          <a:xfrm>
            <a:off x="896599" y="2205227"/>
            <a:ext cx="6340197" cy="461665"/>
          </a:xfrm>
          <a:prstGeom prst="rect">
            <a:avLst/>
          </a:prstGeom>
          <a:noFill/>
        </p:spPr>
        <p:txBody>
          <a:bodyPr wrap="none" rtlCol="0">
            <a:spAutoFit/>
          </a:bodyPr>
          <a:lstStyle/>
          <a:p>
            <a:r>
              <a:rPr kumimoji="1" lang="ja-JP" altLang="en-US" sz="2400" b="1" dirty="0"/>
              <a:t>プラントモデルが理解できるようになると？</a:t>
            </a:r>
            <a:endParaRPr kumimoji="1" lang="en-US" altLang="ja-JP" sz="2400" b="1" dirty="0"/>
          </a:p>
        </p:txBody>
      </p:sp>
      <p:sp>
        <p:nvSpPr>
          <p:cNvPr id="7" name="テキスト ボックス 6">
            <a:extLst>
              <a:ext uri="{FF2B5EF4-FFF2-40B4-BE49-F238E27FC236}">
                <a16:creationId xmlns:a16="http://schemas.microsoft.com/office/drawing/2014/main" id="{1E75CFAD-D320-49CE-BFDB-2AF74B9D6F09}"/>
              </a:ext>
            </a:extLst>
          </p:cNvPr>
          <p:cNvSpPr txBox="1"/>
          <p:nvPr/>
        </p:nvSpPr>
        <p:spPr>
          <a:xfrm>
            <a:off x="1445015" y="3037834"/>
            <a:ext cx="8430513" cy="2677656"/>
          </a:xfrm>
          <a:prstGeom prst="rect">
            <a:avLst/>
          </a:prstGeom>
          <a:noFill/>
        </p:spPr>
        <p:txBody>
          <a:bodyPr wrap="none" rtlCol="0">
            <a:spAutoFit/>
          </a:bodyPr>
          <a:lstStyle/>
          <a:p>
            <a:pPr marL="342900" indent="-342900">
              <a:buFont typeface="Wingdings" panose="05000000000000000000" pitchFamily="2" charset="2"/>
              <a:buChar char="ü"/>
            </a:pPr>
            <a:r>
              <a:rPr kumimoji="1" lang="ja-JP" altLang="en-US" sz="2800" dirty="0">
                <a:solidFill>
                  <a:srgbClr val="FF0000"/>
                </a:solidFill>
              </a:rPr>
              <a:t>様々な物理現象を計算できるようになる</a:t>
            </a:r>
            <a:endParaRPr kumimoji="1" lang="en-US" altLang="ja-JP" sz="2800" dirty="0">
              <a:solidFill>
                <a:srgbClr val="FF0000"/>
              </a:solidFill>
            </a:endParaRPr>
          </a:p>
          <a:p>
            <a:endParaRPr lang="en-US" altLang="ja-JP" sz="2800" dirty="0">
              <a:solidFill>
                <a:srgbClr val="FF0000"/>
              </a:solidFill>
            </a:endParaRPr>
          </a:p>
          <a:p>
            <a:pPr marL="342900" indent="-342900">
              <a:buFont typeface="Wingdings" panose="05000000000000000000" pitchFamily="2" charset="2"/>
              <a:buChar char="ü"/>
            </a:pPr>
            <a:r>
              <a:rPr kumimoji="1" lang="ja-JP" altLang="en-US" sz="2800" dirty="0">
                <a:solidFill>
                  <a:srgbClr val="FF0000"/>
                </a:solidFill>
              </a:rPr>
              <a:t>既存の物理ライブラリが何をしているか分かる</a:t>
            </a:r>
            <a:endParaRPr kumimoji="1"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a:p>
            <a:pPr marL="342900" indent="-342900">
              <a:buFont typeface="Wingdings" panose="05000000000000000000" pitchFamily="2" charset="2"/>
              <a:buChar char="ü"/>
            </a:pPr>
            <a:r>
              <a:rPr lang="ja-JP" altLang="en-US" sz="2800" dirty="0">
                <a:solidFill>
                  <a:srgbClr val="FF0000"/>
                </a:solidFill>
              </a:rPr>
              <a:t>オリジナルの物理ライブラリを作れるようになる</a:t>
            </a:r>
            <a:endParaRPr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3</a:t>
            </a:fld>
            <a:endParaRPr kumimoji="1" lang="ja-JP" altLang="en-US"/>
          </a:p>
        </p:txBody>
      </p:sp>
    </p:spTree>
    <p:extLst>
      <p:ext uri="{BB962C8B-B14F-4D97-AF65-F5344CB8AC3E}">
        <p14:creationId xmlns:p14="http://schemas.microsoft.com/office/powerpoint/2010/main" val="1969681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30</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64605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フロー変数の具体例 </a:t>
            </a:r>
            <a:r>
              <a:rPr lang="en-US" altLang="ja-JP" dirty="0"/>
              <a:t>– 2</a:t>
            </a:r>
            <a:r>
              <a:rPr lang="ja-JP" altLang="en-US" dirty="0"/>
              <a:t>モデルの接続</a:t>
            </a:r>
            <a:endParaRPr lang="en-US" altLang="ja-JP" dirty="0"/>
          </a:p>
        </p:txBody>
      </p:sp>
      <p:sp>
        <p:nvSpPr>
          <p:cNvPr id="15" name="テキスト ボックス 14">
            <a:extLst>
              <a:ext uri="{FF2B5EF4-FFF2-40B4-BE49-F238E27FC236}">
                <a16:creationId xmlns:a16="http://schemas.microsoft.com/office/drawing/2014/main" id="{1705E387-FFC3-4730-98F1-2AF0BAE8990F}"/>
              </a:ext>
            </a:extLst>
          </p:cNvPr>
          <p:cNvSpPr txBox="1"/>
          <p:nvPr/>
        </p:nvSpPr>
        <p:spPr>
          <a:xfrm>
            <a:off x="901968" y="742891"/>
            <a:ext cx="10565101" cy="1323439"/>
          </a:xfrm>
          <a:prstGeom prst="rect">
            <a:avLst/>
          </a:prstGeom>
          <a:noFill/>
        </p:spPr>
        <p:txBody>
          <a:bodyPr wrap="square" rtlCol="0">
            <a:spAutoFit/>
          </a:bodyPr>
          <a:lstStyle/>
          <a:p>
            <a:r>
              <a:rPr lang="ja-JP" altLang="en-US" sz="2000" dirty="0"/>
              <a:t>続いてフロー変数の計算式を熱流量</a:t>
            </a:r>
            <a:r>
              <a:rPr lang="en-US" altLang="ja-JP" sz="2000" dirty="0"/>
              <a:t>Q</a:t>
            </a:r>
            <a:r>
              <a:rPr lang="ja-JP" altLang="en-US" sz="2000" dirty="0"/>
              <a:t>を例に解説します</a:t>
            </a:r>
            <a:endParaRPr lang="en-US" altLang="ja-JP" sz="2000" dirty="0"/>
          </a:p>
          <a:p>
            <a:endParaRPr lang="en-US" altLang="ja-JP" sz="2000" dirty="0"/>
          </a:p>
          <a:p>
            <a:r>
              <a:rPr lang="ja-JP" altLang="en-US" sz="2000" dirty="0"/>
              <a:t>以下のモデルにおいて、</a:t>
            </a:r>
            <a:r>
              <a:rPr lang="en-US" altLang="ja-JP" sz="2000" dirty="0"/>
              <a:t>A</a:t>
            </a:r>
            <a:r>
              <a:rPr lang="ja-JP" altLang="en-US" sz="2000" dirty="0"/>
              <a:t>モデルのポート熱流量を</a:t>
            </a:r>
            <a:r>
              <a:rPr lang="en-US" altLang="ja-JP" sz="2000" dirty="0"/>
              <a:t>Q</a:t>
            </a:r>
            <a:r>
              <a:rPr lang="en-US" altLang="ja-JP" sz="2000" baseline="-25000" dirty="0"/>
              <a:t>A</a:t>
            </a:r>
            <a:r>
              <a:rPr lang="en-US" altLang="ja-JP" sz="2000" dirty="0"/>
              <a:t>(=10W)</a:t>
            </a:r>
            <a:r>
              <a:rPr lang="ja-JP" altLang="en-US" sz="2000" dirty="0"/>
              <a:t>とします</a:t>
            </a:r>
            <a:r>
              <a:rPr lang="ja-JP" altLang="en-US" sz="2000" dirty="0" smtClean="0"/>
              <a:t>。</a:t>
            </a:r>
            <a:endParaRPr lang="en-US" altLang="ja-JP" sz="2000" dirty="0" smtClean="0"/>
          </a:p>
          <a:p>
            <a:r>
              <a:rPr lang="en-US" altLang="ja-JP" sz="2000" dirty="0" smtClean="0"/>
              <a:t>B</a:t>
            </a:r>
            <a:r>
              <a:rPr lang="ja-JP" altLang="en-US" sz="2000" dirty="0" smtClean="0"/>
              <a:t>モデルのポート熱流量はいくらになるでしょうか？</a:t>
            </a:r>
            <a:endParaRPr lang="en-US" altLang="ja-JP" sz="2000" dirty="0" smtClean="0"/>
          </a:p>
        </p:txBody>
      </p:sp>
      <p:sp>
        <p:nvSpPr>
          <p:cNvPr id="20" name="正方形/長方形 19">
            <a:extLst>
              <a:ext uri="{FF2B5EF4-FFF2-40B4-BE49-F238E27FC236}">
                <a16:creationId xmlns:a16="http://schemas.microsoft.com/office/drawing/2014/main" id="{3D021193-D2C7-448C-B17A-6C6B66F69F15}"/>
              </a:ext>
            </a:extLst>
          </p:cNvPr>
          <p:cNvSpPr/>
          <p:nvPr/>
        </p:nvSpPr>
        <p:spPr>
          <a:xfrm>
            <a:off x="1372289" y="2533086"/>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a:t>
            </a:r>
            <a:endParaRPr kumimoji="1" lang="ja-JP" altLang="en-US" sz="4000" dirty="0"/>
          </a:p>
        </p:txBody>
      </p:sp>
      <p:sp>
        <p:nvSpPr>
          <p:cNvPr id="22" name="正方形/長方形 21">
            <a:extLst>
              <a:ext uri="{FF2B5EF4-FFF2-40B4-BE49-F238E27FC236}">
                <a16:creationId xmlns:a16="http://schemas.microsoft.com/office/drawing/2014/main" id="{C6DDD114-F871-4579-B19E-246FE0EE1974}"/>
              </a:ext>
            </a:extLst>
          </p:cNvPr>
          <p:cNvSpPr/>
          <p:nvPr/>
        </p:nvSpPr>
        <p:spPr>
          <a:xfrm>
            <a:off x="4035170" y="2533086"/>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cxnSp>
        <p:nvCxnSpPr>
          <p:cNvPr id="24" name="直線矢印コネクタ 23">
            <a:extLst>
              <a:ext uri="{FF2B5EF4-FFF2-40B4-BE49-F238E27FC236}">
                <a16:creationId xmlns:a16="http://schemas.microsoft.com/office/drawing/2014/main" id="{13796A95-89FB-46BE-B547-18A39D7E0504}"/>
              </a:ext>
            </a:extLst>
          </p:cNvPr>
          <p:cNvCxnSpPr>
            <a:stCxn id="20" idx="3"/>
            <a:endCxn id="22" idx="1"/>
          </p:cNvCxnSpPr>
          <p:nvPr/>
        </p:nvCxnSpPr>
        <p:spPr>
          <a:xfrm>
            <a:off x="2697864" y="3144746"/>
            <a:ext cx="1337306" cy="0"/>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28A8E3AF-3760-4E6C-9F09-2C20F9EB92DC}"/>
              </a:ext>
            </a:extLst>
          </p:cNvPr>
          <p:cNvSpPr txBox="1"/>
          <p:nvPr/>
        </p:nvSpPr>
        <p:spPr>
          <a:xfrm>
            <a:off x="6069170" y="3823179"/>
            <a:ext cx="5625258" cy="461665"/>
          </a:xfrm>
          <a:prstGeom prst="rect">
            <a:avLst/>
          </a:prstGeom>
          <a:noFill/>
        </p:spPr>
        <p:txBody>
          <a:bodyPr wrap="none" rtlCol="0">
            <a:spAutoFit/>
          </a:bodyPr>
          <a:lstStyle/>
          <a:p>
            <a:r>
              <a:rPr kumimoji="1" lang="ja-JP" altLang="en-US" sz="2400" dirty="0"/>
              <a:t>モデル</a:t>
            </a:r>
            <a:r>
              <a:rPr kumimoji="1" lang="en-US" altLang="ja-JP" sz="2400" dirty="0"/>
              <a:t>B</a:t>
            </a:r>
            <a:r>
              <a:rPr kumimoji="1" lang="ja-JP" altLang="en-US" sz="2400" dirty="0"/>
              <a:t>の熱流量</a:t>
            </a:r>
            <a:r>
              <a:rPr kumimoji="1" lang="en-US" altLang="ja-JP" sz="2400" dirty="0" smtClean="0"/>
              <a:t>Q</a:t>
            </a:r>
            <a:r>
              <a:rPr lang="en-US" altLang="ja-JP" sz="2400" baseline="-25000" dirty="0" smtClean="0"/>
              <a:t>B</a:t>
            </a:r>
            <a:r>
              <a:rPr kumimoji="1" lang="en-US" altLang="ja-JP" sz="2400" dirty="0" smtClean="0"/>
              <a:t>=Q</a:t>
            </a:r>
            <a:r>
              <a:rPr kumimoji="1" lang="en-US" altLang="ja-JP" sz="2400" baseline="-25000" dirty="0" smtClean="0"/>
              <a:t>A</a:t>
            </a:r>
            <a:r>
              <a:rPr kumimoji="1" lang="ja-JP" altLang="en-US" sz="2400" dirty="0" smtClean="0"/>
              <a:t>より</a:t>
            </a:r>
            <a:r>
              <a:rPr kumimoji="1" lang="en-US" altLang="ja-JP" sz="2400" dirty="0" smtClean="0"/>
              <a:t>-10W</a:t>
            </a:r>
            <a:r>
              <a:rPr kumimoji="1" lang="ja-JP" altLang="en-US" sz="2400" dirty="0"/>
              <a:t>です</a:t>
            </a:r>
          </a:p>
        </p:txBody>
      </p:sp>
      <p:sp>
        <p:nvSpPr>
          <p:cNvPr id="26" name="テキスト ボックス 25">
            <a:extLst>
              <a:ext uri="{FF2B5EF4-FFF2-40B4-BE49-F238E27FC236}">
                <a16:creationId xmlns:a16="http://schemas.microsoft.com/office/drawing/2014/main" id="{AC7FCBB6-BCF9-4BE1-A9BE-5FD4BB096A22}"/>
              </a:ext>
            </a:extLst>
          </p:cNvPr>
          <p:cNvSpPr txBox="1"/>
          <p:nvPr/>
        </p:nvSpPr>
        <p:spPr>
          <a:xfrm>
            <a:off x="1516344" y="3876110"/>
            <a:ext cx="1109599" cy="461665"/>
          </a:xfrm>
          <a:prstGeom prst="rect">
            <a:avLst/>
          </a:prstGeom>
          <a:noFill/>
        </p:spPr>
        <p:txBody>
          <a:bodyPr wrap="none" rtlCol="0">
            <a:spAutoFit/>
          </a:bodyPr>
          <a:lstStyle/>
          <a:p>
            <a:pPr algn="l"/>
            <a:r>
              <a:rPr kumimoji="1" lang="en-US" altLang="ja-JP" sz="2400" dirty="0"/>
              <a:t>Q</a:t>
            </a:r>
            <a:r>
              <a:rPr kumimoji="1" lang="en-US" altLang="ja-JP" sz="2400" baseline="-25000" dirty="0"/>
              <a:t>A</a:t>
            </a:r>
            <a:r>
              <a:rPr kumimoji="1" lang="en-US" altLang="ja-JP" sz="2400" dirty="0"/>
              <a:t>=10</a:t>
            </a:r>
            <a:endParaRPr kumimoji="1" lang="ja-JP" altLang="en-US" sz="2400" dirty="0"/>
          </a:p>
        </p:txBody>
      </p:sp>
      <p:sp>
        <p:nvSpPr>
          <p:cNvPr id="27" name="テキスト ボックス 26">
            <a:extLst>
              <a:ext uri="{FF2B5EF4-FFF2-40B4-BE49-F238E27FC236}">
                <a16:creationId xmlns:a16="http://schemas.microsoft.com/office/drawing/2014/main" id="{BFF43113-654C-4BEF-8DCC-3FB6C2E813DA}"/>
              </a:ext>
            </a:extLst>
          </p:cNvPr>
          <p:cNvSpPr txBox="1"/>
          <p:nvPr/>
        </p:nvSpPr>
        <p:spPr>
          <a:xfrm>
            <a:off x="4231322" y="3876109"/>
            <a:ext cx="933269" cy="461665"/>
          </a:xfrm>
          <a:prstGeom prst="rect">
            <a:avLst/>
          </a:prstGeom>
          <a:noFill/>
        </p:spPr>
        <p:txBody>
          <a:bodyPr wrap="none" rtlCol="0">
            <a:spAutoFit/>
          </a:bodyPr>
          <a:lstStyle/>
          <a:p>
            <a:r>
              <a:rPr kumimoji="1" lang="en-US" altLang="ja-JP" sz="2400" dirty="0" smtClean="0"/>
              <a:t>Q</a:t>
            </a:r>
            <a:r>
              <a:rPr kumimoji="1" lang="en-US" altLang="ja-JP" sz="2400" baseline="-25000" dirty="0" smtClean="0"/>
              <a:t>B</a:t>
            </a:r>
            <a:r>
              <a:rPr kumimoji="1" lang="en-US" altLang="ja-JP" sz="2400" dirty="0" smtClean="0"/>
              <a:t>=?</a:t>
            </a:r>
            <a:endParaRPr kumimoji="1" lang="ja-JP" altLang="en-US" sz="2400" dirty="0"/>
          </a:p>
        </p:txBody>
      </p:sp>
      <p:sp>
        <p:nvSpPr>
          <p:cNvPr id="12" name="四角形: 角を丸くする 11">
            <a:extLst>
              <a:ext uri="{FF2B5EF4-FFF2-40B4-BE49-F238E27FC236}">
                <a16:creationId xmlns:a16="http://schemas.microsoft.com/office/drawing/2014/main" id="{D3E4960D-F635-45A3-877D-2A38851113B2}"/>
              </a:ext>
            </a:extLst>
          </p:cNvPr>
          <p:cNvSpPr/>
          <p:nvPr/>
        </p:nvSpPr>
        <p:spPr>
          <a:xfrm>
            <a:off x="1590864" y="5315593"/>
            <a:ext cx="9045146" cy="1223319"/>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smtClean="0">
                <a:solidFill>
                  <a:schemeClr val="tx1"/>
                </a:solidFill>
              </a:rPr>
              <a:t>フロー変数</a:t>
            </a:r>
            <a:r>
              <a:rPr lang="ja-JP" altLang="en-US" sz="2800" dirty="0">
                <a:solidFill>
                  <a:schemeClr val="tx1"/>
                </a:solidFill>
              </a:rPr>
              <a:t>は接続されたポート間の総量がゼロとなるように値を受け渡します</a:t>
            </a:r>
          </a:p>
        </p:txBody>
      </p:sp>
      <p:sp>
        <p:nvSpPr>
          <p:cNvPr id="13" name="楕円 12">
            <a:extLst>
              <a:ext uri="{FF2B5EF4-FFF2-40B4-BE49-F238E27FC236}">
                <a16:creationId xmlns:a16="http://schemas.microsoft.com/office/drawing/2014/main" id="{718AA11C-5679-44E4-B475-91F7E4BDBD7E}"/>
              </a:ext>
            </a:extLst>
          </p:cNvPr>
          <p:cNvSpPr/>
          <p:nvPr/>
        </p:nvSpPr>
        <p:spPr>
          <a:xfrm>
            <a:off x="2631839" y="3066989"/>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B18C0084-3CD5-43FE-AD7E-4E344059D272}"/>
              </a:ext>
            </a:extLst>
          </p:cNvPr>
          <p:cNvSpPr/>
          <p:nvPr/>
        </p:nvSpPr>
        <p:spPr>
          <a:xfrm>
            <a:off x="3945683" y="3082284"/>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827B62D2-4A56-45F2-8DAA-480B2F185314}"/>
              </a:ext>
            </a:extLst>
          </p:cNvPr>
          <p:cNvSpPr/>
          <p:nvPr/>
        </p:nvSpPr>
        <p:spPr>
          <a:xfrm>
            <a:off x="6808571" y="2137546"/>
            <a:ext cx="3691926" cy="153407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E15E54C-D73C-42B9-B7B5-7356AB489D16}"/>
              </a:ext>
            </a:extLst>
          </p:cNvPr>
          <p:cNvSpPr txBox="1"/>
          <p:nvPr/>
        </p:nvSpPr>
        <p:spPr>
          <a:xfrm>
            <a:off x="7703833" y="2799988"/>
            <a:ext cx="2398413" cy="584775"/>
          </a:xfrm>
          <a:prstGeom prst="rect">
            <a:avLst/>
          </a:prstGeom>
          <a:noFill/>
        </p:spPr>
        <p:txBody>
          <a:bodyPr wrap="none" rtlCol="0">
            <a:spAutoFit/>
          </a:bodyPr>
          <a:lstStyle/>
          <a:p>
            <a:r>
              <a:rPr kumimoji="1" lang="en-US" altLang="ja-JP" sz="3200" dirty="0"/>
              <a:t>Q</a:t>
            </a:r>
            <a:r>
              <a:rPr kumimoji="1" lang="en-US" altLang="ja-JP" sz="3200" baseline="-25000" dirty="0"/>
              <a:t>A</a:t>
            </a:r>
            <a:r>
              <a:rPr kumimoji="1" lang="en-US" altLang="ja-JP" sz="3200" dirty="0"/>
              <a:t> + Q</a:t>
            </a:r>
            <a:r>
              <a:rPr kumimoji="1" lang="en-US" altLang="ja-JP" sz="3200" baseline="-25000" dirty="0"/>
              <a:t>B</a:t>
            </a:r>
            <a:r>
              <a:rPr lang="en-US" altLang="ja-JP" sz="3200" dirty="0"/>
              <a:t> =0</a:t>
            </a:r>
            <a:r>
              <a:rPr kumimoji="1" lang="en-US" altLang="ja-JP" sz="3200" baseline="-25000" dirty="0"/>
              <a:t> </a:t>
            </a:r>
            <a:endParaRPr kumimoji="1" lang="ja-JP" altLang="en-US" sz="3200" baseline="-25000" dirty="0"/>
          </a:p>
        </p:txBody>
      </p:sp>
      <p:sp>
        <p:nvSpPr>
          <p:cNvPr id="18" name="テキスト ボックス 17">
            <a:extLst>
              <a:ext uri="{FF2B5EF4-FFF2-40B4-BE49-F238E27FC236}">
                <a16:creationId xmlns:a16="http://schemas.microsoft.com/office/drawing/2014/main" id="{B6CCEEB9-B443-4A23-876C-AF8E36F77894}"/>
              </a:ext>
            </a:extLst>
          </p:cNvPr>
          <p:cNvSpPr txBox="1"/>
          <p:nvPr/>
        </p:nvSpPr>
        <p:spPr>
          <a:xfrm>
            <a:off x="7024098" y="2292924"/>
            <a:ext cx="3262432" cy="461665"/>
          </a:xfrm>
          <a:prstGeom prst="rect">
            <a:avLst/>
          </a:prstGeom>
          <a:noFill/>
        </p:spPr>
        <p:txBody>
          <a:bodyPr wrap="none" rtlCol="0">
            <a:spAutoFit/>
          </a:bodyPr>
          <a:lstStyle/>
          <a:p>
            <a:pPr algn="l"/>
            <a:r>
              <a:rPr kumimoji="1" lang="ja-JP" altLang="en-US" sz="2400" dirty="0" smtClean="0"/>
              <a:t>フロー変数</a:t>
            </a:r>
            <a:r>
              <a:rPr kumimoji="1" lang="ja-JP" altLang="en-US" sz="2400" dirty="0"/>
              <a:t>の接続の式</a:t>
            </a:r>
          </a:p>
        </p:txBody>
      </p:sp>
      <p:sp>
        <p:nvSpPr>
          <p:cNvPr id="2" name="正方形/長方形 1"/>
          <p:cNvSpPr/>
          <p:nvPr/>
        </p:nvSpPr>
        <p:spPr>
          <a:xfrm>
            <a:off x="1066800" y="4516791"/>
            <a:ext cx="10520680" cy="646331"/>
          </a:xfrm>
          <a:prstGeom prst="rect">
            <a:avLst/>
          </a:prstGeom>
        </p:spPr>
        <p:txBody>
          <a:bodyPr wrap="square">
            <a:spAutoFit/>
          </a:bodyPr>
          <a:lstStyle/>
          <a:p>
            <a:r>
              <a:rPr lang="en-US" altLang="ja-JP" dirty="0" err="1"/>
              <a:t>Modelica</a:t>
            </a:r>
            <a:r>
              <a:rPr lang="ja-JP" altLang="en-US" dirty="0"/>
              <a:t>言語ではフロー変数についてモデルに流入する場合を正、モデルから流出する場合を負と考えるのが一般的です</a:t>
            </a:r>
            <a:r>
              <a:rPr lang="ja-JP" altLang="en-US" dirty="0" smtClean="0"/>
              <a:t>。上記の場合、</a:t>
            </a:r>
            <a:r>
              <a:rPr lang="en-US" altLang="ja-JP" dirty="0" smtClean="0"/>
              <a:t>A</a:t>
            </a:r>
            <a:r>
              <a:rPr lang="ja-JP" altLang="en-US" dirty="0" smtClean="0"/>
              <a:t>に熱流量が流入していることになります。</a:t>
            </a:r>
            <a:endParaRPr lang="en-US" altLang="ja-JP" dirty="0"/>
          </a:p>
        </p:txBody>
      </p:sp>
    </p:spTree>
    <p:extLst>
      <p:ext uri="{BB962C8B-B14F-4D97-AF65-F5344CB8AC3E}">
        <p14:creationId xmlns:p14="http://schemas.microsoft.com/office/powerpoint/2010/main" val="42101145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31</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64605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フロー変数の具体例 </a:t>
            </a:r>
            <a:r>
              <a:rPr lang="en-US" altLang="ja-JP" dirty="0"/>
              <a:t>– 3</a:t>
            </a:r>
            <a:r>
              <a:rPr lang="ja-JP" altLang="en-US" dirty="0"/>
              <a:t>モデルの接続</a:t>
            </a:r>
            <a:endParaRPr lang="en-US" altLang="ja-JP" dirty="0"/>
          </a:p>
        </p:txBody>
      </p:sp>
      <p:sp>
        <p:nvSpPr>
          <p:cNvPr id="15" name="テキスト ボックス 14">
            <a:extLst>
              <a:ext uri="{FF2B5EF4-FFF2-40B4-BE49-F238E27FC236}">
                <a16:creationId xmlns:a16="http://schemas.microsoft.com/office/drawing/2014/main" id="{1705E387-FFC3-4730-98F1-2AF0BAE8990F}"/>
              </a:ext>
            </a:extLst>
          </p:cNvPr>
          <p:cNvSpPr txBox="1"/>
          <p:nvPr/>
        </p:nvSpPr>
        <p:spPr>
          <a:xfrm>
            <a:off x="891808" y="731289"/>
            <a:ext cx="11022302" cy="1200329"/>
          </a:xfrm>
          <a:prstGeom prst="rect">
            <a:avLst/>
          </a:prstGeom>
          <a:noFill/>
        </p:spPr>
        <p:txBody>
          <a:bodyPr wrap="square" rtlCol="0">
            <a:spAutoFit/>
          </a:bodyPr>
          <a:lstStyle/>
          <a:p>
            <a:r>
              <a:rPr lang="ja-JP" altLang="en-US" sz="2400" dirty="0"/>
              <a:t>以下のように３つのモデルが接続され、モデル</a:t>
            </a:r>
            <a:r>
              <a:rPr lang="en-US" altLang="ja-JP" sz="2400" dirty="0"/>
              <a:t>A,B</a:t>
            </a:r>
            <a:r>
              <a:rPr lang="ja-JP" altLang="en-US" sz="2400" dirty="0"/>
              <a:t>のポート熱流量が</a:t>
            </a:r>
            <a:r>
              <a:rPr lang="en-US" altLang="ja-JP" sz="2400" dirty="0"/>
              <a:t>10W,-5W</a:t>
            </a:r>
            <a:r>
              <a:rPr lang="ja-JP" altLang="en-US" sz="2400" dirty="0"/>
              <a:t>の時はモデル</a:t>
            </a:r>
            <a:r>
              <a:rPr lang="en-US" altLang="ja-JP" sz="2400" dirty="0"/>
              <a:t>C</a:t>
            </a:r>
            <a:r>
              <a:rPr lang="ja-JP" altLang="en-US" sz="2400" dirty="0"/>
              <a:t>のポート熱流量はいくらしょうか？</a:t>
            </a:r>
            <a:endParaRPr lang="en-US" altLang="ja-JP" sz="2400" dirty="0"/>
          </a:p>
          <a:p>
            <a:r>
              <a:rPr lang="ja-JP" altLang="en-US" sz="2400" dirty="0"/>
              <a:t>また、どのモデルからどのモデルへ熱流量が流れているのでしょうか？</a:t>
            </a:r>
          </a:p>
        </p:txBody>
      </p:sp>
      <p:sp>
        <p:nvSpPr>
          <p:cNvPr id="25" name="テキスト ボックス 24">
            <a:extLst>
              <a:ext uri="{FF2B5EF4-FFF2-40B4-BE49-F238E27FC236}">
                <a16:creationId xmlns:a16="http://schemas.microsoft.com/office/drawing/2014/main" id="{28A8E3AF-3760-4E6C-9F09-2C20F9EB92DC}"/>
              </a:ext>
            </a:extLst>
          </p:cNvPr>
          <p:cNvSpPr txBox="1"/>
          <p:nvPr/>
        </p:nvSpPr>
        <p:spPr>
          <a:xfrm>
            <a:off x="6452971" y="4597963"/>
            <a:ext cx="4570482" cy="461665"/>
          </a:xfrm>
          <a:prstGeom prst="rect">
            <a:avLst/>
          </a:prstGeom>
          <a:noFill/>
        </p:spPr>
        <p:txBody>
          <a:bodyPr wrap="none" rtlCol="0">
            <a:spAutoFit/>
          </a:bodyPr>
          <a:lstStyle/>
          <a:p>
            <a:r>
              <a:rPr kumimoji="1" lang="ja-JP" altLang="en-US" sz="2400" dirty="0"/>
              <a:t>モデル</a:t>
            </a:r>
            <a:r>
              <a:rPr kumimoji="1" lang="en-US" altLang="ja-JP" sz="2400" dirty="0"/>
              <a:t>C</a:t>
            </a:r>
            <a:r>
              <a:rPr kumimoji="1" lang="ja-JP" altLang="en-US" sz="2400" dirty="0"/>
              <a:t>の熱流量</a:t>
            </a:r>
            <a:r>
              <a:rPr kumimoji="1" lang="en-US" altLang="ja-JP" sz="2400" dirty="0"/>
              <a:t>Q</a:t>
            </a:r>
            <a:r>
              <a:rPr lang="en-US" altLang="ja-JP" sz="2400" baseline="-25000" dirty="0"/>
              <a:t>C</a:t>
            </a:r>
            <a:r>
              <a:rPr kumimoji="1" lang="ja-JP" altLang="en-US" sz="2400" dirty="0"/>
              <a:t>は</a:t>
            </a:r>
            <a:r>
              <a:rPr kumimoji="1" lang="en-US" altLang="ja-JP" sz="2400" dirty="0"/>
              <a:t>-5W</a:t>
            </a:r>
            <a:r>
              <a:rPr kumimoji="1" lang="ja-JP" altLang="en-US" sz="2400" dirty="0"/>
              <a:t>です</a:t>
            </a:r>
          </a:p>
        </p:txBody>
      </p:sp>
      <p:sp>
        <p:nvSpPr>
          <p:cNvPr id="12" name="四角形: 角を丸くする 11">
            <a:extLst>
              <a:ext uri="{FF2B5EF4-FFF2-40B4-BE49-F238E27FC236}">
                <a16:creationId xmlns:a16="http://schemas.microsoft.com/office/drawing/2014/main" id="{D3E4960D-F635-45A3-877D-2A38851113B2}"/>
              </a:ext>
            </a:extLst>
          </p:cNvPr>
          <p:cNvSpPr/>
          <p:nvPr/>
        </p:nvSpPr>
        <p:spPr>
          <a:xfrm>
            <a:off x="1433384" y="5359843"/>
            <a:ext cx="9316994" cy="1223319"/>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rPr>
              <a:t>フロー変数には向きがあるため、どのモデルからどのモデルに流れているかイメージしながら計算しましょう</a:t>
            </a:r>
          </a:p>
        </p:txBody>
      </p:sp>
      <p:sp>
        <p:nvSpPr>
          <p:cNvPr id="16" name="正方形/長方形 15">
            <a:extLst>
              <a:ext uri="{FF2B5EF4-FFF2-40B4-BE49-F238E27FC236}">
                <a16:creationId xmlns:a16="http://schemas.microsoft.com/office/drawing/2014/main" id="{827B62D2-4A56-45F2-8DAA-480B2F185314}"/>
              </a:ext>
            </a:extLst>
          </p:cNvPr>
          <p:cNvSpPr/>
          <p:nvPr/>
        </p:nvSpPr>
        <p:spPr>
          <a:xfrm>
            <a:off x="6452971" y="2919737"/>
            <a:ext cx="4188940" cy="153407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E15E54C-D73C-42B9-B7B5-7356AB489D16}"/>
              </a:ext>
            </a:extLst>
          </p:cNvPr>
          <p:cNvSpPr txBox="1"/>
          <p:nvPr/>
        </p:nvSpPr>
        <p:spPr>
          <a:xfrm>
            <a:off x="6903241" y="3659144"/>
            <a:ext cx="3414717" cy="584775"/>
          </a:xfrm>
          <a:prstGeom prst="rect">
            <a:avLst/>
          </a:prstGeom>
          <a:noFill/>
        </p:spPr>
        <p:txBody>
          <a:bodyPr wrap="none" rtlCol="0">
            <a:spAutoFit/>
          </a:bodyPr>
          <a:lstStyle/>
          <a:p>
            <a:r>
              <a:rPr kumimoji="1" lang="en-US" altLang="ja-JP" sz="3200" dirty="0"/>
              <a:t>Q</a:t>
            </a:r>
            <a:r>
              <a:rPr kumimoji="1" lang="en-US" altLang="ja-JP" sz="3200" baseline="-25000" dirty="0"/>
              <a:t>A</a:t>
            </a:r>
            <a:r>
              <a:rPr kumimoji="1" lang="en-US" altLang="ja-JP" sz="3200" dirty="0"/>
              <a:t> + Q</a:t>
            </a:r>
            <a:r>
              <a:rPr kumimoji="1" lang="en-US" altLang="ja-JP" sz="3200" baseline="-25000" dirty="0"/>
              <a:t>B</a:t>
            </a:r>
            <a:r>
              <a:rPr lang="en-US" altLang="ja-JP" sz="3200" dirty="0"/>
              <a:t> + Q</a:t>
            </a:r>
            <a:r>
              <a:rPr lang="en-US" altLang="ja-JP" sz="3200" baseline="-25000" dirty="0"/>
              <a:t>C</a:t>
            </a:r>
            <a:r>
              <a:rPr lang="en-US" altLang="ja-JP" sz="3200" dirty="0"/>
              <a:t> =0</a:t>
            </a:r>
            <a:r>
              <a:rPr kumimoji="1" lang="en-US" altLang="ja-JP" sz="3200" baseline="-25000" dirty="0"/>
              <a:t> </a:t>
            </a:r>
            <a:endParaRPr kumimoji="1" lang="ja-JP" altLang="en-US" sz="3200" baseline="-25000" dirty="0"/>
          </a:p>
        </p:txBody>
      </p:sp>
      <p:sp>
        <p:nvSpPr>
          <p:cNvPr id="18" name="テキスト ボックス 17">
            <a:extLst>
              <a:ext uri="{FF2B5EF4-FFF2-40B4-BE49-F238E27FC236}">
                <a16:creationId xmlns:a16="http://schemas.microsoft.com/office/drawing/2014/main" id="{B6CCEEB9-B443-4A23-876C-AF8E36F77894}"/>
              </a:ext>
            </a:extLst>
          </p:cNvPr>
          <p:cNvSpPr txBox="1"/>
          <p:nvPr/>
        </p:nvSpPr>
        <p:spPr>
          <a:xfrm>
            <a:off x="6668498" y="3075115"/>
            <a:ext cx="3262432" cy="461665"/>
          </a:xfrm>
          <a:prstGeom prst="rect">
            <a:avLst/>
          </a:prstGeom>
          <a:noFill/>
        </p:spPr>
        <p:txBody>
          <a:bodyPr wrap="none" rtlCol="0">
            <a:spAutoFit/>
          </a:bodyPr>
          <a:lstStyle/>
          <a:p>
            <a:pPr algn="l"/>
            <a:r>
              <a:rPr kumimoji="1" lang="ja-JP" altLang="en-US" sz="2400" dirty="0" smtClean="0"/>
              <a:t>フロー変数の</a:t>
            </a:r>
            <a:r>
              <a:rPr kumimoji="1" lang="ja-JP" altLang="en-US" sz="2400" dirty="0"/>
              <a:t>接続の式</a:t>
            </a:r>
          </a:p>
        </p:txBody>
      </p:sp>
      <p:grpSp>
        <p:nvGrpSpPr>
          <p:cNvPr id="2" name="グループ化 1">
            <a:extLst>
              <a:ext uri="{FF2B5EF4-FFF2-40B4-BE49-F238E27FC236}">
                <a16:creationId xmlns:a16="http://schemas.microsoft.com/office/drawing/2014/main" id="{1644A8D8-F2EB-466A-B5A0-93C37DCBFC3D}"/>
              </a:ext>
            </a:extLst>
          </p:cNvPr>
          <p:cNvGrpSpPr/>
          <p:nvPr/>
        </p:nvGrpSpPr>
        <p:grpSpPr>
          <a:xfrm>
            <a:off x="2137718" y="2035426"/>
            <a:ext cx="4074542" cy="3271398"/>
            <a:chOff x="1899172" y="1364003"/>
            <a:chExt cx="4997936" cy="4012780"/>
          </a:xfrm>
        </p:grpSpPr>
        <p:sp>
          <p:nvSpPr>
            <p:cNvPr id="19" name="正方形/長方形 18">
              <a:extLst>
                <a:ext uri="{FF2B5EF4-FFF2-40B4-BE49-F238E27FC236}">
                  <a16:creationId xmlns:a16="http://schemas.microsoft.com/office/drawing/2014/main" id="{502C6D4E-A610-4609-9860-F69DE25896D9}"/>
                </a:ext>
              </a:extLst>
            </p:cNvPr>
            <p:cNvSpPr/>
            <p:nvPr/>
          </p:nvSpPr>
          <p:spPr>
            <a:xfrm>
              <a:off x="1899173" y="1364003"/>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a:t>
              </a:r>
              <a:endParaRPr kumimoji="1" lang="ja-JP" altLang="en-US" sz="4000" dirty="0"/>
            </a:p>
          </p:txBody>
        </p:sp>
        <p:sp>
          <p:nvSpPr>
            <p:cNvPr id="21" name="正方形/長方形 20">
              <a:extLst>
                <a:ext uri="{FF2B5EF4-FFF2-40B4-BE49-F238E27FC236}">
                  <a16:creationId xmlns:a16="http://schemas.microsoft.com/office/drawing/2014/main" id="{2B7F0845-B2A7-4D0C-A039-6FAAEBEB8250}"/>
                </a:ext>
              </a:extLst>
            </p:cNvPr>
            <p:cNvSpPr/>
            <p:nvPr/>
          </p:nvSpPr>
          <p:spPr>
            <a:xfrm>
              <a:off x="4695564" y="2663918"/>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C</a:t>
              </a:r>
              <a:endParaRPr kumimoji="1" lang="ja-JP" altLang="en-US" sz="4000" dirty="0"/>
            </a:p>
          </p:txBody>
        </p:sp>
        <p:sp>
          <p:nvSpPr>
            <p:cNvPr id="23" name="正方形/長方形 22">
              <a:extLst>
                <a:ext uri="{FF2B5EF4-FFF2-40B4-BE49-F238E27FC236}">
                  <a16:creationId xmlns:a16="http://schemas.microsoft.com/office/drawing/2014/main" id="{EFF4D55F-CEF9-40D5-81A5-64FBD6C2D2E5}"/>
                </a:ext>
              </a:extLst>
            </p:cNvPr>
            <p:cNvSpPr/>
            <p:nvPr/>
          </p:nvSpPr>
          <p:spPr>
            <a:xfrm>
              <a:off x="1899172" y="3612935"/>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cxnSp>
          <p:nvCxnSpPr>
            <p:cNvPr id="28" name="コネクタ: カギ線 27">
              <a:extLst>
                <a:ext uri="{FF2B5EF4-FFF2-40B4-BE49-F238E27FC236}">
                  <a16:creationId xmlns:a16="http://schemas.microsoft.com/office/drawing/2014/main" id="{544F091E-6CDF-457F-BFFC-21192A5BEF70}"/>
                </a:ext>
              </a:extLst>
            </p:cNvPr>
            <p:cNvCxnSpPr>
              <a:stCxn id="19" idx="3"/>
              <a:endCxn id="21" idx="1"/>
            </p:cNvCxnSpPr>
            <p:nvPr/>
          </p:nvCxnSpPr>
          <p:spPr>
            <a:xfrm>
              <a:off x="3224748" y="1975663"/>
              <a:ext cx="1470816" cy="1299915"/>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コネクタ: カギ線 28">
              <a:extLst>
                <a:ext uri="{FF2B5EF4-FFF2-40B4-BE49-F238E27FC236}">
                  <a16:creationId xmlns:a16="http://schemas.microsoft.com/office/drawing/2014/main" id="{C377B73B-B10B-4FC8-B615-65BDDD9E9B0D}"/>
                </a:ext>
              </a:extLst>
            </p:cNvPr>
            <p:cNvCxnSpPr>
              <a:cxnSpLocks/>
              <a:stCxn id="23" idx="3"/>
              <a:endCxn id="21" idx="1"/>
            </p:cNvCxnSpPr>
            <p:nvPr/>
          </p:nvCxnSpPr>
          <p:spPr>
            <a:xfrm flipV="1">
              <a:off x="3224747" y="3275578"/>
              <a:ext cx="1470817" cy="94901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7A59991A-4E1B-4B64-9050-E5073FCC2342}"/>
                </a:ext>
              </a:extLst>
            </p:cNvPr>
            <p:cNvSpPr txBox="1"/>
            <p:nvPr/>
          </p:nvSpPr>
          <p:spPr>
            <a:xfrm>
              <a:off x="2000957" y="2562942"/>
              <a:ext cx="1361062" cy="566290"/>
            </a:xfrm>
            <a:prstGeom prst="rect">
              <a:avLst/>
            </a:prstGeom>
            <a:noFill/>
          </p:spPr>
          <p:txBody>
            <a:bodyPr wrap="none" rtlCol="0">
              <a:spAutoFit/>
            </a:bodyPr>
            <a:lstStyle/>
            <a:p>
              <a:pPr algn="l"/>
              <a:r>
                <a:rPr kumimoji="1" lang="en-US" altLang="ja-JP" sz="2400" dirty="0"/>
                <a:t>Q</a:t>
              </a:r>
              <a:r>
                <a:rPr kumimoji="1" lang="en-US" altLang="ja-JP" sz="2400" baseline="-25000" dirty="0"/>
                <a:t>A</a:t>
              </a:r>
              <a:r>
                <a:rPr kumimoji="1" lang="en-US" altLang="ja-JP" sz="2400" dirty="0"/>
                <a:t>=10</a:t>
              </a:r>
              <a:endParaRPr kumimoji="1" lang="ja-JP" altLang="en-US" sz="2400" dirty="0"/>
            </a:p>
          </p:txBody>
        </p:sp>
        <p:sp>
          <p:nvSpPr>
            <p:cNvPr id="31" name="テキスト ボックス 30">
              <a:extLst>
                <a:ext uri="{FF2B5EF4-FFF2-40B4-BE49-F238E27FC236}">
                  <a16:creationId xmlns:a16="http://schemas.microsoft.com/office/drawing/2014/main" id="{B5105EF2-9EDC-46D5-8243-7520ADC06208}"/>
                </a:ext>
              </a:extLst>
            </p:cNvPr>
            <p:cNvSpPr txBox="1"/>
            <p:nvPr/>
          </p:nvSpPr>
          <p:spPr>
            <a:xfrm>
              <a:off x="4303187" y="3993762"/>
              <a:ext cx="2593921" cy="566290"/>
            </a:xfrm>
            <a:prstGeom prst="rect">
              <a:avLst/>
            </a:prstGeom>
            <a:noFill/>
          </p:spPr>
          <p:txBody>
            <a:bodyPr wrap="none" rtlCol="0">
              <a:spAutoFit/>
            </a:bodyPr>
            <a:lstStyle/>
            <a:p>
              <a:pPr algn="l"/>
              <a:r>
                <a:rPr kumimoji="1" lang="en-US" altLang="ja-JP" sz="2400" dirty="0"/>
                <a:t>Q</a:t>
              </a:r>
              <a:r>
                <a:rPr kumimoji="1" lang="en-US" altLang="ja-JP" sz="2400" baseline="-25000" dirty="0"/>
                <a:t>A</a:t>
              </a:r>
              <a:r>
                <a:rPr kumimoji="1" lang="en-US" altLang="ja-JP" sz="2400" dirty="0"/>
                <a:t>+Q</a:t>
              </a:r>
              <a:r>
                <a:rPr kumimoji="1" lang="en-US" altLang="ja-JP" sz="2400" baseline="-25000" dirty="0"/>
                <a:t>B</a:t>
              </a:r>
              <a:r>
                <a:rPr kumimoji="1" lang="en-US" altLang="ja-JP" sz="2400" dirty="0"/>
                <a:t>+Q</a:t>
              </a:r>
              <a:r>
                <a:rPr kumimoji="1" lang="en-US" altLang="ja-JP" sz="2400" baseline="-25000" dirty="0"/>
                <a:t>C</a:t>
              </a:r>
              <a:r>
                <a:rPr kumimoji="1" lang="en-US" altLang="ja-JP" sz="2400" dirty="0"/>
                <a:t>=0</a:t>
              </a:r>
              <a:endParaRPr kumimoji="1" lang="ja-JP" altLang="en-US" sz="2400" dirty="0"/>
            </a:p>
          </p:txBody>
        </p:sp>
        <p:sp>
          <p:nvSpPr>
            <p:cNvPr id="32" name="テキスト ボックス 31">
              <a:extLst>
                <a:ext uri="{FF2B5EF4-FFF2-40B4-BE49-F238E27FC236}">
                  <a16:creationId xmlns:a16="http://schemas.microsoft.com/office/drawing/2014/main" id="{DD659374-4FE8-4EC2-A07D-5BB7849DFDE7}"/>
                </a:ext>
              </a:extLst>
            </p:cNvPr>
            <p:cNvSpPr txBox="1"/>
            <p:nvPr/>
          </p:nvSpPr>
          <p:spPr>
            <a:xfrm>
              <a:off x="1915195" y="4810493"/>
              <a:ext cx="1323703" cy="566290"/>
            </a:xfrm>
            <a:prstGeom prst="rect">
              <a:avLst/>
            </a:prstGeom>
            <a:noFill/>
          </p:spPr>
          <p:txBody>
            <a:bodyPr wrap="none" rtlCol="0">
              <a:spAutoFit/>
            </a:bodyPr>
            <a:lstStyle/>
            <a:p>
              <a:pPr algn="l"/>
              <a:r>
                <a:rPr kumimoji="1" lang="en-US" altLang="ja-JP" sz="2400" dirty="0"/>
                <a:t>Q</a:t>
              </a:r>
              <a:r>
                <a:rPr kumimoji="1" lang="en-US" altLang="ja-JP" sz="2400" baseline="-25000" dirty="0"/>
                <a:t>B</a:t>
              </a:r>
              <a:r>
                <a:rPr kumimoji="1" lang="en-US" altLang="ja-JP" sz="2400" dirty="0"/>
                <a:t>=-5</a:t>
              </a:r>
              <a:endParaRPr kumimoji="1" lang="ja-JP" altLang="en-US" sz="2400" dirty="0"/>
            </a:p>
          </p:txBody>
        </p:sp>
      </p:grpSp>
    </p:spTree>
    <p:extLst>
      <p:ext uri="{BB962C8B-B14F-4D97-AF65-F5344CB8AC3E}">
        <p14:creationId xmlns:p14="http://schemas.microsoft.com/office/powerpoint/2010/main" val="8702344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角丸四角形 19"/>
          <p:cNvSpPr/>
          <p:nvPr/>
        </p:nvSpPr>
        <p:spPr>
          <a:xfrm>
            <a:off x="555585" y="6222747"/>
            <a:ext cx="10177384" cy="520419"/>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a:extLst>
              <a:ext uri="{FF2B5EF4-FFF2-40B4-BE49-F238E27FC236}">
                <a16:creationId xmlns:a16="http://schemas.microsoft.com/office/drawing/2014/main" id="{A5E7EBA4-CBB2-4B24-85C7-C48BD822B632}"/>
              </a:ext>
            </a:extLst>
          </p:cNvPr>
          <p:cNvPicPr>
            <a:picLocks noChangeAspect="1"/>
          </p:cNvPicPr>
          <p:nvPr/>
        </p:nvPicPr>
        <p:blipFill rotWithShape="1">
          <a:blip r:embed="rId2"/>
          <a:srcRect t="52046" r="62332"/>
          <a:stretch/>
        </p:blipFill>
        <p:spPr>
          <a:xfrm>
            <a:off x="4672336" y="2690364"/>
            <a:ext cx="2585659" cy="1650107"/>
          </a:xfrm>
          <a:prstGeom prst="rect">
            <a:avLst/>
          </a:prstGeom>
        </p:spPr>
      </p:pic>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32</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444072"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フロー変数の具体例 </a:t>
            </a:r>
            <a:r>
              <a:rPr lang="en-US" altLang="ja-JP" dirty="0"/>
              <a:t>– </a:t>
            </a:r>
            <a:r>
              <a:rPr lang="ja-JP" altLang="en-US" dirty="0"/>
              <a:t>正負について</a:t>
            </a:r>
            <a:endParaRPr lang="en-US" altLang="ja-JP" dirty="0"/>
          </a:p>
        </p:txBody>
      </p:sp>
      <p:sp>
        <p:nvSpPr>
          <p:cNvPr id="8" name="テキスト ボックス 7">
            <a:extLst>
              <a:ext uri="{FF2B5EF4-FFF2-40B4-BE49-F238E27FC236}">
                <a16:creationId xmlns:a16="http://schemas.microsoft.com/office/drawing/2014/main" id="{FDE65161-817C-4F2D-A8D4-0D9CDCEB7815}"/>
              </a:ext>
            </a:extLst>
          </p:cNvPr>
          <p:cNvSpPr txBox="1"/>
          <p:nvPr/>
        </p:nvSpPr>
        <p:spPr>
          <a:xfrm>
            <a:off x="838200" y="728846"/>
            <a:ext cx="11033760" cy="1631216"/>
          </a:xfrm>
          <a:prstGeom prst="rect">
            <a:avLst/>
          </a:prstGeom>
          <a:noFill/>
        </p:spPr>
        <p:txBody>
          <a:bodyPr wrap="square" rtlCol="0">
            <a:spAutoFit/>
          </a:bodyPr>
          <a:lstStyle/>
          <a:p>
            <a:pPr algn="l"/>
            <a:r>
              <a:rPr kumimoji="1" lang="ja-JP" altLang="en-US" sz="2000" dirty="0" smtClean="0"/>
              <a:t>ここでモデルの計算結果を確認する際に少し違和感がある実装について解説します</a:t>
            </a:r>
            <a:r>
              <a:rPr lang="ja-JP" altLang="en-US" sz="2000" dirty="0" smtClean="0"/>
              <a:t>。</a:t>
            </a:r>
            <a:endParaRPr lang="en-US" altLang="ja-JP" sz="2000" dirty="0" smtClean="0"/>
          </a:p>
          <a:p>
            <a:pPr algn="l"/>
            <a:endParaRPr lang="en-US" altLang="ja-JP" sz="2000" dirty="0"/>
          </a:p>
          <a:p>
            <a:pPr algn="l"/>
            <a:r>
              <a:rPr kumimoji="1" lang="ja-JP" altLang="en-US" sz="2000" dirty="0" smtClean="0"/>
              <a:t>熱流量を定義する</a:t>
            </a:r>
            <a:r>
              <a:rPr lang="en-US" altLang="ja-JP" sz="2000" dirty="0" err="1"/>
              <a:t>F</a:t>
            </a:r>
            <a:r>
              <a:rPr kumimoji="1" lang="en-US" altLang="ja-JP" sz="2000" dirty="0" err="1" smtClean="0"/>
              <a:t>ixedHeatFlow</a:t>
            </a:r>
            <a:r>
              <a:rPr kumimoji="1" lang="ja-JP" altLang="en-US" sz="2000" dirty="0" smtClean="0"/>
              <a:t>モデルを使用する際、ユーザーは熱流量パラメータに正の値を入力します。</a:t>
            </a:r>
            <a:endParaRPr kumimoji="1" lang="en-US" altLang="ja-JP" sz="2000" dirty="0" smtClean="0"/>
          </a:p>
          <a:p>
            <a:pPr algn="l"/>
            <a:r>
              <a:rPr lang="ja-JP" altLang="en-US" sz="2000" dirty="0" smtClean="0"/>
              <a:t>しかし計算を実行しポートの熱流量を確認すると負の値となっています。</a:t>
            </a:r>
            <a:endParaRPr kumimoji="1" lang="en-US" altLang="ja-JP" sz="2000" dirty="0" smtClean="0"/>
          </a:p>
        </p:txBody>
      </p:sp>
      <p:sp>
        <p:nvSpPr>
          <p:cNvPr id="10" name="テキスト ボックス 9">
            <a:extLst>
              <a:ext uri="{FF2B5EF4-FFF2-40B4-BE49-F238E27FC236}">
                <a16:creationId xmlns:a16="http://schemas.microsoft.com/office/drawing/2014/main" id="{C906B6E7-A967-49B8-8082-8F256EF02D0E}"/>
              </a:ext>
            </a:extLst>
          </p:cNvPr>
          <p:cNvSpPr txBox="1"/>
          <p:nvPr/>
        </p:nvSpPr>
        <p:spPr>
          <a:xfrm>
            <a:off x="7792480" y="3809076"/>
            <a:ext cx="3645550" cy="369332"/>
          </a:xfrm>
          <a:prstGeom prst="rect">
            <a:avLst/>
          </a:prstGeom>
          <a:noFill/>
        </p:spPr>
        <p:txBody>
          <a:bodyPr wrap="none" rtlCol="0">
            <a:spAutoFit/>
          </a:bodyPr>
          <a:lstStyle/>
          <a:p>
            <a:pPr algn="l"/>
            <a:r>
              <a:rPr kumimoji="1" lang="ja-JP" altLang="en-US" b="1" dirty="0" smtClean="0">
                <a:solidFill>
                  <a:srgbClr val="FF0000"/>
                </a:solidFill>
              </a:rPr>
              <a:t>しかし、ポート</a:t>
            </a:r>
            <a:r>
              <a:rPr kumimoji="1" lang="ja-JP" altLang="en-US" b="1" dirty="0">
                <a:solidFill>
                  <a:srgbClr val="FF0000"/>
                </a:solidFill>
              </a:rPr>
              <a:t>の熱流量は「</a:t>
            </a:r>
            <a:r>
              <a:rPr kumimoji="1" lang="en-US" altLang="ja-JP" b="1" dirty="0">
                <a:solidFill>
                  <a:srgbClr val="FF0000"/>
                </a:solidFill>
              </a:rPr>
              <a:t>-1</a:t>
            </a:r>
            <a:r>
              <a:rPr kumimoji="1" lang="ja-JP" altLang="en-US" b="1" dirty="0">
                <a:solidFill>
                  <a:srgbClr val="FF0000"/>
                </a:solidFill>
              </a:rPr>
              <a:t>」</a:t>
            </a:r>
          </a:p>
        </p:txBody>
      </p:sp>
      <p:cxnSp>
        <p:nvCxnSpPr>
          <p:cNvPr id="15" name="直線矢印コネクタ 14">
            <a:extLst>
              <a:ext uri="{FF2B5EF4-FFF2-40B4-BE49-F238E27FC236}">
                <a16:creationId xmlns:a16="http://schemas.microsoft.com/office/drawing/2014/main" id="{748D72D5-FF4E-481F-BDDB-E7BE30E89069}"/>
              </a:ext>
            </a:extLst>
          </p:cNvPr>
          <p:cNvCxnSpPr>
            <a:cxnSpLocks/>
            <a:stCxn id="22" idx="3"/>
            <a:endCxn id="12" idx="1"/>
          </p:cNvCxnSpPr>
          <p:nvPr/>
        </p:nvCxnSpPr>
        <p:spPr>
          <a:xfrm>
            <a:off x="4363149" y="3211287"/>
            <a:ext cx="1021393" cy="859825"/>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A90F333F-F59A-42F7-9C07-9D54F1C32B89}"/>
              </a:ext>
            </a:extLst>
          </p:cNvPr>
          <p:cNvSpPr txBox="1"/>
          <p:nvPr/>
        </p:nvSpPr>
        <p:spPr>
          <a:xfrm>
            <a:off x="555585" y="3026621"/>
            <a:ext cx="3807564" cy="369332"/>
          </a:xfrm>
          <a:prstGeom prst="rect">
            <a:avLst/>
          </a:prstGeom>
          <a:noFill/>
        </p:spPr>
        <p:txBody>
          <a:bodyPr wrap="square" rtlCol="0">
            <a:spAutoFit/>
          </a:bodyPr>
          <a:lstStyle/>
          <a:p>
            <a:pPr algn="l"/>
            <a:r>
              <a:rPr kumimoji="1" lang="ja-JP" altLang="en-US" b="1" dirty="0">
                <a:solidFill>
                  <a:srgbClr val="FF0000"/>
                </a:solidFill>
              </a:rPr>
              <a:t>熱流量のパラメータ入力値は「</a:t>
            </a:r>
            <a:r>
              <a:rPr kumimoji="1" lang="en-US" altLang="ja-JP" b="1" dirty="0">
                <a:solidFill>
                  <a:srgbClr val="FF0000"/>
                </a:solidFill>
              </a:rPr>
              <a:t>1</a:t>
            </a:r>
            <a:r>
              <a:rPr kumimoji="1" lang="ja-JP" altLang="en-US" b="1" dirty="0">
                <a:solidFill>
                  <a:srgbClr val="FF0000"/>
                </a:solidFill>
              </a:rPr>
              <a:t>」</a:t>
            </a:r>
            <a:endParaRPr kumimoji="1" lang="en-US" altLang="ja-JP" b="1" dirty="0">
              <a:solidFill>
                <a:srgbClr val="FF0000"/>
              </a:solidFill>
            </a:endParaRPr>
          </a:p>
        </p:txBody>
      </p:sp>
      <p:sp>
        <p:nvSpPr>
          <p:cNvPr id="12" name="四角形: 角を丸くする 11">
            <a:extLst>
              <a:ext uri="{FF2B5EF4-FFF2-40B4-BE49-F238E27FC236}">
                <a16:creationId xmlns:a16="http://schemas.microsoft.com/office/drawing/2014/main" id="{89410F1F-6FD3-4B09-811B-4E607201BDA2}"/>
              </a:ext>
            </a:extLst>
          </p:cNvPr>
          <p:cNvSpPr/>
          <p:nvPr/>
        </p:nvSpPr>
        <p:spPr>
          <a:xfrm>
            <a:off x="5384542" y="3907985"/>
            <a:ext cx="1332081" cy="32625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E12643A7-516A-4AC4-B474-77C9E687A325}"/>
              </a:ext>
            </a:extLst>
          </p:cNvPr>
          <p:cNvCxnSpPr>
            <a:cxnSpLocks/>
            <a:stCxn id="10" idx="1"/>
            <a:endCxn id="3" idx="3"/>
          </p:cNvCxnSpPr>
          <p:nvPr/>
        </p:nvCxnSpPr>
        <p:spPr>
          <a:xfrm flipH="1" flipV="1">
            <a:off x="7257995" y="3515418"/>
            <a:ext cx="534485" cy="47832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正方形/長方形 1"/>
          <p:cNvSpPr/>
          <p:nvPr/>
        </p:nvSpPr>
        <p:spPr>
          <a:xfrm>
            <a:off x="838200" y="4591531"/>
            <a:ext cx="11245770" cy="1631216"/>
          </a:xfrm>
          <a:prstGeom prst="rect">
            <a:avLst/>
          </a:prstGeom>
        </p:spPr>
        <p:txBody>
          <a:bodyPr wrap="square">
            <a:spAutoFit/>
          </a:bodyPr>
          <a:lstStyle/>
          <a:p>
            <a:r>
              <a:rPr lang="ja-JP" altLang="en-US" sz="2000" dirty="0" smtClean="0"/>
              <a:t>フロー</a:t>
            </a:r>
            <a:r>
              <a:rPr lang="ja-JP" altLang="en-US" sz="2000" dirty="0"/>
              <a:t>変数</a:t>
            </a:r>
            <a:r>
              <a:rPr lang="ja-JP" altLang="en-US" sz="2000" dirty="0" smtClean="0"/>
              <a:t>は、モデルに流入する場合が正、流出する場合が負とするのが慣例です。</a:t>
            </a:r>
            <a:endParaRPr lang="en-US" altLang="ja-JP" sz="2000" dirty="0" smtClean="0"/>
          </a:p>
          <a:p>
            <a:r>
              <a:rPr lang="ja-JP" altLang="en-US" sz="2000" dirty="0" smtClean="0"/>
              <a:t>その慣例にならうと熱流量を</a:t>
            </a:r>
            <a:r>
              <a:rPr lang="en-US" altLang="ja-JP" sz="2000" dirty="0" smtClean="0"/>
              <a:t>1W</a:t>
            </a:r>
            <a:r>
              <a:rPr lang="ja-JP" altLang="en-US" sz="2000" dirty="0" smtClean="0"/>
              <a:t>を系に与える場合、パラメータに「</a:t>
            </a:r>
            <a:r>
              <a:rPr lang="en-US" altLang="ja-JP" sz="2000" dirty="0" smtClean="0"/>
              <a:t>-1</a:t>
            </a:r>
            <a:r>
              <a:rPr lang="ja-JP" altLang="en-US" sz="2000" dirty="0" smtClean="0"/>
              <a:t>」とユーザーは入力しないといけません。</a:t>
            </a:r>
            <a:endParaRPr lang="en-US" altLang="ja-JP" sz="2000" dirty="0" smtClean="0"/>
          </a:p>
          <a:p>
            <a:r>
              <a:rPr lang="ja-JP" altLang="en-US" sz="2000" dirty="0" smtClean="0"/>
              <a:t>しかし、直感的</a:t>
            </a:r>
            <a:r>
              <a:rPr lang="ja-JP" altLang="en-US" sz="2000" dirty="0"/>
              <a:t>ではない</a:t>
            </a:r>
            <a:r>
              <a:rPr lang="ja-JP" altLang="en-US" sz="2000" dirty="0" smtClean="0"/>
              <a:t>ためほとんど</a:t>
            </a:r>
            <a:r>
              <a:rPr lang="ja-JP" altLang="en-US" sz="2000" dirty="0"/>
              <a:t>のライブラリではユーザーの入力は正として</a:t>
            </a:r>
            <a:endParaRPr lang="en-US" altLang="ja-JP" sz="2000" dirty="0"/>
          </a:p>
          <a:p>
            <a:r>
              <a:rPr lang="ja-JP" altLang="en-US" sz="2000" dirty="0"/>
              <a:t>モデル内部はマイナスをかけて負としています。</a:t>
            </a:r>
            <a:endParaRPr lang="en-US" altLang="ja-JP" sz="2000" dirty="0"/>
          </a:p>
        </p:txBody>
      </p:sp>
      <p:pic>
        <p:nvPicPr>
          <p:cNvPr id="16" name="図 15"/>
          <p:cNvPicPr>
            <a:picLocks noChangeAspect="1"/>
          </p:cNvPicPr>
          <p:nvPr/>
        </p:nvPicPr>
        <p:blipFill>
          <a:blip r:embed="rId3"/>
          <a:stretch>
            <a:fillRect/>
          </a:stretch>
        </p:blipFill>
        <p:spPr>
          <a:xfrm>
            <a:off x="3447396" y="6271859"/>
            <a:ext cx="6950042" cy="403895"/>
          </a:xfrm>
          <a:prstGeom prst="rect">
            <a:avLst/>
          </a:prstGeom>
          <a:effectLst>
            <a:outerShdw blurRad="50800" dist="38100" dir="2700000" algn="tl" rotWithShape="0">
              <a:prstClr val="black">
                <a:alpha val="40000"/>
              </a:prstClr>
            </a:outerShdw>
          </a:effectLst>
        </p:spPr>
      </p:pic>
      <p:sp>
        <p:nvSpPr>
          <p:cNvPr id="19" name="正方形/長方形 18"/>
          <p:cNvSpPr/>
          <p:nvPr/>
        </p:nvSpPr>
        <p:spPr>
          <a:xfrm>
            <a:off x="555585" y="6352143"/>
            <a:ext cx="2704587" cy="369332"/>
          </a:xfrm>
          <a:prstGeom prst="rect">
            <a:avLst/>
          </a:prstGeom>
        </p:spPr>
        <p:txBody>
          <a:bodyPr wrap="none">
            <a:spAutoFit/>
          </a:bodyPr>
          <a:lstStyle/>
          <a:p>
            <a:r>
              <a:rPr lang="en-US" altLang="ja-JP" dirty="0" err="1" smtClean="0"/>
              <a:t>FixedHeatFlow</a:t>
            </a:r>
            <a:r>
              <a:rPr lang="ja-JP" altLang="en-US" dirty="0" smtClean="0"/>
              <a:t>の計算式</a:t>
            </a:r>
            <a:endParaRPr lang="ja-JP" altLang="en-US" dirty="0"/>
          </a:p>
        </p:txBody>
      </p:sp>
    </p:spTree>
    <p:extLst>
      <p:ext uri="{BB962C8B-B14F-4D97-AF65-F5344CB8AC3E}">
        <p14:creationId xmlns:p14="http://schemas.microsoft.com/office/powerpoint/2010/main" val="32236379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4028347"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物理的な</a:t>
            </a:r>
            <a:r>
              <a:rPr lang="ja-JP" altLang="en-US" dirty="0" smtClean="0"/>
              <a:t>モデル </a:t>
            </a:r>
            <a:r>
              <a:rPr lang="en-US" altLang="ja-JP" dirty="0" smtClean="0"/>
              <a:t>- </a:t>
            </a:r>
            <a:r>
              <a:rPr lang="ja-JP" altLang="en-US" dirty="0" smtClean="0"/>
              <a:t>演習</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33</a:t>
            </a:fld>
            <a:endParaRPr kumimoji="1" lang="ja-JP" altLang="en-US"/>
          </a:p>
        </p:txBody>
      </p:sp>
      <p:pic>
        <p:nvPicPr>
          <p:cNvPr id="28" name="図 27">
            <a:extLst>
              <a:ext uri="{FF2B5EF4-FFF2-40B4-BE49-F238E27FC236}">
                <a16:creationId xmlns:a16="http://schemas.microsoft.com/office/drawing/2014/main" id="{994841A0-66A7-4C8D-9EEC-422555CB9EA3}"/>
              </a:ext>
            </a:extLst>
          </p:cNvPr>
          <p:cNvPicPr>
            <a:picLocks noChangeAspect="1"/>
          </p:cNvPicPr>
          <p:nvPr/>
        </p:nvPicPr>
        <p:blipFill rotWithShape="1">
          <a:blip r:embed="rId2"/>
          <a:srcRect r="67412"/>
          <a:stretch/>
        </p:blipFill>
        <p:spPr>
          <a:xfrm>
            <a:off x="2700937" y="3269561"/>
            <a:ext cx="940766" cy="1020885"/>
          </a:xfrm>
          <a:prstGeom prst="rect">
            <a:avLst/>
          </a:prstGeom>
        </p:spPr>
      </p:pic>
      <p:sp>
        <p:nvSpPr>
          <p:cNvPr id="29" name="テキスト ボックス 28">
            <a:extLst>
              <a:ext uri="{FF2B5EF4-FFF2-40B4-BE49-F238E27FC236}">
                <a16:creationId xmlns:a16="http://schemas.microsoft.com/office/drawing/2014/main" id="{161FA918-2666-42D4-BC97-1EBA19B06BA1}"/>
              </a:ext>
            </a:extLst>
          </p:cNvPr>
          <p:cNvSpPr txBox="1"/>
          <p:nvPr/>
        </p:nvSpPr>
        <p:spPr>
          <a:xfrm>
            <a:off x="2501906" y="4331578"/>
            <a:ext cx="1338828" cy="369332"/>
          </a:xfrm>
          <a:prstGeom prst="rect">
            <a:avLst/>
          </a:prstGeom>
          <a:noFill/>
        </p:spPr>
        <p:txBody>
          <a:bodyPr wrap="none" rtlCol="0">
            <a:spAutoFit/>
          </a:bodyPr>
          <a:lstStyle/>
          <a:p>
            <a:pPr algn="l"/>
            <a:r>
              <a:rPr kumimoji="1" lang="ja-JP" altLang="en-US" dirty="0"/>
              <a:t>コンデンサ</a:t>
            </a:r>
          </a:p>
        </p:txBody>
      </p:sp>
      <p:pic>
        <p:nvPicPr>
          <p:cNvPr id="35" name="図 34">
            <a:extLst>
              <a:ext uri="{FF2B5EF4-FFF2-40B4-BE49-F238E27FC236}">
                <a16:creationId xmlns:a16="http://schemas.microsoft.com/office/drawing/2014/main" id="{C85347AD-B073-4200-9848-62A1AEC2464B}"/>
              </a:ext>
            </a:extLst>
          </p:cNvPr>
          <p:cNvPicPr>
            <a:picLocks noChangeAspect="1"/>
          </p:cNvPicPr>
          <p:nvPr/>
        </p:nvPicPr>
        <p:blipFill rotWithShape="1">
          <a:blip r:embed="rId3"/>
          <a:srcRect r="67863"/>
          <a:stretch/>
        </p:blipFill>
        <p:spPr>
          <a:xfrm>
            <a:off x="2544921" y="1433938"/>
            <a:ext cx="1252799" cy="1222635"/>
          </a:xfrm>
          <a:prstGeom prst="rect">
            <a:avLst/>
          </a:prstGeom>
        </p:spPr>
      </p:pic>
      <p:sp>
        <p:nvSpPr>
          <p:cNvPr id="38" name="テキスト ボックス 37">
            <a:extLst>
              <a:ext uri="{FF2B5EF4-FFF2-40B4-BE49-F238E27FC236}">
                <a16:creationId xmlns:a16="http://schemas.microsoft.com/office/drawing/2014/main" id="{C607FED9-67B3-423B-8692-FF0A39C72DF2}"/>
              </a:ext>
            </a:extLst>
          </p:cNvPr>
          <p:cNvSpPr txBox="1"/>
          <p:nvPr/>
        </p:nvSpPr>
        <p:spPr>
          <a:xfrm>
            <a:off x="2848155" y="2653629"/>
            <a:ext cx="646331" cy="369332"/>
          </a:xfrm>
          <a:prstGeom prst="rect">
            <a:avLst/>
          </a:prstGeom>
          <a:noFill/>
        </p:spPr>
        <p:txBody>
          <a:bodyPr wrap="none" rtlCol="0">
            <a:spAutoFit/>
          </a:bodyPr>
          <a:lstStyle/>
          <a:p>
            <a:pPr algn="l"/>
            <a:r>
              <a:rPr kumimoji="1" lang="ja-JP" altLang="en-US" dirty="0"/>
              <a:t>電源</a:t>
            </a:r>
          </a:p>
        </p:txBody>
      </p:sp>
      <p:pic>
        <p:nvPicPr>
          <p:cNvPr id="43" name="図 42">
            <a:extLst>
              <a:ext uri="{FF2B5EF4-FFF2-40B4-BE49-F238E27FC236}">
                <a16:creationId xmlns:a16="http://schemas.microsoft.com/office/drawing/2014/main" id="{BB0370C2-0BC8-40F8-8725-B84DE1CFE728}"/>
              </a:ext>
            </a:extLst>
          </p:cNvPr>
          <p:cNvPicPr>
            <a:picLocks noChangeAspect="1"/>
          </p:cNvPicPr>
          <p:nvPr/>
        </p:nvPicPr>
        <p:blipFill>
          <a:blip r:embed="rId4"/>
          <a:stretch>
            <a:fillRect/>
          </a:stretch>
        </p:blipFill>
        <p:spPr>
          <a:xfrm>
            <a:off x="2627493" y="5044215"/>
            <a:ext cx="1087655" cy="849916"/>
          </a:xfrm>
          <a:prstGeom prst="rect">
            <a:avLst/>
          </a:prstGeom>
        </p:spPr>
      </p:pic>
      <p:sp>
        <p:nvSpPr>
          <p:cNvPr id="44" name="テキスト ボックス 43">
            <a:extLst>
              <a:ext uri="{FF2B5EF4-FFF2-40B4-BE49-F238E27FC236}">
                <a16:creationId xmlns:a16="http://schemas.microsoft.com/office/drawing/2014/main" id="{B48F04EE-BEE9-4737-8F1F-E1E9F9FEF7CB}"/>
              </a:ext>
            </a:extLst>
          </p:cNvPr>
          <p:cNvSpPr txBox="1"/>
          <p:nvPr/>
        </p:nvSpPr>
        <p:spPr>
          <a:xfrm>
            <a:off x="2848155" y="5864970"/>
            <a:ext cx="646331" cy="369332"/>
          </a:xfrm>
          <a:prstGeom prst="rect">
            <a:avLst/>
          </a:prstGeom>
          <a:noFill/>
        </p:spPr>
        <p:txBody>
          <a:bodyPr wrap="none" rtlCol="0">
            <a:spAutoFit/>
          </a:bodyPr>
          <a:lstStyle/>
          <a:p>
            <a:pPr algn="l"/>
            <a:r>
              <a:rPr kumimoji="1" lang="ja-JP" altLang="en-US" dirty="0"/>
              <a:t>抵抗</a:t>
            </a:r>
          </a:p>
        </p:txBody>
      </p:sp>
      <p:sp>
        <p:nvSpPr>
          <p:cNvPr id="2" name="テキスト ボックス 1">
            <a:extLst>
              <a:ext uri="{FF2B5EF4-FFF2-40B4-BE49-F238E27FC236}">
                <a16:creationId xmlns:a16="http://schemas.microsoft.com/office/drawing/2014/main" id="{9C656998-5F06-4261-891A-970E29263FDD}"/>
              </a:ext>
            </a:extLst>
          </p:cNvPr>
          <p:cNvSpPr txBox="1"/>
          <p:nvPr/>
        </p:nvSpPr>
        <p:spPr>
          <a:xfrm>
            <a:off x="726738" y="876818"/>
            <a:ext cx="10882184" cy="830997"/>
          </a:xfrm>
          <a:prstGeom prst="rect">
            <a:avLst/>
          </a:prstGeom>
          <a:noFill/>
        </p:spPr>
        <p:txBody>
          <a:bodyPr wrap="square" rtlCol="0">
            <a:spAutoFit/>
          </a:bodyPr>
          <a:lstStyle/>
          <a:p>
            <a:pPr algn="l"/>
            <a:r>
              <a:rPr kumimoji="1" lang="en-US" altLang="ja-JP" sz="2400" dirty="0" err="1"/>
              <a:t>OpenModelica</a:t>
            </a:r>
            <a:r>
              <a:rPr kumimoji="1" lang="ja-JP" altLang="en-US" sz="2400" dirty="0"/>
              <a:t>を使用して、以下のモデルのソースコードを確認しどのように方程式が定義されているか確認してみてください</a:t>
            </a:r>
          </a:p>
        </p:txBody>
      </p:sp>
      <p:sp>
        <p:nvSpPr>
          <p:cNvPr id="5" name="正方形/長方形 4"/>
          <p:cNvSpPr/>
          <p:nvPr/>
        </p:nvSpPr>
        <p:spPr>
          <a:xfrm>
            <a:off x="4049736" y="3902303"/>
            <a:ext cx="4711546" cy="369332"/>
          </a:xfrm>
          <a:prstGeom prst="rect">
            <a:avLst/>
          </a:prstGeom>
        </p:spPr>
        <p:txBody>
          <a:bodyPr wrap="none">
            <a:spAutoFit/>
          </a:bodyPr>
          <a:lstStyle/>
          <a:p>
            <a:r>
              <a:rPr lang="en-US" altLang="ja-JP" dirty="0" err="1">
                <a:solidFill>
                  <a:srgbClr val="000000"/>
                </a:solidFill>
                <a:ea typeface="MS UI Gothic" panose="020B0600070205080204" pitchFamily="50" charset="-128"/>
              </a:rPr>
              <a:t>Modelica.Electrical.Analog.Basic.Capacitor</a:t>
            </a:r>
            <a:endParaRPr lang="en-US" altLang="ja-JP" i="0" dirty="0">
              <a:solidFill>
                <a:srgbClr val="000000"/>
              </a:solidFill>
              <a:effectLst/>
              <a:ea typeface="MS UI Gothic" panose="020B0600070205080204" pitchFamily="50" charset="-128"/>
            </a:endParaRPr>
          </a:p>
        </p:txBody>
      </p:sp>
      <p:sp>
        <p:nvSpPr>
          <p:cNvPr id="6" name="正方形/長方形 5"/>
          <p:cNvSpPr/>
          <p:nvPr/>
        </p:nvSpPr>
        <p:spPr>
          <a:xfrm>
            <a:off x="4049736" y="1996056"/>
            <a:ext cx="5732660" cy="369332"/>
          </a:xfrm>
          <a:prstGeom prst="rect">
            <a:avLst/>
          </a:prstGeom>
        </p:spPr>
        <p:txBody>
          <a:bodyPr wrap="none">
            <a:spAutoFit/>
          </a:bodyPr>
          <a:lstStyle/>
          <a:p>
            <a:r>
              <a:rPr lang="ja-JP" altLang="en-US" dirty="0"/>
              <a:t>Modelica.Electrical.Analog.Sources.ConstantVoltage</a:t>
            </a:r>
          </a:p>
        </p:txBody>
      </p:sp>
      <p:sp>
        <p:nvSpPr>
          <p:cNvPr id="7" name="正方形/長方形 6"/>
          <p:cNvSpPr/>
          <p:nvPr/>
        </p:nvSpPr>
        <p:spPr>
          <a:xfrm>
            <a:off x="4049736" y="5331070"/>
            <a:ext cx="4560864" cy="369332"/>
          </a:xfrm>
          <a:prstGeom prst="rect">
            <a:avLst/>
          </a:prstGeom>
        </p:spPr>
        <p:txBody>
          <a:bodyPr wrap="none">
            <a:spAutoFit/>
          </a:bodyPr>
          <a:lstStyle/>
          <a:p>
            <a:r>
              <a:rPr lang="en-US" altLang="ja-JP" dirty="0" err="1">
                <a:solidFill>
                  <a:srgbClr val="000000"/>
                </a:solidFill>
                <a:ea typeface="MS UI Gothic" panose="020B0600070205080204" pitchFamily="50" charset="-128"/>
              </a:rPr>
              <a:t>Modelica.Electrical.Analog.Basic.Resistor</a:t>
            </a:r>
            <a:endParaRPr lang="en-US" altLang="ja-JP" i="0" dirty="0">
              <a:solidFill>
                <a:srgbClr val="000000"/>
              </a:solidFill>
              <a:effectLst/>
              <a:ea typeface="MS UI Gothic" panose="020B0600070205080204" pitchFamily="50" charset="-128"/>
            </a:endParaRPr>
          </a:p>
        </p:txBody>
      </p:sp>
    </p:spTree>
    <p:extLst>
      <p:ext uri="{BB962C8B-B14F-4D97-AF65-F5344CB8AC3E}">
        <p14:creationId xmlns:p14="http://schemas.microsoft.com/office/powerpoint/2010/main" val="41429762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34</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09782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smtClean="0"/>
              <a:t>簡単なプラントモデルの作成 </a:t>
            </a:r>
            <a:r>
              <a:rPr lang="en-US" altLang="ja-JP" dirty="0" smtClean="0"/>
              <a:t>- </a:t>
            </a:r>
            <a:r>
              <a:rPr lang="ja-JP" altLang="en-US" dirty="0" smtClean="0"/>
              <a:t>演習</a:t>
            </a:r>
            <a:endParaRPr lang="en-US" altLang="ja-JP" dirty="0"/>
          </a:p>
        </p:txBody>
      </p:sp>
      <p:sp>
        <p:nvSpPr>
          <p:cNvPr id="2" name="テキスト ボックス 1"/>
          <p:cNvSpPr txBox="1"/>
          <p:nvPr/>
        </p:nvSpPr>
        <p:spPr>
          <a:xfrm>
            <a:off x="438150" y="1057275"/>
            <a:ext cx="11617283" cy="830997"/>
          </a:xfrm>
          <a:prstGeom prst="rect">
            <a:avLst/>
          </a:prstGeom>
          <a:noFill/>
        </p:spPr>
        <p:txBody>
          <a:bodyPr wrap="none" rtlCol="0">
            <a:spAutoFit/>
          </a:bodyPr>
          <a:lstStyle/>
          <a:p>
            <a:r>
              <a:rPr lang="en-US" altLang="ja-JP" sz="2400" dirty="0"/>
              <a:t>MSL</a:t>
            </a:r>
            <a:r>
              <a:rPr lang="ja-JP" altLang="en-US" sz="2400" dirty="0"/>
              <a:t>やオリジナルのモデルを</a:t>
            </a:r>
            <a:r>
              <a:rPr lang="ja-JP" altLang="en-US" sz="2400" dirty="0" smtClean="0"/>
              <a:t>使って</a:t>
            </a:r>
            <a:r>
              <a:rPr kumimoji="1" lang="ja-JP" altLang="en-US" sz="2400" dirty="0" smtClean="0"/>
              <a:t>自分の興味ある物理現象を解析してみましょう</a:t>
            </a:r>
            <a:endParaRPr kumimoji="1" lang="en-US" altLang="ja-JP" sz="2400" dirty="0" smtClean="0"/>
          </a:p>
          <a:p>
            <a:r>
              <a:rPr lang="ja-JP" altLang="en-US" sz="2400" dirty="0" smtClean="0"/>
              <a:t>解</a:t>
            </a:r>
            <a:r>
              <a:rPr lang="ja-JP" altLang="en-US" sz="2400" dirty="0"/>
              <a:t>答</a:t>
            </a:r>
            <a:r>
              <a:rPr lang="ja-JP" altLang="en-US" sz="2400" dirty="0" smtClean="0"/>
              <a:t>例は用意していないので自分の作成するモデルが答えになります</a:t>
            </a:r>
            <a:endParaRPr kumimoji="1" lang="ja-JP" altLang="en-US" sz="2400" dirty="0" smtClean="0"/>
          </a:p>
        </p:txBody>
      </p:sp>
    </p:spTree>
    <p:extLst>
      <p:ext uri="{BB962C8B-B14F-4D97-AF65-F5344CB8AC3E}">
        <p14:creationId xmlns:p14="http://schemas.microsoft.com/office/powerpoint/2010/main" val="17270318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35</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1295226"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まとめ</a:t>
            </a:r>
            <a:endParaRPr lang="en-US" altLang="ja-JP" dirty="0"/>
          </a:p>
        </p:txBody>
      </p:sp>
      <p:sp>
        <p:nvSpPr>
          <p:cNvPr id="8" name="テキスト ボックス 7">
            <a:extLst>
              <a:ext uri="{FF2B5EF4-FFF2-40B4-BE49-F238E27FC236}">
                <a16:creationId xmlns:a16="http://schemas.microsoft.com/office/drawing/2014/main" id="{FDE65161-817C-4F2D-A8D4-0D9CDCEB7815}"/>
              </a:ext>
            </a:extLst>
          </p:cNvPr>
          <p:cNvSpPr txBox="1"/>
          <p:nvPr/>
        </p:nvSpPr>
        <p:spPr>
          <a:xfrm>
            <a:off x="838200" y="864773"/>
            <a:ext cx="11033760" cy="1569660"/>
          </a:xfrm>
          <a:prstGeom prst="rect">
            <a:avLst/>
          </a:prstGeom>
          <a:noFill/>
        </p:spPr>
        <p:txBody>
          <a:bodyPr wrap="square" rtlCol="0">
            <a:spAutoFit/>
          </a:bodyPr>
          <a:lstStyle/>
          <a:p>
            <a:pPr marL="342900" indent="-342900" algn="l">
              <a:buFont typeface="Wingdings" panose="05000000000000000000" pitchFamily="2" charset="2"/>
              <a:buChar char="ü"/>
            </a:pPr>
            <a:r>
              <a:rPr kumimoji="1" lang="en-US" altLang="ja-JP" sz="2400" dirty="0"/>
              <a:t>Modelica</a:t>
            </a:r>
            <a:r>
              <a:rPr kumimoji="1" lang="ja-JP" altLang="en-US" sz="2400" dirty="0"/>
              <a:t>では物理現象をアクロス変数、フロー変数の関係式で</a:t>
            </a:r>
            <a:r>
              <a:rPr kumimoji="1" lang="ja-JP" altLang="en-US" sz="2400" dirty="0" smtClean="0"/>
              <a:t>表します</a:t>
            </a:r>
            <a:endParaRPr kumimoji="1" lang="en-US" altLang="ja-JP" sz="2400" dirty="0" smtClean="0"/>
          </a:p>
          <a:p>
            <a:pPr marL="342900" indent="-342900" algn="l">
              <a:buFont typeface="Wingdings" panose="05000000000000000000" pitchFamily="2" charset="2"/>
              <a:buChar char="ü"/>
            </a:pPr>
            <a:endParaRPr lang="en-US" altLang="ja-JP" sz="2400" dirty="0"/>
          </a:p>
          <a:p>
            <a:pPr marL="342900" indent="-342900" algn="l">
              <a:buFont typeface="Wingdings" panose="05000000000000000000" pitchFamily="2" charset="2"/>
              <a:buChar char="ü"/>
            </a:pPr>
            <a:endParaRPr kumimoji="1" lang="en-US" altLang="ja-JP" sz="2400" dirty="0"/>
          </a:p>
          <a:p>
            <a:pPr marL="342900" indent="-342900" algn="l">
              <a:buFont typeface="Wingdings" panose="05000000000000000000" pitchFamily="2" charset="2"/>
              <a:buChar char="ü"/>
            </a:pPr>
            <a:endParaRPr lang="en-US" altLang="ja-JP" sz="2400" dirty="0"/>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25A51069-51D7-4569-96B5-3E7BC2093A8D}"/>
                  </a:ext>
                </a:extLst>
              </p:cNvPr>
              <p:cNvSpPr txBox="1"/>
              <p:nvPr/>
            </p:nvSpPr>
            <p:spPr>
              <a:xfrm>
                <a:off x="3339684" y="3746770"/>
                <a:ext cx="6621782" cy="2108946"/>
              </a:xfrm>
              <a:prstGeom prst="rect">
                <a:avLst/>
              </a:prstGeom>
              <a:solidFill>
                <a:schemeClr val="accent6">
                  <a:lumMod val="20000"/>
                  <a:lumOff val="80000"/>
                </a:schemeClr>
              </a:solidFill>
            </p:spPr>
            <p:txBody>
              <a:bodyPr wrap="square" lIns="0" tIns="0" rIns="0" bIns="0" rtlCol="0" anchor="ctr">
                <a:noAutofit/>
              </a:bodyPr>
              <a:lstStyle/>
              <a:p>
                <a:pPr algn="ctr"/>
                <a:r>
                  <a:rPr kumimoji="1" lang="ja-JP" altLang="en-US" sz="2800" b="1" dirty="0">
                    <a:latin typeface="Cambria Math" panose="02040503050406030204" pitchFamily="18" charset="0"/>
                  </a:rPr>
                  <a:t>ポテンシャルとフラックスの</a:t>
                </a:r>
                <a:r>
                  <a:rPr kumimoji="1" lang="ja-JP" altLang="en-US" sz="2800" b="1" dirty="0" smtClean="0">
                    <a:latin typeface="Cambria Math" panose="02040503050406030204" pitchFamily="18" charset="0"/>
                  </a:rPr>
                  <a:t>関係式の例</a:t>
                </a:r>
                <a:endParaRPr kumimoji="1" lang="en-US" altLang="ja-JP" sz="2800" b="1" dirty="0">
                  <a:latin typeface="Cambria Math" panose="02040503050406030204" pitchFamily="18" charset="0"/>
                </a:endParaRPr>
              </a:p>
              <a:p>
                <a:pPr algn="ctr"/>
                <a:endParaRPr kumimoji="1" lang="en-US" altLang="ja-JP" sz="1100" b="0" i="1" dirty="0">
                  <a:latin typeface="Cambria Math" panose="02040503050406030204" pitchFamily="18" charset="0"/>
                </a:endParaRPr>
              </a:p>
              <a:p>
                <a:pPr algn="ctr"/>
                <a:r>
                  <a:rPr lang="en-US" altLang="ja-JP" sz="2000" i="1" dirty="0">
                    <a:latin typeface="Cambria Math" panose="02040503050406030204" pitchFamily="18" charset="0"/>
                  </a:rPr>
                  <a:t>(</a:t>
                </a:r>
                <a:r>
                  <a:rPr lang="ja-JP" altLang="en-US" sz="2000" i="1" dirty="0">
                    <a:latin typeface="Cambria Math" panose="02040503050406030204" pitchFamily="18" charset="0"/>
                  </a:rPr>
                  <a:t>フラックス</a:t>
                </a:r>
                <a:r>
                  <a:rPr lang="en-US" altLang="ja-JP" sz="2000" i="1" dirty="0">
                    <a:latin typeface="Cambria Math" panose="02040503050406030204" pitchFamily="18" charset="0"/>
                  </a:rPr>
                  <a:t>) = (</a:t>
                </a:r>
                <a:r>
                  <a:rPr lang="ja-JP" altLang="en-US" sz="2000" i="1" dirty="0">
                    <a:latin typeface="Cambria Math" panose="02040503050406030204" pitchFamily="18" charset="0"/>
                  </a:rPr>
                  <a:t>比例定数</a:t>
                </a:r>
                <a:r>
                  <a:rPr lang="en-US" altLang="ja-JP" sz="2000" i="1" dirty="0">
                    <a:latin typeface="Cambria Math" panose="02040503050406030204" pitchFamily="18" charset="0"/>
                  </a:rPr>
                  <a:t>)×(</a:t>
                </a:r>
                <a:r>
                  <a:rPr lang="ja-JP" altLang="en-US" sz="2000" i="1" dirty="0">
                    <a:latin typeface="Cambria Math" panose="02040503050406030204" pitchFamily="18" charset="0"/>
                  </a:rPr>
                  <a:t>ポテンシャルの勾配</a:t>
                </a:r>
                <a:r>
                  <a:rPr lang="en-US" altLang="ja-JP" sz="2000" i="1" dirty="0">
                    <a:latin typeface="Cambria Math" panose="02040503050406030204" pitchFamily="18" charset="0"/>
                  </a:rPr>
                  <a:t>)</a:t>
                </a:r>
                <a:endParaRPr kumimoji="1" lang="en-US" altLang="ja-JP" sz="20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𝐹</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𝜆</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𝑑𝑃</m:t>
                          </m:r>
                        </m:num>
                        <m:den>
                          <m:r>
                            <a:rPr kumimoji="1" lang="en-US" altLang="ja-JP" sz="3200" b="0" i="1" smtClean="0">
                              <a:latin typeface="Cambria Math" panose="02040503050406030204" pitchFamily="18" charset="0"/>
                            </a:rPr>
                            <m:t>𝑑𝑥</m:t>
                          </m:r>
                        </m:den>
                      </m:f>
                    </m:oMath>
                  </m:oMathPara>
                </a14:m>
                <a:endParaRPr kumimoji="1" lang="en-US" altLang="ja-JP" sz="3200" b="0" dirty="0"/>
              </a:p>
            </p:txBody>
          </p:sp>
        </mc:Choice>
        <mc:Fallback>
          <p:sp>
            <p:nvSpPr>
              <p:cNvPr id="6" name="テキスト ボックス 5">
                <a:extLst>
                  <a:ext uri="{FF2B5EF4-FFF2-40B4-BE49-F238E27FC236}">
                    <a16:creationId xmlns:a16="http://schemas.microsoft.com/office/drawing/2014/main" id="{25A51069-51D7-4569-96B5-3E7BC2093A8D}"/>
                  </a:ext>
                </a:extLst>
              </p:cNvPr>
              <p:cNvSpPr txBox="1">
                <a:spLocks noRot="1" noChangeAspect="1" noMove="1" noResize="1" noEditPoints="1" noAdjustHandles="1" noChangeArrowheads="1" noChangeShapeType="1" noTextEdit="1"/>
              </p:cNvSpPr>
              <p:nvPr/>
            </p:nvSpPr>
            <p:spPr>
              <a:xfrm>
                <a:off x="3339684" y="3746770"/>
                <a:ext cx="6621782" cy="2108946"/>
              </a:xfrm>
              <a:prstGeom prst="rect">
                <a:avLst/>
              </a:prstGeom>
              <a:blipFill>
                <a:blip r:embed="rId2"/>
                <a:stretch>
                  <a:fillRect l="-1473" r="-1289"/>
                </a:stretch>
              </a:blipFill>
            </p:spPr>
            <p:txBody>
              <a:bodyPr/>
              <a:lstStyle/>
              <a:p>
                <a:r>
                  <a:rPr lang="ja-JP" altLang="en-US">
                    <a:noFill/>
                  </a:rPr>
                  <a:t> </a:t>
                </a:r>
              </a:p>
            </p:txBody>
          </p:sp>
        </mc:Fallback>
      </mc:AlternateContent>
      <p:sp>
        <p:nvSpPr>
          <p:cNvPr id="9" name="正方形/長方形 8">
            <a:extLst>
              <a:ext uri="{FF2B5EF4-FFF2-40B4-BE49-F238E27FC236}">
                <a16:creationId xmlns:a16="http://schemas.microsoft.com/office/drawing/2014/main" id="{C4778837-3481-481B-9EA4-9D65CF4E208B}"/>
              </a:ext>
            </a:extLst>
          </p:cNvPr>
          <p:cNvSpPr/>
          <p:nvPr/>
        </p:nvSpPr>
        <p:spPr>
          <a:xfrm>
            <a:off x="663294" y="2632145"/>
            <a:ext cx="11062613" cy="923330"/>
          </a:xfrm>
          <a:prstGeom prst="rect">
            <a:avLst/>
          </a:prstGeom>
        </p:spPr>
        <p:txBody>
          <a:bodyPr wrap="square">
            <a:spAutoFit/>
          </a:bodyPr>
          <a:lstStyle/>
          <a:p>
            <a:r>
              <a:rPr lang="ja-JP" altLang="en-US" b="1" i="1" dirty="0">
                <a:effectLst>
                  <a:outerShdw blurRad="38100" dist="38100" dir="2700000" algn="tl">
                    <a:srgbClr val="000000">
                      <a:alpha val="43137"/>
                    </a:srgbClr>
                  </a:outerShdw>
                </a:effectLst>
              </a:rPr>
              <a:t>プラントモデル</a:t>
            </a:r>
            <a:r>
              <a:rPr lang="ja-JP" altLang="en-US" b="1" dirty="0"/>
              <a:t>・・・機械の動きや流体の流れなど物理法則に従う挙動をシミュレートするためのモデル</a:t>
            </a:r>
            <a:endParaRPr lang="en-US" altLang="ja-JP" b="1" dirty="0"/>
          </a:p>
          <a:p>
            <a:endParaRPr lang="en-US" altLang="ja-JP" b="1" dirty="0"/>
          </a:p>
          <a:p>
            <a:r>
              <a:rPr lang="ja-JP" altLang="en-US" b="1" i="1" dirty="0">
                <a:effectLst>
                  <a:outerShdw blurRad="38100" dist="38100" dir="2700000" algn="tl">
                    <a:srgbClr val="000000">
                      <a:alpha val="43137"/>
                    </a:srgbClr>
                  </a:outerShdw>
                </a:effectLst>
              </a:rPr>
              <a:t>制御モデル</a:t>
            </a:r>
            <a:r>
              <a:rPr lang="ja-JP" altLang="en-US" b="1" dirty="0"/>
              <a:t>・・・ プラントモデルをコントロールするための信号や演算をシミュレートするモデル</a:t>
            </a:r>
            <a:endParaRPr lang="en-US" altLang="ja-JP" dirty="0"/>
          </a:p>
        </p:txBody>
      </p:sp>
    </p:spTree>
    <p:extLst>
      <p:ext uri="{BB962C8B-B14F-4D97-AF65-F5344CB8AC3E}">
        <p14:creationId xmlns:p14="http://schemas.microsoft.com/office/powerpoint/2010/main" val="2867682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36</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4209486"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smtClean="0"/>
              <a:t>補足資料　　記号一覧表</a:t>
            </a:r>
            <a:endParaRPr lang="en-US" altLang="ja-JP" dirty="0"/>
          </a:p>
        </p:txBody>
      </p:sp>
      <p:graphicFrame>
        <p:nvGraphicFramePr>
          <p:cNvPr id="2" name="表 1"/>
          <p:cNvGraphicFramePr>
            <a:graphicFrameLocks noGrp="1"/>
          </p:cNvGraphicFramePr>
          <p:nvPr>
            <p:extLst>
              <p:ext uri="{D42A27DB-BD31-4B8C-83A1-F6EECF244321}">
                <p14:modId xmlns:p14="http://schemas.microsoft.com/office/powerpoint/2010/main" val="1530971888"/>
              </p:ext>
            </p:extLst>
          </p:nvPr>
        </p:nvGraphicFramePr>
        <p:xfrm>
          <a:off x="1978950" y="1107345"/>
          <a:ext cx="5938134" cy="4820920"/>
        </p:xfrm>
        <a:graphic>
          <a:graphicData uri="http://schemas.openxmlformats.org/drawingml/2006/table">
            <a:tbl>
              <a:tblPr firstRow="1" bandRow="1">
                <a:tableStyleId>{5C22544A-7EE6-4342-B048-85BDC9FD1C3A}</a:tableStyleId>
              </a:tblPr>
              <a:tblGrid>
                <a:gridCol w="3351192">
                  <a:extLst>
                    <a:ext uri="{9D8B030D-6E8A-4147-A177-3AD203B41FA5}">
                      <a16:colId xmlns:a16="http://schemas.microsoft.com/office/drawing/2014/main" val="2593308566"/>
                    </a:ext>
                  </a:extLst>
                </a:gridCol>
                <a:gridCol w="2586942">
                  <a:extLst>
                    <a:ext uri="{9D8B030D-6E8A-4147-A177-3AD203B41FA5}">
                      <a16:colId xmlns:a16="http://schemas.microsoft.com/office/drawing/2014/main" val="3657409246"/>
                    </a:ext>
                  </a:extLst>
                </a:gridCol>
              </a:tblGrid>
              <a:tr h="370840">
                <a:tc>
                  <a:txBody>
                    <a:bodyPr/>
                    <a:lstStyle/>
                    <a:p>
                      <a:r>
                        <a:rPr kumimoji="1" lang="ja-JP" altLang="en-US" dirty="0" smtClean="0"/>
                        <a:t>変数</a:t>
                      </a:r>
                      <a:endParaRPr kumimoji="1" lang="ja-JP" altLang="en-US" dirty="0"/>
                    </a:p>
                  </a:txBody>
                  <a:tcPr/>
                </a:tc>
                <a:tc>
                  <a:txBody>
                    <a:bodyPr/>
                    <a:lstStyle/>
                    <a:p>
                      <a:r>
                        <a:rPr kumimoji="1" lang="ja-JP" altLang="en-US" dirty="0" smtClean="0"/>
                        <a:t>記号</a:t>
                      </a:r>
                      <a:endParaRPr kumimoji="1" lang="ja-JP" altLang="en-US" dirty="0"/>
                    </a:p>
                  </a:txBody>
                  <a:tcPr/>
                </a:tc>
                <a:extLst>
                  <a:ext uri="{0D108BD9-81ED-4DB2-BD59-A6C34878D82A}">
                    <a16:rowId xmlns:a16="http://schemas.microsoft.com/office/drawing/2014/main" val="2355783518"/>
                  </a:ext>
                </a:extLst>
              </a:tr>
              <a:tr h="370840">
                <a:tc>
                  <a:txBody>
                    <a:bodyPr/>
                    <a:lstStyle/>
                    <a:p>
                      <a:r>
                        <a:rPr kumimoji="1" lang="ja-JP" altLang="en-US" dirty="0" smtClean="0"/>
                        <a:t>電気コンダクタンス</a:t>
                      </a:r>
                      <a:endParaRPr kumimoji="1" lang="ja-JP" altLang="en-US" dirty="0"/>
                    </a:p>
                  </a:txBody>
                  <a:tcPr/>
                </a:tc>
                <a:tc>
                  <a:txBody>
                    <a:bodyPr/>
                    <a:lstStyle/>
                    <a:p>
                      <a:r>
                        <a:rPr kumimoji="1" lang="ja-JP" altLang="en-US" sz="1800" dirty="0" smtClean="0"/>
                        <a:t>℧</a:t>
                      </a:r>
                      <a:endParaRPr kumimoji="1" lang="ja-JP" altLang="en-US" dirty="0"/>
                    </a:p>
                  </a:txBody>
                  <a:tcPr/>
                </a:tc>
                <a:extLst>
                  <a:ext uri="{0D108BD9-81ED-4DB2-BD59-A6C34878D82A}">
                    <a16:rowId xmlns:a16="http://schemas.microsoft.com/office/drawing/2014/main" val="4084395873"/>
                  </a:ext>
                </a:extLst>
              </a:tr>
              <a:tr h="370840">
                <a:tc>
                  <a:txBody>
                    <a:bodyPr/>
                    <a:lstStyle/>
                    <a:p>
                      <a:r>
                        <a:rPr kumimoji="1" lang="ja-JP" altLang="en-US" dirty="0" smtClean="0"/>
                        <a:t>電圧降下</a:t>
                      </a:r>
                      <a:endParaRPr kumimoji="1" lang="ja-JP" altLang="en-US" dirty="0"/>
                    </a:p>
                  </a:txBody>
                  <a:tcPr/>
                </a:tc>
                <a:tc>
                  <a:txBody>
                    <a:bodyPr/>
                    <a:lstStyle/>
                    <a:p>
                      <a:r>
                        <a:rPr kumimoji="1" lang="en-US" altLang="ja-JP" dirty="0" smtClean="0"/>
                        <a:t>ΔV</a:t>
                      </a:r>
                      <a:endParaRPr kumimoji="1" lang="ja-JP" altLang="en-US" dirty="0"/>
                    </a:p>
                  </a:txBody>
                  <a:tcPr/>
                </a:tc>
                <a:extLst>
                  <a:ext uri="{0D108BD9-81ED-4DB2-BD59-A6C34878D82A}">
                    <a16:rowId xmlns:a16="http://schemas.microsoft.com/office/drawing/2014/main" val="226101315"/>
                  </a:ext>
                </a:extLst>
              </a:tr>
              <a:tr h="370840">
                <a:tc>
                  <a:txBody>
                    <a:bodyPr/>
                    <a:lstStyle/>
                    <a:p>
                      <a:r>
                        <a:rPr kumimoji="1" lang="ja-JP" altLang="en-US" dirty="0" smtClean="0"/>
                        <a:t>熱コンダクタンス</a:t>
                      </a:r>
                      <a:endParaRPr kumimoji="1" lang="ja-JP" altLang="en-US" dirty="0"/>
                    </a:p>
                  </a:txBody>
                  <a:tcPr/>
                </a:tc>
                <a:tc>
                  <a:txBody>
                    <a:bodyPr/>
                    <a:lstStyle/>
                    <a:p>
                      <a:r>
                        <a:rPr kumimoji="1" lang="en-US" altLang="ja-JP" dirty="0" smtClean="0"/>
                        <a:t>G</a:t>
                      </a:r>
                      <a:endParaRPr kumimoji="1" lang="ja-JP" altLang="en-US" dirty="0"/>
                    </a:p>
                  </a:txBody>
                  <a:tcPr/>
                </a:tc>
                <a:extLst>
                  <a:ext uri="{0D108BD9-81ED-4DB2-BD59-A6C34878D82A}">
                    <a16:rowId xmlns:a16="http://schemas.microsoft.com/office/drawing/2014/main" val="4053886293"/>
                  </a:ext>
                </a:extLst>
              </a:tr>
              <a:tr h="370840">
                <a:tc>
                  <a:txBody>
                    <a:bodyPr/>
                    <a:lstStyle/>
                    <a:p>
                      <a:r>
                        <a:rPr kumimoji="1" lang="ja-JP" altLang="en-US" dirty="0" smtClean="0"/>
                        <a:t>温度勾配</a:t>
                      </a:r>
                      <a:endParaRPr kumimoji="1" lang="ja-JP" altLang="en-US" dirty="0"/>
                    </a:p>
                  </a:txBody>
                  <a:tcPr/>
                </a:tc>
                <a:tc>
                  <a:txBody>
                    <a:bodyPr/>
                    <a:lstStyle/>
                    <a:p>
                      <a:r>
                        <a:rPr kumimoji="1" lang="en-US" altLang="ja-JP" dirty="0" smtClean="0"/>
                        <a:t>ΔT</a:t>
                      </a:r>
                      <a:endParaRPr kumimoji="1" lang="ja-JP" altLang="en-US" dirty="0"/>
                    </a:p>
                  </a:txBody>
                  <a:tcPr/>
                </a:tc>
                <a:extLst>
                  <a:ext uri="{0D108BD9-81ED-4DB2-BD59-A6C34878D82A}">
                    <a16:rowId xmlns:a16="http://schemas.microsoft.com/office/drawing/2014/main" val="1398397173"/>
                  </a:ext>
                </a:extLst>
              </a:tr>
              <a:tr h="370840">
                <a:tc>
                  <a:txBody>
                    <a:bodyPr/>
                    <a:lstStyle/>
                    <a:p>
                      <a:r>
                        <a:rPr kumimoji="1" lang="ja-JP" altLang="en-US" dirty="0" smtClean="0"/>
                        <a:t>密度</a:t>
                      </a:r>
                      <a:endParaRPr kumimoji="1" lang="ja-JP" altLang="en-US" dirty="0"/>
                    </a:p>
                  </a:txBody>
                  <a:tcPr/>
                </a:tc>
                <a:tc>
                  <a:txBody>
                    <a:bodyPr/>
                    <a:lstStyle/>
                    <a:p>
                      <a:r>
                        <a:rPr kumimoji="1" lang="en-US" altLang="ja-JP" dirty="0" smtClean="0"/>
                        <a:t>ρ</a:t>
                      </a:r>
                      <a:endParaRPr kumimoji="1" lang="ja-JP" altLang="en-US" dirty="0"/>
                    </a:p>
                  </a:txBody>
                  <a:tcPr/>
                </a:tc>
                <a:extLst>
                  <a:ext uri="{0D108BD9-81ED-4DB2-BD59-A6C34878D82A}">
                    <a16:rowId xmlns:a16="http://schemas.microsoft.com/office/drawing/2014/main" val="21069149"/>
                  </a:ext>
                </a:extLst>
              </a:tr>
              <a:tr h="370840">
                <a:tc>
                  <a:txBody>
                    <a:bodyPr/>
                    <a:lstStyle/>
                    <a:p>
                      <a:r>
                        <a:rPr kumimoji="1" lang="ja-JP" altLang="en-US" dirty="0" smtClean="0"/>
                        <a:t>損失係数</a:t>
                      </a:r>
                      <a:endParaRPr kumimoji="1" lang="ja-JP" altLang="en-US" dirty="0"/>
                    </a:p>
                  </a:txBody>
                  <a:tcPr/>
                </a:tc>
                <a:tc>
                  <a:txBody>
                    <a:bodyPr/>
                    <a:lstStyle/>
                    <a:p>
                      <a:r>
                        <a:rPr kumimoji="1" lang="en-US" altLang="ja-JP" dirty="0" smtClean="0"/>
                        <a:t>k</a:t>
                      </a:r>
                      <a:endParaRPr kumimoji="1" lang="ja-JP" altLang="en-US" dirty="0"/>
                    </a:p>
                  </a:txBody>
                  <a:tcPr/>
                </a:tc>
                <a:extLst>
                  <a:ext uri="{0D108BD9-81ED-4DB2-BD59-A6C34878D82A}">
                    <a16:rowId xmlns:a16="http://schemas.microsoft.com/office/drawing/2014/main" val="26482259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smtClean="0"/>
                        <a:t>圧力勾配</a:t>
                      </a:r>
                      <a:endParaRPr kumimoji="1" lang="en-US" altLang="ja-JP" sz="1800" dirty="0" smtClean="0"/>
                    </a:p>
                  </a:txBody>
                  <a:tcPr/>
                </a:tc>
                <a:tc>
                  <a:txBody>
                    <a:bodyPr/>
                    <a:lstStyle/>
                    <a:p>
                      <a:r>
                        <a:rPr kumimoji="1" lang="en-US" altLang="ja-JP" sz="1800" dirty="0" err="1" smtClean="0"/>
                        <a:t>Δp</a:t>
                      </a:r>
                      <a:endParaRPr kumimoji="1" lang="ja-JP" altLang="en-US" dirty="0"/>
                    </a:p>
                  </a:txBody>
                  <a:tcPr/>
                </a:tc>
                <a:extLst>
                  <a:ext uri="{0D108BD9-81ED-4DB2-BD59-A6C34878D82A}">
                    <a16:rowId xmlns:a16="http://schemas.microsoft.com/office/drawing/2014/main" val="32457234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smtClean="0"/>
                        <a:t>磁気抵抗</a:t>
                      </a:r>
                      <a:endParaRPr lang="en-US" altLang="ja-JP" sz="1800" dirty="0" smtClean="0"/>
                    </a:p>
                  </a:txBody>
                  <a:tcPr/>
                </a:tc>
                <a:tc>
                  <a:txBody>
                    <a:bodyPr/>
                    <a:lstStyle/>
                    <a:p>
                      <a:r>
                        <a:rPr lang="en-US" altLang="ja-JP" sz="1800" dirty="0" smtClean="0"/>
                        <a:t>R</a:t>
                      </a:r>
                      <a:r>
                        <a:rPr lang="en-US" altLang="ja-JP" sz="1800" baseline="-25000" dirty="0" smtClean="0"/>
                        <a:t>m</a:t>
                      </a:r>
                      <a:endParaRPr kumimoji="1" lang="ja-JP" altLang="en-US" dirty="0"/>
                    </a:p>
                  </a:txBody>
                  <a:tcPr/>
                </a:tc>
                <a:extLst>
                  <a:ext uri="{0D108BD9-81ED-4DB2-BD59-A6C34878D82A}">
                    <a16:rowId xmlns:a16="http://schemas.microsoft.com/office/drawing/2014/main" val="15134430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smtClean="0"/>
                        <a:t>磁位の勾配</a:t>
                      </a:r>
                      <a:endParaRPr kumimoji="1" lang="en-US" altLang="ja-JP" sz="1800" dirty="0" smtClean="0"/>
                    </a:p>
                  </a:txBody>
                  <a:tcPr/>
                </a:tc>
                <a:tc>
                  <a:txBody>
                    <a:bodyPr/>
                    <a:lstStyle/>
                    <a:p>
                      <a:r>
                        <a:rPr kumimoji="1" lang="en-US" altLang="ja-JP" sz="1800" dirty="0" err="1" smtClean="0"/>
                        <a:t>ΔV</a:t>
                      </a:r>
                      <a:r>
                        <a:rPr kumimoji="1" lang="en-US" altLang="ja-JP" sz="1800" baseline="-25000" dirty="0" err="1" smtClean="0"/>
                        <a:t>m</a:t>
                      </a:r>
                      <a:endParaRPr kumimoji="1" lang="ja-JP" altLang="en-US" dirty="0"/>
                    </a:p>
                  </a:txBody>
                  <a:tcPr/>
                </a:tc>
                <a:extLst>
                  <a:ext uri="{0D108BD9-81ED-4DB2-BD59-A6C34878D82A}">
                    <a16:rowId xmlns:a16="http://schemas.microsoft.com/office/drawing/2014/main" val="1237743602"/>
                  </a:ext>
                </a:extLst>
              </a:tr>
              <a:tr h="370840">
                <a:tc>
                  <a:txBody>
                    <a:bodyPr/>
                    <a:lstStyle/>
                    <a:p>
                      <a:r>
                        <a:rPr kumimoji="1" lang="ja-JP" altLang="en-US" sz="1800" dirty="0" smtClean="0"/>
                        <a:t>ばね剛性</a:t>
                      </a:r>
                      <a:endParaRPr kumimoji="1" lang="ja-JP" altLang="en-US" dirty="0"/>
                    </a:p>
                  </a:txBody>
                  <a:tcPr/>
                </a:tc>
                <a:tc>
                  <a:txBody>
                    <a:bodyPr/>
                    <a:lstStyle/>
                    <a:p>
                      <a:r>
                        <a:rPr lang="en-US" altLang="ja-JP" sz="1800" dirty="0" smtClean="0"/>
                        <a:t>C</a:t>
                      </a:r>
                      <a:endParaRPr kumimoji="1" lang="ja-JP" altLang="en-US" dirty="0"/>
                    </a:p>
                  </a:txBody>
                  <a:tcPr/>
                </a:tc>
                <a:extLst>
                  <a:ext uri="{0D108BD9-81ED-4DB2-BD59-A6C34878D82A}">
                    <a16:rowId xmlns:a16="http://schemas.microsoft.com/office/drawing/2014/main" val="1269953189"/>
                  </a:ext>
                </a:extLst>
              </a:tr>
              <a:tr h="370840">
                <a:tc>
                  <a:txBody>
                    <a:bodyPr/>
                    <a:lstStyle/>
                    <a:p>
                      <a:r>
                        <a:rPr kumimoji="1" lang="ja-JP" altLang="en-US" dirty="0" smtClean="0"/>
                        <a:t>変位</a:t>
                      </a:r>
                      <a:endParaRPr kumimoji="1" lang="ja-JP" altLang="en-US" dirty="0"/>
                    </a:p>
                  </a:txBody>
                  <a:tcPr/>
                </a:tc>
                <a:tc>
                  <a:txBody>
                    <a:bodyPr/>
                    <a:lstStyle/>
                    <a:p>
                      <a:r>
                        <a:rPr kumimoji="1" lang="en-US" altLang="ja-JP" dirty="0" err="1" smtClean="0"/>
                        <a:t>Δs</a:t>
                      </a:r>
                      <a:endParaRPr kumimoji="1" lang="ja-JP" altLang="en-US" dirty="0"/>
                    </a:p>
                  </a:txBody>
                  <a:tcPr/>
                </a:tc>
                <a:extLst>
                  <a:ext uri="{0D108BD9-81ED-4DB2-BD59-A6C34878D82A}">
                    <a16:rowId xmlns:a16="http://schemas.microsoft.com/office/drawing/2014/main" val="254082190"/>
                  </a:ext>
                </a:extLst>
              </a:tr>
              <a:tr h="370840">
                <a:tc>
                  <a:txBody>
                    <a:bodyPr/>
                    <a:lstStyle/>
                    <a:p>
                      <a:r>
                        <a:rPr kumimoji="1" lang="ja-JP" altLang="en-US" dirty="0" smtClean="0"/>
                        <a:t>イナーシャ</a:t>
                      </a:r>
                      <a:endParaRPr kumimoji="1" lang="ja-JP" altLang="en-US" dirty="0"/>
                    </a:p>
                  </a:txBody>
                  <a:tcPr/>
                </a:tc>
                <a:tc>
                  <a:txBody>
                    <a:bodyPr/>
                    <a:lstStyle/>
                    <a:p>
                      <a:r>
                        <a:rPr kumimoji="1" lang="en-US" altLang="ja-JP" dirty="0" smtClean="0"/>
                        <a:t>J</a:t>
                      </a:r>
                      <a:endParaRPr kumimoji="1" lang="ja-JP" altLang="en-US" dirty="0"/>
                    </a:p>
                  </a:txBody>
                  <a:tcPr/>
                </a:tc>
                <a:extLst>
                  <a:ext uri="{0D108BD9-81ED-4DB2-BD59-A6C34878D82A}">
                    <a16:rowId xmlns:a16="http://schemas.microsoft.com/office/drawing/2014/main" val="2056982659"/>
                  </a:ext>
                </a:extLst>
              </a:tr>
            </a:tbl>
          </a:graphicData>
        </a:graphic>
      </p:graphicFrame>
    </p:spTree>
    <p:extLst>
      <p:ext uri="{BB962C8B-B14F-4D97-AF65-F5344CB8AC3E}">
        <p14:creationId xmlns:p14="http://schemas.microsoft.com/office/powerpoint/2010/main" val="39402273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D836F367-8F14-4921-8441-15DE2D973248}" type="slidenum">
              <a:rPr kumimoji="1" lang="ja-JP" altLang="en-US" smtClean="0"/>
              <a:t>37</a:t>
            </a:fld>
            <a:endParaRPr kumimoji="1" lang="ja-JP" altLang="en-US"/>
          </a:p>
        </p:txBody>
      </p:sp>
      <p:sp>
        <p:nvSpPr>
          <p:cNvPr id="6" name="Shape 130">
            <a:extLst>
              <a:ext uri="{FF2B5EF4-FFF2-40B4-BE49-F238E27FC236}">
                <a16:creationId xmlns:a16="http://schemas.microsoft.com/office/drawing/2014/main" id="{925B04DB-30E4-42E2-80C9-D742CED3A8D8}"/>
              </a:ext>
            </a:extLst>
          </p:cNvPr>
          <p:cNvSpPr/>
          <p:nvPr/>
        </p:nvSpPr>
        <p:spPr>
          <a:xfrm>
            <a:off x="179666" y="87415"/>
            <a:ext cx="169277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smtClean="0"/>
              <a:t>参考資料</a:t>
            </a:r>
            <a:endParaRPr lang="en-US" altLang="ja-JP" dirty="0"/>
          </a:p>
        </p:txBody>
      </p:sp>
      <p:sp>
        <p:nvSpPr>
          <p:cNvPr id="7" name="テキスト ボックス 6"/>
          <p:cNvSpPr txBox="1"/>
          <p:nvPr/>
        </p:nvSpPr>
        <p:spPr>
          <a:xfrm>
            <a:off x="472985" y="1022512"/>
            <a:ext cx="10650644" cy="615553"/>
          </a:xfrm>
          <a:prstGeom prst="rect">
            <a:avLst/>
          </a:prstGeom>
          <a:noFill/>
        </p:spPr>
        <p:txBody>
          <a:bodyPr wrap="square" rtlCol="0">
            <a:spAutoFit/>
          </a:bodyPr>
          <a:lstStyle/>
          <a:p>
            <a:r>
              <a:rPr lang="en-US" altLang="ja-JP" dirty="0"/>
              <a:t>Michael M. </a:t>
            </a:r>
            <a:r>
              <a:rPr lang="en-US" altLang="ja-JP" dirty="0" smtClean="0"/>
              <a:t>Tiller, </a:t>
            </a:r>
            <a:r>
              <a:rPr kumimoji="1" lang="en-US" altLang="ja-JP" sz="1600" dirty="0" err="1" smtClean="0"/>
              <a:t>Modelica</a:t>
            </a:r>
            <a:r>
              <a:rPr kumimoji="1" lang="en-US" altLang="ja-JP" sz="1600" dirty="0" smtClean="0"/>
              <a:t> by Example, </a:t>
            </a:r>
            <a:r>
              <a:rPr lang="en-US" altLang="ja-JP" sz="1600" dirty="0">
                <a:hlinkClick r:id="rId2"/>
              </a:rPr>
              <a:t>https://mbe.modelica.university/components/connectors/</a:t>
            </a:r>
            <a:endParaRPr lang="ja-JP" altLang="en-US" sz="1600" dirty="0"/>
          </a:p>
          <a:p>
            <a:endParaRPr kumimoji="1" lang="ja-JP" altLang="en-US" sz="1600" dirty="0" smtClean="0"/>
          </a:p>
        </p:txBody>
      </p:sp>
    </p:spTree>
    <p:extLst>
      <p:ext uri="{BB962C8B-B14F-4D97-AF65-F5344CB8AC3E}">
        <p14:creationId xmlns:p14="http://schemas.microsoft.com/office/powerpoint/2010/main" val="302065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27067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プラントモデルと制御モデル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4</a:t>
            </a:fld>
            <a:endParaRPr kumimoji="1" lang="ja-JP" altLang="en-US"/>
          </a:p>
        </p:txBody>
      </p:sp>
      <p:sp>
        <p:nvSpPr>
          <p:cNvPr id="8" name="テキスト ボックス 7">
            <a:extLst>
              <a:ext uri="{FF2B5EF4-FFF2-40B4-BE49-F238E27FC236}">
                <a16:creationId xmlns:a16="http://schemas.microsoft.com/office/drawing/2014/main" id="{A4DFF5D2-0928-44A9-9DCD-D4E857D846A0}"/>
              </a:ext>
            </a:extLst>
          </p:cNvPr>
          <p:cNvSpPr txBox="1"/>
          <p:nvPr/>
        </p:nvSpPr>
        <p:spPr>
          <a:xfrm>
            <a:off x="794932" y="779071"/>
            <a:ext cx="10558867" cy="461665"/>
          </a:xfrm>
          <a:prstGeom prst="rect">
            <a:avLst/>
          </a:prstGeom>
          <a:noFill/>
        </p:spPr>
        <p:txBody>
          <a:bodyPr wrap="square" rtlCol="0">
            <a:spAutoFit/>
          </a:bodyPr>
          <a:lstStyle/>
          <a:p>
            <a:r>
              <a:rPr lang="en-US" altLang="ja-JP" sz="2400" dirty="0"/>
              <a:t>Modelica</a:t>
            </a:r>
            <a:r>
              <a:rPr lang="ja-JP" altLang="en-US" sz="2400" dirty="0"/>
              <a:t>の主要なモデルは大雑把に以下の２つに大別できます。</a:t>
            </a:r>
            <a:endParaRPr lang="en-US" altLang="ja-JP" sz="2400" dirty="0"/>
          </a:p>
        </p:txBody>
      </p:sp>
      <p:grpSp>
        <p:nvGrpSpPr>
          <p:cNvPr id="14" name="グループ化 13">
            <a:extLst>
              <a:ext uri="{FF2B5EF4-FFF2-40B4-BE49-F238E27FC236}">
                <a16:creationId xmlns:a16="http://schemas.microsoft.com/office/drawing/2014/main" id="{19AA9287-EAFC-4068-8A40-CB00516E391F}"/>
              </a:ext>
            </a:extLst>
          </p:cNvPr>
          <p:cNvGrpSpPr/>
          <p:nvPr/>
        </p:nvGrpSpPr>
        <p:grpSpPr>
          <a:xfrm>
            <a:off x="2406954" y="3023776"/>
            <a:ext cx="7179126" cy="2417452"/>
            <a:chOff x="2372495" y="3521235"/>
            <a:chExt cx="6531352" cy="1863707"/>
          </a:xfrm>
        </p:grpSpPr>
        <p:sp>
          <p:nvSpPr>
            <p:cNvPr id="5" name="四角形: 角を丸くする 4">
              <a:extLst>
                <a:ext uri="{FF2B5EF4-FFF2-40B4-BE49-F238E27FC236}">
                  <a16:creationId xmlns:a16="http://schemas.microsoft.com/office/drawing/2014/main" id="{3A2FFE9C-D9A3-4B77-B74A-69406776898F}"/>
                </a:ext>
              </a:extLst>
            </p:cNvPr>
            <p:cNvSpPr/>
            <p:nvPr/>
          </p:nvSpPr>
          <p:spPr>
            <a:xfrm>
              <a:off x="2372495" y="3585376"/>
              <a:ext cx="2335427" cy="1779373"/>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i="1" dirty="0">
                  <a:solidFill>
                    <a:schemeClr val="tx1"/>
                  </a:solidFill>
                  <a:effectLst>
                    <a:outerShdw blurRad="38100" dist="38100" dir="2700000" algn="tl">
                      <a:srgbClr val="000000">
                        <a:alpha val="43137"/>
                      </a:srgbClr>
                    </a:outerShdw>
                  </a:effectLst>
                </a:rPr>
                <a:t>プラントモデル</a:t>
              </a:r>
              <a:endParaRPr kumimoji="1" lang="en-US" altLang="ja-JP" b="1" i="1" dirty="0">
                <a:solidFill>
                  <a:schemeClr val="tx1"/>
                </a:solidFill>
                <a:effectLst>
                  <a:outerShdw blurRad="38100" dist="38100" dir="2700000" algn="tl">
                    <a:srgbClr val="000000">
                      <a:alpha val="43137"/>
                    </a:srgbClr>
                  </a:outerShdw>
                </a:effectLst>
              </a:endParaRPr>
            </a:p>
            <a:p>
              <a:pPr algn="ctr"/>
              <a:endParaRPr kumimoji="1" lang="en-US" altLang="ja-JP" dirty="0">
                <a:solidFill>
                  <a:schemeClr val="tx1"/>
                </a:solidFill>
              </a:endParaRPr>
            </a:p>
            <a:p>
              <a:pPr algn="ctr"/>
              <a:r>
                <a:rPr kumimoji="1" lang="ja-JP" altLang="en-US" dirty="0">
                  <a:solidFill>
                    <a:schemeClr val="tx1"/>
                  </a:solidFill>
                </a:rPr>
                <a:t>モータやポンプなどの機械全般</a:t>
              </a:r>
              <a:endParaRPr kumimoji="1" lang="en-US" altLang="ja-JP" dirty="0">
                <a:solidFill>
                  <a:schemeClr val="tx1"/>
                </a:solidFill>
              </a:endParaRPr>
            </a:p>
          </p:txBody>
        </p:sp>
        <p:sp>
          <p:nvSpPr>
            <p:cNvPr id="7" name="四角形: 角を丸くする 6">
              <a:extLst>
                <a:ext uri="{FF2B5EF4-FFF2-40B4-BE49-F238E27FC236}">
                  <a16:creationId xmlns:a16="http://schemas.microsoft.com/office/drawing/2014/main" id="{CF855EB5-4E2A-4DEB-B5C6-3E51FFA509E4}"/>
                </a:ext>
              </a:extLst>
            </p:cNvPr>
            <p:cNvSpPr/>
            <p:nvPr/>
          </p:nvSpPr>
          <p:spPr>
            <a:xfrm>
              <a:off x="6568420" y="3585378"/>
              <a:ext cx="2335427" cy="1779373"/>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i="1" dirty="0">
                  <a:solidFill>
                    <a:schemeClr val="tx1"/>
                  </a:solidFill>
                  <a:effectLst>
                    <a:outerShdw blurRad="38100" dist="38100" dir="2700000" algn="tl">
                      <a:srgbClr val="000000">
                        <a:alpha val="43137"/>
                      </a:srgbClr>
                    </a:outerShdw>
                  </a:effectLst>
                </a:rPr>
                <a:t>制御モデル</a:t>
              </a:r>
              <a:endParaRPr kumimoji="1" lang="en-US" altLang="ja-JP" b="1" i="1" dirty="0">
                <a:solidFill>
                  <a:schemeClr val="tx1"/>
                </a:solidFill>
                <a:effectLst>
                  <a:outerShdw blurRad="38100" dist="38100" dir="2700000" algn="tl">
                    <a:srgbClr val="000000">
                      <a:alpha val="43137"/>
                    </a:srgbClr>
                  </a:outerShdw>
                </a:effectLst>
              </a:endParaRPr>
            </a:p>
            <a:p>
              <a:pPr algn="ctr"/>
              <a:endParaRPr lang="en-US" altLang="ja-JP" dirty="0">
                <a:solidFill>
                  <a:schemeClr val="tx1"/>
                </a:solidFill>
              </a:endParaRPr>
            </a:p>
            <a:p>
              <a:pPr algn="ctr"/>
              <a:r>
                <a:rPr kumimoji="1" lang="ja-JP" altLang="en-US" dirty="0">
                  <a:solidFill>
                    <a:schemeClr val="tx1"/>
                  </a:solidFill>
                </a:rPr>
                <a:t>プラントモデルを制御するため信号を出力する</a:t>
              </a:r>
              <a:endParaRPr kumimoji="1" lang="en-US" altLang="ja-JP" dirty="0">
                <a:solidFill>
                  <a:schemeClr val="tx1"/>
                </a:solidFill>
              </a:endParaRPr>
            </a:p>
            <a:p>
              <a:pPr algn="ctr"/>
              <a:endParaRPr lang="en-US" altLang="ja-JP" dirty="0">
                <a:solidFill>
                  <a:schemeClr val="tx1"/>
                </a:solidFill>
              </a:endParaRPr>
            </a:p>
            <a:p>
              <a:pPr algn="ctr"/>
              <a:endParaRPr kumimoji="1" lang="en-US" altLang="ja-JP" dirty="0">
                <a:solidFill>
                  <a:schemeClr val="tx1"/>
                </a:solidFill>
              </a:endParaRPr>
            </a:p>
          </p:txBody>
        </p:sp>
        <p:sp>
          <p:nvSpPr>
            <p:cNvPr id="6" name="矢印: 右 5">
              <a:extLst>
                <a:ext uri="{FF2B5EF4-FFF2-40B4-BE49-F238E27FC236}">
                  <a16:creationId xmlns:a16="http://schemas.microsoft.com/office/drawing/2014/main" id="{87119432-90D7-42B3-83F9-D4EC007A1269}"/>
                </a:ext>
              </a:extLst>
            </p:cNvPr>
            <p:cNvSpPr/>
            <p:nvPr/>
          </p:nvSpPr>
          <p:spPr>
            <a:xfrm rot="10800000">
              <a:off x="4905632" y="3820496"/>
              <a:ext cx="1433384" cy="4261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BE17865-AD47-407D-8FB3-1CDB71375F38}"/>
                </a:ext>
              </a:extLst>
            </p:cNvPr>
            <p:cNvSpPr txBox="1"/>
            <p:nvPr/>
          </p:nvSpPr>
          <p:spPr>
            <a:xfrm>
              <a:off x="5085183" y="3521235"/>
              <a:ext cx="1107996" cy="369332"/>
            </a:xfrm>
            <a:prstGeom prst="rect">
              <a:avLst/>
            </a:prstGeom>
            <a:noFill/>
          </p:spPr>
          <p:txBody>
            <a:bodyPr wrap="none" rtlCol="0">
              <a:spAutoFit/>
            </a:bodyPr>
            <a:lstStyle/>
            <a:p>
              <a:pPr algn="l"/>
              <a:r>
                <a:rPr kumimoji="1" lang="ja-JP" altLang="en-US" dirty="0"/>
                <a:t>制御信号</a:t>
              </a:r>
            </a:p>
          </p:txBody>
        </p:sp>
        <p:sp>
          <p:nvSpPr>
            <p:cNvPr id="10" name="矢印: 右 9">
              <a:extLst>
                <a:ext uri="{FF2B5EF4-FFF2-40B4-BE49-F238E27FC236}">
                  <a16:creationId xmlns:a16="http://schemas.microsoft.com/office/drawing/2014/main" id="{14E29D08-7A86-4703-B245-16A946828F7F}"/>
                </a:ext>
              </a:extLst>
            </p:cNvPr>
            <p:cNvSpPr/>
            <p:nvPr/>
          </p:nvSpPr>
          <p:spPr>
            <a:xfrm>
              <a:off x="4906986" y="4589475"/>
              <a:ext cx="1433384" cy="4261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79D5D4B-50FA-40F8-8025-2A8CA6DD249C}"/>
                </a:ext>
              </a:extLst>
            </p:cNvPr>
            <p:cNvSpPr txBox="1"/>
            <p:nvPr/>
          </p:nvSpPr>
          <p:spPr>
            <a:xfrm>
              <a:off x="5126039" y="5015610"/>
              <a:ext cx="877163" cy="369332"/>
            </a:xfrm>
            <a:prstGeom prst="rect">
              <a:avLst/>
            </a:prstGeom>
            <a:noFill/>
          </p:spPr>
          <p:txBody>
            <a:bodyPr wrap="none" rtlCol="0">
              <a:spAutoFit/>
            </a:bodyPr>
            <a:lstStyle/>
            <a:p>
              <a:pPr algn="l"/>
              <a:r>
                <a:rPr kumimoji="1" lang="ja-JP" altLang="en-US" dirty="0"/>
                <a:t>物理値</a:t>
              </a:r>
            </a:p>
          </p:txBody>
        </p:sp>
      </p:grpSp>
      <p:sp>
        <p:nvSpPr>
          <p:cNvPr id="13" name="正方形/長方形 12">
            <a:extLst>
              <a:ext uri="{FF2B5EF4-FFF2-40B4-BE49-F238E27FC236}">
                <a16:creationId xmlns:a16="http://schemas.microsoft.com/office/drawing/2014/main" id="{C4778837-3481-481B-9EA4-9D65CF4E208B}"/>
              </a:ext>
            </a:extLst>
          </p:cNvPr>
          <p:cNvSpPr/>
          <p:nvPr/>
        </p:nvSpPr>
        <p:spPr>
          <a:xfrm>
            <a:off x="626879" y="1429882"/>
            <a:ext cx="11062613" cy="923330"/>
          </a:xfrm>
          <a:prstGeom prst="rect">
            <a:avLst/>
          </a:prstGeom>
        </p:spPr>
        <p:txBody>
          <a:bodyPr wrap="square">
            <a:spAutoFit/>
          </a:bodyPr>
          <a:lstStyle/>
          <a:p>
            <a:r>
              <a:rPr lang="ja-JP" altLang="en-US" b="1" i="1" dirty="0">
                <a:effectLst>
                  <a:outerShdw blurRad="38100" dist="38100" dir="2700000" algn="tl">
                    <a:srgbClr val="000000">
                      <a:alpha val="43137"/>
                    </a:srgbClr>
                  </a:outerShdw>
                </a:effectLst>
              </a:rPr>
              <a:t>プラントモデル</a:t>
            </a:r>
            <a:r>
              <a:rPr lang="ja-JP" altLang="en-US" b="1" dirty="0"/>
              <a:t>・・・機械の動きや流体の流れなど物理法則に従う挙動をシミュレートするためのモデル</a:t>
            </a:r>
            <a:endParaRPr lang="en-US" altLang="ja-JP" b="1" dirty="0"/>
          </a:p>
          <a:p>
            <a:endParaRPr lang="en-US" altLang="ja-JP" b="1" dirty="0"/>
          </a:p>
          <a:p>
            <a:r>
              <a:rPr lang="ja-JP" altLang="en-US" b="1" i="1" dirty="0">
                <a:effectLst>
                  <a:outerShdw blurRad="38100" dist="38100" dir="2700000" algn="tl">
                    <a:srgbClr val="000000">
                      <a:alpha val="43137"/>
                    </a:srgbClr>
                  </a:outerShdw>
                </a:effectLst>
              </a:rPr>
              <a:t>制御モデル</a:t>
            </a:r>
            <a:r>
              <a:rPr lang="ja-JP" altLang="en-US" b="1" dirty="0"/>
              <a:t>・・・ プラントモデルをコントロールするための信号や演算をシミュレートするモデル</a:t>
            </a:r>
            <a:endParaRPr lang="en-US" altLang="ja-JP" dirty="0"/>
          </a:p>
        </p:txBody>
      </p:sp>
      <p:sp>
        <p:nvSpPr>
          <p:cNvPr id="2" name="テキスト ボックス 1">
            <a:extLst>
              <a:ext uri="{FF2B5EF4-FFF2-40B4-BE49-F238E27FC236}">
                <a16:creationId xmlns:a16="http://schemas.microsoft.com/office/drawing/2014/main" id="{E7951610-E3C4-4AFB-B726-A1CC38508E89}"/>
              </a:ext>
            </a:extLst>
          </p:cNvPr>
          <p:cNvSpPr txBox="1"/>
          <p:nvPr/>
        </p:nvSpPr>
        <p:spPr>
          <a:xfrm>
            <a:off x="2043736" y="5494154"/>
            <a:ext cx="3342915" cy="584775"/>
          </a:xfrm>
          <a:prstGeom prst="rect">
            <a:avLst/>
          </a:prstGeom>
          <a:noFill/>
        </p:spPr>
        <p:txBody>
          <a:bodyPr wrap="square" rtlCol="0">
            <a:spAutoFit/>
          </a:bodyPr>
          <a:lstStyle/>
          <a:p>
            <a:pPr algn="l"/>
            <a:r>
              <a:rPr lang="ja-JP" altLang="en-US" sz="1600" dirty="0"/>
              <a:t>制御モデルがなくプラントモデルだけの場合もあります</a:t>
            </a:r>
            <a:endParaRPr kumimoji="1" lang="ja-JP" altLang="en-US" sz="1600" dirty="0"/>
          </a:p>
        </p:txBody>
      </p:sp>
    </p:spTree>
    <p:extLst>
      <p:ext uri="{BB962C8B-B14F-4D97-AF65-F5344CB8AC3E}">
        <p14:creationId xmlns:p14="http://schemas.microsoft.com/office/powerpoint/2010/main" val="16012067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606576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プラントモデルと制御モデルの例</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5</a:t>
            </a:fld>
            <a:endParaRPr kumimoji="1" lang="ja-JP" altLang="en-US"/>
          </a:p>
        </p:txBody>
      </p:sp>
      <p:sp>
        <p:nvSpPr>
          <p:cNvPr id="15" name="テキスト ボックス 14">
            <a:extLst>
              <a:ext uri="{FF2B5EF4-FFF2-40B4-BE49-F238E27FC236}">
                <a16:creationId xmlns:a16="http://schemas.microsoft.com/office/drawing/2014/main" id="{F0DC577F-DD91-4CC7-911E-005715FE18BB}"/>
              </a:ext>
            </a:extLst>
          </p:cNvPr>
          <p:cNvSpPr txBox="1"/>
          <p:nvPr/>
        </p:nvSpPr>
        <p:spPr>
          <a:xfrm>
            <a:off x="815547" y="753762"/>
            <a:ext cx="11376454" cy="1200329"/>
          </a:xfrm>
          <a:prstGeom prst="rect">
            <a:avLst/>
          </a:prstGeom>
          <a:noFill/>
        </p:spPr>
        <p:txBody>
          <a:bodyPr wrap="square" rtlCol="0">
            <a:spAutoFit/>
          </a:bodyPr>
          <a:lstStyle/>
          <a:p>
            <a:pPr algn="l"/>
            <a:r>
              <a:rPr lang="ja-JP" altLang="en-US" sz="2400" dirty="0"/>
              <a:t>以下は</a:t>
            </a:r>
            <a:r>
              <a:rPr lang="en-US" altLang="ja-JP" sz="2400" dirty="0"/>
              <a:t>MSL</a:t>
            </a:r>
            <a:r>
              <a:rPr lang="en-US" altLang="ja-JP" sz="2400" baseline="30000" dirty="0"/>
              <a:t>*</a:t>
            </a:r>
            <a:r>
              <a:rPr lang="ja-JP" altLang="en-US" sz="2400" dirty="0"/>
              <a:t>のプラントモデルと制御モデルのサンプルです。プラントモデルは回転するドライブトレイン</a:t>
            </a:r>
            <a:r>
              <a:rPr lang="en-US" altLang="ja-JP" sz="2400" dirty="0"/>
              <a:t>(</a:t>
            </a:r>
            <a:r>
              <a:rPr lang="ja-JP" altLang="en-US" sz="2400" dirty="0"/>
              <a:t>シャフトと負荷</a:t>
            </a:r>
            <a:r>
              <a:rPr lang="en-US" altLang="ja-JP" sz="2400" dirty="0"/>
              <a:t>)</a:t>
            </a:r>
            <a:r>
              <a:rPr lang="ja-JP" altLang="en-US" sz="2400" dirty="0"/>
              <a:t>であり、制御モデルで目標の回転速度となるようにプラントモデルにトルクを与えています。</a:t>
            </a:r>
            <a:endParaRPr kumimoji="1" lang="ja-JP" altLang="en-US" sz="2400" dirty="0"/>
          </a:p>
        </p:txBody>
      </p:sp>
      <p:grpSp>
        <p:nvGrpSpPr>
          <p:cNvPr id="25" name="グループ化 24">
            <a:extLst>
              <a:ext uri="{FF2B5EF4-FFF2-40B4-BE49-F238E27FC236}">
                <a16:creationId xmlns:a16="http://schemas.microsoft.com/office/drawing/2014/main" id="{CB4577E2-CDB3-45CF-A829-BCEE21189B5C}"/>
              </a:ext>
            </a:extLst>
          </p:cNvPr>
          <p:cNvGrpSpPr/>
          <p:nvPr/>
        </p:nvGrpSpPr>
        <p:grpSpPr>
          <a:xfrm>
            <a:off x="168618" y="2278597"/>
            <a:ext cx="6922130" cy="3753246"/>
            <a:chOff x="1330407" y="1394124"/>
            <a:chExt cx="9426158" cy="5110955"/>
          </a:xfrm>
        </p:grpSpPr>
        <p:pic>
          <p:nvPicPr>
            <p:cNvPr id="2" name="図 1">
              <a:extLst>
                <a:ext uri="{FF2B5EF4-FFF2-40B4-BE49-F238E27FC236}">
                  <a16:creationId xmlns:a16="http://schemas.microsoft.com/office/drawing/2014/main" id="{978BBB02-59C5-4F07-9224-A8F62A698368}"/>
                </a:ext>
              </a:extLst>
            </p:cNvPr>
            <p:cNvPicPr>
              <a:picLocks noChangeAspect="1"/>
            </p:cNvPicPr>
            <p:nvPr/>
          </p:nvPicPr>
          <p:blipFill>
            <a:blip r:embed="rId2"/>
            <a:stretch>
              <a:fillRect/>
            </a:stretch>
          </p:blipFill>
          <p:spPr>
            <a:xfrm>
              <a:off x="1964723" y="1394124"/>
              <a:ext cx="7949771" cy="4358976"/>
            </a:xfrm>
            <a:prstGeom prst="rect">
              <a:avLst/>
            </a:prstGeom>
          </p:spPr>
        </p:pic>
        <p:sp>
          <p:nvSpPr>
            <p:cNvPr id="12" name="正方形/長方形 11">
              <a:extLst>
                <a:ext uri="{FF2B5EF4-FFF2-40B4-BE49-F238E27FC236}">
                  <a16:creationId xmlns:a16="http://schemas.microsoft.com/office/drawing/2014/main" id="{E847DC7A-35A7-47F6-AD9B-315798706654}"/>
                </a:ext>
              </a:extLst>
            </p:cNvPr>
            <p:cNvSpPr/>
            <p:nvPr/>
          </p:nvSpPr>
          <p:spPr>
            <a:xfrm>
              <a:off x="3412228" y="6135746"/>
              <a:ext cx="4126451" cy="369333"/>
            </a:xfrm>
            <a:prstGeom prst="rect">
              <a:avLst/>
            </a:prstGeom>
          </p:spPr>
          <p:txBody>
            <a:bodyPr wrap="none">
              <a:spAutoFit/>
            </a:bodyPr>
            <a:lstStyle/>
            <a:p>
              <a:r>
                <a:rPr lang="en-US" altLang="ja-JP" b="1" u="sng" dirty="0" err="1">
                  <a:solidFill>
                    <a:srgbClr val="000000"/>
                  </a:solidFill>
                  <a:latin typeface="MS UI Gothic" panose="020B0600070205080204" pitchFamily="50" charset="-128"/>
                  <a:ea typeface="MS UI Gothic" panose="020B0600070205080204" pitchFamily="50" charset="-128"/>
                </a:rPr>
                <a:t>Modelica.Blocks.Examples.PID_Controller</a:t>
              </a:r>
              <a:endParaRPr lang="en-US" altLang="ja-JP" b="1" i="0" u="sng" dirty="0">
                <a:solidFill>
                  <a:srgbClr val="000000"/>
                </a:solidFill>
                <a:effectLst/>
                <a:latin typeface="MS UI Gothic" panose="020B0600070205080204" pitchFamily="50" charset="-128"/>
                <a:ea typeface="MS UI Gothic" panose="020B0600070205080204" pitchFamily="50" charset="-128"/>
              </a:endParaRPr>
            </a:p>
          </p:txBody>
        </p:sp>
        <p:cxnSp>
          <p:nvCxnSpPr>
            <p:cNvPr id="17" name="直線矢印コネクタ 16">
              <a:extLst>
                <a:ext uri="{FF2B5EF4-FFF2-40B4-BE49-F238E27FC236}">
                  <a16:creationId xmlns:a16="http://schemas.microsoft.com/office/drawing/2014/main" id="{809CDCFE-93C4-491A-B593-B401AFEFBEE8}"/>
                </a:ext>
              </a:extLst>
            </p:cNvPr>
            <p:cNvCxnSpPr>
              <a:cxnSpLocks/>
            </p:cNvCxnSpPr>
            <p:nvPr/>
          </p:nvCxnSpPr>
          <p:spPr>
            <a:xfrm>
              <a:off x="1804086" y="2248929"/>
              <a:ext cx="234778" cy="306238"/>
            </a:xfrm>
            <a:prstGeom prst="straightConnector1">
              <a:avLst/>
            </a:prstGeom>
            <a:ln w="28575">
              <a:solidFill>
                <a:srgbClr val="00B0F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0EC86751-1B23-4622-805C-9AF9D5F84E3F}"/>
                </a:ext>
              </a:extLst>
            </p:cNvPr>
            <p:cNvSpPr txBox="1"/>
            <p:nvPr/>
          </p:nvSpPr>
          <p:spPr>
            <a:xfrm>
              <a:off x="1330407" y="1593959"/>
              <a:ext cx="553998" cy="1631216"/>
            </a:xfrm>
            <a:prstGeom prst="rect">
              <a:avLst/>
            </a:prstGeom>
            <a:noFill/>
          </p:spPr>
          <p:txBody>
            <a:bodyPr vert="eaVert" wrap="none" rtlCol="0">
              <a:spAutoFit/>
            </a:bodyPr>
            <a:lstStyle/>
            <a:p>
              <a:pPr algn="l"/>
              <a:r>
                <a:rPr kumimoji="1" lang="ja-JP" altLang="en-US" sz="2400" dirty="0"/>
                <a:t>制御モデル</a:t>
              </a:r>
            </a:p>
          </p:txBody>
        </p:sp>
        <p:cxnSp>
          <p:nvCxnSpPr>
            <p:cNvPr id="19" name="直線矢印コネクタ 18">
              <a:extLst>
                <a:ext uri="{FF2B5EF4-FFF2-40B4-BE49-F238E27FC236}">
                  <a16:creationId xmlns:a16="http://schemas.microsoft.com/office/drawing/2014/main" id="{1204C5D7-B251-4FDA-8942-B79291893663}"/>
                </a:ext>
              </a:extLst>
            </p:cNvPr>
            <p:cNvCxnSpPr>
              <a:cxnSpLocks/>
            </p:cNvCxnSpPr>
            <p:nvPr/>
          </p:nvCxnSpPr>
          <p:spPr>
            <a:xfrm flipH="1">
              <a:off x="9823622" y="4176584"/>
              <a:ext cx="403656" cy="407773"/>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63A15632-E4D9-4545-8040-20A4ACD5E3A1}"/>
                </a:ext>
              </a:extLst>
            </p:cNvPr>
            <p:cNvSpPr txBox="1"/>
            <p:nvPr/>
          </p:nvSpPr>
          <p:spPr>
            <a:xfrm>
              <a:off x="10202567" y="2940844"/>
              <a:ext cx="553998" cy="2246769"/>
            </a:xfrm>
            <a:prstGeom prst="rect">
              <a:avLst/>
            </a:prstGeom>
            <a:noFill/>
          </p:spPr>
          <p:txBody>
            <a:bodyPr vert="eaVert" wrap="none" rtlCol="0">
              <a:spAutoFit/>
            </a:bodyPr>
            <a:lstStyle/>
            <a:p>
              <a:pPr algn="l"/>
              <a:r>
                <a:rPr lang="ja-JP" altLang="en-US" sz="2400" dirty="0"/>
                <a:t>プラント</a:t>
              </a:r>
              <a:r>
                <a:rPr kumimoji="1" lang="ja-JP" altLang="en-US" sz="2400" dirty="0"/>
                <a:t>モデル</a:t>
              </a:r>
            </a:p>
          </p:txBody>
        </p:sp>
      </p:grpSp>
      <p:pic>
        <p:nvPicPr>
          <p:cNvPr id="26" name="図 25">
            <a:extLst>
              <a:ext uri="{FF2B5EF4-FFF2-40B4-BE49-F238E27FC236}">
                <a16:creationId xmlns:a16="http://schemas.microsoft.com/office/drawing/2014/main" id="{A44B7B19-3ADB-4F22-8FA3-06D27E558665}"/>
              </a:ext>
            </a:extLst>
          </p:cNvPr>
          <p:cNvPicPr>
            <a:picLocks noChangeAspect="1"/>
          </p:cNvPicPr>
          <p:nvPr/>
        </p:nvPicPr>
        <p:blipFill>
          <a:blip r:embed="rId3"/>
          <a:stretch>
            <a:fillRect/>
          </a:stretch>
        </p:blipFill>
        <p:spPr>
          <a:xfrm>
            <a:off x="7465547" y="2664087"/>
            <a:ext cx="4726453" cy="2994355"/>
          </a:xfrm>
          <a:prstGeom prst="rect">
            <a:avLst/>
          </a:prstGeom>
        </p:spPr>
      </p:pic>
      <p:sp>
        <p:nvSpPr>
          <p:cNvPr id="27" name="正方形/長方形 26">
            <a:extLst>
              <a:ext uri="{FF2B5EF4-FFF2-40B4-BE49-F238E27FC236}">
                <a16:creationId xmlns:a16="http://schemas.microsoft.com/office/drawing/2014/main" id="{3E2F3BB8-6705-42DE-9D66-45CCBB5996A3}"/>
              </a:ext>
            </a:extLst>
          </p:cNvPr>
          <p:cNvSpPr/>
          <p:nvPr/>
        </p:nvSpPr>
        <p:spPr>
          <a:xfrm>
            <a:off x="688876" y="2278597"/>
            <a:ext cx="2153178" cy="320102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9B9D19F0-E277-48BE-A9C6-1278F693FF7D}"/>
              </a:ext>
            </a:extLst>
          </p:cNvPr>
          <p:cNvSpPr/>
          <p:nvPr/>
        </p:nvSpPr>
        <p:spPr>
          <a:xfrm>
            <a:off x="7836039" y="5765919"/>
            <a:ext cx="4257897" cy="369332"/>
          </a:xfrm>
          <a:prstGeom prst="rect">
            <a:avLst/>
          </a:prstGeom>
        </p:spPr>
        <p:txBody>
          <a:bodyPr wrap="none">
            <a:spAutoFit/>
          </a:bodyPr>
          <a:lstStyle/>
          <a:p>
            <a:r>
              <a:rPr lang="ja-JP" altLang="en-US" b="1" u="sng" dirty="0">
                <a:solidFill>
                  <a:srgbClr val="000000"/>
                </a:solidFill>
                <a:latin typeface="MS UI Gothic" panose="020B0600070205080204" pitchFamily="50" charset="-128"/>
                <a:ea typeface="MS UI Gothic" panose="020B0600070205080204" pitchFamily="50" charset="-128"/>
              </a:rPr>
              <a:t>目標の回転速度とプラントモデルの回転速度</a:t>
            </a:r>
            <a:endParaRPr lang="en-US" altLang="ja-JP" b="1" i="0" u="sng" dirty="0">
              <a:solidFill>
                <a:srgbClr val="000000"/>
              </a:solidFill>
              <a:effectLst/>
              <a:latin typeface="MS UI Gothic" panose="020B0600070205080204" pitchFamily="50" charset="-128"/>
              <a:ea typeface="MS UI Gothic" panose="020B0600070205080204" pitchFamily="50" charset="-128"/>
            </a:endParaRPr>
          </a:p>
        </p:txBody>
      </p:sp>
      <p:sp>
        <p:nvSpPr>
          <p:cNvPr id="36" name="正方形/長方形 35">
            <a:extLst>
              <a:ext uri="{FF2B5EF4-FFF2-40B4-BE49-F238E27FC236}">
                <a16:creationId xmlns:a16="http://schemas.microsoft.com/office/drawing/2014/main" id="{227AFB29-E06D-415F-A97A-8B078709FAB1}"/>
              </a:ext>
            </a:extLst>
          </p:cNvPr>
          <p:cNvSpPr/>
          <p:nvPr/>
        </p:nvSpPr>
        <p:spPr>
          <a:xfrm>
            <a:off x="10722021" y="3039461"/>
            <a:ext cx="1347554" cy="7099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5C125627-8D19-413C-9B99-B01882320F46}"/>
              </a:ext>
            </a:extLst>
          </p:cNvPr>
          <p:cNvGrpSpPr/>
          <p:nvPr/>
        </p:nvGrpSpPr>
        <p:grpSpPr>
          <a:xfrm>
            <a:off x="10747391" y="3078556"/>
            <a:ext cx="1334542" cy="656518"/>
            <a:chOff x="10697963" y="2127085"/>
            <a:chExt cx="1334542" cy="656518"/>
          </a:xfrm>
        </p:grpSpPr>
        <p:grpSp>
          <p:nvGrpSpPr>
            <p:cNvPr id="33" name="グループ化 32">
              <a:extLst>
                <a:ext uri="{FF2B5EF4-FFF2-40B4-BE49-F238E27FC236}">
                  <a16:creationId xmlns:a16="http://schemas.microsoft.com/office/drawing/2014/main" id="{0E7A0546-78B7-408A-A767-07D20F89F6B2}"/>
                </a:ext>
              </a:extLst>
            </p:cNvPr>
            <p:cNvGrpSpPr/>
            <p:nvPr/>
          </p:nvGrpSpPr>
          <p:grpSpPr>
            <a:xfrm>
              <a:off x="10697963" y="2143335"/>
              <a:ext cx="587754" cy="623467"/>
              <a:chOff x="10651523" y="1640774"/>
              <a:chExt cx="976185" cy="1035496"/>
            </a:xfrm>
          </p:grpSpPr>
          <p:pic>
            <p:nvPicPr>
              <p:cNvPr id="31" name="図 30">
                <a:extLst>
                  <a:ext uri="{FF2B5EF4-FFF2-40B4-BE49-F238E27FC236}">
                    <a16:creationId xmlns:a16="http://schemas.microsoft.com/office/drawing/2014/main" id="{78705D4D-AC73-4636-BA7C-56080EF01585}"/>
                  </a:ext>
                </a:extLst>
              </p:cNvPr>
              <p:cNvPicPr>
                <a:picLocks noChangeAspect="1"/>
              </p:cNvPicPr>
              <p:nvPr/>
            </p:nvPicPr>
            <p:blipFill rotWithShape="1">
              <a:blip r:embed="rId3"/>
              <a:srcRect l="19704" r="74270" b="95626"/>
              <a:stretch/>
            </p:blipFill>
            <p:spPr>
              <a:xfrm>
                <a:off x="10688595" y="1640774"/>
                <a:ext cx="939113" cy="431800"/>
              </a:xfrm>
              <a:prstGeom prst="rect">
                <a:avLst/>
              </a:prstGeom>
            </p:spPr>
          </p:pic>
          <p:pic>
            <p:nvPicPr>
              <p:cNvPr id="32" name="図 31">
                <a:extLst>
                  <a:ext uri="{FF2B5EF4-FFF2-40B4-BE49-F238E27FC236}">
                    <a16:creationId xmlns:a16="http://schemas.microsoft.com/office/drawing/2014/main" id="{F3A01480-66F7-472E-BABA-EFA4A88E9A6D}"/>
                  </a:ext>
                </a:extLst>
              </p:cNvPr>
              <p:cNvPicPr>
                <a:picLocks noChangeAspect="1"/>
              </p:cNvPicPr>
              <p:nvPr/>
            </p:nvPicPr>
            <p:blipFill rotWithShape="1">
              <a:blip r:embed="rId3"/>
              <a:srcRect l="6594" t="1469" r="87379" b="94637"/>
              <a:stretch/>
            </p:blipFill>
            <p:spPr>
              <a:xfrm>
                <a:off x="10651523" y="2291716"/>
                <a:ext cx="939113" cy="384554"/>
              </a:xfrm>
              <a:prstGeom prst="rect">
                <a:avLst/>
              </a:prstGeom>
            </p:spPr>
          </p:pic>
        </p:grpSp>
        <p:sp>
          <p:nvSpPr>
            <p:cNvPr id="34" name="テキスト ボックス 33">
              <a:extLst>
                <a:ext uri="{FF2B5EF4-FFF2-40B4-BE49-F238E27FC236}">
                  <a16:creationId xmlns:a16="http://schemas.microsoft.com/office/drawing/2014/main" id="{86EC6B0C-32EC-4C2D-85AD-27ECAF748515}"/>
                </a:ext>
              </a:extLst>
            </p:cNvPr>
            <p:cNvSpPr txBox="1"/>
            <p:nvPr/>
          </p:nvSpPr>
          <p:spPr>
            <a:xfrm>
              <a:off x="11219928" y="2127085"/>
              <a:ext cx="800219" cy="338554"/>
            </a:xfrm>
            <a:prstGeom prst="rect">
              <a:avLst/>
            </a:prstGeom>
            <a:noFill/>
          </p:spPr>
          <p:txBody>
            <a:bodyPr wrap="none" rtlCol="0">
              <a:spAutoFit/>
            </a:bodyPr>
            <a:lstStyle/>
            <a:p>
              <a:pPr algn="l"/>
              <a:r>
                <a:rPr lang="ja-JP" altLang="en-US" sz="1600" dirty="0"/>
                <a:t>目標値</a:t>
              </a:r>
              <a:endParaRPr kumimoji="1" lang="ja-JP" altLang="en-US" sz="1600" dirty="0"/>
            </a:p>
          </p:txBody>
        </p:sp>
        <p:sp>
          <p:nvSpPr>
            <p:cNvPr id="35" name="テキスト ボックス 34">
              <a:extLst>
                <a:ext uri="{FF2B5EF4-FFF2-40B4-BE49-F238E27FC236}">
                  <a16:creationId xmlns:a16="http://schemas.microsoft.com/office/drawing/2014/main" id="{34C9A333-129A-47C1-BBA8-7C80135E7A97}"/>
                </a:ext>
              </a:extLst>
            </p:cNvPr>
            <p:cNvSpPr txBox="1"/>
            <p:nvPr/>
          </p:nvSpPr>
          <p:spPr>
            <a:xfrm>
              <a:off x="11232286" y="2445049"/>
              <a:ext cx="800219" cy="338554"/>
            </a:xfrm>
            <a:prstGeom prst="rect">
              <a:avLst/>
            </a:prstGeom>
            <a:noFill/>
          </p:spPr>
          <p:txBody>
            <a:bodyPr wrap="none" rtlCol="0">
              <a:spAutoFit/>
            </a:bodyPr>
            <a:lstStyle/>
            <a:p>
              <a:pPr algn="l"/>
              <a:r>
                <a:rPr lang="ja-JP" altLang="en-US" sz="1600" dirty="0"/>
                <a:t>計算値</a:t>
              </a:r>
              <a:endParaRPr kumimoji="1" lang="ja-JP" altLang="en-US" sz="1600" dirty="0"/>
            </a:p>
          </p:txBody>
        </p:sp>
      </p:grpSp>
      <p:sp>
        <p:nvSpPr>
          <p:cNvPr id="22" name="正方形/長方形 21">
            <a:extLst>
              <a:ext uri="{FF2B5EF4-FFF2-40B4-BE49-F238E27FC236}">
                <a16:creationId xmlns:a16="http://schemas.microsoft.com/office/drawing/2014/main" id="{C72CDCBC-2727-4B02-810C-EA6AD824F548}"/>
              </a:ext>
            </a:extLst>
          </p:cNvPr>
          <p:cNvSpPr/>
          <p:nvPr/>
        </p:nvSpPr>
        <p:spPr>
          <a:xfrm>
            <a:off x="9085059" y="1859220"/>
            <a:ext cx="3106941" cy="369332"/>
          </a:xfrm>
          <a:prstGeom prst="rect">
            <a:avLst/>
          </a:prstGeom>
        </p:spPr>
        <p:txBody>
          <a:bodyPr wrap="none">
            <a:spAutoFit/>
          </a:bodyPr>
          <a:lstStyle/>
          <a:p>
            <a:r>
              <a:rPr lang="en-US" altLang="ja-JP" dirty="0"/>
              <a:t>*Modelica Standard Library</a:t>
            </a:r>
            <a:endParaRPr lang="ja-JP" altLang="en-US" dirty="0"/>
          </a:p>
        </p:txBody>
      </p:sp>
    </p:spTree>
    <p:extLst>
      <p:ext uri="{BB962C8B-B14F-4D97-AF65-F5344CB8AC3E}">
        <p14:creationId xmlns:p14="http://schemas.microsoft.com/office/powerpoint/2010/main" val="223197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27067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プラントモデルと物理モデル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6</a:t>
            </a:fld>
            <a:endParaRPr kumimoji="1" lang="ja-JP" altLang="en-US"/>
          </a:p>
        </p:txBody>
      </p:sp>
      <p:sp>
        <p:nvSpPr>
          <p:cNvPr id="15" name="テキスト ボックス 14">
            <a:extLst>
              <a:ext uri="{FF2B5EF4-FFF2-40B4-BE49-F238E27FC236}">
                <a16:creationId xmlns:a16="http://schemas.microsoft.com/office/drawing/2014/main" id="{F0DC577F-DD91-4CC7-911E-005715FE18BB}"/>
              </a:ext>
            </a:extLst>
          </p:cNvPr>
          <p:cNvSpPr txBox="1"/>
          <p:nvPr/>
        </p:nvSpPr>
        <p:spPr>
          <a:xfrm>
            <a:off x="815547" y="753762"/>
            <a:ext cx="11376454" cy="830997"/>
          </a:xfrm>
          <a:prstGeom prst="rect">
            <a:avLst/>
          </a:prstGeom>
          <a:noFill/>
        </p:spPr>
        <p:txBody>
          <a:bodyPr wrap="square" rtlCol="0">
            <a:spAutoFit/>
          </a:bodyPr>
          <a:lstStyle/>
          <a:p>
            <a:pPr algn="l"/>
            <a:r>
              <a:rPr lang="ja-JP" altLang="en-US" sz="2400" dirty="0"/>
              <a:t>プラントモデルは物理モデルから作成します。物理現象に応じて様々な物理モデルがあり、以下に代表的な物理現象とそれに対応するライブラリの例を示します。</a:t>
            </a:r>
            <a:endParaRPr kumimoji="1" lang="ja-JP" altLang="en-US" sz="2400" dirty="0"/>
          </a:p>
        </p:txBody>
      </p:sp>
      <p:graphicFrame>
        <p:nvGraphicFramePr>
          <p:cNvPr id="22" name="表 21">
            <a:extLst>
              <a:ext uri="{FF2B5EF4-FFF2-40B4-BE49-F238E27FC236}">
                <a16:creationId xmlns:a16="http://schemas.microsoft.com/office/drawing/2014/main" id="{7E17A3F8-E9B1-4222-A77B-C98482CB8961}"/>
              </a:ext>
            </a:extLst>
          </p:cNvPr>
          <p:cNvGraphicFramePr>
            <a:graphicFrameLocks noGrp="1"/>
          </p:cNvGraphicFramePr>
          <p:nvPr>
            <p:extLst>
              <p:ext uri="{D42A27DB-BD31-4B8C-83A1-F6EECF244321}">
                <p14:modId xmlns:p14="http://schemas.microsoft.com/office/powerpoint/2010/main" val="3302507989"/>
              </p:ext>
            </p:extLst>
          </p:nvPr>
        </p:nvGraphicFramePr>
        <p:xfrm>
          <a:off x="5997616" y="1671460"/>
          <a:ext cx="5225968" cy="3884874"/>
        </p:xfrm>
        <a:graphic>
          <a:graphicData uri="http://schemas.openxmlformats.org/drawingml/2006/table">
            <a:tbl>
              <a:tblPr firstRow="1" bandRow="1">
                <a:tableStyleId>{5C22544A-7EE6-4342-B048-85BDC9FD1C3A}</a:tableStyleId>
              </a:tblPr>
              <a:tblGrid>
                <a:gridCol w="1517250">
                  <a:extLst>
                    <a:ext uri="{9D8B030D-6E8A-4147-A177-3AD203B41FA5}">
                      <a16:colId xmlns:a16="http://schemas.microsoft.com/office/drawing/2014/main" val="3394673471"/>
                    </a:ext>
                  </a:extLst>
                </a:gridCol>
                <a:gridCol w="3708718">
                  <a:extLst>
                    <a:ext uri="{9D8B030D-6E8A-4147-A177-3AD203B41FA5}">
                      <a16:colId xmlns:a16="http://schemas.microsoft.com/office/drawing/2014/main" val="2262260087"/>
                    </a:ext>
                  </a:extLst>
                </a:gridCol>
              </a:tblGrid>
              <a:tr h="554982">
                <a:tc>
                  <a:txBody>
                    <a:bodyPr/>
                    <a:lstStyle/>
                    <a:p>
                      <a:r>
                        <a:rPr kumimoji="1" lang="ja-JP" altLang="en-US" sz="2400" dirty="0"/>
                        <a:t>物理現象</a:t>
                      </a:r>
                    </a:p>
                  </a:txBody>
                  <a:tcPr/>
                </a:tc>
                <a:tc>
                  <a:txBody>
                    <a:bodyPr/>
                    <a:lstStyle/>
                    <a:p>
                      <a:r>
                        <a:rPr kumimoji="1" lang="ja-JP" altLang="en-US" sz="2400" baseline="0" dirty="0" smtClean="0"/>
                        <a:t>物理ライブラリ</a:t>
                      </a:r>
                      <a:endParaRPr kumimoji="1" lang="ja-JP" altLang="en-US" sz="2400" baseline="30000" dirty="0"/>
                    </a:p>
                  </a:txBody>
                  <a:tcPr/>
                </a:tc>
                <a:extLst>
                  <a:ext uri="{0D108BD9-81ED-4DB2-BD59-A6C34878D82A}">
                    <a16:rowId xmlns:a16="http://schemas.microsoft.com/office/drawing/2014/main" val="3019091978"/>
                  </a:ext>
                </a:extLst>
              </a:tr>
              <a:tr h="554982">
                <a:tc>
                  <a:txBody>
                    <a:bodyPr/>
                    <a:lstStyle/>
                    <a:p>
                      <a:r>
                        <a:rPr kumimoji="1" lang="ja-JP" altLang="en-US" sz="2400" dirty="0"/>
                        <a:t>電気</a:t>
                      </a:r>
                    </a:p>
                  </a:txBody>
                  <a:tcPr/>
                </a:tc>
                <a:tc>
                  <a:txBody>
                    <a:bodyPr/>
                    <a:lstStyle/>
                    <a:p>
                      <a:r>
                        <a:rPr kumimoji="1" lang="en-US" altLang="ja-JP" sz="2400" dirty="0"/>
                        <a:t>Electrical</a:t>
                      </a:r>
                      <a:endParaRPr kumimoji="1" lang="ja-JP" altLang="en-US" sz="2400" dirty="0"/>
                    </a:p>
                  </a:txBody>
                  <a:tcPr/>
                </a:tc>
                <a:extLst>
                  <a:ext uri="{0D108BD9-81ED-4DB2-BD59-A6C34878D82A}">
                    <a16:rowId xmlns:a16="http://schemas.microsoft.com/office/drawing/2014/main" val="4090347416"/>
                  </a:ext>
                </a:extLst>
              </a:tr>
              <a:tr h="554982">
                <a:tc>
                  <a:txBody>
                    <a:bodyPr/>
                    <a:lstStyle/>
                    <a:p>
                      <a:r>
                        <a:rPr kumimoji="1" lang="ja-JP" altLang="en-US" sz="2400" dirty="0"/>
                        <a:t>熱</a:t>
                      </a:r>
                    </a:p>
                  </a:txBody>
                  <a:tcPr/>
                </a:tc>
                <a:tc>
                  <a:txBody>
                    <a:bodyPr/>
                    <a:lstStyle/>
                    <a:p>
                      <a:r>
                        <a:rPr kumimoji="1" lang="en-US" altLang="ja-JP" sz="2400" dirty="0" err="1"/>
                        <a:t>Thermal.HeatTransfer</a:t>
                      </a:r>
                      <a:endParaRPr kumimoji="1" lang="ja-JP" altLang="en-US" sz="2400" dirty="0"/>
                    </a:p>
                  </a:txBody>
                  <a:tcPr/>
                </a:tc>
                <a:extLst>
                  <a:ext uri="{0D108BD9-81ED-4DB2-BD59-A6C34878D82A}">
                    <a16:rowId xmlns:a16="http://schemas.microsoft.com/office/drawing/2014/main" val="1994560438"/>
                  </a:ext>
                </a:extLst>
              </a:tr>
              <a:tr h="554982">
                <a:tc>
                  <a:txBody>
                    <a:bodyPr/>
                    <a:lstStyle/>
                    <a:p>
                      <a:r>
                        <a:rPr kumimoji="1" lang="ja-JP" altLang="en-US" sz="2400" dirty="0"/>
                        <a:t>流体</a:t>
                      </a:r>
                    </a:p>
                  </a:txBody>
                  <a:tcPr/>
                </a:tc>
                <a:tc>
                  <a:txBody>
                    <a:bodyPr/>
                    <a:lstStyle/>
                    <a:p>
                      <a:r>
                        <a:rPr kumimoji="1" lang="en-US" altLang="ja-JP" sz="2400" dirty="0" err="1"/>
                        <a:t>Thermal.FluidHeatFlow</a:t>
                      </a:r>
                      <a:endParaRPr kumimoji="1" lang="ja-JP" altLang="en-US" sz="2400" dirty="0"/>
                    </a:p>
                  </a:txBody>
                  <a:tcPr/>
                </a:tc>
                <a:extLst>
                  <a:ext uri="{0D108BD9-81ED-4DB2-BD59-A6C34878D82A}">
                    <a16:rowId xmlns:a16="http://schemas.microsoft.com/office/drawing/2014/main" val="526622853"/>
                  </a:ext>
                </a:extLst>
              </a:tr>
              <a:tr h="554982">
                <a:tc>
                  <a:txBody>
                    <a:bodyPr/>
                    <a:lstStyle/>
                    <a:p>
                      <a:r>
                        <a:rPr kumimoji="1" lang="ja-JP" altLang="en-US" sz="2400" dirty="0"/>
                        <a:t>磁場</a:t>
                      </a:r>
                    </a:p>
                  </a:txBody>
                  <a:tcPr/>
                </a:tc>
                <a:tc>
                  <a:txBody>
                    <a:bodyPr/>
                    <a:lstStyle/>
                    <a:p>
                      <a:r>
                        <a:rPr kumimoji="1" lang="en-US" altLang="ja-JP" sz="2400" dirty="0" err="1"/>
                        <a:t>Magnetic.FluxTubes</a:t>
                      </a:r>
                      <a:endParaRPr kumimoji="1" lang="ja-JP" altLang="en-US" sz="2400" dirty="0"/>
                    </a:p>
                  </a:txBody>
                  <a:tcPr/>
                </a:tc>
                <a:extLst>
                  <a:ext uri="{0D108BD9-81ED-4DB2-BD59-A6C34878D82A}">
                    <a16:rowId xmlns:a16="http://schemas.microsoft.com/office/drawing/2014/main" val="601096105"/>
                  </a:ext>
                </a:extLst>
              </a:tr>
              <a:tr h="554982">
                <a:tc>
                  <a:txBody>
                    <a:bodyPr/>
                    <a:lstStyle/>
                    <a:p>
                      <a:r>
                        <a:rPr kumimoji="1" lang="ja-JP" altLang="en-US" sz="2400" dirty="0"/>
                        <a:t>並進運動</a:t>
                      </a:r>
                    </a:p>
                  </a:txBody>
                  <a:tcPr/>
                </a:tc>
                <a:tc>
                  <a:txBody>
                    <a:bodyPr/>
                    <a:lstStyle/>
                    <a:p>
                      <a:r>
                        <a:rPr kumimoji="1" lang="en-US" altLang="ja-JP" sz="2400" dirty="0" err="1"/>
                        <a:t>Mechanics.Translational</a:t>
                      </a:r>
                      <a:endParaRPr kumimoji="1" lang="ja-JP" altLang="en-US" sz="2400" dirty="0"/>
                    </a:p>
                  </a:txBody>
                  <a:tcPr/>
                </a:tc>
                <a:extLst>
                  <a:ext uri="{0D108BD9-81ED-4DB2-BD59-A6C34878D82A}">
                    <a16:rowId xmlns:a16="http://schemas.microsoft.com/office/drawing/2014/main" val="3243361607"/>
                  </a:ext>
                </a:extLst>
              </a:tr>
              <a:tr h="554982">
                <a:tc>
                  <a:txBody>
                    <a:bodyPr/>
                    <a:lstStyle/>
                    <a:p>
                      <a:r>
                        <a:rPr kumimoji="1" lang="ja-JP" altLang="en-US" sz="2400" dirty="0"/>
                        <a:t>回転運動</a:t>
                      </a:r>
                    </a:p>
                  </a:txBody>
                  <a:tcPr/>
                </a:tc>
                <a:tc>
                  <a:txBody>
                    <a:bodyPr/>
                    <a:lstStyle/>
                    <a:p>
                      <a:r>
                        <a:rPr kumimoji="1" lang="en-US" altLang="ja-JP" sz="2400" dirty="0" err="1"/>
                        <a:t>Mechanics.Rotational</a:t>
                      </a:r>
                      <a:endParaRPr kumimoji="1" lang="ja-JP" altLang="en-US" sz="2400" dirty="0"/>
                    </a:p>
                  </a:txBody>
                  <a:tcPr/>
                </a:tc>
                <a:extLst>
                  <a:ext uri="{0D108BD9-81ED-4DB2-BD59-A6C34878D82A}">
                    <a16:rowId xmlns:a16="http://schemas.microsoft.com/office/drawing/2014/main" val="3238135866"/>
                  </a:ext>
                </a:extLst>
              </a:tr>
            </a:tbl>
          </a:graphicData>
        </a:graphic>
      </p:graphicFrame>
      <p:sp>
        <p:nvSpPr>
          <p:cNvPr id="7" name="楕円 6">
            <a:extLst>
              <a:ext uri="{FF2B5EF4-FFF2-40B4-BE49-F238E27FC236}">
                <a16:creationId xmlns:a16="http://schemas.microsoft.com/office/drawing/2014/main" id="{186365BE-98FF-451D-A9A1-5B1623E3128C}"/>
              </a:ext>
            </a:extLst>
          </p:cNvPr>
          <p:cNvSpPr/>
          <p:nvPr/>
        </p:nvSpPr>
        <p:spPr>
          <a:xfrm>
            <a:off x="1940104" y="2753897"/>
            <a:ext cx="2248929" cy="817259"/>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回転モデル</a:t>
            </a:r>
          </a:p>
        </p:txBody>
      </p:sp>
      <p:sp>
        <p:nvSpPr>
          <p:cNvPr id="38" name="楕円 37">
            <a:extLst>
              <a:ext uri="{FF2B5EF4-FFF2-40B4-BE49-F238E27FC236}">
                <a16:creationId xmlns:a16="http://schemas.microsoft.com/office/drawing/2014/main" id="{CB1B36DD-5D5F-4AC4-98E3-E420F961D517}"/>
              </a:ext>
            </a:extLst>
          </p:cNvPr>
          <p:cNvSpPr/>
          <p:nvPr/>
        </p:nvSpPr>
        <p:spPr>
          <a:xfrm>
            <a:off x="519968" y="3829054"/>
            <a:ext cx="2248929" cy="817259"/>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熱モデル</a:t>
            </a:r>
          </a:p>
        </p:txBody>
      </p:sp>
      <p:sp>
        <p:nvSpPr>
          <p:cNvPr id="39" name="楕円 38">
            <a:extLst>
              <a:ext uri="{FF2B5EF4-FFF2-40B4-BE49-F238E27FC236}">
                <a16:creationId xmlns:a16="http://schemas.microsoft.com/office/drawing/2014/main" id="{4D2330EE-0322-4A31-9ADE-703225AE16F9}"/>
              </a:ext>
            </a:extLst>
          </p:cNvPr>
          <p:cNvSpPr/>
          <p:nvPr/>
        </p:nvSpPr>
        <p:spPr>
          <a:xfrm>
            <a:off x="3194764" y="3829054"/>
            <a:ext cx="2088245" cy="817259"/>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電気モデル</a:t>
            </a:r>
          </a:p>
        </p:txBody>
      </p:sp>
      <p:sp>
        <p:nvSpPr>
          <p:cNvPr id="9" name="正方形/長方形 8">
            <a:extLst>
              <a:ext uri="{FF2B5EF4-FFF2-40B4-BE49-F238E27FC236}">
                <a16:creationId xmlns:a16="http://schemas.microsoft.com/office/drawing/2014/main" id="{FB43F17C-A74A-41CF-9B44-9E11F29B934F}"/>
              </a:ext>
            </a:extLst>
          </p:cNvPr>
          <p:cNvSpPr/>
          <p:nvPr/>
        </p:nvSpPr>
        <p:spPr>
          <a:xfrm>
            <a:off x="439158" y="2100649"/>
            <a:ext cx="4992130" cy="30150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0D744F0-EE7A-410F-BF22-E4CF341DB622}"/>
              </a:ext>
            </a:extLst>
          </p:cNvPr>
          <p:cNvSpPr txBox="1"/>
          <p:nvPr/>
        </p:nvSpPr>
        <p:spPr>
          <a:xfrm>
            <a:off x="1765672" y="2100649"/>
            <a:ext cx="2339102" cy="461665"/>
          </a:xfrm>
          <a:prstGeom prst="rect">
            <a:avLst/>
          </a:prstGeom>
          <a:noFill/>
        </p:spPr>
        <p:txBody>
          <a:bodyPr wrap="none" rtlCol="0">
            <a:spAutoFit/>
          </a:bodyPr>
          <a:lstStyle/>
          <a:p>
            <a:pPr algn="l"/>
            <a:r>
              <a:rPr kumimoji="1" lang="ja-JP" altLang="en-US" sz="2400" dirty="0">
                <a:solidFill>
                  <a:srgbClr val="FF0000"/>
                </a:solidFill>
              </a:rPr>
              <a:t>プラントモデル</a:t>
            </a:r>
          </a:p>
        </p:txBody>
      </p:sp>
      <p:cxnSp>
        <p:nvCxnSpPr>
          <p:cNvPr id="13" name="直線コネクタ 12">
            <a:extLst>
              <a:ext uri="{FF2B5EF4-FFF2-40B4-BE49-F238E27FC236}">
                <a16:creationId xmlns:a16="http://schemas.microsoft.com/office/drawing/2014/main" id="{0906E569-0675-4333-871F-85D38E4B5786}"/>
              </a:ext>
            </a:extLst>
          </p:cNvPr>
          <p:cNvCxnSpPr>
            <a:cxnSpLocks/>
            <a:stCxn id="7" idx="4"/>
            <a:endCxn id="38" idx="0"/>
          </p:cNvCxnSpPr>
          <p:nvPr/>
        </p:nvCxnSpPr>
        <p:spPr>
          <a:xfrm flipH="1">
            <a:off x="1644433" y="3571156"/>
            <a:ext cx="1420136" cy="257898"/>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785D02A-B158-4B89-9090-A4407F923C44}"/>
              </a:ext>
            </a:extLst>
          </p:cNvPr>
          <p:cNvCxnSpPr>
            <a:cxnSpLocks/>
            <a:stCxn id="7" idx="4"/>
            <a:endCxn id="39" idx="0"/>
          </p:cNvCxnSpPr>
          <p:nvPr/>
        </p:nvCxnSpPr>
        <p:spPr>
          <a:xfrm>
            <a:off x="3064569" y="3571156"/>
            <a:ext cx="1174318" cy="257898"/>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A4D1CF1-77D8-4500-AC7E-3E246E5CB8D6}"/>
              </a:ext>
            </a:extLst>
          </p:cNvPr>
          <p:cNvCxnSpPr>
            <a:cxnSpLocks/>
            <a:stCxn id="38" idx="6"/>
            <a:endCxn id="39" idx="2"/>
          </p:cNvCxnSpPr>
          <p:nvPr/>
        </p:nvCxnSpPr>
        <p:spPr>
          <a:xfrm>
            <a:off x="2768897" y="4237684"/>
            <a:ext cx="425867"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四角形: 角を丸くする 41">
            <a:extLst>
              <a:ext uri="{FF2B5EF4-FFF2-40B4-BE49-F238E27FC236}">
                <a16:creationId xmlns:a16="http://schemas.microsoft.com/office/drawing/2014/main" id="{FB18FDDC-7577-40DC-BDB7-B9AB787CA4F0}"/>
              </a:ext>
            </a:extLst>
          </p:cNvPr>
          <p:cNvSpPr/>
          <p:nvPr/>
        </p:nvSpPr>
        <p:spPr>
          <a:xfrm>
            <a:off x="1346886" y="5914079"/>
            <a:ext cx="9242855" cy="8000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既存ライブラリを上手く活用することで</a:t>
            </a:r>
            <a:r>
              <a:rPr kumimoji="1" lang="ja-JP" altLang="en-US" sz="2400" dirty="0" smtClean="0">
                <a:solidFill>
                  <a:schemeClr val="tx1"/>
                </a:solidFill>
              </a:rPr>
              <a:t>効率的にモデリング</a:t>
            </a:r>
            <a:endParaRPr kumimoji="1" lang="en-US" altLang="ja-JP" sz="2400" dirty="0">
              <a:solidFill>
                <a:schemeClr val="tx1"/>
              </a:solidFill>
            </a:endParaRPr>
          </a:p>
          <a:p>
            <a:pPr algn="ctr"/>
            <a:r>
              <a:rPr lang="ja-JP" altLang="en-US" sz="2400" dirty="0" smtClean="0">
                <a:solidFill>
                  <a:schemeClr val="tx1"/>
                </a:solidFill>
              </a:rPr>
              <a:t>できま</a:t>
            </a:r>
            <a:r>
              <a:rPr lang="ja-JP" altLang="en-US" sz="2400" dirty="0">
                <a:solidFill>
                  <a:schemeClr val="tx1"/>
                </a:solidFill>
              </a:rPr>
              <a:t>す</a:t>
            </a:r>
            <a:endParaRPr kumimoji="1" lang="ja-JP" altLang="en-US" sz="2400" dirty="0">
              <a:solidFill>
                <a:schemeClr val="tx1"/>
              </a:solidFill>
            </a:endParaRPr>
          </a:p>
        </p:txBody>
      </p:sp>
    </p:spTree>
    <p:extLst>
      <p:ext uri="{BB962C8B-B14F-4D97-AF65-F5344CB8AC3E}">
        <p14:creationId xmlns:p14="http://schemas.microsoft.com/office/powerpoint/2010/main" val="1119664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7</a:t>
            </a:fld>
            <a:endParaRPr kumimoji="1" lang="ja-JP" altLang="en-US"/>
          </a:p>
        </p:txBody>
      </p:sp>
      <p:sp>
        <p:nvSpPr>
          <p:cNvPr id="15" name="テキスト ボックス 14">
            <a:extLst>
              <a:ext uri="{FF2B5EF4-FFF2-40B4-BE49-F238E27FC236}">
                <a16:creationId xmlns:a16="http://schemas.microsoft.com/office/drawing/2014/main" id="{F0DC577F-DD91-4CC7-911E-005715FE18BB}"/>
              </a:ext>
            </a:extLst>
          </p:cNvPr>
          <p:cNvSpPr txBox="1"/>
          <p:nvPr/>
        </p:nvSpPr>
        <p:spPr>
          <a:xfrm>
            <a:off x="815547" y="753762"/>
            <a:ext cx="11376454" cy="830997"/>
          </a:xfrm>
          <a:prstGeom prst="rect">
            <a:avLst/>
          </a:prstGeom>
          <a:noFill/>
        </p:spPr>
        <p:txBody>
          <a:bodyPr wrap="square" rtlCol="0">
            <a:spAutoFit/>
          </a:bodyPr>
          <a:lstStyle/>
          <a:p>
            <a:pPr algn="l"/>
            <a:r>
              <a:rPr lang="ja-JP" altLang="en-US" sz="2400" dirty="0"/>
              <a:t>効率よく直感的なプラントモデルを作成するために</a:t>
            </a:r>
            <a:r>
              <a:rPr lang="en-US" altLang="ja-JP" sz="2400" dirty="0"/>
              <a:t>Modelica</a:t>
            </a:r>
            <a:r>
              <a:rPr lang="ja-JP" altLang="en-US" sz="2400" dirty="0"/>
              <a:t>は非常に便利です。</a:t>
            </a:r>
            <a:endParaRPr lang="en-US" altLang="ja-JP" sz="2400" dirty="0"/>
          </a:p>
          <a:p>
            <a:pPr algn="l"/>
            <a:r>
              <a:rPr kumimoji="1" lang="ja-JP" altLang="en-US" sz="2400" dirty="0"/>
              <a:t>具体的には以下のようなメリットがあります</a:t>
            </a:r>
          </a:p>
        </p:txBody>
      </p:sp>
      <p:sp>
        <p:nvSpPr>
          <p:cNvPr id="2" name="テキスト ボックス 1">
            <a:extLst>
              <a:ext uri="{FF2B5EF4-FFF2-40B4-BE49-F238E27FC236}">
                <a16:creationId xmlns:a16="http://schemas.microsoft.com/office/drawing/2014/main" id="{424409C4-E9DA-4FAE-863B-F6E45740C829}"/>
              </a:ext>
            </a:extLst>
          </p:cNvPr>
          <p:cNvSpPr txBox="1"/>
          <p:nvPr/>
        </p:nvSpPr>
        <p:spPr>
          <a:xfrm>
            <a:off x="1215079" y="1572605"/>
            <a:ext cx="1723549" cy="461665"/>
          </a:xfrm>
          <a:prstGeom prst="rect">
            <a:avLst/>
          </a:prstGeom>
          <a:noFill/>
        </p:spPr>
        <p:txBody>
          <a:bodyPr wrap="none" rtlCol="0">
            <a:spAutoFit/>
          </a:bodyPr>
          <a:lstStyle/>
          <a:p>
            <a:pPr algn="l"/>
            <a:r>
              <a:rPr kumimoji="1" lang="ja-JP" altLang="en-US" sz="2400" u="sng" dirty="0"/>
              <a:t>メリット①</a:t>
            </a:r>
          </a:p>
        </p:txBody>
      </p:sp>
      <p:sp>
        <p:nvSpPr>
          <p:cNvPr id="6" name="テキスト ボックス 5">
            <a:extLst>
              <a:ext uri="{FF2B5EF4-FFF2-40B4-BE49-F238E27FC236}">
                <a16:creationId xmlns:a16="http://schemas.microsoft.com/office/drawing/2014/main" id="{1069AC0F-6581-4989-B2EE-C056FB071DB0}"/>
              </a:ext>
            </a:extLst>
          </p:cNvPr>
          <p:cNvSpPr txBox="1"/>
          <p:nvPr/>
        </p:nvSpPr>
        <p:spPr>
          <a:xfrm>
            <a:off x="1781918" y="2129778"/>
            <a:ext cx="5109091" cy="461665"/>
          </a:xfrm>
          <a:prstGeom prst="rect">
            <a:avLst/>
          </a:prstGeom>
          <a:noFill/>
        </p:spPr>
        <p:txBody>
          <a:bodyPr wrap="none" rtlCol="0">
            <a:spAutoFit/>
          </a:bodyPr>
          <a:lstStyle/>
          <a:p>
            <a:pPr algn="l"/>
            <a:r>
              <a:rPr kumimoji="1" lang="ja-JP" altLang="en-US" sz="2400" dirty="0"/>
              <a:t>モデルをグラフィカルに操作できる</a:t>
            </a:r>
          </a:p>
        </p:txBody>
      </p:sp>
      <p:sp>
        <p:nvSpPr>
          <p:cNvPr id="18" name="テキスト ボックス 17">
            <a:extLst>
              <a:ext uri="{FF2B5EF4-FFF2-40B4-BE49-F238E27FC236}">
                <a16:creationId xmlns:a16="http://schemas.microsoft.com/office/drawing/2014/main" id="{698D3D21-ABFB-4ECB-8A20-A6D825CFDF74}"/>
              </a:ext>
            </a:extLst>
          </p:cNvPr>
          <p:cNvSpPr txBox="1"/>
          <p:nvPr/>
        </p:nvSpPr>
        <p:spPr>
          <a:xfrm>
            <a:off x="1215079" y="2707420"/>
            <a:ext cx="1723549" cy="461665"/>
          </a:xfrm>
          <a:prstGeom prst="rect">
            <a:avLst/>
          </a:prstGeom>
          <a:noFill/>
        </p:spPr>
        <p:txBody>
          <a:bodyPr wrap="none" rtlCol="0">
            <a:spAutoFit/>
          </a:bodyPr>
          <a:lstStyle/>
          <a:p>
            <a:pPr algn="l"/>
            <a:r>
              <a:rPr kumimoji="1" lang="ja-JP" altLang="en-US" sz="2400" u="sng" dirty="0"/>
              <a:t>メリット②</a:t>
            </a:r>
          </a:p>
        </p:txBody>
      </p:sp>
      <p:sp>
        <p:nvSpPr>
          <p:cNvPr id="19" name="テキスト ボックス 18">
            <a:extLst>
              <a:ext uri="{FF2B5EF4-FFF2-40B4-BE49-F238E27FC236}">
                <a16:creationId xmlns:a16="http://schemas.microsoft.com/office/drawing/2014/main" id="{CEFB8E55-6978-439E-B6F0-366ACB9F51BE}"/>
              </a:ext>
            </a:extLst>
          </p:cNvPr>
          <p:cNvSpPr txBox="1"/>
          <p:nvPr/>
        </p:nvSpPr>
        <p:spPr>
          <a:xfrm>
            <a:off x="1781918" y="3214951"/>
            <a:ext cx="4956632" cy="830997"/>
          </a:xfrm>
          <a:prstGeom prst="rect">
            <a:avLst/>
          </a:prstGeom>
          <a:noFill/>
        </p:spPr>
        <p:txBody>
          <a:bodyPr wrap="square" rtlCol="0">
            <a:spAutoFit/>
          </a:bodyPr>
          <a:lstStyle/>
          <a:p>
            <a:pPr algn="l"/>
            <a:r>
              <a:rPr kumimoji="1" lang="ja-JP" altLang="en-US" sz="2400" dirty="0"/>
              <a:t>計算の順序や境界</a:t>
            </a:r>
            <a:r>
              <a:rPr kumimoji="1" lang="ja-JP" altLang="en-US" sz="2400" dirty="0" smtClean="0"/>
              <a:t>条件</a:t>
            </a:r>
            <a:r>
              <a:rPr lang="ja-JP" altLang="en-US" sz="2400" dirty="0"/>
              <a:t>の</a:t>
            </a:r>
            <a:r>
              <a:rPr kumimoji="1" lang="ja-JP" altLang="en-US" sz="2400" dirty="0" smtClean="0"/>
              <a:t>物理量</a:t>
            </a:r>
            <a:r>
              <a:rPr kumimoji="1" lang="ja-JP" altLang="en-US" sz="2400" dirty="0"/>
              <a:t>に依存しない</a:t>
            </a:r>
          </a:p>
        </p:txBody>
      </p:sp>
      <p:sp>
        <p:nvSpPr>
          <p:cNvPr id="8" name="矢印: 右 7">
            <a:extLst>
              <a:ext uri="{FF2B5EF4-FFF2-40B4-BE49-F238E27FC236}">
                <a16:creationId xmlns:a16="http://schemas.microsoft.com/office/drawing/2014/main" id="{B253637C-8CCB-403F-A489-765F3ECCB367}"/>
              </a:ext>
            </a:extLst>
          </p:cNvPr>
          <p:cNvSpPr/>
          <p:nvPr/>
        </p:nvSpPr>
        <p:spPr>
          <a:xfrm>
            <a:off x="7005529" y="2129778"/>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9564A6C8-E36E-4170-951E-2EA39870495D}"/>
              </a:ext>
            </a:extLst>
          </p:cNvPr>
          <p:cNvSpPr txBox="1"/>
          <p:nvPr/>
        </p:nvSpPr>
        <p:spPr>
          <a:xfrm>
            <a:off x="7645155" y="2129778"/>
            <a:ext cx="2339102" cy="461665"/>
          </a:xfrm>
          <a:prstGeom prst="rect">
            <a:avLst/>
          </a:prstGeom>
          <a:noFill/>
        </p:spPr>
        <p:txBody>
          <a:bodyPr wrap="none" rtlCol="0">
            <a:spAutoFit/>
          </a:bodyPr>
          <a:lstStyle/>
          <a:p>
            <a:pPr algn="l"/>
            <a:r>
              <a:rPr kumimoji="1" lang="ja-JP" altLang="en-US" sz="2400" dirty="0"/>
              <a:t>モデリング言語</a:t>
            </a:r>
          </a:p>
        </p:txBody>
      </p:sp>
      <p:sp>
        <p:nvSpPr>
          <p:cNvPr id="23" name="矢印: 右 22">
            <a:extLst>
              <a:ext uri="{FF2B5EF4-FFF2-40B4-BE49-F238E27FC236}">
                <a16:creationId xmlns:a16="http://schemas.microsoft.com/office/drawing/2014/main" id="{59E9FA4A-A590-4EFA-A539-E1FF024A750F}"/>
              </a:ext>
            </a:extLst>
          </p:cNvPr>
          <p:cNvSpPr/>
          <p:nvPr/>
        </p:nvSpPr>
        <p:spPr>
          <a:xfrm>
            <a:off x="7005529" y="3399617"/>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E26261CF-190B-45B5-9559-096A61927C10}"/>
              </a:ext>
            </a:extLst>
          </p:cNvPr>
          <p:cNvSpPr txBox="1"/>
          <p:nvPr/>
        </p:nvSpPr>
        <p:spPr>
          <a:xfrm>
            <a:off x="7645155" y="3399617"/>
            <a:ext cx="2031325" cy="461665"/>
          </a:xfrm>
          <a:prstGeom prst="rect">
            <a:avLst/>
          </a:prstGeom>
          <a:noFill/>
        </p:spPr>
        <p:txBody>
          <a:bodyPr wrap="none" rtlCol="0">
            <a:spAutoFit/>
          </a:bodyPr>
          <a:lstStyle/>
          <a:p>
            <a:pPr algn="l"/>
            <a:r>
              <a:rPr kumimoji="1" lang="ja-JP" altLang="en-US" sz="2400" dirty="0"/>
              <a:t>非因果モデル</a:t>
            </a:r>
          </a:p>
        </p:txBody>
      </p:sp>
      <p:sp>
        <p:nvSpPr>
          <p:cNvPr id="25" name="テキスト ボックス 24">
            <a:extLst>
              <a:ext uri="{FF2B5EF4-FFF2-40B4-BE49-F238E27FC236}">
                <a16:creationId xmlns:a16="http://schemas.microsoft.com/office/drawing/2014/main" id="{A16A91CD-3DC6-42F2-89F8-E7E5AF6FAB25}"/>
              </a:ext>
            </a:extLst>
          </p:cNvPr>
          <p:cNvSpPr txBox="1"/>
          <p:nvPr/>
        </p:nvSpPr>
        <p:spPr>
          <a:xfrm>
            <a:off x="1215079" y="4132569"/>
            <a:ext cx="1723549" cy="461665"/>
          </a:xfrm>
          <a:prstGeom prst="rect">
            <a:avLst/>
          </a:prstGeom>
          <a:noFill/>
        </p:spPr>
        <p:txBody>
          <a:bodyPr wrap="none" rtlCol="0">
            <a:spAutoFit/>
          </a:bodyPr>
          <a:lstStyle/>
          <a:p>
            <a:pPr algn="l"/>
            <a:r>
              <a:rPr kumimoji="1" lang="ja-JP" altLang="en-US" sz="2400" u="sng" dirty="0"/>
              <a:t>メリット③</a:t>
            </a:r>
          </a:p>
        </p:txBody>
      </p:sp>
      <p:sp>
        <p:nvSpPr>
          <p:cNvPr id="26" name="テキスト ボックス 25">
            <a:extLst>
              <a:ext uri="{FF2B5EF4-FFF2-40B4-BE49-F238E27FC236}">
                <a16:creationId xmlns:a16="http://schemas.microsoft.com/office/drawing/2014/main" id="{D84BA2B8-4D36-49B7-A5AB-D80A6236DCA6}"/>
              </a:ext>
            </a:extLst>
          </p:cNvPr>
          <p:cNvSpPr txBox="1"/>
          <p:nvPr/>
        </p:nvSpPr>
        <p:spPr>
          <a:xfrm>
            <a:off x="1781918" y="4640100"/>
            <a:ext cx="4956632" cy="830997"/>
          </a:xfrm>
          <a:prstGeom prst="rect">
            <a:avLst/>
          </a:prstGeom>
          <a:noFill/>
        </p:spPr>
        <p:txBody>
          <a:bodyPr wrap="square" rtlCol="0">
            <a:spAutoFit/>
          </a:bodyPr>
          <a:lstStyle/>
          <a:p>
            <a:pPr algn="l"/>
            <a:r>
              <a:rPr kumimoji="1" lang="ja-JP" altLang="en-US" sz="2400" dirty="0"/>
              <a:t>物理現象を表すための変数、オペレータが数多く存在する</a:t>
            </a:r>
          </a:p>
        </p:txBody>
      </p:sp>
      <p:sp>
        <p:nvSpPr>
          <p:cNvPr id="27" name="矢印: 右 26">
            <a:extLst>
              <a:ext uri="{FF2B5EF4-FFF2-40B4-BE49-F238E27FC236}">
                <a16:creationId xmlns:a16="http://schemas.microsoft.com/office/drawing/2014/main" id="{4BD9E869-66D8-4A64-889E-0DC09391BD30}"/>
              </a:ext>
            </a:extLst>
          </p:cNvPr>
          <p:cNvSpPr/>
          <p:nvPr/>
        </p:nvSpPr>
        <p:spPr>
          <a:xfrm>
            <a:off x="7005529" y="4824766"/>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8A23FA36-FB5B-4424-A943-CEEDC2E8C2DE}"/>
              </a:ext>
            </a:extLst>
          </p:cNvPr>
          <p:cNvSpPr txBox="1"/>
          <p:nvPr/>
        </p:nvSpPr>
        <p:spPr>
          <a:xfrm>
            <a:off x="7645155" y="4701655"/>
            <a:ext cx="4546845" cy="707886"/>
          </a:xfrm>
          <a:prstGeom prst="rect">
            <a:avLst/>
          </a:prstGeom>
          <a:noFill/>
        </p:spPr>
        <p:txBody>
          <a:bodyPr wrap="square" rtlCol="0">
            <a:spAutoFit/>
          </a:bodyPr>
          <a:lstStyle/>
          <a:p>
            <a:pPr algn="l"/>
            <a:r>
              <a:rPr kumimoji="1" lang="ja-JP" altLang="en-US" sz="2000" dirty="0"/>
              <a:t>アクロス変数、フロー変数、ストリーム変数、時間微分オペレータ</a:t>
            </a:r>
            <a:r>
              <a:rPr kumimoji="1" lang="en-US" altLang="ja-JP" sz="2000" dirty="0"/>
              <a:t>der</a:t>
            </a:r>
            <a:endParaRPr kumimoji="1" lang="ja-JP" altLang="en-US" sz="2000" dirty="0"/>
          </a:p>
        </p:txBody>
      </p:sp>
      <p:sp>
        <p:nvSpPr>
          <p:cNvPr id="29" name="テキスト ボックス 28">
            <a:extLst>
              <a:ext uri="{FF2B5EF4-FFF2-40B4-BE49-F238E27FC236}">
                <a16:creationId xmlns:a16="http://schemas.microsoft.com/office/drawing/2014/main" id="{A62722F1-3CE9-494A-BE43-3E46336CF5E5}"/>
              </a:ext>
            </a:extLst>
          </p:cNvPr>
          <p:cNvSpPr txBox="1"/>
          <p:nvPr/>
        </p:nvSpPr>
        <p:spPr>
          <a:xfrm>
            <a:off x="1215079" y="5510995"/>
            <a:ext cx="1723549" cy="461665"/>
          </a:xfrm>
          <a:prstGeom prst="rect">
            <a:avLst/>
          </a:prstGeom>
          <a:noFill/>
        </p:spPr>
        <p:txBody>
          <a:bodyPr wrap="none" rtlCol="0">
            <a:spAutoFit/>
          </a:bodyPr>
          <a:lstStyle/>
          <a:p>
            <a:pPr algn="l"/>
            <a:r>
              <a:rPr kumimoji="1" lang="ja-JP" altLang="en-US" sz="2400" u="sng" dirty="0"/>
              <a:t>メリット④</a:t>
            </a:r>
          </a:p>
        </p:txBody>
      </p:sp>
      <p:sp>
        <p:nvSpPr>
          <p:cNvPr id="30" name="テキスト ボックス 29">
            <a:extLst>
              <a:ext uri="{FF2B5EF4-FFF2-40B4-BE49-F238E27FC236}">
                <a16:creationId xmlns:a16="http://schemas.microsoft.com/office/drawing/2014/main" id="{9C470083-4C01-444A-A6E0-D8E89BDD957E}"/>
              </a:ext>
            </a:extLst>
          </p:cNvPr>
          <p:cNvSpPr txBox="1"/>
          <p:nvPr/>
        </p:nvSpPr>
        <p:spPr>
          <a:xfrm>
            <a:off x="1781918" y="6018526"/>
            <a:ext cx="4956632" cy="461665"/>
          </a:xfrm>
          <a:prstGeom prst="rect">
            <a:avLst/>
          </a:prstGeom>
          <a:noFill/>
        </p:spPr>
        <p:txBody>
          <a:bodyPr wrap="square" rtlCol="0">
            <a:spAutoFit/>
          </a:bodyPr>
          <a:lstStyle/>
          <a:p>
            <a:pPr algn="l"/>
            <a:r>
              <a:rPr kumimoji="1" lang="ja-JP" altLang="en-US" sz="2400" dirty="0"/>
              <a:t>豊富な物理ライブラリが存在する</a:t>
            </a:r>
          </a:p>
        </p:txBody>
      </p:sp>
      <p:sp>
        <p:nvSpPr>
          <p:cNvPr id="31" name="矢印: 右 30">
            <a:extLst>
              <a:ext uri="{FF2B5EF4-FFF2-40B4-BE49-F238E27FC236}">
                <a16:creationId xmlns:a16="http://schemas.microsoft.com/office/drawing/2014/main" id="{0A8CAD71-621A-4411-8265-1EA1045B95E3}"/>
              </a:ext>
            </a:extLst>
          </p:cNvPr>
          <p:cNvSpPr/>
          <p:nvPr/>
        </p:nvSpPr>
        <p:spPr>
          <a:xfrm>
            <a:off x="7005529" y="6018526"/>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9CC0F3F7-278C-4B05-953B-738063F2353F}"/>
              </a:ext>
            </a:extLst>
          </p:cNvPr>
          <p:cNvSpPr txBox="1"/>
          <p:nvPr/>
        </p:nvSpPr>
        <p:spPr>
          <a:xfrm>
            <a:off x="7645155" y="6018526"/>
            <a:ext cx="4546845" cy="461665"/>
          </a:xfrm>
          <a:prstGeom prst="rect">
            <a:avLst/>
          </a:prstGeom>
          <a:noFill/>
        </p:spPr>
        <p:txBody>
          <a:bodyPr wrap="square" rtlCol="0">
            <a:spAutoFit/>
          </a:bodyPr>
          <a:lstStyle/>
          <a:p>
            <a:pPr algn="l"/>
            <a:r>
              <a:rPr kumimoji="1" lang="en-US" altLang="ja-JP" sz="2400" dirty="0"/>
              <a:t>MSL, </a:t>
            </a:r>
            <a:r>
              <a:rPr kumimoji="1" lang="ja-JP" altLang="en-US" sz="2400" dirty="0"/>
              <a:t>数々の商用ライブラリ</a:t>
            </a:r>
          </a:p>
        </p:txBody>
      </p:sp>
    </p:spTree>
    <p:extLst>
      <p:ext uri="{BB962C8B-B14F-4D97-AF65-F5344CB8AC3E}">
        <p14:creationId xmlns:p14="http://schemas.microsoft.com/office/powerpoint/2010/main" val="22895288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84AF7C20-A221-44D8-8426-7149EE55095C}"/>
              </a:ext>
            </a:extLst>
          </p:cNvPr>
          <p:cNvSpPr/>
          <p:nvPr/>
        </p:nvSpPr>
        <p:spPr>
          <a:xfrm>
            <a:off x="531341" y="766119"/>
            <a:ext cx="10565027" cy="127274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8</a:t>
            </a:fld>
            <a:endParaRPr kumimoji="1" lang="ja-JP" altLang="en-US"/>
          </a:p>
        </p:txBody>
      </p:sp>
      <p:sp>
        <p:nvSpPr>
          <p:cNvPr id="2" name="テキスト ボックス 1">
            <a:extLst>
              <a:ext uri="{FF2B5EF4-FFF2-40B4-BE49-F238E27FC236}">
                <a16:creationId xmlns:a16="http://schemas.microsoft.com/office/drawing/2014/main" id="{424409C4-E9DA-4FAE-863B-F6E45740C829}"/>
              </a:ext>
            </a:extLst>
          </p:cNvPr>
          <p:cNvSpPr txBox="1"/>
          <p:nvPr/>
        </p:nvSpPr>
        <p:spPr>
          <a:xfrm>
            <a:off x="708452" y="892983"/>
            <a:ext cx="1723549" cy="461665"/>
          </a:xfrm>
          <a:prstGeom prst="rect">
            <a:avLst/>
          </a:prstGeom>
          <a:noFill/>
        </p:spPr>
        <p:txBody>
          <a:bodyPr wrap="none" rtlCol="0">
            <a:spAutoFit/>
          </a:bodyPr>
          <a:lstStyle/>
          <a:p>
            <a:pPr algn="l"/>
            <a:r>
              <a:rPr kumimoji="1" lang="ja-JP" altLang="en-US" sz="2400" u="sng" dirty="0"/>
              <a:t>メリット①</a:t>
            </a:r>
          </a:p>
        </p:txBody>
      </p:sp>
      <p:sp>
        <p:nvSpPr>
          <p:cNvPr id="6" name="テキスト ボックス 5">
            <a:extLst>
              <a:ext uri="{FF2B5EF4-FFF2-40B4-BE49-F238E27FC236}">
                <a16:creationId xmlns:a16="http://schemas.microsoft.com/office/drawing/2014/main" id="{1069AC0F-6581-4989-B2EE-C056FB071DB0}"/>
              </a:ext>
            </a:extLst>
          </p:cNvPr>
          <p:cNvSpPr txBox="1"/>
          <p:nvPr/>
        </p:nvSpPr>
        <p:spPr>
          <a:xfrm>
            <a:off x="1275291" y="1450156"/>
            <a:ext cx="5109091" cy="461665"/>
          </a:xfrm>
          <a:prstGeom prst="rect">
            <a:avLst/>
          </a:prstGeom>
          <a:noFill/>
        </p:spPr>
        <p:txBody>
          <a:bodyPr wrap="none" rtlCol="0">
            <a:spAutoFit/>
          </a:bodyPr>
          <a:lstStyle/>
          <a:p>
            <a:pPr algn="l"/>
            <a:r>
              <a:rPr kumimoji="1" lang="ja-JP" altLang="en-US" sz="2400" dirty="0"/>
              <a:t>モデルをグラフィカルに操作できる</a:t>
            </a:r>
          </a:p>
        </p:txBody>
      </p:sp>
      <p:sp>
        <p:nvSpPr>
          <p:cNvPr id="8" name="矢印: 右 7">
            <a:extLst>
              <a:ext uri="{FF2B5EF4-FFF2-40B4-BE49-F238E27FC236}">
                <a16:creationId xmlns:a16="http://schemas.microsoft.com/office/drawing/2014/main" id="{B253637C-8CCB-403F-A489-765F3ECCB367}"/>
              </a:ext>
            </a:extLst>
          </p:cNvPr>
          <p:cNvSpPr/>
          <p:nvPr/>
        </p:nvSpPr>
        <p:spPr>
          <a:xfrm>
            <a:off x="6498902" y="1450156"/>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9564A6C8-E36E-4170-951E-2EA39870495D}"/>
              </a:ext>
            </a:extLst>
          </p:cNvPr>
          <p:cNvSpPr txBox="1"/>
          <p:nvPr/>
        </p:nvSpPr>
        <p:spPr>
          <a:xfrm>
            <a:off x="7138528" y="1450156"/>
            <a:ext cx="2339102" cy="461665"/>
          </a:xfrm>
          <a:prstGeom prst="rect">
            <a:avLst/>
          </a:prstGeom>
          <a:noFill/>
        </p:spPr>
        <p:txBody>
          <a:bodyPr wrap="none" rtlCol="0">
            <a:spAutoFit/>
          </a:bodyPr>
          <a:lstStyle/>
          <a:p>
            <a:pPr algn="l"/>
            <a:r>
              <a:rPr kumimoji="1" lang="ja-JP" altLang="en-US" sz="2400" dirty="0"/>
              <a:t>モデリング言語</a:t>
            </a:r>
          </a:p>
        </p:txBody>
      </p:sp>
      <p:sp>
        <p:nvSpPr>
          <p:cNvPr id="7" name="テキスト ボックス 6">
            <a:extLst>
              <a:ext uri="{FF2B5EF4-FFF2-40B4-BE49-F238E27FC236}">
                <a16:creationId xmlns:a16="http://schemas.microsoft.com/office/drawing/2014/main" id="{5388EE03-3769-48B5-BAE6-17FC39F69438}"/>
              </a:ext>
            </a:extLst>
          </p:cNvPr>
          <p:cNvSpPr txBox="1"/>
          <p:nvPr/>
        </p:nvSpPr>
        <p:spPr>
          <a:xfrm>
            <a:off x="708452" y="2323070"/>
            <a:ext cx="11327029" cy="830997"/>
          </a:xfrm>
          <a:prstGeom prst="rect">
            <a:avLst/>
          </a:prstGeom>
          <a:noFill/>
        </p:spPr>
        <p:txBody>
          <a:bodyPr wrap="square" rtlCol="0">
            <a:spAutoFit/>
          </a:bodyPr>
          <a:lstStyle/>
          <a:p>
            <a:pPr algn="l"/>
            <a:r>
              <a:rPr kumimoji="1" lang="ja-JP" altLang="en-US" sz="2400" dirty="0"/>
              <a:t>これまで学習してきたとおり、</a:t>
            </a:r>
            <a:r>
              <a:rPr kumimoji="1" lang="en-US" altLang="ja-JP" sz="2400" dirty="0"/>
              <a:t>GUI</a:t>
            </a:r>
            <a:r>
              <a:rPr kumimoji="1" lang="ja-JP" altLang="en-US" sz="2400" dirty="0"/>
              <a:t>からドラッグ＆ドロップで計算プログラムを作成することが出来ます</a:t>
            </a:r>
          </a:p>
        </p:txBody>
      </p:sp>
      <p:pic>
        <p:nvPicPr>
          <p:cNvPr id="33" name="図 32">
            <a:extLst>
              <a:ext uri="{FF2B5EF4-FFF2-40B4-BE49-F238E27FC236}">
                <a16:creationId xmlns:a16="http://schemas.microsoft.com/office/drawing/2014/main" id="{F7E3FC75-5FCF-436E-9B58-7FE202DCA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4382" y="4041970"/>
            <a:ext cx="5381413" cy="1503918"/>
          </a:xfrm>
          <a:prstGeom prst="rect">
            <a:avLst/>
          </a:prstGeom>
        </p:spPr>
      </p:pic>
      <p:grpSp>
        <p:nvGrpSpPr>
          <p:cNvPr id="34" name="グループ化 33">
            <a:extLst>
              <a:ext uri="{FF2B5EF4-FFF2-40B4-BE49-F238E27FC236}">
                <a16:creationId xmlns:a16="http://schemas.microsoft.com/office/drawing/2014/main" id="{FB79DC30-FC65-446E-B622-349C5D2A0989}"/>
              </a:ext>
            </a:extLst>
          </p:cNvPr>
          <p:cNvGrpSpPr/>
          <p:nvPr/>
        </p:nvGrpSpPr>
        <p:grpSpPr>
          <a:xfrm>
            <a:off x="819167" y="3841923"/>
            <a:ext cx="3862507" cy="1461494"/>
            <a:chOff x="450850" y="274751"/>
            <a:chExt cx="7131049" cy="2698243"/>
          </a:xfrm>
        </p:grpSpPr>
        <p:grpSp>
          <p:nvGrpSpPr>
            <p:cNvPr id="35" name="グループ化 34">
              <a:extLst>
                <a:ext uri="{FF2B5EF4-FFF2-40B4-BE49-F238E27FC236}">
                  <a16:creationId xmlns:a16="http://schemas.microsoft.com/office/drawing/2014/main" id="{9031CF32-6E32-4E3F-917E-B735D74A27B6}"/>
                </a:ext>
              </a:extLst>
            </p:cNvPr>
            <p:cNvGrpSpPr/>
            <p:nvPr/>
          </p:nvGrpSpPr>
          <p:grpSpPr>
            <a:xfrm>
              <a:off x="450850" y="914173"/>
              <a:ext cx="7131049" cy="1999689"/>
              <a:chOff x="1079500" y="1085850"/>
              <a:chExt cx="10280649" cy="2882900"/>
            </a:xfrm>
          </p:grpSpPr>
          <p:cxnSp>
            <p:nvCxnSpPr>
              <p:cNvPr id="38" name="直線コネクタ 37">
                <a:extLst>
                  <a:ext uri="{FF2B5EF4-FFF2-40B4-BE49-F238E27FC236}">
                    <a16:creationId xmlns:a16="http://schemas.microsoft.com/office/drawing/2014/main" id="{989E548F-AD5C-48EA-8FB0-75DD94DA8FAF}"/>
                  </a:ext>
                </a:extLst>
              </p:cNvPr>
              <p:cNvCxnSpPr/>
              <p:nvPr/>
            </p:nvCxnSpPr>
            <p:spPr>
              <a:xfrm>
                <a:off x="2565400" y="1085850"/>
                <a:ext cx="0" cy="288290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4F5A8A05-1ACE-4F75-B2CF-61CC79C57D21}"/>
                  </a:ext>
                </a:extLst>
              </p:cNvPr>
              <p:cNvSpPr/>
              <p:nvPr/>
            </p:nvSpPr>
            <p:spPr>
              <a:xfrm>
                <a:off x="1079500" y="1085850"/>
                <a:ext cx="1460500" cy="2882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コネクタ 39">
                <a:extLst>
                  <a:ext uri="{FF2B5EF4-FFF2-40B4-BE49-F238E27FC236}">
                    <a16:creationId xmlns:a16="http://schemas.microsoft.com/office/drawing/2014/main" id="{ECC8EB42-3862-4674-A286-DCD1A1F59869}"/>
                  </a:ext>
                </a:extLst>
              </p:cNvPr>
              <p:cNvCxnSpPr>
                <a:stCxn id="39" idx="3"/>
              </p:cNvCxnSpPr>
              <p:nvPr/>
            </p:nvCxnSpPr>
            <p:spPr>
              <a:xfrm>
                <a:off x="2540000" y="2527300"/>
                <a:ext cx="1149350" cy="1905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フリーフォーム: 図形 40">
                <a:extLst>
                  <a:ext uri="{FF2B5EF4-FFF2-40B4-BE49-F238E27FC236}">
                    <a16:creationId xmlns:a16="http://schemas.microsoft.com/office/drawing/2014/main" id="{EE4639D6-7DD8-472A-B380-A6DC7FA3C52B}"/>
                  </a:ext>
                </a:extLst>
              </p:cNvPr>
              <p:cNvSpPr/>
              <p:nvPr/>
            </p:nvSpPr>
            <p:spPr>
              <a:xfrm>
                <a:off x="3676650" y="1416050"/>
                <a:ext cx="5759450" cy="2222500"/>
              </a:xfrm>
              <a:custGeom>
                <a:avLst/>
                <a:gdLst>
                  <a:gd name="connsiteX0" fmla="*/ 0 w 5759450"/>
                  <a:gd name="connsiteY0" fmla="*/ 1111250 h 2222500"/>
                  <a:gd name="connsiteX1" fmla="*/ 857250 w 5759450"/>
                  <a:gd name="connsiteY1" fmla="*/ 6350 h 2222500"/>
                  <a:gd name="connsiteX2" fmla="*/ 1866900 w 5759450"/>
                  <a:gd name="connsiteY2" fmla="*/ 2222500 h 2222500"/>
                  <a:gd name="connsiteX3" fmla="*/ 3048000 w 5759450"/>
                  <a:gd name="connsiteY3" fmla="*/ 0 h 2222500"/>
                  <a:gd name="connsiteX4" fmla="*/ 4152900 w 5759450"/>
                  <a:gd name="connsiteY4" fmla="*/ 2089150 h 2222500"/>
                  <a:gd name="connsiteX5" fmla="*/ 4610100 w 5759450"/>
                  <a:gd name="connsiteY5" fmla="*/ 1066800 h 2222500"/>
                  <a:gd name="connsiteX6" fmla="*/ 5759450 w 5759450"/>
                  <a:gd name="connsiteY6" fmla="*/ 1047750 h 222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9450" h="2222500">
                    <a:moveTo>
                      <a:pt x="0" y="1111250"/>
                    </a:moveTo>
                    <a:lnTo>
                      <a:pt x="857250" y="6350"/>
                    </a:lnTo>
                    <a:lnTo>
                      <a:pt x="1866900" y="2222500"/>
                    </a:lnTo>
                    <a:lnTo>
                      <a:pt x="3048000" y="0"/>
                    </a:lnTo>
                    <a:lnTo>
                      <a:pt x="4152900" y="2089150"/>
                    </a:lnTo>
                    <a:lnTo>
                      <a:pt x="4610100" y="1066800"/>
                    </a:lnTo>
                    <a:lnTo>
                      <a:pt x="5759450" y="104775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FE4E55B0-CFC3-4C53-A73C-AA13DC454553}"/>
                  </a:ext>
                </a:extLst>
              </p:cNvPr>
              <p:cNvSpPr/>
              <p:nvPr/>
            </p:nvSpPr>
            <p:spPr>
              <a:xfrm>
                <a:off x="9436099" y="1565274"/>
                <a:ext cx="1924050" cy="1924050"/>
              </a:xfrm>
              <a:prstGeom prst="ellips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6" name="テキスト ボックス 35">
              <a:extLst>
                <a:ext uri="{FF2B5EF4-FFF2-40B4-BE49-F238E27FC236}">
                  <a16:creationId xmlns:a16="http://schemas.microsoft.com/office/drawing/2014/main" id="{5BB8E9E9-F2A9-40DC-A45C-5B9DD1457945}"/>
                </a:ext>
              </a:extLst>
            </p:cNvPr>
            <p:cNvSpPr txBox="1"/>
            <p:nvPr/>
          </p:nvSpPr>
          <p:spPr>
            <a:xfrm>
              <a:off x="5649114" y="2603663"/>
              <a:ext cx="1338827" cy="369331"/>
            </a:xfrm>
            <a:prstGeom prst="rect">
              <a:avLst/>
            </a:prstGeom>
            <a:noFill/>
          </p:spPr>
          <p:txBody>
            <a:bodyPr wrap="none" rtlCol="0">
              <a:spAutoFit/>
            </a:bodyPr>
            <a:lstStyle/>
            <a:p>
              <a:r>
                <a:rPr kumimoji="1" lang="ja-JP" altLang="en-US" dirty="0"/>
                <a:t>質量 </a:t>
              </a:r>
              <a:r>
                <a:rPr lang="en-US" altLang="ja-JP" dirty="0"/>
                <a:t>m[kg]</a:t>
              </a:r>
              <a:endParaRPr kumimoji="1" lang="ja-JP" altLang="en-US" dirty="0"/>
            </a:p>
          </p:txBody>
        </p:sp>
        <p:sp>
          <p:nvSpPr>
            <p:cNvPr id="37" name="テキスト ボックス 36">
              <a:extLst>
                <a:ext uri="{FF2B5EF4-FFF2-40B4-BE49-F238E27FC236}">
                  <a16:creationId xmlns:a16="http://schemas.microsoft.com/office/drawing/2014/main" id="{C419AFF8-C0C8-4865-B1F7-67DA67C58C42}"/>
                </a:ext>
              </a:extLst>
            </p:cNvPr>
            <p:cNvSpPr txBox="1"/>
            <p:nvPr/>
          </p:nvSpPr>
          <p:spPr>
            <a:xfrm>
              <a:off x="2448904" y="274751"/>
              <a:ext cx="1959191" cy="369331"/>
            </a:xfrm>
            <a:prstGeom prst="rect">
              <a:avLst/>
            </a:prstGeom>
            <a:noFill/>
          </p:spPr>
          <p:txBody>
            <a:bodyPr wrap="none" rtlCol="0">
              <a:spAutoFit/>
            </a:bodyPr>
            <a:lstStyle/>
            <a:p>
              <a:r>
                <a:rPr kumimoji="1" lang="ja-JP" altLang="en-US" dirty="0"/>
                <a:t>バネ定数 </a:t>
              </a:r>
              <a:r>
                <a:rPr kumimoji="1" lang="en-US" altLang="ja-JP" dirty="0"/>
                <a:t>k</a:t>
              </a:r>
              <a:r>
                <a:rPr lang="en-US" altLang="ja-JP" dirty="0"/>
                <a:t>[N/m]</a:t>
              </a:r>
              <a:endParaRPr kumimoji="1" lang="ja-JP" altLang="en-US" dirty="0"/>
            </a:p>
          </p:txBody>
        </p:sp>
      </p:grpSp>
      <p:sp>
        <p:nvSpPr>
          <p:cNvPr id="9" name="矢印: 右 8">
            <a:extLst>
              <a:ext uri="{FF2B5EF4-FFF2-40B4-BE49-F238E27FC236}">
                <a16:creationId xmlns:a16="http://schemas.microsoft.com/office/drawing/2014/main" id="{3A36876D-8E0B-44F1-8328-6AF23940C73D}"/>
              </a:ext>
            </a:extLst>
          </p:cNvPr>
          <p:cNvSpPr/>
          <p:nvPr/>
        </p:nvSpPr>
        <p:spPr>
          <a:xfrm>
            <a:off x="5362744" y="4312322"/>
            <a:ext cx="888391" cy="83099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419D159-6B4D-42CE-ADC3-A6FA12206640}"/>
              </a:ext>
            </a:extLst>
          </p:cNvPr>
          <p:cNvSpPr txBox="1"/>
          <p:nvPr/>
        </p:nvSpPr>
        <p:spPr>
          <a:xfrm>
            <a:off x="1603463" y="5843920"/>
            <a:ext cx="2031325" cy="461665"/>
          </a:xfrm>
          <a:prstGeom prst="rect">
            <a:avLst/>
          </a:prstGeom>
          <a:noFill/>
        </p:spPr>
        <p:txBody>
          <a:bodyPr wrap="none" rtlCol="0">
            <a:spAutoFit/>
          </a:bodyPr>
          <a:lstStyle/>
          <a:p>
            <a:pPr algn="l"/>
            <a:r>
              <a:rPr kumimoji="1" lang="ja-JP" altLang="en-US" sz="2400" u="sng" dirty="0"/>
              <a:t>解析対象の系</a:t>
            </a:r>
          </a:p>
        </p:txBody>
      </p:sp>
      <p:sp>
        <p:nvSpPr>
          <p:cNvPr id="43" name="テキスト ボックス 42">
            <a:extLst>
              <a:ext uri="{FF2B5EF4-FFF2-40B4-BE49-F238E27FC236}">
                <a16:creationId xmlns:a16="http://schemas.microsoft.com/office/drawing/2014/main" id="{44A9FE94-1301-4C38-9A2E-CE1E70EFDC10}"/>
              </a:ext>
            </a:extLst>
          </p:cNvPr>
          <p:cNvSpPr txBox="1"/>
          <p:nvPr/>
        </p:nvSpPr>
        <p:spPr>
          <a:xfrm>
            <a:off x="7950875" y="5801561"/>
            <a:ext cx="2403222" cy="461665"/>
          </a:xfrm>
          <a:prstGeom prst="rect">
            <a:avLst/>
          </a:prstGeom>
          <a:noFill/>
        </p:spPr>
        <p:txBody>
          <a:bodyPr wrap="none" rtlCol="0">
            <a:spAutoFit/>
          </a:bodyPr>
          <a:lstStyle/>
          <a:p>
            <a:pPr algn="l"/>
            <a:r>
              <a:rPr kumimoji="1" lang="en-US" altLang="ja-JP" sz="2400" u="sng" dirty="0"/>
              <a:t>Modelica</a:t>
            </a:r>
            <a:r>
              <a:rPr kumimoji="1" lang="ja-JP" altLang="en-US" sz="2400" u="sng" dirty="0"/>
              <a:t>モデル</a:t>
            </a:r>
          </a:p>
        </p:txBody>
      </p:sp>
    </p:spTree>
    <p:extLst>
      <p:ext uri="{BB962C8B-B14F-4D97-AF65-F5344CB8AC3E}">
        <p14:creationId xmlns:p14="http://schemas.microsoft.com/office/powerpoint/2010/main" val="23926216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07E9930E-E69B-4C14-8612-A61AF539D5B9}"/>
              </a:ext>
            </a:extLst>
          </p:cNvPr>
          <p:cNvPicPr>
            <a:picLocks noChangeAspect="1"/>
          </p:cNvPicPr>
          <p:nvPr/>
        </p:nvPicPr>
        <p:blipFill>
          <a:blip r:embed="rId2"/>
          <a:stretch>
            <a:fillRect/>
          </a:stretch>
        </p:blipFill>
        <p:spPr>
          <a:xfrm>
            <a:off x="2652606" y="2942134"/>
            <a:ext cx="4956633" cy="3596778"/>
          </a:xfrm>
          <a:prstGeom prst="rect">
            <a:avLst/>
          </a:prstGeom>
        </p:spPr>
      </p:pic>
      <p:sp>
        <p:nvSpPr>
          <p:cNvPr id="5" name="四角形: 角を丸くする 4">
            <a:extLst>
              <a:ext uri="{FF2B5EF4-FFF2-40B4-BE49-F238E27FC236}">
                <a16:creationId xmlns:a16="http://schemas.microsoft.com/office/drawing/2014/main" id="{84AF7C20-A221-44D8-8426-7149EE55095C}"/>
              </a:ext>
            </a:extLst>
          </p:cNvPr>
          <p:cNvSpPr/>
          <p:nvPr/>
        </p:nvSpPr>
        <p:spPr>
          <a:xfrm>
            <a:off x="531341" y="766119"/>
            <a:ext cx="10565027" cy="127274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9</a:t>
            </a:fld>
            <a:endParaRPr kumimoji="1" lang="ja-JP" altLang="en-US"/>
          </a:p>
        </p:txBody>
      </p:sp>
      <p:sp>
        <p:nvSpPr>
          <p:cNvPr id="7" name="テキスト ボックス 6">
            <a:extLst>
              <a:ext uri="{FF2B5EF4-FFF2-40B4-BE49-F238E27FC236}">
                <a16:creationId xmlns:a16="http://schemas.microsoft.com/office/drawing/2014/main" id="{5388EE03-3769-48B5-BAE6-17FC39F69438}"/>
              </a:ext>
            </a:extLst>
          </p:cNvPr>
          <p:cNvSpPr txBox="1"/>
          <p:nvPr/>
        </p:nvSpPr>
        <p:spPr>
          <a:xfrm>
            <a:off x="708452" y="2187143"/>
            <a:ext cx="10387916" cy="830997"/>
          </a:xfrm>
          <a:prstGeom prst="rect">
            <a:avLst/>
          </a:prstGeom>
          <a:noFill/>
        </p:spPr>
        <p:txBody>
          <a:bodyPr wrap="square" rtlCol="0">
            <a:spAutoFit/>
          </a:bodyPr>
          <a:lstStyle/>
          <a:p>
            <a:pPr algn="l"/>
            <a:r>
              <a:rPr kumimoji="1" lang="ja-JP" altLang="en-US" sz="2400" dirty="0"/>
              <a:t>非因果モデル</a:t>
            </a:r>
            <a:r>
              <a:rPr kumimoji="1" lang="en-US" altLang="ja-JP" sz="2400" dirty="0"/>
              <a:t>*</a:t>
            </a:r>
            <a:r>
              <a:rPr kumimoji="1" lang="ja-JP" altLang="en-US" sz="2400" dirty="0"/>
              <a:t>で計算可能なため、境界条件を変更しても同じモデルで計算が可能です</a:t>
            </a:r>
          </a:p>
        </p:txBody>
      </p:sp>
      <p:sp>
        <p:nvSpPr>
          <p:cNvPr id="23" name="テキスト ボックス 22">
            <a:extLst>
              <a:ext uri="{FF2B5EF4-FFF2-40B4-BE49-F238E27FC236}">
                <a16:creationId xmlns:a16="http://schemas.microsoft.com/office/drawing/2014/main" id="{C4D0D637-2A1B-4E0C-A9BC-1489AD12CD27}"/>
              </a:ext>
            </a:extLst>
          </p:cNvPr>
          <p:cNvSpPr txBox="1"/>
          <p:nvPr/>
        </p:nvSpPr>
        <p:spPr>
          <a:xfrm>
            <a:off x="1215079" y="742693"/>
            <a:ext cx="1723549" cy="461665"/>
          </a:xfrm>
          <a:prstGeom prst="rect">
            <a:avLst/>
          </a:prstGeom>
          <a:noFill/>
        </p:spPr>
        <p:txBody>
          <a:bodyPr wrap="none" rtlCol="0">
            <a:spAutoFit/>
          </a:bodyPr>
          <a:lstStyle/>
          <a:p>
            <a:pPr algn="l"/>
            <a:r>
              <a:rPr kumimoji="1" lang="ja-JP" altLang="en-US" sz="2400" u="sng" dirty="0"/>
              <a:t>メリット②</a:t>
            </a:r>
          </a:p>
        </p:txBody>
      </p:sp>
      <p:sp>
        <p:nvSpPr>
          <p:cNvPr id="24" name="テキスト ボックス 23">
            <a:extLst>
              <a:ext uri="{FF2B5EF4-FFF2-40B4-BE49-F238E27FC236}">
                <a16:creationId xmlns:a16="http://schemas.microsoft.com/office/drawing/2014/main" id="{98CADFA4-DD5C-4E3D-93CA-30A2B0ABA9B9}"/>
              </a:ext>
            </a:extLst>
          </p:cNvPr>
          <p:cNvSpPr txBox="1"/>
          <p:nvPr/>
        </p:nvSpPr>
        <p:spPr>
          <a:xfrm>
            <a:off x="1781918" y="1250224"/>
            <a:ext cx="4956632" cy="830997"/>
          </a:xfrm>
          <a:prstGeom prst="rect">
            <a:avLst/>
          </a:prstGeom>
          <a:noFill/>
        </p:spPr>
        <p:txBody>
          <a:bodyPr wrap="square" rtlCol="0">
            <a:spAutoFit/>
          </a:bodyPr>
          <a:lstStyle/>
          <a:p>
            <a:pPr algn="l"/>
            <a:r>
              <a:rPr kumimoji="1" lang="ja-JP" altLang="en-US" sz="2400" dirty="0"/>
              <a:t>計算の順序や境界条件を与える物理量に依存しない</a:t>
            </a:r>
          </a:p>
        </p:txBody>
      </p:sp>
      <p:sp>
        <p:nvSpPr>
          <p:cNvPr id="25" name="矢印: 右 24">
            <a:extLst>
              <a:ext uri="{FF2B5EF4-FFF2-40B4-BE49-F238E27FC236}">
                <a16:creationId xmlns:a16="http://schemas.microsoft.com/office/drawing/2014/main" id="{270929B9-52FD-4799-88C8-7219D8261445}"/>
              </a:ext>
            </a:extLst>
          </p:cNvPr>
          <p:cNvSpPr/>
          <p:nvPr/>
        </p:nvSpPr>
        <p:spPr>
          <a:xfrm>
            <a:off x="6844889" y="1422533"/>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3C90A146-DE25-41D9-9BFE-41AF8D354E90}"/>
              </a:ext>
            </a:extLst>
          </p:cNvPr>
          <p:cNvSpPr txBox="1"/>
          <p:nvPr/>
        </p:nvSpPr>
        <p:spPr>
          <a:xfrm>
            <a:off x="7484515" y="1422533"/>
            <a:ext cx="2031325" cy="461665"/>
          </a:xfrm>
          <a:prstGeom prst="rect">
            <a:avLst/>
          </a:prstGeom>
          <a:noFill/>
        </p:spPr>
        <p:txBody>
          <a:bodyPr wrap="none" rtlCol="0">
            <a:spAutoFit/>
          </a:bodyPr>
          <a:lstStyle/>
          <a:p>
            <a:pPr algn="l"/>
            <a:r>
              <a:rPr kumimoji="1" lang="ja-JP" altLang="en-US" sz="2400" dirty="0"/>
              <a:t>非因果モデル</a:t>
            </a:r>
          </a:p>
        </p:txBody>
      </p:sp>
      <p:sp>
        <p:nvSpPr>
          <p:cNvPr id="13" name="四角形: 角を丸くする 12">
            <a:extLst>
              <a:ext uri="{FF2B5EF4-FFF2-40B4-BE49-F238E27FC236}">
                <a16:creationId xmlns:a16="http://schemas.microsoft.com/office/drawing/2014/main" id="{D15A3240-9F21-49C0-87F6-36B7BCA2B554}"/>
              </a:ext>
            </a:extLst>
          </p:cNvPr>
          <p:cNvSpPr/>
          <p:nvPr/>
        </p:nvSpPr>
        <p:spPr>
          <a:xfrm>
            <a:off x="2493785" y="2967297"/>
            <a:ext cx="3994080" cy="17925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角を丸くする 28">
            <a:extLst>
              <a:ext uri="{FF2B5EF4-FFF2-40B4-BE49-F238E27FC236}">
                <a16:creationId xmlns:a16="http://schemas.microsoft.com/office/drawing/2014/main" id="{849C1B99-FB93-4AA8-8058-5DBEEF5AB21E}"/>
              </a:ext>
            </a:extLst>
          </p:cNvPr>
          <p:cNvSpPr/>
          <p:nvPr/>
        </p:nvSpPr>
        <p:spPr>
          <a:xfrm>
            <a:off x="2493785" y="4928897"/>
            <a:ext cx="3994080" cy="17925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2FE5EA8A-DF1A-4977-BF0C-571E7ABEB81E}"/>
              </a:ext>
            </a:extLst>
          </p:cNvPr>
          <p:cNvCxnSpPr>
            <a:endCxn id="13" idx="1"/>
          </p:cNvCxnSpPr>
          <p:nvPr/>
        </p:nvCxnSpPr>
        <p:spPr>
          <a:xfrm flipV="1">
            <a:off x="1544595" y="3863586"/>
            <a:ext cx="949190" cy="896289"/>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9176A55D-9BE2-4FF4-9528-1C5E54B91C67}"/>
              </a:ext>
            </a:extLst>
          </p:cNvPr>
          <p:cNvCxnSpPr>
            <a:cxnSpLocks/>
            <a:endCxn id="29" idx="1"/>
          </p:cNvCxnSpPr>
          <p:nvPr/>
        </p:nvCxnSpPr>
        <p:spPr>
          <a:xfrm>
            <a:off x="1544595" y="4759875"/>
            <a:ext cx="949190" cy="1065311"/>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E5CB578-556F-4DB3-AC5F-917C220FF591}"/>
              </a:ext>
            </a:extLst>
          </p:cNvPr>
          <p:cNvSpPr txBox="1"/>
          <p:nvPr/>
        </p:nvSpPr>
        <p:spPr>
          <a:xfrm>
            <a:off x="874933" y="3976560"/>
            <a:ext cx="553998" cy="1631216"/>
          </a:xfrm>
          <a:prstGeom prst="rect">
            <a:avLst/>
          </a:prstGeom>
          <a:noFill/>
        </p:spPr>
        <p:txBody>
          <a:bodyPr vert="eaVert" wrap="none" rtlCol="0">
            <a:spAutoFit/>
          </a:bodyPr>
          <a:lstStyle/>
          <a:p>
            <a:pPr algn="l"/>
            <a:r>
              <a:rPr kumimoji="1" lang="ja-JP" altLang="en-US" sz="2400" dirty="0"/>
              <a:t>同じモデル</a:t>
            </a:r>
          </a:p>
        </p:txBody>
      </p:sp>
      <p:cxnSp>
        <p:nvCxnSpPr>
          <p:cNvPr id="21" name="直線矢印コネクタ 20">
            <a:extLst>
              <a:ext uri="{FF2B5EF4-FFF2-40B4-BE49-F238E27FC236}">
                <a16:creationId xmlns:a16="http://schemas.microsoft.com/office/drawing/2014/main" id="{189D36E7-1DC2-4DE5-B990-FEE318C70D09}"/>
              </a:ext>
            </a:extLst>
          </p:cNvPr>
          <p:cNvCxnSpPr>
            <a:cxnSpLocks/>
            <a:stCxn id="50" idx="1"/>
          </p:cNvCxnSpPr>
          <p:nvPr/>
        </p:nvCxnSpPr>
        <p:spPr>
          <a:xfrm flipH="1" flipV="1">
            <a:off x="7437057" y="4073266"/>
            <a:ext cx="1191942" cy="518346"/>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1AD6182F-E733-49FF-9800-7024DFC2BC34}"/>
              </a:ext>
            </a:extLst>
          </p:cNvPr>
          <p:cNvCxnSpPr>
            <a:cxnSpLocks/>
            <a:stCxn id="50" idx="1"/>
          </p:cNvCxnSpPr>
          <p:nvPr/>
        </p:nvCxnSpPr>
        <p:spPr>
          <a:xfrm flipH="1">
            <a:off x="7566195" y="4591612"/>
            <a:ext cx="1062804" cy="149002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0CDD9EE5-7950-47F9-A3BA-44514EC67E36}"/>
              </a:ext>
            </a:extLst>
          </p:cNvPr>
          <p:cNvSpPr txBox="1"/>
          <p:nvPr/>
        </p:nvSpPr>
        <p:spPr>
          <a:xfrm>
            <a:off x="6622289" y="3239286"/>
            <a:ext cx="1107996" cy="369332"/>
          </a:xfrm>
          <a:prstGeom prst="rect">
            <a:avLst/>
          </a:prstGeom>
          <a:noFill/>
        </p:spPr>
        <p:txBody>
          <a:bodyPr wrap="none" rtlCol="0">
            <a:spAutoFit/>
          </a:bodyPr>
          <a:lstStyle/>
          <a:p>
            <a:pPr algn="l"/>
            <a:r>
              <a:rPr kumimoji="1" lang="ja-JP" altLang="en-US" dirty="0">
                <a:solidFill>
                  <a:srgbClr val="FF0000"/>
                </a:solidFill>
              </a:rPr>
              <a:t>温度定義</a:t>
            </a:r>
          </a:p>
        </p:txBody>
      </p:sp>
      <p:sp>
        <p:nvSpPr>
          <p:cNvPr id="46" name="テキスト ボックス 45">
            <a:extLst>
              <a:ext uri="{FF2B5EF4-FFF2-40B4-BE49-F238E27FC236}">
                <a16:creationId xmlns:a16="http://schemas.microsoft.com/office/drawing/2014/main" id="{BC69A9D8-9EF8-4F60-A2D8-320335FCEDEE}"/>
              </a:ext>
            </a:extLst>
          </p:cNvPr>
          <p:cNvSpPr txBox="1"/>
          <p:nvPr/>
        </p:nvSpPr>
        <p:spPr>
          <a:xfrm>
            <a:off x="6571148" y="5361647"/>
            <a:ext cx="1338828" cy="369332"/>
          </a:xfrm>
          <a:prstGeom prst="rect">
            <a:avLst/>
          </a:prstGeom>
          <a:noFill/>
        </p:spPr>
        <p:txBody>
          <a:bodyPr wrap="none" rtlCol="0">
            <a:spAutoFit/>
          </a:bodyPr>
          <a:lstStyle/>
          <a:p>
            <a:pPr algn="l"/>
            <a:r>
              <a:rPr kumimoji="1" lang="ja-JP" altLang="en-US" dirty="0">
                <a:solidFill>
                  <a:srgbClr val="FF0000"/>
                </a:solidFill>
              </a:rPr>
              <a:t>熱流量定義</a:t>
            </a:r>
          </a:p>
        </p:txBody>
      </p:sp>
      <p:sp>
        <p:nvSpPr>
          <p:cNvPr id="50" name="テキスト ボックス 49">
            <a:extLst>
              <a:ext uri="{FF2B5EF4-FFF2-40B4-BE49-F238E27FC236}">
                <a16:creationId xmlns:a16="http://schemas.microsoft.com/office/drawing/2014/main" id="{9D75B427-96ED-4D23-84CE-7B5311CD0467}"/>
              </a:ext>
            </a:extLst>
          </p:cNvPr>
          <p:cNvSpPr txBox="1"/>
          <p:nvPr/>
        </p:nvSpPr>
        <p:spPr>
          <a:xfrm>
            <a:off x="8628999" y="4176113"/>
            <a:ext cx="3258201" cy="830997"/>
          </a:xfrm>
          <a:prstGeom prst="rect">
            <a:avLst/>
          </a:prstGeom>
          <a:noFill/>
        </p:spPr>
        <p:txBody>
          <a:bodyPr wrap="square" rtlCol="0">
            <a:spAutoFit/>
          </a:bodyPr>
          <a:lstStyle/>
          <a:p>
            <a:pPr algn="l"/>
            <a:r>
              <a:rPr kumimoji="1" lang="ja-JP" altLang="en-US" sz="2400" dirty="0">
                <a:solidFill>
                  <a:srgbClr val="FF0000"/>
                </a:solidFill>
              </a:rPr>
              <a:t>同じモデルに対して異なる物理量を定義可能</a:t>
            </a:r>
          </a:p>
        </p:txBody>
      </p:sp>
      <p:sp>
        <p:nvSpPr>
          <p:cNvPr id="53" name="テキスト ボックス 52">
            <a:extLst>
              <a:ext uri="{FF2B5EF4-FFF2-40B4-BE49-F238E27FC236}">
                <a16:creationId xmlns:a16="http://schemas.microsoft.com/office/drawing/2014/main" id="{DB9315BB-C4CA-45AA-9F26-DC3357029B52}"/>
              </a:ext>
            </a:extLst>
          </p:cNvPr>
          <p:cNvSpPr txBox="1"/>
          <p:nvPr/>
        </p:nvSpPr>
        <p:spPr>
          <a:xfrm>
            <a:off x="8074494" y="2708491"/>
            <a:ext cx="3592650" cy="369332"/>
          </a:xfrm>
          <a:prstGeom prst="rect">
            <a:avLst/>
          </a:prstGeom>
          <a:noFill/>
        </p:spPr>
        <p:txBody>
          <a:bodyPr wrap="none" rtlCol="0">
            <a:spAutoFit/>
          </a:bodyPr>
          <a:lstStyle/>
          <a:p>
            <a:pPr algn="l"/>
            <a:r>
              <a:rPr kumimoji="1" lang="en-US" altLang="ja-JP" dirty="0"/>
              <a:t>* </a:t>
            </a:r>
            <a:r>
              <a:rPr kumimoji="1" lang="ja-JP" altLang="en-US" dirty="0"/>
              <a:t>計算順序の依存性が無いモデル</a:t>
            </a:r>
          </a:p>
        </p:txBody>
      </p:sp>
    </p:spTree>
    <p:extLst>
      <p:ext uri="{BB962C8B-B14F-4D97-AF65-F5344CB8AC3E}">
        <p14:creationId xmlns:p14="http://schemas.microsoft.com/office/powerpoint/2010/main" val="14970189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20701</TotalTime>
  <Words>2735</Words>
  <Application>Microsoft Office PowerPoint</Application>
  <PresentationFormat>ワイド画面</PresentationFormat>
  <Paragraphs>532</Paragraphs>
  <Slides>37</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37</vt:i4>
      </vt:variant>
    </vt:vector>
  </HeadingPairs>
  <TitlesOfParts>
    <vt:vector size="45" baseType="lpstr">
      <vt:lpstr>MS UI Gothic</vt:lpstr>
      <vt:lpstr>YuMincho Medium</vt:lpstr>
      <vt:lpstr>游ゴシック</vt:lpstr>
      <vt:lpstr>游ゴシック Light</vt:lpstr>
      <vt:lpstr>Arial</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MBD-DG 植田 惠法</cp:lastModifiedBy>
  <cp:revision>1245</cp:revision>
  <dcterms:created xsi:type="dcterms:W3CDTF">2017-07-29T00:52:37Z</dcterms:created>
  <dcterms:modified xsi:type="dcterms:W3CDTF">2020-09-02T05:13:07Z</dcterms:modified>
</cp:coreProperties>
</file>